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2" r:id="rId1"/>
  </p:sldMasterIdLst>
  <p:notesMasterIdLst>
    <p:notesMasterId r:id="rId16"/>
  </p:notesMasterIdLst>
  <p:sldIdLst>
    <p:sldId id="261" r:id="rId2"/>
    <p:sldId id="258" r:id="rId3"/>
    <p:sldId id="259" r:id="rId4"/>
    <p:sldId id="257" r:id="rId5"/>
    <p:sldId id="256" r:id="rId6"/>
    <p:sldId id="266" r:id="rId7"/>
    <p:sldId id="267" r:id="rId8"/>
    <p:sldId id="268" r:id="rId9"/>
    <p:sldId id="269" r:id="rId10"/>
    <p:sldId id="270" r:id="rId11"/>
    <p:sldId id="272" r:id="rId12"/>
    <p:sldId id="264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A150BC7-C3EE-F74C-8E5C-1AC9688623F8}">
          <p14:sldIdLst>
            <p14:sldId id="261"/>
            <p14:sldId id="258"/>
            <p14:sldId id="259"/>
            <p14:sldId id="257"/>
          </p14:sldIdLst>
        </p14:section>
        <p14:section name="Demo + Backup Slides" id="{498746A8-3B57-3D44-9F72-A8BA1D4BDA8A}">
          <p14:sldIdLst>
            <p14:sldId id="256"/>
            <p14:sldId id="266"/>
            <p14:sldId id="267"/>
            <p14:sldId id="268"/>
            <p14:sldId id="269"/>
            <p14:sldId id="270"/>
            <p14:sldId id="272"/>
            <p14:sldId id="264"/>
          </p14:sldIdLst>
        </p14:section>
        <p14:section name="Conclusion" id="{C6157874-DFCA-0C49-AED5-997EA7520799}">
          <p14:sldIdLst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5"/>
    <p:restoredTop sz="94649"/>
  </p:normalViewPr>
  <p:slideViewPr>
    <p:cSldViewPr snapToGrid="0" snapToObjects="1">
      <p:cViewPr>
        <p:scale>
          <a:sx n="150" d="100"/>
          <a:sy n="150" d="100"/>
        </p:scale>
        <p:origin x="2088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5C0CD-4BD8-AC4D-B51D-E80100A6447F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0BAD9-C1D7-504F-B879-58BEDBFE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3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0BAD9-C1D7-504F-B879-58BEDBFEC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51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2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1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63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5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6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accent1"/>
            </a:gs>
            <a:gs pos="92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  <a:ea typeface="Franklin Gothic Book" charset="0"/>
                <a:cs typeface="Franklin Gothic Book" charset="0"/>
              </a:rPr>
              <a:t>IoT</a:t>
            </a:r>
            <a:endParaRPr lang="en-US" sz="9600" dirty="0">
              <a:solidFill>
                <a:schemeClr val="bg1"/>
              </a:solidFill>
              <a:ea typeface="Franklin Gothic Book" charset="0"/>
              <a:cs typeface="Franklin Gothic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 smtClean="0">
                <a:solidFill>
                  <a:schemeClr val="bg2"/>
                </a:solidFill>
                <a:ea typeface="Franklin Gothic Book" charset="0"/>
                <a:cs typeface="Franklin Gothic Book" charset="0"/>
              </a:rPr>
              <a:t>Matthew Lewinski</a:t>
            </a:r>
            <a:endParaRPr lang="en-US" cap="none" dirty="0">
              <a:solidFill>
                <a:schemeClr val="bg2"/>
              </a:solidFill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1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201168"/>
            <a:ext cx="3337560" cy="59364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99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7" t="3127" r="19774" b="1634"/>
          <a:stretch/>
        </p:blipFill>
        <p:spPr>
          <a:xfrm rot="16200000">
            <a:off x="1143000" y="-114300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2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Attaches to any toothbrush and reusable</a:t>
            </a:r>
          </a:p>
          <a:p>
            <a:r>
              <a:rPr lang="en-US" dirty="0" smtClean="0"/>
              <a:t>Deep sleep until device is picked up</a:t>
            </a:r>
          </a:p>
          <a:p>
            <a:pPr lvl="1"/>
            <a:r>
              <a:rPr lang="en-US" dirty="0" smtClean="0"/>
              <a:t>Fast vibration sensor sends hardware wake up interrupt</a:t>
            </a:r>
          </a:p>
          <a:p>
            <a:r>
              <a:rPr lang="en-US" dirty="0" smtClean="0"/>
              <a:t>Tracks </a:t>
            </a:r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s</a:t>
            </a:r>
            <a:r>
              <a:rPr lang="en-US" dirty="0" smtClean="0"/>
              <a:t>pent </a:t>
            </a:r>
            <a:r>
              <a:rPr lang="en-US" dirty="0"/>
              <a:t>b</a:t>
            </a:r>
            <a:r>
              <a:rPr lang="en-US" dirty="0" smtClean="0"/>
              <a:t>rushing teeth</a:t>
            </a:r>
          </a:p>
          <a:p>
            <a:pPr lvl="1"/>
            <a:r>
              <a:rPr lang="en-US" dirty="0" smtClean="0"/>
              <a:t>Uses a real time clock for accurate event timing</a:t>
            </a:r>
          </a:p>
          <a:p>
            <a:r>
              <a:rPr lang="en-US" dirty="0" smtClean="0"/>
              <a:t>Phone application to read the brushing data</a:t>
            </a:r>
          </a:p>
          <a:p>
            <a:pPr lvl="1"/>
            <a:r>
              <a:rPr lang="en-US" dirty="0" smtClean="0"/>
              <a:t>Bluetooth connection will also wake from deep sleep</a:t>
            </a:r>
          </a:p>
          <a:p>
            <a:r>
              <a:rPr lang="en-US" dirty="0"/>
              <a:t>LED Indicator</a:t>
            </a:r>
          </a:p>
          <a:p>
            <a:pPr lvl="1"/>
            <a:r>
              <a:rPr lang="en-US" dirty="0"/>
              <a:t>Green: Tracking brushing</a:t>
            </a:r>
          </a:p>
          <a:p>
            <a:pPr lvl="1"/>
            <a:r>
              <a:rPr lang="en-US" dirty="0"/>
              <a:t>Blue: </a:t>
            </a:r>
            <a:r>
              <a:rPr lang="en-US" dirty="0" smtClean="0"/>
              <a:t>Connected to phone</a:t>
            </a:r>
          </a:p>
          <a:p>
            <a:r>
              <a:rPr lang="en-US" dirty="0" smtClean="0"/>
              <a:t>Data stored in scalable backend</a:t>
            </a:r>
          </a:p>
          <a:p>
            <a:r>
              <a:rPr lang="en-US" dirty="0" smtClean="0"/>
              <a:t>Graphs summarize daily </a:t>
            </a:r>
            <a:r>
              <a:rPr lang="en-US" dirty="0" err="1" smtClean="0"/>
              <a:t>toothbrushing</a:t>
            </a:r>
            <a:r>
              <a:rPr lang="en-US" dirty="0" smtClean="0"/>
              <a:t> to reinforce healthy habits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9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3252867"/>
            <a:ext cx="26312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Hardware</a:t>
            </a:r>
          </a:p>
          <a:p>
            <a:r>
              <a:rPr lang="en-US" sz="1200" dirty="0" err="1" smtClean="0"/>
              <a:t>PunchThrough</a:t>
            </a:r>
            <a:r>
              <a:rPr lang="en-US" sz="1200" dirty="0" smtClean="0"/>
              <a:t> Design </a:t>
            </a:r>
            <a:r>
              <a:rPr lang="en-US" sz="1200" dirty="0" err="1" smtClean="0"/>
              <a:t>LightBlue</a:t>
            </a:r>
            <a:r>
              <a:rPr lang="en-US" sz="1200" dirty="0" smtClean="0"/>
              <a:t> Bean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Bluetooth Low Energy Stack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Arduino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Accelerometer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Status LED</a:t>
            </a:r>
          </a:p>
          <a:p>
            <a:r>
              <a:rPr lang="en-US" sz="1200" dirty="0" smtClean="0"/>
              <a:t>DS3231 Real Time Clock</a:t>
            </a:r>
          </a:p>
          <a:p>
            <a:r>
              <a:rPr lang="en-US" sz="1200" dirty="0" smtClean="0"/>
              <a:t>Fast Vibration Sensor</a:t>
            </a:r>
          </a:p>
          <a:p>
            <a:r>
              <a:rPr lang="en-US" sz="1200" dirty="0" err="1" smtClean="0"/>
              <a:t>Sugru</a:t>
            </a:r>
            <a:r>
              <a:rPr lang="en-US" sz="1200" dirty="0" smtClean="0"/>
              <a:t> Moldable Glue</a:t>
            </a:r>
          </a:p>
          <a:p>
            <a:r>
              <a:rPr lang="en-US" sz="2400" dirty="0" smtClean="0">
                <a:latin typeface="+mj-lt"/>
              </a:rPr>
              <a:t>Firmware</a:t>
            </a:r>
          </a:p>
          <a:p>
            <a:r>
              <a:rPr lang="en-US" sz="1200" dirty="0" smtClean="0"/>
              <a:t>Arduino Sketch</a:t>
            </a:r>
          </a:p>
          <a:p>
            <a:r>
              <a:rPr lang="en-US" sz="1200" dirty="0" smtClean="0"/>
              <a:t>Libraries: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PinChangeInterrupt</a:t>
            </a:r>
            <a:endParaRPr lang="en-US" sz="1200" dirty="0" smtClean="0"/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RTCLib</a:t>
            </a: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34510" y="3252867"/>
            <a:ext cx="17197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Frontend</a:t>
            </a:r>
          </a:p>
          <a:p>
            <a:r>
              <a:rPr lang="en-US" sz="1200" dirty="0" smtClean="0"/>
              <a:t>iOS Application in Swift</a:t>
            </a:r>
          </a:p>
          <a:p>
            <a:r>
              <a:rPr lang="en-US" sz="1200" dirty="0" smtClean="0"/>
              <a:t>Libraries: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PTD Bean SDK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Alamofire</a:t>
            </a:r>
            <a:endParaRPr lang="en-US" sz="1200" dirty="0" smtClean="0"/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Chart.js</a:t>
            </a:r>
            <a:endParaRPr lang="en-US" sz="1200" dirty="0" smtClean="0"/>
          </a:p>
          <a:p>
            <a:r>
              <a:rPr lang="en-US" sz="1200" dirty="0" smtClean="0"/>
              <a:t>Icons: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The Noun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2010" y="3252867"/>
            <a:ext cx="1619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Backend</a:t>
            </a:r>
          </a:p>
          <a:p>
            <a:r>
              <a:rPr lang="en-US" sz="1200" dirty="0" smtClean="0"/>
              <a:t>Amazon Web Services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API Gateway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Node.js</a:t>
            </a:r>
            <a:r>
              <a:rPr lang="en-US" sz="1200" dirty="0" smtClean="0"/>
              <a:t> on Lambda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DynamoDB</a:t>
            </a:r>
            <a:endParaRPr lang="en-US" sz="1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94" y="2198378"/>
            <a:ext cx="308702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60" y="1912443"/>
            <a:ext cx="954972" cy="1188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94" y="2221238"/>
            <a:ext cx="167473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43886" y="2289498"/>
            <a:ext cx="1471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Bluetooth Low Energy</a:t>
            </a:r>
          </a:p>
          <a:p>
            <a:pPr algn="ctr"/>
            <a:r>
              <a:rPr lang="en-US" sz="1100" dirty="0" smtClean="0"/>
              <a:t>GATT Serial</a:t>
            </a:r>
            <a:endParaRPr lang="en-US" sz="1100" dirty="0"/>
          </a:p>
        </p:txBody>
      </p:sp>
      <p:sp>
        <p:nvSpPr>
          <p:cNvPr id="28" name="Freeform 27"/>
          <p:cNvSpPr/>
          <p:nvPr/>
        </p:nvSpPr>
        <p:spPr>
          <a:xfrm>
            <a:off x="4991832" y="2239029"/>
            <a:ext cx="1458852" cy="267773"/>
          </a:xfrm>
          <a:custGeom>
            <a:avLst/>
            <a:gdLst>
              <a:gd name="connsiteX0" fmla="*/ 0 w 1458852"/>
              <a:gd name="connsiteY0" fmla="*/ 342242 h 342242"/>
              <a:gd name="connsiteX1" fmla="*/ 628214 w 1458852"/>
              <a:gd name="connsiteY1" fmla="*/ 215 h 342242"/>
              <a:gd name="connsiteX2" fmla="*/ 1458852 w 1458852"/>
              <a:gd name="connsiteY2" fmla="*/ 286401 h 3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852" h="342242">
                <a:moveTo>
                  <a:pt x="0" y="342242"/>
                </a:moveTo>
                <a:cubicBezTo>
                  <a:pt x="192536" y="175882"/>
                  <a:pt x="385072" y="9522"/>
                  <a:pt x="628214" y="215"/>
                </a:cubicBezTo>
                <a:cubicBezTo>
                  <a:pt x="871356" y="-9092"/>
                  <a:pt x="1458852" y="286401"/>
                  <a:pt x="1458852" y="286401"/>
                </a:cubicBezTo>
              </a:path>
            </a:pathLst>
          </a:custGeom>
          <a:noFill/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980097" y="2628664"/>
            <a:ext cx="1472812" cy="265534"/>
          </a:xfrm>
          <a:custGeom>
            <a:avLst/>
            <a:gdLst>
              <a:gd name="connsiteX0" fmla="*/ 1472812 w 1472812"/>
              <a:gd name="connsiteY0" fmla="*/ 0 h 265534"/>
              <a:gd name="connsiteX1" fmla="*/ 830638 w 1472812"/>
              <a:gd name="connsiteY1" fmla="*/ 265246 h 265534"/>
              <a:gd name="connsiteX2" fmla="*/ 0 w 1472812"/>
              <a:gd name="connsiteY2" fmla="*/ 55842 h 26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812" h="265534">
                <a:moveTo>
                  <a:pt x="1472812" y="0"/>
                </a:moveTo>
                <a:cubicBezTo>
                  <a:pt x="1274459" y="127969"/>
                  <a:pt x="1076107" y="255939"/>
                  <a:pt x="830638" y="265246"/>
                </a:cubicBezTo>
                <a:cubicBezTo>
                  <a:pt x="585169" y="274553"/>
                  <a:pt x="0" y="55842"/>
                  <a:pt x="0" y="55842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922790" y="2530942"/>
            <a:ext cx="2170827" cy="216763"/>
          </a:xfrm>
          <a:custGeom>
            <a:avLst/>
            <a:gdLst>
              <a:gd name="connsiteX0" fmla="*/ 0 w 2170827"/>
              <a:gd name="connsiteY0" fmla="*/ 41881 h 216763"/>
              <a:gd name="connsiteX1" fmla="*/ 1047023 w 2170827"/>
              <a:gd name="connsiteY1" fmla="*/ 216385 h 216763"/>
              <a:gd name="connsiteX2" fmla="*/ 2170827 w 2170827"/>
              <a:gd name="connsiteY2" fmla="*/ 0 h 21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827" h="216763">
                <a:moveTo>
                  <a:pt x="0" y="41881"/>
                </a:moveTo>
                <a:cubicBezTo>
                  <a:pt x="342609" y="132623"/>
                  <a:pt x="685219" y="223365"/>
                  <a:pt x="1047023" y="216385"/>
                </a:cubicBezTo>
                <a:cubicBezTo>
                  <a:pt x="1408827" y="209405"/>
                  <a:pt x="2170827" y="0"/>
                  <a:pt x="2170827" y="0"/>
                </a:cubicBezTo>
              </a:path>
            </a:pathLst>
          </a:custGeom>
          <a:noFill/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89047" y="1981081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HTTP POST Brushing Events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889047" y="2914003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HTTP GET Chart Summary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387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brushing events </a:t>
            </a:r>
            <a:r>
              <a:rPr lang="en-US" dirty="0" smtClean="0"/>
              <a:t>permanently to </a:t>
            </a:r>
            <a:r>
              <a:rPr lang="en-US" dirty="0"/>
              <a:t>EEPROM until phone </a:t>
            </a:r>
            <a:r>
              <a:rPr lang="en-US" dirty="0" smtClean="0"/>
              <a:t>connects</a:t>
            </a:r>
            <a:endParaRPr lang="en-US" dirty="0" smtClean="0"/>
          </a:p>
          <a:p>
            <a:r>
              <a:rPr lang="en-US" dirty="0" smtClean="0"/>
              <a:t>Store</a:t>
            </a:r>
            <a:r>
              <a:rPr lang="en-US" dirty="0" smtClean="0"/>
              <a:t> brushing events on phone when data service is unavailable</a:t>
            </a:r>
            <a:endParaRPr lang="en-US" dirty="0"/>
          </a:p>
          <a:p>
            <a:r>
              <a:rPr lang="en-US" dirty="0" smtClean="0"/>
              <a:t>Blinking LED to remind you to brush when you haven’t in some time</a:t>
            </a:r>
          </a:p>
          <a:p>
            <a:r>
              <a:rPr lang="en-US" dirty="0" smtClean="0"/>
              <a:t>Phone notification when your toothbrush needs replacement</a:t>
            </a:r>
          </a:p>
          <a:p>
            <a:r>
              <a:rPr lang="en-US" dirty="0" smtClean="0"/>
              <a:t>Give your toothbrush a unique name</a:t>
            </a:r>
            <a:endParaRPr lang="en-US" dirty="0"/>
          </a:p>
          <a:p>
            <a:r>
              <a:rPr lang="en-US" dirty="0"/>
              <a:t>Smarter detection of </a:t>
            </a:r>
            <a:r>
              <a:rPr lang="en-US"/>
              <a:t>brushing </a:t>
            </a:r>
            <a:r>
              <a:rPr lang="en-US" smtClean="0"/>
              <a:t>activity</a:t>
            </a:r>
            <a:endParaRPr lang="en-US" dirty="0"/>
          </a:p>
          <a:p>
            <a:r>
              <a:rPr lang="en-US" dirty="0" smtClean="0"/>
              <a:t>Better detection and rejection of false brushing events</a:t>
            </a:r>
          </a:p>
          <a:p>
            <a:r>
              <a:rPr lang="en-US" dirty="0" smtClean="0"/>
              <a:t>Automatically initiate sync when nearby (iBeacon?)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Dental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7475" indent="-117475">
              <a:buNone/>
            </a:pPr>
            <a:r>
              <a:rPr lang="en-US" sz="2400" dirty="0"/>
              <a:t>“Periodontal disease is the sixth most prevalent chronic condition in the world, affecting 743 million </a:t>
            </a:r>
            <a:r>
              <a:rPr lang="en-US" sz="2400" dirty="0" smtClean="0"/>
              <a:t>people</a:t>
            </a:r>
            <a:r>
              <a:rPr lang="is-IS" sz="2400" dirty="0" smtClean="0"/>
              <a:t>…</a:t>
            </a:r>
            <a:r>
              <a:rPr lang="en-US" sz="2400" dirty="0" smtClean="0"/>
              <a:t>”</a:t>
            </a:r>
          </a:p>
          <a:p>
            <a:pPr marL="117475" indent="-117475">
              <a:buNone/>
            </a:pPr>
            <a:r>
              <a:rPr lang="en-US" sz="2400" dirty="0" smtClean="0"/>
              <a:t>“</a:t>
            </a:r>
            <a:r>
              <a:rPr lang="is-IS" sz="2400" dirty="0" smtClean="0"/>
              <a:t>…</a:t>
            </a:r>
            <a:r>
              <a:rPr lang="en-US" sz="2400" dirty="0" smtClean="0"/>
              <a:t>recognized </a:t>
            </a:r>
            <a:r>
              <a:rPr lang="en-US" sz="2400" dirty="0"/>
              <a:t>by the cardiology community to be a direct risk factor for coronary arterial disease, peripheral arterial disease and </a:t>
            </a:r>
            <a:r>
              <a:rPr lang="en-US" sz="2400" dirty="0" smtClean="0"/>
              <a:t>stroke</a:t>
            </a:r>
            <a:r>
              <a:rPr lang="is-IS" sz="2400" dirty="0" smtClean="0"/>
              <a:t>…</a:t>
            </a:r>
            <a:r>
              <a:rPr lang="en-US" sz="2400" dirty="0" smtClean="0"/>
              <a:t>”</a:t>
            </a:r>
          </a:p>
          <a:p>
            <a:pPr marL="117475" indent="-117475">
              <a:buNone/>
            </a:pPr>
            <a:r>
              <a:rPr lang="en-US" sz="2400" dirty="0" smtClean="0"/>
              <a:t>“</a:t>
            </a:r>
            <a:r>
              <a:rPr lang="is-IS" sz="2400" dirty="0" smtClean="0"/>
              <a:t>…</a:t>
            </a:r>
            <a:r>
              <a:rPr lang="en-US" sz="2400" dirty="0" smtClean="0"/>
              <a:t>can </a:t>
            </a:r>
            <a:r>
              <a:rPr lang="en-US" sz="2400" dirty="0"/>
              <a:t>turn the mouth into a bacterial </a:t>
            </a:r>
            <a:r>
              <a:rPr lang="en-US" sz="2400" dirty="0" smtClean="0"/>
              <a:t>gateway</a:t>
            </a:r>
            <a:r>
              <a:rPr lang="is-IS" sz="2400" dirty="0" smtClean="0"/>
              <a:t>… </a:t>
            </a:r>
            <a:r>
              <a:rPr lang="en-US" sz="2400" dirty="0" smtClean="0"/>
              <a:t>One </a:t>
            </a:r>
            <a:r>
              <a:rPr lang="en-US" sz="2400" dirty="0"/>
              <a:t>study found that such bacteria can travel to the brain, causing the brain tissue deterioration that is reflective of </a:t>
            </a:r>
            <a:r>
              <a:rPr lang="en-US" sz="2400" dirty="0" smtClean="0"/>
              <a:t>Alzheimer’s”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59" y="5869094"/>
            <a:ext cx="754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C. </a:t>
            </a:r>
            <a:r>
              <a:rPr lang="en-US" sz="900" dirty="0" err="1"/>
              <a:t>Woodham</a:t>
            </a:r>
            <a:r>
              <a:rPr lang="en-US" sz="900" dirty="0"/>
              <a:t>, "Mind Your Mouth: How Oral Health Affects Overall Health," 22 December 2014. [Online]. Available: http://</a:t>
            </a:r>
            <a:r>
              <a:rPr lang="en-US" sz="900" dirty="0" err="1"/>
              <a:t>health.usnews.com</a:t>
            </a:r>
            <a:r>
              <a:rPr lang="en-US" sz="900" dirty="0"/>
              <a:t>/health-news/health-wellness/articles/2014/12/22/mind-your-mouth-how-oral-health-affects-overall-health. [Accessed 9 May 2016].</a:t>
            </a:r>
            <a:r>
              <a:rPr lang="en-US" sz="900" dirty="0" smtClean="0">
                <a:effectLst/>
              </a:rPr>
              <a:t> 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131478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indent="-223838">
              <a:buNone/>
            </a:pPr>
            <a:r>
              <a:rPr lang="en-US" sz="4400" dirty="0"/>
              <a:t>“Take care of your oral health like you would your whole body</a:t>
            </a:r>
            <a:r>
              <a:rPr lang="is-IS" sz="4400" dirty="0"/>
              <a:t>…</a:t>
            </a:r>
            <a:r>
              <a:rPr lang="en-US" sz="4400" dirty="0"/>
              <a:t>be consistent with your homecare – brush twice a day”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2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412544"/>
            <a:ext cx="5486400" cy="54864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5381" y="6038546"/>
            <a:ext cx="5733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ea typeface="Arial" charset="0"/>
                <a:cs typeface="Arial" charset="0"/>
              </a:rPr>
              <a:t>IoT</a:t>
            </a:r>
            <a:r>
              <a:rPr lang="en-US" sz="3600" dirty="0" smtClean="0">
                <a:ea typeface="Arial" charset="0"/>
                <a:cs typeface="Arial" charset="0"/>
              </a:rPr>
              <a:t>: Internet of Toothbrushes</a:t>
            </a:r>
            <a:endParaRPr lang="en-US" sz="36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4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accent1"/>
            </a:gs>
            <a:gs pos="92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ea typeface="Franklin Gothic Book" charset="0"/>
                <a:cs typeface="Franklin Gothic Book" charset="0"/>
              </a:rPr>
              <a:t>Demo</a:t>
            </a:r>
            <a:endParaRPr lang="en-US" sz="9600" dirty="0">
              <a:solidFill>
                <a:schemeClr val="bg1"/>
              </a:solidFill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4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201168"/>
            <a:ext cx="3337560" cy="59364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46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201168"/>
            <a:ext cx="3337560" cy="59364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248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201168"/>
            <a:ext cx="3337560" cy="59364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5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201168"/>
            <a:ext cx="3337560" cy="59364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0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5 1">
      <a:dk1>
        <a:srgbClr val="000000"/>
      </a:dk1>
      <a:lt1>
        <a:srgbClr val="FFFFFF"/>
      </a:lt1>
      <a:dk2>
        <a:srgbClr val="505050"/>
      </a:dk2>
      <a:lt2>
        <a:srgbClr val="EEECE1"/>
      </a:lt2>
      <a:accent1>
        <a:srgbClr val="FF3003"/>
      </a:accent1>
      <a:accent2>
        <a:srgbClr val="FF8A4A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366</Words>
  <Application>Microsoft Macintosh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Franklin Gothic Book</vt:lpstr>
      <vt:lpstr>Franklin Gothic Medium</vt:lpstr>
      <vt:lpstr>Wingdings</vt:lpstr>
      <vt:lpstr>Arial</vt:lpstr>
      <vt:lpstr>Retrospect</vt:lpstr>
      <vt:lpstr>IoT</vt:lpstr>
      <vt:lpstr>Dental Health</vt:lpstr>
      <vt:lpstr>Recommendation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  <vt:lpstr>Architecture</vt:lpstr>
      <vt:lpstr>Potential Improvements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Matthew Lewinski</dc:creator>
  <cp:lastModifiedBy>Matthew Lewinski</cp:lastModifiedBy>
  <cp:revision>34</cp:revision>
  <dcterms:created xsi:type="dcterms:W3CDTF">2016-05-10T00:56:26Z</dcterms:created>
  <dcterms:modified xsi:type="dcterms:W3CDTF">2016-05-10T04:34:48Z</dcterms:modified>
</cp:coreProperties>
</file>