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8714-B29D-556A-0AFA-A751D58A1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F67C3-0EA3-25CE-8656-A1F08FB0B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3D41B-BFE2-8EFB-42E2-99D4BA3C4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180D-984C-406E-A78A-B281BDF6D10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9D2AF-7D60-D321-CEC4-E68ADC9F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EEF7A-E4DA-6D4C-821A-E5E7DB64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09B9-130A-46FD-8226-839747673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3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140B-EA41-438E-EEEC-FA36E0402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6AA54-E662-44EE-4412-BFDD09240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CD274-44BC-E137-FAA4-47A115AF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180D-984C-406E-A78A-B281BDF6D10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39952-20DC-65D5-0242-71357793B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EB2B-C6D5-D66B-E9C7-3A7BE205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09B9-130A-46FD-8226-839747673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6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256735-2938-2AC0-D778-D570D3FF3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6B350-96DF-E2A0-D97E-6D968C6D0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D5194-2E3D-1174-B820-9BB504C41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180D-984C-406E-A78A-B281BDF6D10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DBCBF-E9CE-E43F-D184-AADAD58C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CAA2D-4B04-0D37-4C57-2784703E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09B9-130A-46FD-8226-839747673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5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79CE-0482-29C2-3265-153BBCE2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763D-4DA3-AD4C-9B22-7E200539F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0690F-945F-498F-CB8D-3CF01F04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180D-984C-406E-A78A-B281BDF6D10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22112-DC17-D165-9927-17F41D91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756AF-CF85-8496-9356-507108B9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09B9-130A-46FD-8226-839747673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8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D7A0-03BF-A8DC-B002-46D5251C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5967E-1978-4D13-FACE-5B3C4BE1A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B1266-43D3-D4B7-0E70-B9C60249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180D-984C-406E-A78A-B281BDF6D10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6A88B-E7C7-2D93-89A8-F4004BAB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B3814-6250-04CF-F857-8500909A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09B9-130A-46FD-8226-839747673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C057-AA77-5388-419D-D0E585DB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FCAE5-F7A0-5646-40C7-DB4A23CFF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66E5B-9354-B16A-9FA8-C0EFFF96C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3DD7C-EADD-2BC5-5625-C1B25306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180D-984C-406E-A78A-B281BDF6D10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850E7-64DA-16FF-9479-D4BD539B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2F8B1-2282-9F35-6E5C-54C15B2B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09B9-130A-46FD-8226-839747673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1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57C0A-95CA-7552-D06B-FF10AE447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64677-ACE0-D4BD-0FDA-A461A11C0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25F02-2674-EEF6-279A-664CF1347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0AB73-90A4-FA30-660D-41FE19E35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A1AF6-A0F0-9230-151B-52D39C452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E232BD-0C20-A8EB-95CD-CA4753794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180D-984C-406E-A78A-B281BDF6D10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F63A3A-0B7A-78AA-FF5B-F0475BEB0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B0805F-DB2A-82D4-DA14-15D0867D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09B9-130A-46FD-8226-839747673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8FAD8-6FAC-F699-7653-63CB9C31C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4FEEF-F032-7337-9E29-225F27D43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180D-984C-406E-A78A-B281BDF6D10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AB57B-EF06-31E5-F18E-DA79C675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54E52-E621-2D67-CF24-C496442D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09B9-130A-46FD-8226-839747673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F6377-AD07-F32F-CBAE-5A02EF82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180D-984C-406E-A78A-B281BDF6D10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B6A06D-BE0B-3CFA-8F75-3754A229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76268-0F92-0DF8-5CC2-FB4F7D98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09B9-130A-46FD-8226-839747673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5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5D56-9690-14A7-708D-0E675FB76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BEEF8-93C6-DE1C-0DF2-ABC09431A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15894-9104-38AA-6F18-CE269D85D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ABE18-307A-8903-9AF8-59E239B2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180D-984C-406E-A78A-B281BDF6D10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92286-D3F9-B525-84F0-1BCA7FD4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35FA0-11BF-CC12-5DE6-46B1CC56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09B9-130A-46FD-8226-839747673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1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FBCD-96CF-6FEE-32D3-210B6C99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0481D-E7AF-8D8C-CCB2-2A50EC6EF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92327-5D39-D432-63B8-53CED3CBB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AE8CD-00FB-6997-ACF2-3E42967B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180D-984C-406E-A78A-B281BDF6D10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A24EF-BD96-AAA6-3537-3059A908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846A3-55BA-5368-73B8-16D83E08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09B9-130A-46FD-8226-839747673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6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3CC44-A214-E6DF-39BE-D98A723B6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359B8-0373-C73B-E290-39E88AE1F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F3B19-A836-6C5E-67EE-6549E2958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A180D-984C-406E-A78A-B281BDF6D100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EF9B3-5460-F462-69BB-333ACA087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A6459-6041-318F-7F26-26DA02456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B09B9-130A-46FD-8226-8397476730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95F84-7330-9C81-CCBD-4F8BCA215A2A}"/>
              </a:ext>
            </a:extLst>
          </p:cNvPr>
          <p:cNvSpPr txBox="1"/>
          <p:nvPr userDrawn="1"/>
        </p:nvSpPr>
        <p:spPr>
          <a:xfrm>
            <a:off x="254000" y="635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>
                <a:solidFill>
                  <a:srgbClr val="808080"/>
                </a:solidFill>
                <a:latin typeface="Trebuchet MS" panose="020B0603020202020204" pitchFamily="34" charset="0"/>
              </a:rPr>
              <a:t>Instrument Type: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2098D-C186-FF93-8A03-D14DD1114809}"/>
              </a:ext>
            </a:extLst>
          </p:cNvPr>
          <p:cNvSpPr txBox="1"/>
          <p:nvPr userDrawn="1"/>
        </p:nvSpPr>
        <p:spPr>
          <a:xfrm>
            <a:off x="1185122" y="635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 b="1">
                <a:latin typeface="Trebuchet MS" panose="020B0603020202020204" pitchFamily="34" charset="0"/>
              </a:rPr>
              <a:t> AriaMx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5F441-CE54-9D13-B4A1-731AE5A42BBC}"/>
              </a:ext>
            </a:extLst>
          </p:cNvPr>
          <p:cNvSpPr txBox="1"/>
          <p:nvPr userDrawn="1"/>
        </p:nvSpPr>
        <p:spPr>
          <a:xfrm>
            <a:off x="4064000" y="635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>
                <a:solidFill>
                  <a:srgbClr val="808080"/>
                </a:solidFill>
                <a:latin typeface="Trebuchet MS" panose="020B0603020202020204" pitchFamily="34" charset="0"/>
              </a:rPr>
              <a:t>Experiment Name: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D34C71-874F-1E76-5767-7917C28DABD0}"/>
              </a:ext>
            </a:extLst>
          </p:cNvPr>
          <p:cNvSpPr txBox="1"/>
          <p:nvPr userDrawn="1"/>
        </p:nvSpPr>
        <p:spPr>
          <a:xfrm>
            <a:off x="5080635" y="635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 b="1">
                <a:latin typeface="Trebuchet MS" panose="020B0603020202020204" pitchFamily="34" charset="0"/>
              </a:rPr>
              <a:t> BSP Pm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CA8F70-592E-CBFF-B03C-10260F446E25}"/>
              </a:ext>
            </a:extLst>
          </p:cNvPr>
          <p:cNvSpPr txBox="1"/>
          <p:nvPr userDrawn="1"/>
        </p:nvSpPr>
        <p:spPr>
          <a:xfrm>
            <a:off x="4064000" y="2540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>
                <a:solidFill>
                  <a:srgbClr val="808080"/>
                </a:solidFill>
                <a:latin typeface="Trebuchet MS" panose="020B0603020202020204" pitchFamily="34" charset="0"/>
              </a:rPr>
              <a:t>Experiment Type: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4C71FF-1055-7B92-573B-CEC1739B08F6}"/>
              </a:ext>
            </a:extLst>
          </p:cNvPr>
          <p:cNvSpPr txBox="1"/>
          <p:nvPr userDrawn="1"/>
        </p:nvSpPr>
        <p:spPr>
          <a:xfrm>
            <a:off x="5023951" y="2540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 b="1">
                <a:latin typeface="Trebuchet MS" panose="020B0603020202020204" pitchFamily="34" charset="0"/>
              </a:rPr>
              <a:t> Quantitative PCR - Fluorescence Probe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87C561-7880-66E0-997E-E3796CC8CC60}"/>
              </a:ext>
            </a:extLst>
          </p:cNvPr>
          <p:cNvCxnSpPr/>
          <p:nvPr userDrawn="1"/>
        </p:nvCxnSpPr>
        <p:spPr>
          <a:xfrm>
            <a:off x="0" y="508000"/>
            <a:ext cx="12179300" cy="0"/>
          </a:xfrm>
          <a:prstGeom prst="line">
            <a:avLst/>
          </a:prstGeom>
          <a:ln>
            <a:solidFill>
              <a:srgbClr val="CBD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2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3CFA71-C8F4-2098-514E-5E75B11FD68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8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251BD6-1E04-BFB7-9C22-EB1CC3BF066D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2 of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C1321E-B63F-A94B-BF58-1F8A4617C911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Thermal Profile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249F1-0AB1-FFB6-1912-890F47ABE44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308100"/>
            <a:ext cx="61214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8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FB825E-B0E2-5D6A-3933-ADCD3FF4AD46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3 of 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CA298-59AB-DCB9-E05E-905E2A17326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5727700"/>
            <a:ext cx="1993900" cy="368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27230C-A47D-F839-6288-EB1612D2CDBC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Analysis Criteria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883245-7032-5B20-C2DB-155636E3281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308100"/>
            <a:ext cx="60452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1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7F5E3A-8D93-BD74-2795-49198465040B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4 of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1A770-C8F1-61A5-4D38-2E01785EFCC2}"/>
              </a:ext>
            </a:extLst>
          </p:cNvPr>
          <p:cNvSpPr txBox="1"/>
          <p:nvPr/>
        </p:nvSpPr>
        <p:spPr>
          <a:xfrm>
            <a:off x="127000" y="5651500"/>
            <a:ext cx="86360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>
                <a:latin typeface="Trebuchet MS" panose="020B0603020202020204" pitchFamily="34" charset="0"/>
              </a:rPr>
              <a:t>Threshold settings based on background: Start cycle = 5, End cycle = 9,</a:t>
            </a:r>
          </a:p>
          <a:p>
            <a:pPr algn="ctr"/>
            <a:r>
              <a:rPr lang="en-US" sz="1000">
                <a:latin typeface="Trebuchet MS" panose="020B0603020202020204" pitchFamily="34" charset="0"/>
              </a:rPr>
              <a:t> Sigma multiplier = 10, Baseline correction = Adaptive, Smoothing = On,</a:t>
            </a:r>
          </a:p>
          <a:p>
            <a:pPr algn="ctr"/>
            <a:r>
              <a:rPr lang="en-US" sz="1000">
                <a:latin typeface="Trebuchet MS" panose="020B0603020202020204" pitchFamily="34" charset="0"/>
              </a:rPr>
              <a:t> Crosstalk Correction: 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F0D65-11F0-9E38-C1A4-4038C3788B07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Amplification Plots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3AD58E-DA70-8E84-94DC-0F1AF551666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1308100"/>
            <a:ext cx="62865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1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615FDB-46BD-E1FE-6B8C-AB0DC744BC7B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5 of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5074B-5D62-E429-7FEF-D93DFCF10491}"/>
              </a:ext>
            </a:extLst>
          </p:cNvPr>
          <p:cNvSpPr txBox="1"/>
          <p:nvPr/>
        </p:nvSpPr>
        <p:spPr>
          <a:xfrm>
            <a:off x="127000" y="5651500"/>
            <a:ext cx="8636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>
                <a:latin typeface="Trebuchet MS" panose="020B0603020202020204" pitchFamily="34" charset="0"/>
              </a:rPr>
              <a:t>Confidence Level = Disabled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A3D61-64D0-7FDA-9DB1-4A1714B7CAFC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Standard Curve Plots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234E91-6817-3808-4409-C37E5CBC90A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1308100"/>
            <a:ext cx="59944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2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981366-5461-0275-1CCD-7451616A1DCF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6 of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5F3966-13FC-CA17-25D9-CDC74CDB29AA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Tabular Results (1 of 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A8EA49-0169-3D56-4E3C-7CBFEDB46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052192"/>
              </p:ext>
            </p:extLst>
          </p:nvPr>
        </p:nvGraphicFramePr>
        <p:xfrm>
          <a:off x="254000" y="1181100"/>
          <a:ext cx="8636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854">
                  <a:extLst>
                    <a:ext uri="{9D8B030D-6E8A-4147-A177-3AD203B41FA5}">
                      <a16:colId xmlns:a16="http://schemas.microsoft.com/office/drawing/2014/main" val="156461986"/>
                    </a:ext>
                  </a:extLst>
                </a:gridCol>
                <a:gridCol w="472652">
                  <a:extLst>
                    <a:ext uri="{9D8B030D-6E8A-4147-A177-3AD203B41FA5}">
                      <a16:colId xmlns:a16="http://schemas.microsoft.com/office/drawing/2014/main" val="3856281441"/>
                    </a:ext>
                  </a:extLst>
                </a:gridCol>
                <a:gridCol w="556853">
                  <a:extLst>
                    <a:ext uri="{9D8B030D-6E8A-4147-A177-3AD203B41FA5}">
                      <a16:colId xmlns:a16="http://schemas.microsoft.com/office/drawing/2014/main" val="3050134921"/>
                    </a:ext>
                  </a:extLst>
                </a:gridCol>
                <a:gridCol w="466556">
                  <a:extLst>
                    <a:ext uri="{9D8B030D-6E8A-4147-A177-3AD203B41FA5}">
                      <a16:colId xmlns:a16="http://schemas.microsoft.com/office/drawing/2014/main" val="295520136"/>
                    </a:ext>
                  </a:extLst>
                </a:gridCol>
                <a:gridCol w="588941">
                  <a:extLst>
                    <a:ext uri="{9D8B030D-6E8A-4147-A177-3AD203B41FA5}">
                      <a16:colId xmlns:a16="http://schemas.microsoft.com/office/drawing/2014/main" val="264337534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Cq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(∆R)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Final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Call (∆R)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5241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5197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1328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041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1200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8486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0672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MY-93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2076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36.93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802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7161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8360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685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392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2487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MY-94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5034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55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6556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6233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5303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2269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026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MY-95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9674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45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5903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28.47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959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94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91ECF6-9B83-214F-8E41-64F9428CDB27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7 of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FD513-1DA0-0F3F-7C9C-9378723FA818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Tabular Results (2 of 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5D8126-FE86-3151-3A2A-5BC47E462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04777"/>
              </p:ext>
            </p:extLst>
          </p:nvPr>
        </p:nvGraphicFramePr>
        <p:xfrm>
          <a:off x="254000" y="1181100"/>
          <a:ext cx="8636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854">
                  <a:extLst>
                    <a:ext uri="{9D8B030D-6E8A-4147-A177-3AD203B41FA5}">
                      <a16:colId xmlns:a16="http://schemas.microsoft.com/office/drawing/2014/main" val="3847979253"/>
                    </a:ext>
                  </a:extLst>
                </a:gridCol>
                <a:gridCol w="457750">
                  <a:extLst>
                    <a:ext uri="{9D8B030D-6E8A-4147-A177-3AD203B41FA5}">
                      <a16:colId xmlns:a16="http://schemas.microsoft.com/office/drawing/2014/main" val="84792791"/>
                    </a:ext>
                  </a:extLst>
                </a:gridCol>
                <a:gridCol w="556853">
                  <a:extLst>
                    <a:ext uri="{9D8B030D-6E8A-4147-A177-3AD203B41FA5}">
                      <a16:colId xmlns:a16="http://schemas.microsoft.com/office/drawing/2014/main" val="4149467064"/>
                    </a:ext>
                  </a:extLst>
                </a:gridCol>
                <a:gridCol w="466556">
                  <a:extLst>
                    <a:ext uri="{9D8B030D-6E8A-4147-A177-3AD203B41FA5}">
                      <a16:colId xmlns:a16="http://schemas.microsoft.com/office/drawing/2014/main" val="1946882847"/>
                    </a:ext>
                  </a:extLst>
                </a:gridCol>
                <a:gridCol w="588941">
                  <a:extLst>
                    <a:ext uri="{9D8B030D-6E8A-4147-A177-3AD203B41FA5}">
                      <a16:colId xmlns:a16="http://schemas.microsoft.com/office/drawing/2014/main" val="351683265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Cq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(∆R)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Final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Call (∆R)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8430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8296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561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2665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1746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4190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28.50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554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3559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7209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38.45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9729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9649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38.28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139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9812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7278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3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0652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1510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7132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2260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28.59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055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7267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36.27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3779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9179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0140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275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37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5C430C-979F-B2EB-2A1F-1547BB691F45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8 of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422D78-1562-9989-0F11-941849ED7D88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Tabular Results (3 of 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6959D4-B6C9-E8CD-0785-9EAE5F081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809799"/>
              </p:ext>
            </p:extLst>
          </p:nvPr>
        </p:nvGraphicFramePr>
        <p:xfrm>
          <a:off x="254000" y="1181100"/>
          <a:ext cx="8636000" cy="95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854">
                  <a:extLst>
                    <a:ext uri="{9D8B030D-6E8A-4147-A177-3AD203B41FA5}">
                      <a16:colId xmlns:a16="http://schemas.microsoft.com/office/drawing/2014/main" val="2375724343"/>
                    </a:ext>
                  </a:extLst>
                </a:gridCol>
                <a:gridCol w="457750">
                  <a:extLst>
                    <a:ext uri="{9D8B030D-6E8A-4147-A177-3AD203B41FA5}">
                      <a16:colId xmlns:a16="http://schemas.microsoft.com/office/drawing/2014/main" val="70301373"/>
                    </a:ext>
                  </a:extLst>
                </a:gridCol>
                <a:gridCol w="556853">
                  <a:extLst>
                    <a:ext uri="{9D8B030D-6E8A-4147-A177-3AD203B41FA5}">
                      <a16:colId xmlns:a16="http://schemas.microsoft.com/office/drawing/2014/main" val="338632464"/>
                    </a:ext>
                  </a:extLst>
                </a:gridCol>
                <a:gridCol w="466556">
                  <a:extLst>
                    <a:ext uri="{9D8B030D-6E8A-4147-A177-3AD203B41FA5}">
                      <a16:colId xmlns:a16="http://schemas.microsoft.com/office/drawing/2014/main" val="122326938"/>
                    </a:ext>
                  </a:extLst>
                </a:gridCol>
                <a:gridCol w="588941">
                  <a:extLst>
                    <a:ext uri="{9D8B030D-6E8A-4147-A177-3AD203B41FA5}">
                      <a16:colId xmlns:a16="http://schemas.microsoft.com/office/drawing/2014/main" val="1813228020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Cq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(∆R)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Final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Call (∆R)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34224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27.11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5508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26.19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13010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09335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SP-40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98945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MY-92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P.malari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85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185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</Words>
  <Application>Microsoft Office PowerPoint</Application>
  <PresentationFormat>Widescreen</PresentationFormat>
  <Paragraphs>307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 Karani</dc:creator>
  <cp:lastModifiedBy>Lewis Karani</cp:lastModifiedBy>
  <cp:revision>1</cp:revision>
  <dcterms:created xsi:type="dcterms:W3CDTF">2023-07-26T06:07:40Z</dcterms:created>
  <dcterms:modified xsi:type="dcterms:W3CDTF">2023-07-26T06:08:07Z</dcterms:modified>
</cp:coreProperties>
</file>