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6EDC-6E16-ECA9-F856-F82AA3A63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A99F9-2CC3-B458-EC09-52DE80964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ED056-D1F9-6798-8CC3-56199316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4F2A-77DD-44AD-A78E-792CF4ABD983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BF844-25B0-9CF2-3C43-6856D344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59B5F-1533-070A-5749-CE112D55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A3BF-3456-4990-BADA-19B261E9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85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95D4-5479-F2DC-0987-A40A26D5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082ED-537A-AAEF-79A9-7B15DEDF8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9038D-8C67-E3A6-0B42-A273925B3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4F2A-77DD-44AD-A78E-792CF4ABD983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8F690-C063-5505-E18D-BBBEC900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18528-B130-1725-DAC0-EC98ABC7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A3BF-3456-4990-BADA-19B261E9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1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38EE0-16D9-35FC-96FB-1BC26D80C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F1A7E-0262-4D28-F231-F9423256F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77237-D0FB-2C18-A74C-64EC1266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4F2A-77DD-44AD-A78E-792CF4ABD983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BAE09-0C11-5A2B-0A24-56B8146D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BA485-6383-F15C-F685-DE5F26B9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A3BF-3456-4990-BADA-19B261E9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7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7441D-D1B7-0EDA-3A68-4B11CBAA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1DF08-0A6C-3A6E-5B4F-2344D93E3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0D61A-72DC-0919-CBE5-85969ECE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4F2A-77DD-44AD-A78E-792CF4ABD983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B771B-F501-C968-6AEC-4BF54439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5E8D9-CD9D-7147-5124-D1C0BF69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A3BF-3456-4990-BADA-19B261E9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7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15C59-E1C7-AE06-8EE9-2220AA55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801DF-8339-1D86-7D1E-73DD22496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8116E-5C7F-E261-CA70-42CEC611F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4F2A-77DD-44AD-A78E-792CF4ABD983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266F5-E0C5-4A08-FB1A-48BFC534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E40F-F664-055F-FA4C-86920831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A3BF-3456-4990-BADA-19B261E9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7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B69A-B87C-37FD-070A-A5AA1D15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6115A-E5E2-C74E-ABEB-9F877BC04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ABFBA-3084-E8F6-E2E0-69E552587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E4932-D298-C292-D0D9-1F2AADC3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4F2A-77DD-44AD-A78E-792CF4ABD983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4BE68-8371-81F0-212C-CBFB5DC2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DA155-0EA6-086D-5D02-D72697FB3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A3BF-3456-4990-BADA-19B261E9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7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DF10-E23D-09CD-55BF-84280D62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DBA10-E741-4A0F-53A7-32560AE3F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BD774-1EE2-C55A-E5DA-181504F42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C56A08-6D8B-73E6-BDBC-E8093FF7B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FD12D3-3487-2435-5B0B-363055EB1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2799AB-0985-6166-B51C-B9DA8876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4F2A-77DD-44AD-A78E-792CF4ABD983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B476C0-6306-4A75-6E0A-EE34CA6F5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48AC17-FF88-7C1F-FB67-89714A80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A3BF-3456-4990-BADA-19B261E9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0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55452-0F4F-B5D0-4E73-A3EF47536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9C2A6B-DAA0-E26B-4D17-CF341E01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4F2A-77DD-44AD-A78E-792CF4ABD983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79A70-9CAB-591F-F80A-5D244576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1E984-7AF8-0A77-CA36-004DBB39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A3BF-3456-4990-BADA-19B261E9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9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17FBC4-F06E-CFDD-5500-F1548283B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4F2A-77DD-44AD-A78E-792CF4ABD983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26595-A2E4-0FFE-C3B6-6E022A46A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CD22E-0C8B-BC8C-3203-E80B459C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A3BF-3456-4990-BADA-19B261E9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7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CFAB-BA32-3B64-490A-8C501B6F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3A015-E825-632F-7A92-D6C7B63F5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84111-C27A-F1B5-3AB1-B70BDF0D6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A0702-A6AE-4FE2-8CE7-FFF09DCE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4F2A-77DD-44AD-A78E-792CF4ABD983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7C2AA-EA87-A25D-F24F-AFAB15CF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78EAD-E936-349A-CAD5-EEAC019E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A3BF-3456-4990-BADA-19B261E9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6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8B91-22B8-0C1F-1D99-7C9AFB4FF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7F953-B42F-B459-4DF9-7FC8672D9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8A595-2CE0-9C6E-0E59-4E59A83E9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A31D8-8E96-DD52-2BC1-19657CE4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4F2A-77DD-44AD-A78E-792CF4ABD983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4DD85-29A2-DC90-7090-11DBE4CE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83E7-EEF0-C587-7A3D-EF1A2D241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A3BF-3456-4990-BADA-19B261E9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5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2A055-2DFE-AEE3-B3E5-1B2B56A49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12E78-36CE-C9C6-EC06-42B63552F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90793-03D5-79D6-4DBC-A3609ED3F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44F2A-77DD-44AD-A78E-792CF4ABD983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7147F-8847-05F4-960F-C78F4E973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FC9F0-DC80-B0B8-934E-620922DDA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CA3BF-3456-4990-BADA-19B261E9DA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DBC9E5-4044-9659-CC69-5EDB1BEB6854}"/>
              </a:ext>
            </a:extLst>
          </p:cNvPr>
          <p:cNvSpPr txBox="1"/>
          <p:nvPr userDrawn="1"/>
        </p:nvSpPr>
        <p:spPr>
          <a:xfrm>
            <a:off x="254000" y="635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>
                <a:solidFill>
                  <a:srgbClr val="808080"/>
                </a:solidFill>
                <a:latin typeface="Trebuchet MS" panose="020B0603020202020204" pitchFamily="34" charset="0"/>
              </a:rPr>
              <a:t>Instrument Type: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1AD64-82B8-53AB-A2FE-CA7590EEEB8D}"/>
              </a:ext>
            </a:extLst>
          </p:cNvPr>
          <p:cNvSpPr txBox="1"/>
          <p:nvPr userDrawn="1"/>
        </p:nvSpPr>
        <p:spPr>
          <a:xfrm>
            <a:off x="1185122" y="635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 b="1">
                <a:latin typeface="Trebuchet MS" panose="020B0603020202020204" pitchFamily="34" charset="0"/>
              </a:rPr>
              <a:t> AriaMx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F86146-6555-B78D-4886-87C921BD1D64}"/>
              </a:ext>
            </a:extLst>
          </p:cNvPr>
          <p:cNvSpPr txBox="1"/>
          <p:nvPr userDrawn="1"/>
        </p:nvSpPr>
        <p:spPr>
          <a:xfrm>
            <a:off x="4064000" y="635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>
                <a:solidFill>
                  <a:srgbClr val="808080"/>
                </a:solidFill>
                <a:latin typeface="Trebuchet MS" panose="020B0603020202020204" pitchFamily="34" charset="0"/>
              </a:rPr>
              <a:t>Experiment Name: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B77A6A-4938-FA72-6413-4B7CEDE21BF6}"/>
              </a:ext>
            </a:extLst>
          </p:cNvPr>
          <p:cNvSpPr txBox="1"/>
          <p:nvPr userDrawn="1"/>
        </p:nvSpPr>
        <p:spPr>
          <a:xfrm>
            <a:off x="5080635" y="635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 b="1">
                <a:latin typeface="Trebuchet MS" panose="020B0603020202020204" pitchFamily="34" charset="0"/>
              </a:rPr>
              <a:t> POS RPT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BB59F0-A8B3-6F0F-C5E0-5D7F7EDBABFC}"/>
              </a:ext>
            </a:extLst>
          </p:cNvPr>
          <p:cNvSpPr txBox="1"/>
          <p:nvPr userDrawn="1"/>
        </p:nvSpPr>
        <p:spPr>
          <a:xfrm>
            <a:off x="4064000" y="2540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>
                <a:solidFill>
                  <a:srgbClr val="808080"/>
                </a:solidFill>
                <a:latin typeface="Trebuchet MS" panose="020B0603020202020204" pitchFamily="34" charset="0"/>
              </a:rPr>
              <a:t>Experiment Type: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C5F0C-9BDC-FEF2-7C01-5A26D4DA6F66}"/>
              </a:ext>
            </a:extLst>
          </p:cNvPr>
          <p:cNvSpPr txBox="1"/>
          <p:nvPr userDrawn="1"/>
        </p:nvSpPr>
        <p:spPr>
          <a:xfrm>
            <a:off x="5023951" y="2540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 b="1">
                <a:latin typeface="Trebuchet MS" panose="020B0603020202020204" pitchFamily="34" charset="0"/>
              </a:rPr>
              <a:t> Quantitative PCR - Fluorescence Probe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2DD8B1-B133-488E-5464-FA6A12488C8B}"/>
              </a:ext>
            </a:extLst>
          </p:cNvPr>
          <p:cNvCxnSpPr/>
          <p:nvPr userDrawn="1"/>
        </p:nvCxnSpPr>
        <p:spPr>
          <a:xfrm>
            <a:off x="0" y="508000"/>
            <a:ext cx="12179300" cy="0"/>
          </a:xfrm>
          <a:prstGeom prst="line">
            <a:avLst/>
          </a:prstGeom>
          <a:ln>
            <a:solidFill>
              <a:srgbClr val="CBD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82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0E9F29-A77D-CB27-9630-85C6C0AD526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8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7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94104C-FA5F-3BC7-133F-48D35ECDEEEB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2 of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D2264A-41D2-73A0-9904-9548F32D9D03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Thermal Profile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3CC961-D111-3ADE-C57D-14E0FDB44F9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1308100"/>
            <a:ext cx="61214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0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C7CF2D-09AC-57BB-9BBE-4098694E115F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3 of 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DDBF8-26C5-6E66-C476-04082FAAE7E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0" y="5727700"/>
            <a:ext cx="4406900" cy="368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40CF7A-744E-A978-0ED2-C10BD4632C1D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Analysis Criteria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7021AC-E127-142B-8374-11ED053166B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1308100"/>
            <a:ext cx="60452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5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BA7115-F903-F53D-5849-1914639CDCEC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4 of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A96B1B-4B1E-220C-7EBC-C584404C00EF}"/>
              </a:ext>
            </a:extLst>
          </p:cNvPr>
          <p:cNvSpPr txBox="1"/>
          <p:nvPr/>
        </p:nvSpPr>
        <p:spPr>
          <a:xfrm>
            <a:off x="127000" y="5651500"/>
            <a:ext cx="8636000" cy="5539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>
                <a:latin typeface="Trebuchet MS" panose="020B0603020202020204" pitchFamily="34" charset="0"/>
              </a:rPr>
              <a:t>Threshold settings based on background: Start cycle = 5, End cycle = 9,</a:t>
            </a:r>
          </a:p>
          <a:p>
            <a:pPr algn="ctr"/>
            <a:r>
              <a:rPr lang="en-US" sz="1000">
                <a:latin typeface="Trebuchet MS" panose="020B0603020202020204" pitchFamily="34" charset="0"/>
              </a:rPr>
              <a:t> Sigma multiplier = 10, Baseline correction = Adaptive, Smoothing = On,</a:t>
            </a:r>
          </a:p>
          <a:p>
            <a:pPr algn="ctr"/>
            <a:r>
              <a:rPr lang="en-US" sz="1000">
                <a:latin typeface="Trebuchet MS" panose="020B0603020202020204" pitchFamily="34" charset="0"/>
              </a:rPr>
              <a:t> Crosstalk Correction: 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5134C0-4A3F-C9E8-DFDE-9BC838348055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Amplification Plots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9D41FA-77D7-4EFF-38EA-2A4E84C9C14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1308100"/>
            <a:ext cx="62865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5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A581BB-0EF8-93AF-F475-BF233C279DBE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5 of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147E3C-05F9-64ED-32F7-8F061B9E8E16}"/>
              </a:ext>
            </a:extLst>
          </p:cNvPr>
          <p:cNvSpPr txBox="1"/>
          <p:nvPr/>
        </p:nvSpPr>
        <p:spPr>
          <a:xfrm>
            <a:off x="127000" y="5651500"/>
            <a:ext cx="8636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>
                <a:latin typeface="Trebuchet MS" panose="020B0603020202020204" pitchFamily="34" charset="0"/>
              </a:rPr>
              <a:t>Confidence Level = Disabled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7800EF-60B3-8853-695A-E614A781CA8B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Standard Curve Plots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7E7CB8-DE1B-7852-97D2-947C6C55D08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1308100"/>
            <a:ext cx="59944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4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5FDD57-AA40-2364-A237-37C931E4F838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6 of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92CEA-0D0E-BA2C-9CC2-6EE3375D5629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Tabular Results (1 of 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046A0A-1A64-5431-C12E-34A5AFA27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974871"/>
              </p:ext>
            </p:extLst>
          </p:nvPr>
        </p:nvGraphicFramePr>
        <p:xfrm>
          <a:off x="254000" y="1181100"/>
          <a:ext cx="8636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854">
                  <a:extLst>
                    <a:ext uri="{9D8B030D-6E8A-4147-A177-3AD203B41FA5}">
                      <a16:colId xmlns:a16="http://schemas.microsoft.com/office/drawing/2014/main" val="3621398623"/>
                    </a:ext>
                  </a:extLst>
                </a:gridCol>
                <a:gridCol w="518033">
                  <a:extLst>
                    <a:ext uri="{9D8B030D-6E8A-4147-A177-3AD203B41FA5}">
                      <a16:colId xmlns:a16="http://schemas.microsoft.com/office/drawing/2014/main" val="2062343181"/>
                    </a:ext>
                  </a:extLst>
                </a:gridCol>
                <a:gridCol w="483912">
                  <a:extLst>
                    <a:ext uri="{9D8B030D-6E8A-4147-A177-3AD203B41FA5}">
                      <a16:colId xmlns:a16="http://schemas.microsoft.com/office/drawing/2014/main" val="3669828650"/>
                    </a:ext>
                  </a:extLst>
                </a:gridCol>
                <a:gridCol w="466556">
                  <a:extLst>
                    <a:ext uri="{9D8B030D-6E8A-4147-A177-3AD203B41FA5}">
                      <a16:colId xmlns:a16="http://schemas.microsoft.com/office/drawing/2014/main" val="1762992525"/>
                    </a:ext>
                  </a:extLst>
                </a:gridCol>
                <a:gridCol w="588941">
                  <a:extLst>
                    <a:ext uri="{9D8B030D-6E8A-4147-A177-3AD203B41FA5}">
                      <a16:colId xmlns:a16="http://schemas.microsoft.com/office/drawing/2014/main" val="44962369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Cq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(∆R)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Final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Call (∆R)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08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BSP-2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38.81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178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BSP-45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892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6929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BSP-8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32.77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6489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BSM-3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32.91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9957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BSM-19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32.40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7742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BSP-3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24.55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8025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BSM-5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2020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BSP-6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026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BSM-34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4992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9052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BSP-14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34.03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146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BSP-41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3349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BSM-21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32.91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3630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BSP-4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37.71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2005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BSM-6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2562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BSP-16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6213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BSM-41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2876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943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BSP-15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35.55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5775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BSM-7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34.61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4766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BSM-27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34.79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65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BSP-12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8744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BSM-16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36.90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62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94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3AF835-E633-6564-98DB-E553D62BD98C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7 of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87C94B-0142-879B-B4B4-E10D6ADB5EE6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Tabular Results (2 of 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27A433-0850-1CE4-8AA2-8947F33A3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700075"/>
              </p:ext>
            </p:extLst>
          </p:nvPr>
        </p:nvGraphicFramePr>
        <p:xfrm>
          <a:off x="254000" y="1181100"/>
          <a:ext cx="8636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854">
                  <a:extLst>
                    <a:ext uri="{9D8B030D-6E8A-4147-A177-3AD203B41FA5}">
                      <a16:colId xmlns:a16="http://schemas.microsoft.com/office/drawing/2014/main" val="3280886564"/>
                    </a:ext>
                  </a:extLst>
                </a:gridCol>
                <a:gridCol w="518033">
                  <a:extLst>
                    <a:ext uri="{9D8B030D-6E8A-4147-A177-3AD203B41FA5}">
                      <a16:colId xmlns:a16="http://schemas.microsoft.com/office/drawing/2014/main" val="1187940131"/>
                    </a:ext>
                  </a:extLst>
                </a:gridCol>
                <a:gridCol w="483912">
                  <a:extLst>
                    <a:ext uri="{9D8B030D-6E8A-4147-A177-3AD203B41FA5}">
                      <a16:colId xmlns:a16="http://schemas.microsoft.com/office/drawing/2014/main" val="4024469704"/>
                    </a:ext>
                  </a:extLst>
                </a:gridCol>
                <a:gridCol w="466556">
                  <a:extLst>
                    <a:ext uri="{9D8B030D-6E8A-4147-A177-3AD203B41FA5}">
                      <a16:colId xmlns:a16="http://schemas.microsoft.com/office/drawing/2014/main" val="3853353718"/>
                    </a:ext>
                  </a:extLst>
                </a:gridCol>
                <a:gridCol w="588941">
                  <a:extLst>
                    <a:ext uri="{9D8B030D-6E8A-4147-A177-3AD203B41FA5}">
                      <a16:colId xmlns:a16="http://schemas.microsoft.com/office/drawing/2014/main" val="256632764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Cq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(∆R)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Final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Call (∆R)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2619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BSP-20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31.18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6672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BSM-49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28.55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7802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0813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BSP-24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35.53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170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BSM-9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34.76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946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BSM-30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1665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BSP-16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35.68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787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BSM-39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33.83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735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BSP-21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3923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BSM-60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6667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BSP-30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36.07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821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BSM-10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34.92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9790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BSM-35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38.43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7561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BSP-21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9314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27.09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935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BSP-23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28.09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181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BSM-85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37.58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493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BSP-33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33.57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7892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BSM-14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33.59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2955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BSM-38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35.16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458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BSP-22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2820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27.17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1205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BSP-24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25.52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8311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BSM-87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36.87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38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44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FE0F16-8F76-6E52-3CEC-60B7F6396DB1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8 of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8A1AFB-3644-8551-3B66-AAE100B6039E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Tabular Results (3 of 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FE01DA-BD29-594E-97D4-EA67CAF90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475514"/>
              </p:ext>
            </p:extLst>
          </p:nvPr>
        </p:nvGraphicFramePr>
        <p:xfrm>
          <a:off x="254000" y="1181100"/>
          <a:ext cx="863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854">
                  <a:extLst>
                    <a:ext uri="{9D8B030D-6E8A-4147-A177-3AD203B41FA5}">
                      <a16:colId xmlns:a16="http://schemas.microsoft.com/office/drawing/2014/main" val="588612945"/>
                    </a:ext>
                  </a:extLst>
                </a:gridCol>
                <a:gridCol w="518033">
                  <a:extLst>
                    <a:ext uri="{9D8B030D-6E8A-4147-A177-3AD203B41FA5}">
                      <a16:colId xmlns:a16="http://schemas.microsoft.com/office/drawing/2014/main" val="1238682876"/>
                    </a:ext>
                  </a:extLst>
                </a:gridCol>
                <a:gridCol w="483912">
                  <a:extLst>
                    <a:ext uri="{9D8B030D-6E8A-4147-A177-3AD203B41FA5}">
                      <a16:colId xmlns:a16="http://schemas.microsoft.com/office/drawing/2014/main" val="3958154098"/>
                    </a:ext>
                  </a:extLst>
                </a:gridCol>
                <a:gridCol w="466556">
                  <a:extLst>
                    <a:ext uri="{9D8B030D-6E8A-4147-A177-3AD203B41FA5}">
                      <a16:colId xmlns:a16="http://schemas.microsoft.com/office/drawing/2014/main" val="3706918551"/>
                    </a:ext>
                  </a:extLst>
                </a:gridCol>
                <a:gridCol w="588941">
                  <a:extLst>
                    <a:ext uri="{9D8B030D-6E8A-4147-A177-3AD203B41FA5}">
                      <a16:colId xmlns:a16="http://schemas.microsoft.com/office/drawing/2014/main" val="2269134164"/>
                    </a:ext>
                  </a:extLst>
                </a:gridCol>
              </a:tblGrid>
              <a:tr h="175846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Cq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(∆R)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Final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Call (∆R)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398180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BSM-1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35.77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68276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BSM-16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51573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BSM-44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31.99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182711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BSP-34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27.40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331388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612076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BSP-39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36.66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528197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BSM-90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623157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BSM-2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35.67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918610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BSM-18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33.94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606421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821515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BSP-45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35.51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80143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25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01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Microsoft Office PowerPoint</Application>
  <PresentationFormat>Widescreen</PresentationFormat>
  <Paragraphs>342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 Karani</dc:creator>
  <cp:lastModifiedBy>Lewis Karani</cp:lastModifiedBy>
  <cp:revision>1</cp:revision>
  <dcterms:created xsi:type="dcterms:W3CDTF">2023-07-26T06:18:23Z</dcterms:created>
  <dcterms:modified xsi:type="dcterms:W3CDTF">2023-07-26T06:18:48Z</dcterms:modified>
</cp:coreProperties>
</file>