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4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B46B2-DE5D-41E3-066A-09E1652DAE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367CFD-4581-7F5B-3828-C51FB3EE0E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3C4881-1BBB-71B9-7B45-A5AF9C995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C1A6C-0E30-44DB-B856-B3864E1BFDFE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F79FBD-4259-D24A-E5F1-45B4FA443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CE1E0C-A00C-800C-3605-9FBF2ABD0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67D8E-1BA6-4617-8340-028827FAC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136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F36D1-7FC7-7296-EA1A-EFC7B8146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FF5685-8F88-1525-DBC8-F070923B8E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504D8-387F-FC6D-D5DB-C75385E7A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C1A6C-0E30-44DB-B856-B3864E1BFDFE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B828D8-22AD-9D24-8208-741513177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44E804-B6BD-27E2-3214-597F4C0D5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67D8E-1BA6-4617-8340-028827FAC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736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B27158-5A32-8E43-2546-D948CC7484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057D42-65D5-7153-1CF0-B9D4EF7099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F1D558-8B8E-196D-B208-95DE951F5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C1A6C-0E30-44DB-B856-B3864E1BFDFE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768266-9F6D-5F62-5B61-5CF53290A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06A9B0-BAA1-7378-4B72-1E93EE502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67D8E-1BA6-4617-8340-028827FAC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313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2EFC8-D7DD-BFF1-5D5D-7BE250059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9A0C6B-2FB2-F36D-6314-F493ABE327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4913AB-147E-70E5-491E-D17355B10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C1A6C-0E30-44DB-B856-B3864E1BFDFE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9F6AD5-27AC-056D-F96D-35C43CFFD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3DE933-CAC4-1DE8-F9ED-59DC72E12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67D8E-1BA6-4617-8340-028827FAC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921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37CB3-7F78-B549-9687-ECFECBF38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DB6B23-AAD1-834E-8AF9-433AE7E989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356C8E-8093-50A9-52A7-A54EE7DD4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C1A6C-0E30-44DB-B856-B3864E1BFDFE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229E75-E780-4015-BC12-21F20F635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AC3883-68C2-45C0-869B-5F4B29353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67D8E-1BA6-4617-8340-028827FAC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290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82AD2-AD4D-6F49-5C53-B576EE522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8D9929-69F7-5F36-E394-7358603413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17DCB1-1577-A325-13CB-1E11AA16FA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70FB12-4081-6D94-8A1D-7AE8AD9C0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C1A6C-0E30-44DB-B856-B3864E1BFDFE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AB5640-2544-E234-3388-943C30EE3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8F28AB-B528-B8D0-E73E-07601BC7C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67D8E-1BA6-4617-8340-028827FAC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861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91855-FA4C-0B10-F305-1F65D9CF8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6F03DD-11CB-F46B-C4AE-F9E3AE41B4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32AB3F-6AFA-F9CC-FB3D-8F39BEED4E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816917-CFBF-FCDE-3186-BD765B9E59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0481EC-6DCE-F14B-378B-F20DF2E7B8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2E89AD-C381-A569-94C9-F3F5767EF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C1A6C-0E30-44DB-B856-B3864E1BFDFE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E02EB0-6871-4C4C-473C-EE1003B3F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F128B2-78AE-D07B-2A89-1EC39949B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67D8E-1BA6-4617-8340-028827FAC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289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C45DE-8D63-6C40-D98C-585C6A4F0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1BEFAE-C992-FE01-BDCA-A6F516D6A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C1A6C-0E30-44DB-B856-B3864E1BFDFE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EE1814-8F3D-F162-DFB3-00F37B680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220476-03D5-7A82-F658-56FBE0011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67D8E-1BA6-4617-8340-028827FAC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274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E3B578-08D6-E200-A20F-F3EB1B983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C1A6C-0E30-44DB-B856-B3864E1BFDFE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54A53B-5E20-A231-EC60-AD12E99DB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6E1A8D-0D95-217E-99E5-7EA93B73C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67D8E-1BA6-4617-8340-028827FAC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686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4DA9C-79E2-58C8-0A16-1DA8CC3D1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C7A8BD-66B3-6EF4-7229-5B4BBBD6EB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168894-E777-1B04-5AE1-EAD2971D6D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A44223-1094-4309-8F8F-4CFA9CC1D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C1A6C-0E30-44DB-B856-B3864E1BFDFE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B1B82F-EAE8-69D7-26C8-CE334A7A8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8CEB69-A9DC-7FCC-9D5F-DBC65FB49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67D8E-1BA6-4617-8340-028827FAC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762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A325E-675D-F5E8-8D43-00488690F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5B255E-C688-8372-EAD2-1E688C6685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676119-66AE-64EF-DC43-8FC176489C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9AF03D-5105-C956-BDF6-89D2AD647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C1A6C-0E30-44DB-B856-B3864E1BFDFE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C5F1FB-F7A7-3D15-7D10-266C3EF25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F33F06-10FF-17DC-E5CC-20A4F2285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67D8E-1BA6-4617-8340-028827FAC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307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D01028-E729-9C64-382F-F909B5370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886507-BB13-43C4-89FD-963AF3DC8E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712287-48C5-9317-DF68-906C517A95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EC1A6C-0E30-44DB-B856-B3864E1BFDFE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E7722-A6F1-EDC5-0A3B-70734A349F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852EE6-3FA6-6390-0F6D-6AD4EE08C0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967D8E-1BA6-4617-8340-028827FAC0B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B9C86-D512-AC70-D459-5818592AFB02}"/>
              </a:ext>
            </a:extLst>
          </p:cNvPr>
          <p:cNvSpPr txBox="1"/>
          <p:nvPr userDrawn="1"/>
        </p:nvSpPr>
        <p:spPr>
          <a:xfrm>
            <a:off x="254000" y="63500"/>
            <a:ext cx="12192000" cy="2308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US" sz="900">
                <a:solidFill>
                  <a:srgbClr val="808080"/>
                </a:solidFill>
                <a:latin typeface="Trebuchet MS" panose="020B0603020202020204" pitchFamily="34" charset="0"/>
              </a:rPr>
              <a:t>Instrument Type: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E4696F-6005-7351-D74D-DE3BA8E0A453}"/>
              </a:ext>
            </a:extLst>
          </p:cNvPr>
          <p:cNvSpPr txBox="1"/>
          <p:nvPr userDrawn="1"/>
        </p:nvSpPr>
        <p:spPr>
          <a:xfrm>
            <a:off x="1185122" y="63500"/>
            <a:ext cx="12192000" cy="2308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US" sz="900" b="1">
                <a:latin typeface="Trebuchet MS" panose="020B0603020202020204" pitchFamily="34" charset="0"/>
              </a:rPr>
              <a:t> AriaMx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41252C-530E-5082-A831-5D68A4C79C94}"/>
              </a:ext>
            </a:extLst>
          </p:cNvPr>
          <p:cNvSpPr txBox="1"/>
          <p:nvPr userDrawn="1"/>
        </p:nvSpPr>
        <p:spPr>
          <a:xfrm>
            <a:off x="4064000" y="63500"/>
            <a:ext cx="12192000" cy="2308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US" sz="900">
                <a:solidFill>
                  <a:srgbClr val="808080"/>
                </a:solidFill>
                <a:latin typeface="Trebuchet MS" panose="020B0603020202020204" pitchFamily="34" charset="0"/>
              </a:rPr>
              <a:t>Experiment Name: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A33F2DD-6C35-53A7-F8B1-2113A5A4FCD9}"/>
              </a:ext>
            </a:extLst>
          </p:cNvPr>
          <p:cNvSpPr txBox="1"/>
          <p:nvPr userDrawn="1"/>
        </p:nvSpPr>
        <p:spPr>
          <a:xfrm>
            <a:off x="5080635" y="63500"/>
            <a:ext cx="12192000" cy="2308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US" sz="900" b="1">
                <a:latin typeface="Trebuchet MS" panose="020B0603020202020204" pitchFamily="34" charset="0"/>
              </a:rPr>
              <a:t> Matayos P.vivax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C951C54-B41D-5893-E8DE-1346BBD15477}"/>
              </a:ext>
            </a:extLst>
          </p:cNvPr>
          <p:cNvSpPr txBox="1"/>
          <p:nvPr userDrawn="1"/>
        </p:nvSpPr>
        <p:spPr>
          <a:xfrm>
            <a:off x="4064000" y="254000"/>
            <a:ext cx="12192000" cy="2308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US" sz="900">
                <a:solidFill>
                  <a:srgbClr val="808080"/>
                </a:solidFill>
                <a:latin typeface="Trebuchet MS" panose="020B0603020202020204" pitchFamily="34" charset="0"/>
              </a:rPr>
              <a:t>Experiment Type: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6AB0301-FA76-28A2-5BD4-07514C259FD5}"/>
              </a:ext>
            </a:extLst>
          </p:cNvPr>
          <p:cNvSpPr txBox="1"/>
          <p:nvPr userDrawn="1"/>
        </p:nvSpPr>
        <p:spPr>
          <a:xfrm>
            <a:off x="5023951" y="254000"/>
            <a:ext cx="12192000" cy="2308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US" sz="900" b="1">
                <a:latin typeface="Trebuchet MS" panose="020B0603020202020204" pitchFamily="34" charset="0"/>
              </a:rPr>
              <a:t> Quantitative PCR - Fluorescence Probe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0469317-F1AF-B43E-8C0D-058F212898CD}"/>
              </a:ext>
            </a:extLst>
          </p:cNvPr>
          <p:cNvCxnSpPr/>
          <p:nvPr userDrawn="1"/>
        </p:nvCxnSpPr>
        <p:spPr>
          <a:xfrm>
            <a:off x="0" y="508000"/>
            <a:ext cx="12179300" cy="0"/>
          </a:xfrm>
          <a:prstGeom prst="line">
            <a:avLst/>
          </a:prstGeom>
          <a:ln>
            <a:solidFill>
              <a:srgbClr val="CBD6D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9449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7BBCB10-64F3-EE76-48B2-F2BA3EBD1E96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85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379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8371A54-7144-CFC8-0628-F04F2288691A}"/>
              </a:ext>
            </a:extLst>
          </p:cNvPr>
          <p:cNvSpPr txBox="1"/>
          <p:nvPr/>
        </p:nvSpPr>
        <p:spPr>
          <a:xfrm>
            <a:off x="10287000" y="6477000"/>
            <a:ext cx="15240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r"/>
            <a:r>
              <a:rPr lang="en-US" sz="1200">
                <a:solidFill>
                  <a:srgbClr val="808080"/>
                </a:solidFill>
                <a:latin typeface="Trebuchet MS" panose="020B0603020202020204" pitchFamily="34" charset="0"/>
              </a:rPr>
              <a:t>Page 2 of 9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355D32-EB3B-5B14-B325-C81C2E97FE6D}"/>
              </a:ext>
            </a:extLst>
          </p:cNvPr>
          <p:cNvSpPr txBox="1"/>
          <p:nvPr/>
        </p:nvSpPr>
        <p:spPr>
          <a:xfrm>
            <a:off x="254000" y="889000"/>
            <a:ext cx="86360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sz="1200" i="1" u="sng">
                <a:latin typeface="Trebuchet MS" panose="020B0603020202020204" pitchFamily="34" charset="0"/>
              </a:rPr>
              <a:t>Thermal Profile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A15A43-CE04-38F1-7832-8A57F1557135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600" y="1308100"/>
            <a:ext cx="61214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306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F094EA7-EFB3-C0D8-64C8-BA38FCB9F9DB}"/>
              </a:ext>
            </a:extLst>
          </p:cNvPr>
          <p:cNvSpPr txBox="1"/>
          <p:nvPr/>
        </p:nvSpPr>
        <p:spPr>
          <a:xfrm>
            <a:off x="10287000" y="6477000"/>
            <a:ext cx="15240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r"/>
            <a:r>
              <a:rPr lang="en-US" sz="1200">
                <a:solidFill>
                  <a:srgbClr val="808080"/>
                </a:solidFill>
                <a:latin typeface="Trebuchet MS" panose="020B0603020202020204" pitchFamily="34" charset="0"/>
              </a:rPr>
              <a:t>Page 3 of 9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A39200-E1ED-ED63-ED51-9F5932DA9E6E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4700" y="5727700"/>
            <a:ext cx="1993900" cy="3683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C54F8FF-0C83-C300-33BE-1744BEC41DD1}"/>
              </a:ext>
            </a:extLst>
          </p:cNvPr>
          <p:cNvSpPr txBox="1"/>
          <p:nvPr/>
        </p:nvSpPr>
        <p:spPr>
          <a:xfrm>
            <a:off x="254000" y="889000"/>
            <a:ext cx="86360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sz="1200" i="1" u="sng">
                <a:latin typeface="Trebuchet MS" panose="020B0603020202020204" pitchFamily="34" charset="0"/>
              </a:rPr>
              <a:t>Analysis Criteria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508FC5D-F502-4CFF-ECE7-A6E78BFFAAD2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2700" y="1308100"/>
            <a:ext cx="6045200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390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5A860DC-1EAB-2C29-67C8-D067E1F0EA7C}"/>
              </a:ext>
            </a:extLst>
          </p:cNvPr>
          <p:cNvSpPr txBox="1"/>
          <p:nvPr/>
        </p:nvSpPr>
        <p:spPr>
          <a:xfrm>
            <a:off x="10287000" y="6477000"/>
            <a:ext cx="15240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r"/>
            <a:r>
              <a:rPr lang="en-US" sz="1200">
                <a:solidFill>
                  <a:srgbClr val="808080"/>
                </a:solidFill>
                <a:latin typeface="Trebuchet MS" panose="020B0603020202020204" pitchFamily="34" charset="0"/>
              </a:rPr>
              <a:t>Page 4 of 9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D4A432-03A2-6DE8-2AC8-CA6BB694388A}"/>
              </a:ext>
            </a:extLst>
          </p:cNvPr>
          <p:cNvSpPr txBox="1"/>
          <p:nvPr/>
        </p:nvSpPr>
        <p:spPr>
          <a:xfrm>
            <a:off x="127000" y="5651500"/>
            <a:ext cx="8636000" cy="55399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sz="1000">
                <a:latin typeface="Trebuchet MS" panose="020B0603020202020204" pitchFamily="34" charset="0"/>
              </a:rPr>
              <a:t>Threshold settings based on background: Start cycle = 5, End cycle = 9,</a:t>
            </a:r>
          </a:p>
          <a:p>
            <a:pPr algn="ctr"/>
            <a:r>
              <a:rPr lang="en-US" sz="1000">
                <a:latin typeface="Trebuchet MS" panose="020B0603020202020204" pitchFamily="34" charset="0"/>
              </a:rPr>
              <a:t> Sigma multiplier = 10, Baseline correction = Adaptive, Smoothing = On,</a:t>
            </a:r>
          </a:p>
          <a:p>
            <a:pPr algn="ctr"/>
            <a:r>
              <a:rPr lang="en-US" sz="1000">
                <a:latin typeface="Trebuchet MS" panose="020B0603020202020204" pitchFamily="34" charset="0"/>
              </a:rPr>
              <a:t> Crosstalk Correction: -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AF4394-19FE-1FB2-0DE5-D5D730AE90B9}"/>
              </a:ext>
            </a:extLst>
          </p:cNvPr>
          <p:cNvSpPr txBox="1"/>
          <p:nvPr/>
        </p:nvSpPr>
        <p:spPr>
          <a:xfrm>
            <a:off x="254000" y="889000"/>
            <a:ext cx="86360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sz="1200" i="1" u="sng">
                <a:latin typeface="Trebuchet MS" panose="020B0603020202020204" pitchFamily="34" charset="0"/>
              </a:rPr>
              <a:t>Amplification Plots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A8ECADE-1D3F-77E1-C547-0013E2EC4A33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400" y="1308100"/>
            <a:ext cx="6286500" cy="393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5584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31834D6-914E-5B3A-112B-143BA452365D}"/>
              </a:ext>
            </a:extLst>
          </p:cNvPr>
          <p:cNvSpPr txBox="1"/>
          <p:nvPr/>
        </p:nvSpPr>
        <p:spPr>
          <a:xfrm>
            <a:off x="10287000" y="6477000"/>
            <a:ext cx="15240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r"/>
            <a:r>
              <a:rPr lang="en-US" sz="1200">
                <a:solidFill>
                  <a:srgbClr val="808080"/>
                </a:solidFill>
                <a:latin typeface="Trebuchet MS" panose="020B0603020202020204" pitchFamily="34" charset="0"/>
              </a:rPr>
              <a:t>Page 5 of 9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5AA2C6-8095-186C-B1F6-23C87EA802D7}"/>
              </a:ext>
            </a:extLst>
          </p:cNvPr>
          <p:cNvSpPr txBox="1"/>
          <p:nvPr/>
        </p:nvSpPr>
        <p:spPr>
          <a:xfrm>
            <a:off x="127000" y="5651500"/>
            <a:ext cx="8636000" cy="24622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sz="1000">
                <a:latin typeface="Trebuchet MS" panose="020B0603020202020204" pitchFamily="34" charset="0"/>
              </a:rPr>
              <a:t>Confidence Level = Disabled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3054FE-F754-DA0A-B831-AD12A017BD6C}"/>
              </a:ext>
            </a:extLst>
          </p:cNvPr>
          <p:cNvSpPr txBox="1"/>
          <p:nvPr/>
        </p:nvSpPr>
        <p:spPr>
          <a:xfrm>
            <a:off x="254000" y="889000"/>
            <a:ext cx="86360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sz="1200" i="1" u="sng">
                <a:latin typeface="Trebuchet MS" panose="020B0603020202020204" pitchFamily="34" charset="0"/>
              </a:rPr>
              <a:t>Standard Curve Plots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6613213-ECB5-7367-C951-31A9BEC8A401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8100" y="1308100"/>
            <a:ext cx="5994400" cy="393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2617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FD34FD-1170-9E42-A197-B55E5E369BE5}"/>
              </a:ext>
            </a:extLst>
          </p:cNvPr>
          <p:cNvSpPr txBox="1"/>
          <p:nvPr/>
        </p:nvSpPr>
        <p:spPr>
          <a:xfrm>
            <a:off x="10287000" y="6477000"/>
            <a:ext cx="15240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r"/>
            <a:r>
              <a:rPr lang="en-US" sz="1200">
                <a:solidFill>
                  <a:srgbClr val="808080"/>
                </a:solidFill>
                <a:latin typeface="Trebuchet MS" panose="020B0603020202020204" pitchFamily="34" charset="0"/>
              </a:rPr>
              <a:t>Page 6 of 9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748B7B-CA41-B5E6-DF50-7E5F2A163967}"/>
              </a:ext>
            </a:extLst>
          </p:cNvPr>
          <p:cNvSpPr txBox="1"/>
          <p:nvPr/>
        </p:nvSpPr>
        <p:spPr>
          <a:xfrm>
            <a:off x="254000" y="889000"/>
            <a:ext cx="86360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sz="1200" i="1" u="sng">
                <a:latin typeface="Trebuchet MS" panose="020B0603020202020204" pitchFamily="34" charset="0"/>
              </a:rPr>
              <a:t>Tabular Results (1 of 4)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AA0ED13-24DD-8FDA-9779-6D6C2E3736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6069228"/>
              </p:ext>
            </p:extLst>
          </p:nvPr>
        </p:nvGraphicFramePr>
        <p:xfrm>
          <a:off x="254000" y="1181100"/>
          <a:ext cx="86360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854">
                  <a:extLst>
                    <a:ext uri="{9D8B030D-6E8A-4147-A177-3AD203B41FA5}">
                      <a16:colId xmlns:a16="http://schemas.microsoft.com/office/drawing/2014/main" val="443487959"/>
                    </a:ext>
                  </a:extLst>
                </a:gridCol>
                <a:gridCol w="457750">
                  <a:extLst>
                    <a:ext uri="{9D8B030D-6E8A-4147-A177-3AD203B41FA5}">
                      <a16:colId xmlns:a16="http://schemas.microsoft.com/office/drawing/2014/main" val="4016262315"/>
                    </a:ext>
                  </a:extLst>
                </a:gridCol>
                <a:gridCol w="483912">
                  <a:extLst>
                    <a:ext uri="{9D8B030D-6E8A-4147-A177-3AD203B41FA5}">
                      <a16:colId xmlns:a16="http://schemas.microsoft.com/office/drawing/2014/main" val="3091442614"/>
                    </a:ext>
                  </a:extLst>
                </a:gridCol>
                <a:gridCol w="466556">
                  <a:extLst>
                    <a:ext uri="{9D8B030D-6E8A-4147-A177-3AD203B41FA5}">
                      <a16:colId xmlns:a16="http://schemas.microsoft.com/office/drawing/2014/main" val="3875997528"/>
                    </a:ext>
                  </a:extLst>
                </a:gridCol>
                <a:gridCol w="588941">
                  <a:extLst>
                    <a:ext uri="{9D8B030D-6E8A-4147-A177-3AD203B41FA5}">
                      <a16:colId xmlns:a16="http://schemas.microsoft.com/office/drawing/2014/main" val="2404109288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Well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Well</a:t>
                      </a:r>
                    </a:p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Target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Cq</a:t>
                      </a:r>
                    </a:p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(∆R)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Final</a:t>
                      </a:r>
                    </a:p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Call (∆R)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20868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A1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vivax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No Cq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643417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A2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009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vivax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No Cq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455842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A3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vivax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No Cq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564757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A4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vivax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No Cq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145621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A5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033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vivax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No Cq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142650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A6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041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vivax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No Cq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542254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A7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049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vivax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No Cq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851544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A8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057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vivax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No Cq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684441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A9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065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vivax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No Cq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01505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A10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073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vivax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No Cq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183942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A11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081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vivax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No Cq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605138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A12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089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vivax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No Cq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454678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vivax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No Cq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046679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B2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vivax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No Cq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614088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B3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vivax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No Cq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74479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B4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026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vivax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No Cq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547336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B5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034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vivax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No Cq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231213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B6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042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vivax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No Cq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617885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B7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050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vivax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No Cq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675454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B8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058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vivax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No Cq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299232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B9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066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vivax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No Cq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578473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B10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074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vivax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No Cq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980748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B11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082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vivax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No Cq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892483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B12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090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vivax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No Cq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00686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28186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9FD0D0A-47B9-5834-E8EC-757158B8D019}"/>
              </a:ext>
            </a:extLst>
          </p:cNvPr>
          <p:cNvSpPr txBox="1"/>
          <p:nvPr/>
        </p:nvSpPr>
        <p:spPr>
          <a:xfrm>
            <a:off x="10287000" y="6477000"/>
            <a:ext cx="15240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r"/>
            <a:r>
              <a:rPr lang="en-US" sz="1200">
                <a:solidFill>
                  <a:srgbClr val="808080"/>
                </a:solidFill>
                <a:latin typeface="Trebuchet MS" panose="020B0603020202020204" pitchFamily="34" charset="0"/>
              </a:rPr>
              <a:t>Page 7 of 9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394AAD-31DE-AC23-A8B9-4479901F2157}"/>
              </a:ext>
            </a:extLst>
          </p:cNvPr>
          <p:cNvSpPr txBox="1"/>
          <p:nvPr/>
        </p:nvSpPr>
        <p:spPr>
          <a:xfrm>
            <a:off x="254000" y="889000"/>
            <a:ext cx="86360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sz="1200" i="1" u="sng">
                <a:latin typeface="Trebuchet MS" panose="020B0603020202020204" pitchFamily="34" charset="0"/>
              </a:rPr>
              <a:t>Tabular Results (2 of 4)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71FC815-37E3-4335-902D-66D526E196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4420231"/>
              </p:ext>
            </p:extLst>
          </p:nvPr>
        </p:nvGraphicFramePr>
        <p:xfrm>
          <a:off x="254000" y="1181100"/>
          <a:ext cx="86360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854">
                  <a:extLst>
                    <a:ext uri="{9D8B030D-6E8A-4147-A177-3AD203B41FA5}">
                      <a16:colId xmlns:a16="http://schemas.microsoft.com/office/drawing/2014/main" val="3123413048"/>
                    </a:ext>
                  </a:extLst>
                </a:gridCol>
                <a:gridCol w="457750">
                  <a:extLst>
                    <a:ext uri="{9D8B030D-6E8A-4147-A177-3AD203B41FA5}">
                      <a16:colId xmlns:a16="http://schemas.microsoft.com/office/drawing/2014/main" val="1513352904"/>
                    </a:ext>
                  </a:extLst>
                </a:gridCol>
                <a:gridCol w="483912">
                  <a:extLst>
                    <a:ext uri="{9D8B030D-6E8A-4147-A177-3AD203B41FA5}">
                      <a16:colId xmlns:a16="http://schemas.microsoft.com/office/drawing/2014/main" val="4175621601"/>
                    </a:ext>
                  </a:extLst>
                </a:gridCol>
                <a:gridCol w="466556">
                  <a:extLst>
                    <a:ext uri="{9D8B030D-6E8A-4147-A177-3AD203B41FA5}">
                      <a16:colId xmlns:a16="http://schemas.microsoft.com/office/drawing/2014/main" val="2286625293"/>
                    </a:ext>
                  </a:extLst>
                </a:gridCol>
                <a:gridCol w="588941">
                  <a:extLst>
                    <a:ext uri="{9D8B030D-6E8A-4147-A177-3AD203B41FA5}">
                      <a16:colId xmlns:a16="http://schemas.microsoft.com/office/drawing/2014/main" val="1980833155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Well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Well</a:t>
                      </a:r>
                    </a:p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Target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Cq</a:t>
                      </a:r>
                    </a:p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(∆R)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Final</a:t>
                      </a:r>
                    </a:p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Call (∆R)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676663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C1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vivax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No Cq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747857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C2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vivax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No Cq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876273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C3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vivax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No Cq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375863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C4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027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vivax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No Cq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195838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C5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035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vivax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No Cq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993235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C6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043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vivax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No Cq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563913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C7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051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vivax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No Cq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858888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C8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059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vivax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No Cq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02788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C9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067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vivax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No Cq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22194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C10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075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vivax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No Cq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573037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C11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083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vivax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No Cq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63202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C12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091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vivax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No Cq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759298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vivax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No Cq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857317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012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vivax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No Cq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119493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vivax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No Cq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366065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D4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028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vivax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No Cq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201438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D5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036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vivax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No Cq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463119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D6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044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vivax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No Cq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755183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D7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052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vivax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No Cq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61115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D8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060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vivax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No Cq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515231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D9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068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vivax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No Cq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051514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D10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076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vivax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No Cq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85445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D11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084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vivax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No Cq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67095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D12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092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vivax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No Cq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24785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71965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F96E533-0A32-B59B-9BBF-F6E2C7604DD4}"/>
              </a:ext>
            </a:extLst>
          </p:cNvPr>
          <p:cNvSpPr txBox="1"/>
          <p:nvPr/>
        </p:nvSpPr>
        <p:spPr>
          <a:xfrm>
            <a:off x="10287000" y="6477000"/>
            <a:ext cx="15240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r"/>
            <a:r>
              <a:rPr lang="en-US" sz="1200">
                <a:solidFill>
                  <a:srgbClr val="808080"/>
                </a:solidFill>
                <a:latin typeface="Trebuchet MS" panose="020B0603020202020204" pitchFamily="34" charset="0"/>
              </a:rPr>
              <a:t>Page 8 of 9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825E66-840C-AF97-5A75-E7E60331DAFD}"/>
              </a:ext>
            </a:extLst>
          </p:cNvPr>
          <p:cNvSpPr txBox="1"/>
          <p:nvPr/>
        </p:nvSpPr>
        <p:spPr>
          <a:xfrm>
            <a:off x="254000" y="889000"/>
            <a:ext cx="86360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sz="1200" i="1" u="sng">
                <a:latin typeface="Trebuchet MS" panose="020B0603020202020204" pitchFamily="34" charset="0"/>
              </a:rPr>
              <a:t>Tabular Results (3 of 4)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8B2A08C-9975-4A5A-2C64-9A81128220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6651889"/>
              </p:ext>
            </p:extLst>
          </p:nvPr>
        </p:nvGraphicFramePr>
        <p:xfrm>
          <a:off x="254000" y="1181100"/>
          <a:ext cx="86360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854">
                  <a:extLst>
                    <a:ext uri="{9D8B030D-6E8A-4147-A177-3AD203B41FA5}">
                      <a16:colId xmlns:a16="http://schemas.microsoft.com/office/drawing/2014/main" val="3302776042"/>
                    </a:ext>
                  </a:extLst>
                </a:gridCol>
                <a:gridCol w="457750">
                  <a:extLst>
                    <a:ext uri="{9D8B030D-6E8A-4147-A177-3AD203B41FA5}">
                      <a16:colId xmlns:a16="http://schemas.microsoft.com/office/drawing/2014/main" val="2152955979"/>
                    </a:ext>
                  </a:extLst>
                </a:gridCol>
                <a:gridCol w="483912">
                  <a:extLst>
                    <a:ext uri="{9D8B030D-6E8A-4147-A177-3AD203B41FA5}">
                      <a16:colId xmlns:a16="http://schemas.microsoft.com/office/drawing/2014/main" val="1894735359"/>
                    </a:ext>
                  </a:extLst>
                </a:gridCol>
                <a:gridCol w="466556">
                  <a:extLst>
                    <a:ext uri="{9D8B030D-6E8A-4147-A177-3AD203B41FA5}">
                      <a16:colId xmlns:a16="http://schemas.microsoft.com/office/drawing/2014/main" val="2197843813"/>
                    </a:ext>
                  </a:extLst>
                </a:gridCol>
                <a:gridCol w="588941">
                  <a:extLst>
                    <a:ext uri="{9D8B030D-6E8A-4147-A177-3AD203B41FA5}">
                      <a16:colId xmlns:a16="http://schemas.microsoft.com/office/drawing/2014/main" val="3979242206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Well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Well</a:t>
                      </a:r>
                    </a:p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Target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Cq</a:t>
                      </a:r>
                    </a:p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(∆R)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Final</a:t>
                      </a:r>
                    </a:p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Call (∆R)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11703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vivax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No Cq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46838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E2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013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vivax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No Cq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602471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E3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vivax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No Cq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793978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E4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029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vivax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No Cq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947482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E5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037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vivax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No Cq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991883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E6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045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vivax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No Cq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435585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E7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053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vivax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No Cq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563289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E8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061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vivax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No Cq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140543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E9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069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vivax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No Cq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565613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E10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077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vivax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No Cq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085501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E11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085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vivax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No Cq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036126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E12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093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vivax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No Cq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394048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F1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006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vivax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No Cq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899678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F2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014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vivax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No Cq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098816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F3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vivax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No Cq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436942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F4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030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vivax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No Cq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065512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F5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038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vivax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No Cq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544685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F6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046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vivax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No Cq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378124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F7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054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vivax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No Cq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634914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F8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062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vivax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No Cq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89786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F9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070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vivax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No Cq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79938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F10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078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vivax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No Cq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177697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F11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086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vivax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No Cq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573709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F12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094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vivax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No Cq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4994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23302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C58881E-D052-656A-D1A3-AD940AA8B458}"/>
              </a:ext>
            </a:extLst>
          </p:cNvPr>
          <p:cNvSpPr txBox="1"/>
          <p:nvPr/>
        </p:nvSpPr>
        <p:spPr>
          <a:xfrm>
            <a:off x="10287000" y="6477000"/>
            <a:ext cx="15240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r"/>
            <a:r>
              <a:rPr lang="en-US" sz="1200">
                <a:solidFill>
                  <a:srgbClr val="808080"/>
                </a:solidFill>
                <a:latin typeface="Trebuchet MS" panose="020B0603020202020204" pitchFamily="34" charset="0"/>
              </a:rPr>
              <a:t>Page 9 of 9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EE944E-3952-29A5-FA1F-3B06D46ACD90}"/>
              </a:ext>
            </a:extLst>
          </p:cNvPr>
          <p:cNvSpPr txBox="1"/>
          <p:nvPr/>
        </p:nvSpPr>
        <p:spPr>
          <a:xfrm>
            <a:off x="254000" y="889000"/>
            <a:ext cx="86360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sz="1200" i="1" u="sng">
                <a:latin typeface="Trebuchet MS" panose="020B0603020202020204" pitchFamily="34" charset="0"/>
              </a:rPr>
              <a:t>Tabular Results (4 of 4)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F7CB9C1-DA5A-F949-1C14-155E0C6FA3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9770463"/>
              </p:ext>
            </p:extLst>
          </p:nvPr>
        </p:nvGraphicFramePr>
        <p:xfrm>
          <a:off x="254000" y="1181100"/>
          <a:ext cx="86360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854">
                  <a:extLst>
                    <a:ext uri="{9D8B030D-6E8A-4147-A177-3AD203B41FA5}">
                      <a16:colId xmlns:a16="http://schemas.microsoft.com/office/drawing/2014/main" val="344540790"/>
                    </a:ext>
                  </a:extLst>
                </a:gridCol>
                <a:gridCol w="457750">
                  <a:extLst>
                    <a:ext uri="{9D8B030D-6E8A-4147-A177-3AD203B41FA5}">
                      <a16:colId xmlns:a16="http://schemas.microsoft.com/office/drawing/2014/main" val="1091700776"/>
                    </a:ext>
                  </a:extLst>
                </a:gridCol>
                <a:gridCol w="483912">
                  <a:extLst>
                    <a:ext uri="{9D8B030D-6E8A-4147-A177-3AD203B41FA5}">
                      <a16:colId xmlns:a16="http://schemas.microsoft.com/office/drawing/2014/main" val="2105534955"/>
                    </a:ext>
                  </a:extLst>
                </a:gridCol>
                <a:gridCol w="466556">
                  <a:extLst>
                    <a:ext uri="{9D8B030D-6E8A-4147-A177-3AD203B41FA5}">
                      <a16:colId xmlns:a16="http://schemas.microsoft.com/office/drawing/2014/main" val="4224306494"/>
                    </a:ext>
                  </a:extLst>
                </a:gridCol>
                <a:gridCol w="588941">
                  <a:extLst>
                    <a:ext uri="{9D8B030D-6E8A-4147-A177-3AD203B41FA5}">
                      <a16:colId xmlns:a16="http://schemas.microsoft.com/office/drawing/2014/main" val="1765446158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Well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Well</a:t>
                      </a:r>
                    </a:p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Target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Cq</a:t>
                      </a:r>
                    </a:p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(∆R)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Final</a:t>
                      </a:r>
                    </a:p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Call (∆R)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024094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G1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007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vivax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No Cq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36303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G2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015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vivax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No Cq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196009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G3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vivax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No Cq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493880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G4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031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vivax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No Cq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28743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G5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039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vivax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No Cq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886580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G6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047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vivax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No Cq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481045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G7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055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vivax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No Cq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935184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G8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063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vivax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No Cq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565159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G9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071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vivax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No Cq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665421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G10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079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vivax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No Cq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777017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G11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087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vivax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No Cq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945736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G12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NC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vivax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No Cq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477878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H1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008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vivax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No Cq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67337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H2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vivax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No Cq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888219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H3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vivax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No Cq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698153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H4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032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vivax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No Cq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487122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H5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040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vivax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No Cq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287589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H6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048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vivax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No Cq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005971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H7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056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vivax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No Cq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417233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H8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064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vivax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No Cq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19725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H9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072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vivax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No Cq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1004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H10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080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vivax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No Cq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884115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H11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088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vivax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No Cq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308604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H12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vivax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29.23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31317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70004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744</Words>
  <Application>Microsoft Office PowerPoint</Application>
  <PresentationFormat>Widescreen</PresentationFormat>
  <Paragraphs>532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Trebuchet MS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Lewis Karani</dc:creator>
  <cp:lastModifiedBy>Lewis Karani</cp:lastModifiedBy>
  <cp:revision>1</cp:revision>
  <dcterms:created xsi:type="dcterms:W3CDTF">2023-08-02T05:00:19Z</dcterms:created>
  <dcterms:modified xsi:type="dcterms:W3CDTF">2023-08-02T05:00:36Z</dcterms:modified>
</cp:coreProperties>
</file>