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3C12-1514-31D9-DE5B-D5E7A4736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F898B-C5FD-8FD4-F43E-2CC9A4BD9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54128-6677-C462-CD9F-911BBB50F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215EF-5D9F-E3BF-B8EA-B20968DA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D62CA-B73C-CDCB-BA77-D55B4EF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9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2A968-0CC9-424A-897E-D38F9074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F4A7D-20E2-9C8A-6608-B501AF0DC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02DB-9697-A381-C5FC-FCADC908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3F563-84BB-CD0F-B57F-06BE399F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DEB10-AE12-1908-A278-D43D96DF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2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8F0916-7AFD-2B80-D127-83B97BD2B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6A7B8-039B-D78A-B909-0B25B04A6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5F833-86CA-2A52-3653-3F05A761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3C38D-011A-5178-EC74-B50BAC6D2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26C9-F908-70B7-7E1C-68017C8B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6AF9-42D3-6DBC-796E-23C81C75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C2E63-4CA2-E891-4DC7-71994AFDD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73C7A-06A8-CBBE-B944-976973CF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F53D-48A4-81A7-76C6-203B2D21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15678-3372-C060-C5A2-CF163F80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9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C1980-C63E-BE6C-7E92-0FCEAD68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6A9D7-6FBB-4359-28B1-E6F47B8B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638A-BB28-C9D9-7EE0-040D6FF6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DD80-6022-E6E1-5518-C8F6EC30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A5BB1-179F-EC4F-6270-5D29E8CF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8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CB06-D110-E782-5A69-80DF3F4F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FCABD-5F95-0A98-A56E-E243734E8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3A785-FBB9-E634-93DF-F0C0C0C0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96B23-94FA-A5D0-F877-53005D98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4EC3B-54D1-395B-10BA-85E23060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F22F9-F19B-5EC1-D181-3CE75126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E0D2-B646-2740-0B9E-6E32FCB9C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29C3D-6614-6DC7-9E6D-6812ADC13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CA7F2-00F1-EE06-4AE5-6F25137C5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E7462-B20F-B53D-0D94-2D046BC8CF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4B203-7298-7296-6E5E-0213C2D57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4B6E01-8FBA-8A50-0A0A-73EB6F880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E136E-1238-C34D-9DA2-89D0C6565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C34A6B-2237-28B1-467F-D07741E1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08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DB83-B0FD-A607-5BEE-2C62A0D2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03A567-6DDF-07DC-325F-531D522A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0E9F3-B966-4D79-5B77-9BA3E140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477F7-9ABC-C63C-2543-F8A4237B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17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7265F-A369-E455-3823-8162AB6E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2DB1A-6472-4E7F-256F-65E6AC1E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0802F-995A-CB1F-9B84-38F36B6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7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16A9-4980-3EDD-EABD-7680EE293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F903-F6C9-E0A1-7321-22FCD8BD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70CBC-AE4B-18DA-DCFE-6EEBD1DCF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925C4-4BEC-D616-6DE6-CC25865C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02F5A-C404-E2BE-F2BE-A5F05023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724F6-71E5-2381-0AFF-7CCE4DD4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50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14B-D010-1CFC-4593-3416223F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D5FF6D-D861-3BB4-3E75-2840EDE45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CF38C-C03D-456A-D386-BCB776A03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B6418-9007-495E-02ED-32CF33A2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714F6-9722-977A-35F0-DFD6E4859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B7BAA-7660-0DA0-AF2F-0EA8FB3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8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4A954-77BB-ED7F-999C-757B1B893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D922-90C8-296D-B98A-AB9D1C8AC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8B3AC-D049-F1CA-D7D6-E39E64C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A69A9-CB53-4D97-9E38-A6743CB254AB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84110-D9F7-0357-7F9C-9A571703D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26E0-49E0-5859-4B11-67D34CDD1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C5FB1-9C66-4F22-85C3-8C14BCAD379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CE514-B318-2AEF-651F-67081553A366}"/>
              </a:ext>
            </a:extLst>
          </p:cNvPr>
          <p:cNvSpPr txBox="1"/>
          <p:nvPr userDrawn="1"/>
        </p:nvSpPr>
        <p:spPr>
          <a:xfrm>
            <a:off x="25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Instrument Type: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34B8B-C096-7DF0-14AB-264F0152DFA1}"/>
              </a:ext>
            </a:extLst>
          </p:cNvPr>
          <p:cNvSpPr txBox="1"/>
          <p:nvPr userDrawn="1"/>
        </p:nvSpPr>
        <p:spPr>
          <a:xfrm>
            <a:off x="1185122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AriaMx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EF1DCA-9FA3-2BA6-DCAC-B998726451D7}"/>
              </a:ext>
            </a:extLst>
          </p:cNvPr>
          <p:cNvSpPr txBox="1"/>
          <p:nvPr userDrawn="1"/>
        </p:nvSpPr>
        <p:spPr>
          <a:xfrm>
            <a:off x="4064000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Name: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B8975-5D85-DCAA-8C44-51040318B696}"/>
              </a:ext>
            </a:extLst>
          </p:cNvPr>
          <p:cNvSpPr txBox="1"/>
          <p:nvPr userDrawn="1"/>
        </p:nvSpPr>
        <p:spPr>
          <a:xfrm>
            <a:off x="5080635" y="635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Sioport_P.vivax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79E7C-B094-59BC-832B-83B9BE6F0E3D}"/>
              </a:ext>
            </a:extLst>
          </p:cNvPr>
          <p:cNvSpPr txBox="1"/>
          <p:nvPr userDrawn="1"/>
        </p:nvSpPr>
        <p:spPr>
          <a:xfrm>
            <a:off x="4064000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>
                <a:solidFill>
                  <a:srgbClr val="808080"/>
                </a:solidFill>
                <a:latin typeface="Trebuchet MS" panose="020B0603020202020204" pitchFamily="34" charset="0"/>
              </a:rPr>
              <a:t>Experiment Type: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800DF2-10DB-3982-D743-66A3D9E48A99}"/>
              </a:ext>
            </a:extLst>
          </p:cNvPr>
          <p:cNvSpPr txBox="1"/>
          <p:nvPr userDrawn="1"/>
        </p:nvSpPr>
        <p:spPr>
          <a:xfrm>
            <a:off x="5023951" y="254000"/>
            <a:ext cx="12192000" cy="230832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900" b="1">
                <a:latin typeface="Trebuchet MS" panose="020B0603020202020204" pitchFamily="34" charset="0"/>
              </a:rPr>
              <a:t> Quantitative PCR - Fluorescence Probe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F15880-190E-CB08-B3AE-9ED965D45B21}"/>
              </a:ext>
            </a:extLst>
          </p:cNvPr>
          <p:cNvCxnSpPr/>
          <p:nvPr userDrawn="1"/>
        </p:nvCxnSpPr>
        <p:spPr>
          <a:xfrm>
            <a:off x="0" y="508000"/>
            <a:ext cx="12179300" cy="0"/>
          </a:xfrm>
          <a:prstGeom prst="line">
            <a:avLst/>
          </a:prstGeom>
          <a:ln>
            <a:solidFill>
              <a:srgbClr val="CBD6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205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A8DBC-3944-35E9-86BC-1F40E0628C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5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4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15E2F5-EB80-6399-78C4-CF8AB8EB89A2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2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EA97E0-9430-9FC4-BD02-06C9039744C4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Thermal Profile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E398C-D4BB-2909-A8C5-B25529945B2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308100"/>
            <a:ext cx="61214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97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5ACB66-0D2C-1223-E936-6F024F781398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3 of 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6DFF-A38E-04D3-9D2F-92DB7A6E9A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5727700"/>
            <a:ext cx="1993900" cy="368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1A964D-6299-FCEA-45A2-940C3F087C30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Analysis Criteria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6D34EB-FA03-2190-C405-EC971C882DE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700" y="1308100"/>
            <a:ext cx="60452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4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717639-77B9-AC4A-CD11-0EB355D5CC78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4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2C2F5-2D90-BF39-805F-36BF70A9946F}"/>
              </a:ext>
            </a:extLst>
          </p:cNvPr>
          <p:cNvSpPr txBox="1"/>
          <p:nvPr/>
        </p:nvSpPr>
        <p:spPr>
          <a:xfrm>
            <a:off x="127000" y="5651500"/>
            <a:ext cx="8636000" cy="553998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Threshold settings based on background: Start cycle = 5, End cycle = 9,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Sigma multiplier = 10, Baseline correction = Adaptive, Smoothing = On,</a:t>
            </a:r>
          </a:p>
          <a:p>
            <a:pPr algn="ctr"/>
            <a:r>
              <a:rPr lang="en-US" sz="1000">
                <a:latin typeface="Trebuchet MS" panose="020B0603020202020204" pitchFamily="34" charset="0"/>
              </a:rPr>
              <a:t> Crosstalk Correction: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A99EF-5449-9367-C96B-3F3337FB571D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Amplification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102E5-32F3-18BC-9F11-A24337D2253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308100"/>
            <a:ext cx="62865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9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CCDF05-E094-5A38-4942-F84405495762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5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C7E7D-E944-296F-E8BA-55EDC34D41A9}"/>
              </a:ext>
            </a:extLst>
          </p:cNvPr>
          <p:cNvSpPr txBox="1"/>
          <p:nvPr/>
        </p:nvSpPr>
        <p:spPr>
          <a:xfrm>
            <a:off x="127000" y="5651500"/>
            <a:ext cx="8636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000">
                <a:latin typeface="Trebuchet MS" panose="020B0603020202020204" pitchFamily="34" charset="0"/>
              </a:rPr>
              <a:t>Confidence Level = Disabled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78645-52B2-269B-5755-31532CF01DD3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Standard Curve Plots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16E968-C09C-1F68-13D5-B7D890895E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100" y="1308100"/>
            <a:ext cx="59944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1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33BE20-235C-0604-E8ED-33CD7EC2CFB6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6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5C859-66B0-8FC6-76FA-AABC0995810B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(1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56207D-DA7C-2AAE-B34D-B809D6DF6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17506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3566551239"/>
                    </a:ext>
                  </a:extLst>
                </a:gridCol>
                <a:gridCol w="472652">
                  <a:extLst>
                    <a:ext uri="{9D8B030D-6E8A-4147-A177-3AD203B41FA5}">
                      <a16:colId xmlns:a16="http://schemas.microsoft.com/office/drawing/2014/main" val="2346028408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2410108662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297437441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13415045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4480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872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269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14838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4565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749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5679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MY-95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03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4695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4493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577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0854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6520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B6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411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3771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8158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95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540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0690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92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600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0440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852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656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09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383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D39F0-C159-C112-BD42-37FCDDCB95F2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7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A1343-1EE7-CF67-E404-8023C13E9E5D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(2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CCD8B2E-F825-D795-4F37-72F3AC9C6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379828"/>
              </p:ext>
            </p:extLst>
          </p:nvPr>
        </p:nvGraphicFramePr>
        <p:xfrm>
          <a:off x="254000" y="1181100"/>
          <a:ext cx="8636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2391001142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2354869450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2383967580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3463076792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1148090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68442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7665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730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531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3630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077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1665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2864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626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E7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474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303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1749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9536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971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926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211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432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235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872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854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0524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G6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65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9019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4535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46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034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438B0B-7CF9-B3F4-70F3-D53F1EC93D7B}"/>
              </a:ext>
            </a:extLst>
          </p:cNvPr>
          <p:cNvSpPr txBox="1"/>
          <p:nvPr/>
        </p:nvSpPr>
        <p:spPr>
          <a:xfrm>
            <a:off x="10287000" y="6477000"/>
            <a:ext cx="1524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r"/>
            <a:r>
              <a:rPr lang="en-US" sz="1200">
                <a:solidFill>
                  <a:srgbClr val="808080"/>
                </a:solidFill>
                <a:latin typeface="Trebuchet MS" panose="020B0603020202020204" pitchFamily="34" charset="0"/>
              </a:rPr>
              <a:t>Page 8 of 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EF038-243A-D0FF-0375-98EEDEB16F18}"/>
              </a:ext>
            </a:extLst>
          </p:cNvPr>
          <p:cNvSpPr txBox="1"/>
          <p:nvPr/>
        </p:nvSpPr>
        <p:spPr>
          <a:xfrm>
            <a:off x="254000" y="889000"/>
            <a:ext cx="8636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1200" i="1" u="sng">
                <a:latin typeface="Trebuchet MS" panose="020B0603020202020204" pitchFamily="34" charset="0"/>
              </a:rPr>
              <a:t>Tabular Results (3 of 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5F007D-5315-35C8-F9CA-9DCDA87A2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1507"/>
              </p:ext>
            </p:extLst>
          </p:nvPr>
        </p:nvGraphicFramePr>
        <p:xfrm>
          <a:off x="254000" y="1181100"/>
          <a:ext cx="86360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54">
                  <a:extLst>
                    <a:ext uri="{9D8B030D-6E8A-4147-A177-3AD203B41FA5}">
                      <a16:colId xmlns:a16="http://schemas.microsoft.com/office/drawing/2014/main" val="799607496"/>
                    </a:ext>
                  </a:extLst>
                </a:gridCol>
                <a:gridCol w="457750">
                  <a:extLst>
                    <a:ext uri="{9D8B030D-6E8A-4147-A177-3AD203B41FA5}">
                      <a16:colId xmlns:a16="http://schemas.microsoft.com/office/drawing/2014/main" val="4284467141"/>
                    </a:ext>
                  </a:extLst>
                </a:gridCol>
                <a:gridCol w="483912">
                  <a:extLst>
                    <a:ext uri="{9D8B030D-6E8A-4147-A177-3AD203B41FA5}">
                      <a16:colId xmlns:a16="http://schemas.microsoft.com/office/drawing/2014/main" val="4284764252"/>
                    </a:ext>
                  </a:extLst>
                </a:gridCol>
                <a:gridCol w="466556">
                  <a:extLst>
                    <a:ext uri="{9D8B030D-6E8A-4147-A177-3AD203B41FA5}">
                      <a16:colId xmlns:a16="http://schemas.microsoft.com/office/drawing/2014/main" val="1959252339"/>
                    </a:ext>
                  </a:extLst>
                </a:gridCol>
                <a:gridCol w="588941">
                  <a:extLst>
                    <a:ext uri="{9D8B030D-6E8A-4147-A177-3AD203B41FA5}">
                      <a16:colId xmlns:a16="http://schemas.microsoft.com/office/drawing/2014/main" val="324471759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Well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Cq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(∆R)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Final</a:t>
                      </a:r>
                    </a:p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Call (∆R)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455727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856591"/>
                  </a:ext>
                </a:extLst>
              </a:tr>
              <a:tr h="127000"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H5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vivax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No Cq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750">
                          <a:latin typeface="Trebuchet MS" panose="020B0603020202020204" pitchFamily="34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996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91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Widescreen</PresentationFormat>
  <Paragraphs>292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1</cp:revision>
  <dcterms:created xsi:type="dcterms:W3CDTF">2023-08-02T12:51:09Z</dcterms:created>
  <dcterms:modified xsi:type="dcterms:W3CDTF">2023-08-02T12:51:29Z</dcterms:modified>
</cp:coreProperties>
</file>