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2" r:id="rId3"/>
    <p:sldId id="257" r:id="rId4"/>
    <p:sldId id="258" r:id="rId5"/>
    <p:sldId id="265" r:id="rId6"/>
    <p:sldId id="259" r:id="rId7"/>
    <p:sldId id="260" r:id="rId8"/>
    <p:sldId id="261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2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1AFF6E-A5EF-4204-8ACD-16BA9570183D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11164-DF34-4B16-BF0A-CB37853A83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19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1164-DF34-4B16-BF0A-CB37853A83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5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1164-DF34-4B16-BF0A-CB37853A83A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062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011164-DF34-4B16-BF0A-CB37853A83A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62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72748-81F1-8BCE-F888-23175E3C2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D6273A-348E-2C27-2059-5168FFBBA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711B5-9A2F-50A7-34B1-C1225A7C1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5DAF7-A661-D5E1-26BD-CDFA057CE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E459A-D1BA-F581-BFA5-560648032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202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B8BA8-6837-1B29-E0D7-40E355BBA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50BD80-6014-176B-FB43-0484B71693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74011-340F-F777-71CB-21E1F3BE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D7F8-AF96-2CFE-F7BD-4F16AA1F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36B76-AC1E-3B8B-F49B-8859E274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94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A6DB0A-625B-DCF6-57A3-D8CC2666C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79653-6415-C807-466A-3BF0B1AC6E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04D92-6287-9FCF-EAD5-60F4BCBFB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48FAD-8A6F-0D09-EF49-F5CC0EBD4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CB69-E709-E530-2367-585505BCB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4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F0E-FE3D-73EA-FFBD-E5555CD44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A1167-9D69-A974-1055-272E4B426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4D048-D735-927A-8894-F4CBE8588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1A73D-041D-9B52-0E08-F063042E2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6D7B-E189-E852-7A9A-60CE438AF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58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ABAD5-4F34-1E08-527D-C2EB4075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A2B43-2DF4-20AD-77E1-CD236923A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04286-F8F0-FF5F-52A0-845422730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B90F98-7F42-8015-0C26-3505DD8D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C07DB-35AB-0287-87A5-7A8C6A74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625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E9C65-635C-7D47-AA4B-944C259DE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3C7C6-D313-1E67-13A4-E4E126946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6BAAB7-73A0-9107-F0E9-BFB735C9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DACCF-3B9E-A5D1-0CC5-7ACD1BD7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10B7C-2BF5-A081-CA60-8C5A8255B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10217-0150-4222-CB3B-FDBCE592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0986B-630D-86DA-6147-2EDCD7EEE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8E57-D7F1-0838-C5E3-50A668A812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4E7EDE-8A95-460F-1019-7CD979C01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D0D965-8693-0D45-FDC8-5692AC96D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2A661-FB41-29B5-B96C-266033A5CB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DDB7D9-55BC-C938-A344-F4DCC1A3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6C3058-F3D6-0903-7652-675A2CAE3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F8E187-695D-FC54-E104-41800C115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51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6737E-6836-1809-03B2-D8D90049D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52641-1FD4-4786-687C-2E8C3B58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868D5-08D4-ADD5-8DC9-602C9C59A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C90D9E-1482-9FD7-CF70-16D78187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812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DF4E16-4BBD-21BC-761F-DD01289C6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6CE420-5A80-1EE7-ECEA-3D7AF5D3B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3FB65-3597-C840-6EF3-E231A641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481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05DC7-6A3F-FB7C-590F-4E56EC0A5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C13C9-AEF6-F659-2716-69A4F61E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B5A71-4E12-54CC-EABD-AAAB84B4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E472D-7202-6869-5AFB-4210CEB17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5D1AF-33EF-B1BE-7D47-0B627D52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DEBA9-8905-41BE-5281-DD236A68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319D3-F4A2-5200-3485-E0F5CA278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E3B3AC-5823-4DF4-E0B5-4D27806E57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20D7D-2BAD-E4F9-AC86-38E1E1E77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D079A-8DF8-B42A-DFEF-22CA0613C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20E17-D630-010A-DA3C-0578604E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B40FE-5B2F-1534-CB7D-16489A3CB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1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3D947C-1A59-2541-076B-9527A9C43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2E481-CF90-A186-F3B9-ACE52345E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E745D-AA35-41BE-2C7E-3DCAB02F9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E4C4-CE20-499F-BE42-32D24871524E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F1EEF-30A7-0EF7-F41E-44FFE127A5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1BA18-B23F-7FA9-CBAD-00EF0E4B5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56BDB6-225C-45F7-8CD9-DBC661753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0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viralzone.expasy.org/873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C123-E31B-EE60-BED4-F7F06A6733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viral genomics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3849B4-063B-327B-0D24-77AC171358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3063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Monday 25</a:t>
            </a:r>
            <a:r>
              <a:rPr lang="en-US" baseline="30000" dirty="0"/>
              <a:t>th</a:t>
            </a:r>
            <a:r>
              <a:rPr lang="en-US" dirty="0"/>
              <a:t> March, 2024</a:t>
            </a:r>
          </a:p>
          <a:p>
            <a:r>
              <a:rPr lang="en-US" dirty="0"/>
              <a:t>KEMRI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604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3BCF-04BD-4A0A-3109-0ECDD1280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Covid waves Dec 2019 – June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CE798-F52F-80E1-80EB-5FFFA24D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832600" cy="45704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Kenya’s pandemic is seeded in March 2020 and peaked in August 2020 </a:t>
            </a:r>
          </a:p>
          <a:p>
            <a:r>
              <a:rPr lang="en-US" dirty="0"/>
              <a:t>First wave dominated by the early European lineages, B.1 and B.1.1</a:t>
            </a:r>
          </a:p>
          <a:p>
            <a:r>
              <a:rPr lang="en-US" dirty="0"/>
              <a:t>The second wave came in late November 2020 with the European sub-lineages dominant. </a:t>
            </a:r>
          </a:p>
          <a:p>
            <a:r>
              <a:rPr lang="en-US" dirty="0"/>
              <a:t>The third wave came in mid-April 2021: Alpha, Beta</a:t>
            </a:r>
          </a:p>
          <a:p>
            <a:r>
              <a:rPr lang="en-US" dirty="0"/>
              <a:t>Wave 4 hit in late August 2021: Delta</a:t>
            </a:r>
          </a:p>
          <a:p>
            <a:r>
              <a:rPr lang="en-US" dirty="0"/>
              <a:t>Fifth wave in mid-January 2022: Omicron</a:t>
            </a:r>
          </a:p>
          <a:p>
            <a:r>
              <a:rPr lang="en-US" dirty="0"/>
              <a:t>Wave 6?: JN.1[JN1.13, JN1.18], Omicron phased out.</a:t>
            </a:r>
          </a:p>
        </p:txBody>
      </p:sp>
      <p:pic>
        <p:nvPicPr>
          <p:cNvPr id="5122" name="Picture 2" descr="Premium Vector | Man scared of covid-19 disease illustrated">
            <a:extLst>
              <a:ext uri="{FF2B5EF4-FFF2-40B4-BE49-F238E27FC236}">
                <a16:creationId xmlns:a16="http://schemas.microsoft.com/office/drawing/2014/main" id="{E05D1521-FE6F-9C79-19AF-0D2D64C76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1758951"/>
            <a:ext cx="3873500" cy="393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8396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0EC34-22C9-287C-597B-288F0E6E5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400" dirty="0">
                <a:latin typeface="Showcard Gothic" panose="04020904020102020604" pitchFamily="82" charset="0"/>
              </a:rPr>
              <a:t>No questions thank you</a:t>
            </a:r>
            <a:r>
              <a:rPr lang="en-US" sz="4400" dirty="0"/>
              <a:t>😅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Visit </a:t>
            </a:r>
            <a:r>
              <a:rPr lang="en-US" dirty="0">
                <a:hlinkClick r:id="rId2"/>
              </a:rPr>
              <a:t>https://viralzone.expasy.org/873</a:t>
            </a:r>
            <a:r>
              <a:rPr lang="en-US" dirty="0"/>
              <a:t> for further insights on viral structures and mechanisms.</a:t>
            </a:r>
          </a:p>
        </p:txBody>
      </p:sp>
    </p:spTree>
    <p:extLst>
      <p:ext uri="{BB962C8B-B14F-4D97-AF65-F5344CB8AC3E}">
        <p14:creationId xmlns:p14="http://schemas.microsoft.com/office/powerpoint/2010/main" val="1780910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AC014-08DD-EBAE-C235-E3534472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viral characteristics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34894-80CF-F4EA-EFE2-61FF5C885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6435"/>
            <a:ext cx="5257800" cy="49017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Metabolically inert; cannot make energy </a:t>
            </a:r>
          </a:p>
          <a:p>
            <a:r>
              <a:rPr lang="en-US" dirty="0"/>
              <a:t>Obligate intracellular parasites</a:t>
            </a:r>
          </a:p>
          <a:p>
            <a:r>
              <a:rPr lang="en-US" dirty="0"/>
              <a:t>Multiply inside living host cells using cell machinery</a:t>
            </a:r>
          </a:p>
          <a:p>
            <a:r>
              <a:rPr lang="en-US" dirty="0"/>
              <a:t>They consist of nucleic acid covered by a protein coat called capsid</a:t>
            </a:r>
          </a:p>
          <a:p>
            <a:r>
              <a:rPr lang="en-US" dirty="0"/>
              <a:t>Some viruses have envelopes outside the capsid</a:t>
            </a:r>
          </a:p>
          <a:p>
            <a:r>
              <a:rPr lang="en-US" dirty="0" err="1"/>
              <a:t>Caspid</a:t>
            </a:r>
            <a:r>
              <a:rPr lang="en-US" dirty="0"/>
              <a:t> without the envelope is called naked virus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Fusaviridae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2220B0-8F68-5523-C964-E286F2AF8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0300" y="2224040"/>
            <a:ext cx="5830821" cy="402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176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83837-00C3-06A0-60DD-26953E3DF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Viral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2BF4B-357B-C166-EB00-FCE1C176F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108701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the study of the complete genetic material (genome) of viruses.</a:t>
            </a:r>
          </a:p>
          <a:p>
            <a:r>
              <a:rPr lang="en-US" dirty="0"/>
              <a:t>Viral genomics helps us understand how viruses evolve, how they are transmitted, and how they cause diseases, leading to better prevention and control strategies.</a:t>
            </a:r>
          </a:p>
          <a:p>
            <a:r>
              <a:rPr lang="en-US" dirty="0"/>
              <a:t>Study of viral genomes involves analyzing genes, proteins, regulatory elements, and non-coding regions.</a:t>
            </a:r>
          </a:p>
          <a:p>
            <a:r>
              <a:rPr lang="en-US" dirty="0"/>
              <a:t>Examples: Different viruses have distinct genome structures, such as DNA viruses (e.g., herpesvirus) and RNA viruses (e.g., SARS CoV-2 virus).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51EA7A-FAB1-8A03-822A-15BF1C1B5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6900" y="2397125"/>
            <a:ext cx="5106534" cy="2936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32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11DD3-63F1-48CF-46F3-EA4F892A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Viral Genome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F9A00-B108-68B3-2BC8-98B88CAC0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16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Viruses can have DNA genomes (single-stranded or double-stranded) or RNA genomes (positive-sense, negative-sense, or segmented).</a:t>
            </a:r>
          </a:p>
          <a:p>
            <a:r>
              <a:rPr lang="en-US" dirty="0"/>
              <a:t>Viral genomes contain genetic information necessary for viral replication, transcription, translation, and assembly.</a:t>
            </a:r>
          </a:p>
          <a:p>
            <a:r>
              <a:rPr lang="en-US" dirty="0"/>
              <a:t>They can range from a few thousand base pairs (e.g., parvovirus) to hundreds of thousands of base pairs (e.g., poxvirus).</a:t>
            </a:r>
          </a:p>
          <a:p>
            <a:r>
              <a:rPr lang="en-US" dirty="0"/>
              <a:t>Viruses exhibit high mutation rates, leading to genetic diversity and the emergence of new variants.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Viral genome packaging ~ ViralZone">
            <a:extLst>
              <a:ext uri="{FF2B5EF4-FFF2-40B4-BE49-F238E27FC236}">
                <a16:creationId xmlns:a16="http://schemas.microsoft.com/office/drawing/2014/main" id="{0D920C1E-64C8-6727-9AA3-FDA9746D08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01" y="1690688"/>
            <a:ext cx="5219700" cy="417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50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D2730-B792-7B45-2BBF-44F7E677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Viral 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DC6E5-0A48-0D5B-4BE9-DF2FB6AC7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Release of virions from an infected cell to allow cell-to-cell spread of virus. </a:t>
            </a:r>
          </a:p>
          <a:p>
            <a:r>
              <a:rPr lang="en-US" dirty="0"/>
              <a:t>Once assembled at the replication site, viral particles can be released by budding, exocytosis, extrusion or host cell lysis. </a:t>
            </a:r>
          </a:p>
          <a:p>
            <a:r>
              <a:rPr lang="en-US" dirty="0"/>
              <a:t>Some viruses also mediate direct transport of their viral genome to adjacent cells thanks to movement proteins.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57E9F2-E90B-8101-11EE-9C3EC338C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24" y="1304925"/>
            <a:ext cx="5257799" cy="50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58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4DB9C-21D1-4437-1D8E-A3F09B05F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Techniques in Viral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1C314-C2E9-BD06-F6E6-6A53E2C964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50" y="1757114"/>
            <a:ext cx="7176589" cy="491800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Polymerase Chain Reaction (PCR): Used for amplifying specific viral DNA or RNA sequences, enabling detection and characterization of viruses.</a:t>
            </a:r>
          </a:p>
          <a:p>
            <a:r>
              <a:rPr lang="en-US" dirty="0"/>
              <a:t>Next-Generation Sequencing (NGS): Allows high-throughput sequencing of viral genomes, facilitating comprehensive genomic analysis and variant detection.</a:t>
            </a:r>
          </a:p>
          <a:p>
            <a:r>
              <a:rPr lang="en-US" dirty="0"/>
              <a:t>Metagenomics: Enables the study of viral communities in complex environments (e.g., clinical samples, environmental samples) without prior knowledge of specific viruses.</a:t>
            </a:r>
          </a:p>
          <a:p>
            <a:r>
              <a:rPr lang="en-US" dirty="0"/>
              <a:t>Bioinformatics tools: Computational tools and algorithms are used for genome assembly, annotation, phylogenetic analysis, and identification of genetic variations.</a:t>
            </a:r>
          </a:p>
          <a:p>
            <a:r>
              <a:rPr lang="en-US" dirty="0"/>
              <a:t>These techniques are essential for viral diagnosis, surveillance, epidemiological studies, and vaccine development.</a:t>
            </a:r>
          </a:p>
        </p:txBody>
      </p:sp>
      <p:pic>
        <p:nvPicPr>
          <p:cNvPr id="6150" name="Picture 6" descr="Metagenomics - Innovative Genomics Institute (IGI)">
            <a:extLst>
              <a:ext uri="{FF2B5EF4-FFF2-40B4-BE49-F238E27FC236}">
                <a16:creationId xmlns:a16="http://schemas.microsoft.com/office/drawing/2014/main" id="{5BBFBCCA-A8FA-1589-D290-90476A2C1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149" y="3704767"/>
            <a:ext cx="4016851" cy="2970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NGS – A Powerful Tool For Disease Diagnostics">
            <a:extLst>
              <a:ext uri="{FF2B5EF4-FFF2-40B4-BE49-F238E27FC236}">
                <a16:creationId xmlns:a16="http://schemas.microsoft.com/office/drawing/2014/main" id="{12CA9CED-752E-DE2E-CFFF-468306B69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1439" y="910006"/>
            <a:ext cx="4271556" cy="272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7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B043-B879-938A-3BB3-C0F074E79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Viral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02822-F45D-76CF-13A8-0068DC389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404100" cy="50323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Epidemiological surveillance: Genomic data used to track viral spread, identify transmission clusters, and monitor changes in viral populations over time.</a:t>
            </a:r>
          </a:p>
          <a:p>
            <a:r>
              <a:rPr lang="en-US" dirty="0"/>
              <a:t>Vaccine development: Understanding viral genomes helps design effective vaccines by targeting conserved regions or antigens that induce protective immune responses.</a:t>
            </a:r>
          </a:p>
          <a:p>
            <a:r>
              <a:rPr lang="en-US" dirty="0"/>
              <a:t>Drug discovery: Genomic analysis guides the development of antiviral drugs targeting viral enzymes, replication processes, or host-virus interactions.</a:t>
            </a:r>
          </a:p>
          <a:p>
            <a:r>
              <a:rPr lang="en-US" dirty="0"/>
              <a:t>Evolutionary studies: Viral genomics provides insights into viral evolution, including the emergence of drug-resistant strains, zoonotic transmissions, and pandemic potential.</a:t>
            </a:r>
          </a:p>
          <a:p>
            <a:r>
              <a:rPr lang="en-US" dirty="0"/>
              <a:t>Public health interventions: Genomic surveillance informs public health policies, outbreak responses, contact tracing efforts, and vaccination campaigns.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7FBB1-739B-26D9-F2B7-5E77E2A3A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5700" y="49831"/>
            <a:ext cx="3263900" cy="2657475"/>
          </a:xfrm>
          <a:prstGeom prst="rect">
            <a:avLst/>
          </a:prstGeom>
        </p:spPr>
      </p:pic>
      <p:pic>
        <p:nvPicPr>
          <p:cNvPr id="7172" name="Picture 4" descr="COVID-19 Vaccine Provider Newsletter">
            <a:extLst>
              <a:ext uri="{FF2B5EF4-FFF2-40B4-BE49-F238E27FC236}">
                <a16:creationId xmlns:a16="http://schemas.microsoft.com/office/drawing/2014/main" id="{88D97C1A-2520-2DB9-66D3-B51A9C999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1800" y="2595699"/>
            <a:ext cx="3200400" cy="1911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>
            <a:extLst>
              <a:ext uri="{FF2B5EF4-FFF2-40B4-BE49-F238E27FC236}">
                <a16:creationId xmlns:a16="http://schemas.microsoft.com/office/drawing/2014/main" id="{289FCBC9-D2FD-6F31-AA65-D6C48EA50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300" y="4710735"/>
            <a:ext cx="3060700" cy="209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853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D83F0-9F10-8003-3B7A-A57752E20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SARS-CoV-2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6CE42-6E8F-E733-D888-BC0EA0AC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59500" cy="4778628"/>
          </a:xfrm>
        </p:spPr>
        <p:txBody>
          <a:bodyPr>
            <a:normAutofit fontScale="92500"/>
          </a:bodyPr>
          <a:lstStyle/>
          <a:p>
            <a:r>
              <a:rPr lang="en-US" dirty="0"/>
              <a:t>SARS-CoV-2 is a novel coronavirus that causes COVID-19, first identified in Wuhan, China, in late 2019.</a:t>
            </a:r>
          </a:p>
          <a:p>
            <a:r>
              <a:rPr lang="en-US" dirty="0"/>
              <a:t>Belongs to the family Coronaviridae, genus </a:t>
            </a:r>
            <a:r>
              <a:rPr lang="en-US" dirty="0" err="1"/>
              <a:t>Betacoronavirus</a:t>
            </a:r>
            <a:r>
              <a:rPr lang="en-US" dirty="0"/>
              <a:t>, closely related to SARS-</a:t>
            </a:r>
            <a:r>
              <a:rPr lang="en-US" dirty="0" err="1"/>
              <a:t>CoV</a:t>
            </a:r>
            <a:r>
              <a:rPr lang="en-US" dirty="0"/>
              <a:t> and MERS-</a:t>
            </a:r>
            <a:r>
              <a:rPr lang="en-US" dirty="0" err="1"/>
              <a:t>CoV</a:t>
            </a:r>
            <a:r>
              <a:rPr lang="en-US" dirty="0"/>
              <a:t>.</a:t>
            </a:r>
          </a:p>
          <a:p>
            <a:r>
              <a:rPr lang="en-US" dirty="0"/>
              <a:t>It has a single-stranded RNA genome of about 30,000 base pairs, encoding structural and non-structural proteins.</a:t>
            </a:r>
          </a:p>
          <a:p>
            <a:r>
              <a:rPr lang="en-US" dirty="0"/>
              <a:t>Transmission: Primarily spreads through respiratory droplets, close contact with infected individuals, and fomites.</a:t>
            </a:r>
          </a:p>
        </p:txBody>
      </p:sp>
      <p:pic>
        <p:nvPicPr>
          <p:cNvPr id="2050" name="Picture 2" descr="Figure, SARS- CoV 2 Structure Contributed by Rohan Bir Singh, MD; Made with  Biorender.com] - StatPearls - NCBI Bookshelf">
            <a:extLst>
              <a:ext uri="{FF2B5EF4-FFF2-40B4-BE49-F238E27FC236}">
                <a16:creationId xmlns:a16="http://schemas.microsoft.com/office/drawing/2014/main" id="{C71EEAE4-D147-AB1F-10A3-7C5F23BCA9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7700" y="1690688"/>
            <a:ext cx="5041900" cy="4690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955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6B36-A76E-0753-5577-09C0C7A4B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 of SARS </a:t>
            </a:r>
            <a:r>
              <a:rPr lang="en-US" dirty="0" err="1"/>
              <a:t>CoV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C5643-BCCF-C8AF-5207-30F74B1B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00" y="1658938"/>
            <a:ext cx="6375400" cy="454977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Variants of interest: Have specific genetic changes that may affect virus behavior but no demonstrated significance on public health.</a:t>
            </a:r>
          </a:p>
          <a:p>
            <a:r>
              <a:rPr lang="sv-SE" dirty="0"/>
              <a:t>Epsilon (B.1.427 and B.1.429); Zeta (P.2); Eta (B.1.525); Theta (P.3); Iota (B.1,526); Kappa (B.1.617.1); Lambda (C.37); and Mu (B.1.621)</a:t>
            </a:r>
            <a:endParaRPr lang="en-US" dirty="0"/>
          </a:p>
          <a:p>
            <a:r>
              <a:rPr lang="en-US" dirty="0"/>
              <a:t>Variants of concern: have a demonstrated impact on public health e.g. severe dx, reduced vaccine efficacy, increased transmissibility</a:t>
            </a:r>
          </a:p>
          <a:p>
            <a:r>
              <a:rPr lang="en-US" dirty="0"/>
              <a:t>Outbreaks are due to </a:t>
            </a:r>
            <a:r>
              <a:rPr lang="en-US" dirty="0" err="1"/>
              <a:t>VoCs</a:t>
            </a:r>
            <a:r>
              <a:rPr lang="en-US" dirty="0"/>
              <a:t>: </a:t>
            </a:r>
            <a:r>
              <a:rPr lang="sv-SE" dirty="0"/>
              <a:t>Alpha (B.1.1.7), Beta (B.1.351), Gamma (P.1), Delta (B.1.617.2), and Omicron (B.1.1.529)</a:t>
            </a:r>
            <a:endParaRPr lang="en-US" dirty="0"/>
          </a:p>
          <a:p>
            <a:r>
              <a:rPr lang="en-US" dirty="0"/>
              <a:t>Kenya has suffered five waves of COVID-19 since its inception</a:t>
            </a:r>
          </a:p>
        </p:txBody>
      </p:sp>
      <p:pic>
        <p:nvPicPr>
          <p:cNvPr id="4104" name="Picture 8" descr="Comparative structural analyses of selected spike protein-RBD mutations in  SARS-CoV-2 lineages | Immunologic Research">
            <a:extLst>
              <a:ext uri="{FF2B5EF4-FFF2-40B4-BE49-F238E27FC236}">
                <a16:creationId xmlns:a16="http://schemas.microsoft.com/office/drawing/2014/main" id="{7AD1778B-7368-843F-C88E-6A8FE0E6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1342231"/>
            <a:ext cx="5152467" cy="471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568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880</Words>
  <Application>Microsoft Office PowerPoint</Application>
  <PresentationFormat>Widescreen</PresentationFormat>
  <Paragraphs>65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Showcard Gothic</vt:lpstr>
      <vt:lpstr>Office Theme</vt:lpstr>
      <vt:lpstr>Introduction to viral genomics</vt:lpstr>
      <vt:lpstr>General viral characteristics</vt:lpstr>
      <vt:lpstr> Viral Genomics</vt:lpstr>
      <vt:lpstr>Overview of Viral Genome Structure</vt:lpstr>
      <vt:lpstr>Viral replication</vt:lpstr>
      <vt:lpstr>Techniques in Viral Genomics</vt:lpstr>
      <vt:lpstr>Applications of Viral Genomics</vt:lpstr>
      <vt:lpstr>Introduction to SARS-CoV-2</vt:lpstr>
      <vt:lpstr>Evolution of SARS CoV</vt:lpstr>
      <vt:lpstr>Covid waves Dec 2019 – June 2022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Lewis Karani</dc:creator>
  <cp:lastModifiedBy>Lewis Karani</cp:lastModifiedBy>
  <cp:revision>7</cp:revision>
  <dcterms:created xsi:type="dcterms:W3CDTF">2024-03-24T11:58:36Z</dcterms:created>
  <dcterms:modified xsi:type="dcterms:W3CDTF">2024-03-24T21:27:38Z</dcterms:modified>
</cp:coreProperties>
</file>