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17" r:id="rId3"/>
    <p:sldId id="277" r:id="rId4"/>
    <p:sldId id="278" r:id="rId5"/>
    <p:sldId id="279" r:id="rId6"/>
    <p:sldId id="275" r:id="rId7"/>
    <p:sldId id="298" r:id="rId8"/>
    <p:sldId id="299" r:id="rId9"/>
    <p:sldId id="300" r:id="rId10"/>
    <p:sldId id="301" r:id="rId11"/>
    <p:sldId id="283" r:id="rId12"/>
    <p:sldId id="282" r:id="rId13"/>
    <p:sldId id="284" r:id="rId14"/>
    <p:sldId id="285" r:id="rId15"/>
    <p:sldId id="286" r:id="rId16"/>
    <p:sldId id="287" r:id="rId17"/>
    <p:sldId id="288" r:id="rId18"/>
    <p:sldId id="289" r:id="rId19"/>
    <p:sldId id="290" r:id="rId20"/>
    <p:sldId id="291" r:id="rId21"/>
    <p:sldId id="302" r:id="rId22"/>
    <p:sldId id="303" r:id="rId23"/>
    <p:sldId id="304" r:id="rId24"/>
    <p:sldId id="306" r:id="rId25"/>
    <p:sldId id="307" r:id="rId26"/>
    <p:sldId id="308" r:id="rId27"/>
    <p:sldId id="309" r:id="rId28"/>
    <p:sldId id="311" r:id="rId29"/>
    <p:sldId id="310" r:id="rId30"/>
    <p:sldId id="312" r:id="rId31"/>
    <p:sldId id="313" r:id="rId32"/>
    <p:sldId id="314" r:id="rId33"/>
    <p:sldId id="315" r:id="rId34"/>
    <p:sldId id="316" r:id="rId35"/>
    <p:sldId id="305" r:id="rId36"/>
    <p:sldId id="274" r:id="rId37"/>
  </p:sldIdLst>
  <p:sldSz cx="13004800" cy="9753600"/>
  <p:notesSz cx="6858000" cy="9144000"/>
  <p:defaultTextStyle>
    <a:defPPr>
      <a:defRPr lang="en-US"/>
    </a:defPPr>
    <a:lvl1pPr algn="l" defTabSz="584200" rtl="0" eaLnBrk="0" fontAlgn="base" hangingPunct="0">
      <a:spcBef>
        <a:spcPct val="0"/>
      </a:spcBef>
      <a:spcAft>
        <a:spcPct val="0"/>
      </a:spcAft>
      <a:defRPr sz="2000" kern="1200">
        <a:solidFill>
          <a:srgbClr val="838787"/>
        </a:solidFill>
        <a:latin typeface="Avenir Next Medium"/>
        <a:ea typeface="Avenir Next Medium"/>
        <a:cs typeface="Avenir Next Medium"/>
        <a:sym typeface="Avenir Next Medium"/>
      </a:defRPr>
    </a:lvl1pPr>
    <a:lvl2pPr algn="l" defTabSz="584200" rtl="0" eaLnBrk="0" fontAlgn="base" hangingPunct="0">
      <a:spcBef>
        <a:spcPct val="0"/>
      </a:spcBef>
      <a:spcAft>
        <a:spcPct val="0"/>
      </a:spcAft>
      <a:defRPr sz="2000" kern="1200">
        <a:solidFill>
          <a:srgbClr val="838787"/>
        </a:solidFill>
        <a:latin typeface="Avenir Next Medium"/>
        <a:ea typeface="Avenir Next Medium"/>
        <a:cs typeface="Avenir Next Medium"/>
        <a:sym typeface="Avenir Next Medium"/>
      </a:defRPr>
    </a:lvl2pPr>
    <a:lvl3pPr algn="l" defTabSz="584200" rtl="0" eaLnBrk="0" fontAlgn="base" hangingPunct="0">
      <a:spcBef>
        <a:spcPct val="0"/>
      </a:spcBef>
      <a:spcAft>
        <a:spcPct val="0"/>
      </a:spcAft>
      <a:defRPr sz="2000" kern="1200">
        <a:solidFill>
          <a:srgbClr val="838787"/>
        </a:solidFill>
        <a:latin typeface="Avenir Next Medium"/>
        <a:ea typeface="Avenir Next Medium"/>
        <a:cs typeface="Avenir Next Medium"/>
        <a:sym typeface="Avenir Next Medium"/>
      </a:defRPr>
    </a:lvl3pPr>
    <a:lvl4pPr algn="l" defTabSz="584200" rtl="0" eaLnBrk="0" fontAlgn="base" hangingPunct="0">
      <a:spcBef>
        <a:spcPct val="0"/>
      </a:spcBef>
      <a:spcAft>
        <a:spcPct val="0"/>
      </a:spcAft>
      <a:defRPr sz="2000" kern="1200">
        <a:solidFill>
          <a:srgbClr val="838787"/>
        </a:solidFill>
        <a:latin typeface="Avenir Next Medium"/>
        <a:ea typeface="Avenir Next Medium"/>
        <a:cs typeface="Avenir Next Medium"/>
        <a:sym typeface="Avenir Next Medium"/>
      </a:defRPr>
    </a:lvl4pPr>
    <a:lvl5pPr algn="l" defTabSz="584200" rtl="0" eaLnBrk="0" fontAlgn="base" hangingPunct="0">
      <a:spcBef>
        <a:spcPct val="0"/>
      </a:spcBef>
      <a:spcAft>
        <a:spcPct val="0"/>
      </a:spcAft>
      <a:defRPr sz="2000" kern="1200">
        <a:solidFill>
          <a:srgbClr val="838787"/>
        </a:solidFill>
        <a:latin typeface="Avenir Next Medium"/>
        <a:ea typeface="Avenir Next Medium"/>
        <a:cs typeface="Avenir Next Medium"/>
        <a:sym typeface="Avenir Next Medium"/>
      </a:defRPr>
    </a:lvl5pPr>
    <a:lvl6pPr marL="2286000" algn="l" defTabSz="914400" rtl="0" eaLnBrk="1" latinLnBrk="0" hangingPunct="1">
      <a:defRPr sz="2000" kern="1200">
        <a:solidFill>
          <a:srgbClr val="838787"/>
        </a:solidFill>
        <a:latin typeface="Avenir Next Medium"/>
        <a:ea typeface="Avenir Next Medium"/>
        <a:cs typeface="Avenir Next Medium"/>
        <a:sym typeface="Avenir Next Medium"/>
      </a:defRPr>
    </a:lvl6pPr>
    <a:lvl7pPr marL="2743200" algn="l" defTabSz="914400" rtl="0" eaLnBrk="1" latinLnBrk="0" hangingPunct="1">
      <a:defRPr sz="2000" kern="1200">
        <a:solidFill>
          <a:srgbClr val="838787"/>
        </a:solidFill>
        <a:latin typeface="Avenir Next Medium"/>
        <a:ea typeface="Avenir Next Medium"/>
        <a:cs typeface="Avenir Next Medium"/>
        <a:sym typeface="Avenir Next Medium"/>
      </a:defRPr>
    </a:lvl7pPr>
    <a:lvl8pPr marL="3200400" algn="l" defTabSz="914400" rtl="0" eaLnBrk="1" latinLnBrk="0" hangingPunct="1">
      <a:defRPr sz="2000" kern="1200">
        <a:solidFill>
          <a:srgbClr val="838787"/>
        </a:solidFill>
        <a:latin typeface="Avenir Next Medium"/>
        <a:ea typeface="Avenir Next Medium"/>
        <a:cs typeface="Avenir Next Medium"/>
        <a:sym typeface="Avenir Next Medium"/>
      </a:defRPr>
    </a:lvl8pPr>
    <a:lvl9pPr marL="3657600" algn="l" defTabSz="914400" rtl="0" eaLnBrk="1" latinLnBrk="0" hangingPunct="1">
      <a:defRPr sz="2000" kern="1200">
        <a:solidFill>
          <a:srgbClr val="838787"/>
        </a:solidFill>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4A5D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3CFED-B919-489E-B623-F1A93036FB09}" v="17" dt="2023-08-01T08:49:49.819"/>
    <p1510:client id="{6A01D6DF-D01D-427D-BFA6-D3BCB168912C}" v="50" dt="2023-07-31T09:58:01.48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7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Shape 166">
            <a:extLst>
              <a:ext uri="{FF2B5EF4-FFF2-40B4-BE49-F238E27FC236}">
                <a16:creationId xmlns:a16="http://schemas.microsoft.com/office/drawing/2014/main" id="{1F4E55EC-7D77-32E7-7A9F-7E626161D8CF}"/>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6387" name="Shape 167">
            <a:extLst>
              <a:ext uri="{FF2B5EF4-FFF2-40B4-BE49-F238E27FC236}">
                <a16:creationId xmlns:a16="http://schemas.microsoft.com/office/drawing/2014/main" id="{65DEC825-1422-9908-DBC1-C5372577DEF2}"/>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Helvetica Neue"/>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71621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37663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57495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018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1850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2122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59958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6802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47469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42330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6708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2" name="Line">
            <a:extLst>
              <a:ext uri="{FF2B5EF4-FFF2-40B4-BE49-F238E27FC236}">
                <a16:creationId xmlns:a16="http://schemas.microsoft.com/office/drawing/2014/main" id="{198AF2E0-EC15-282D-39C6-07C35FA3B674}"/>
              </a:ext>
            </a:extLst>
          </p:cNvPr>
          <p:cNvSpPr>
            <a:spLocks noChangeShapeType="1"/>
          </p:cNvSpPr>
          <p:nvPr/>
        </p:nvSpPr>
        <p:spPr bwMode="auto">
          <a:xfrm flipV="1">
            <a:off x="406400" y="6140450"/>
            <a:ext cx="12192000" cy="0"/>
          </a:xfrm>
          <a:prstGeom prst="line">
            <a:avLst/>
          </a:prstGeom>
          <a:noFill/>
          <a:ln w="38100">
            <a:solidFill>
              <a:srgbClr val="A6AAA9"/>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GB" dirty="0"/>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000000"/>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sz="5400" cap="all">
                <a:solidFill>
                  <a:srgbClr val="000000"/>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sz="5400" cap="all">
                <a:solidFill>
                  <a:srgbClr val="000000"/>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sz="5400" cap="all">
                <a:solidFill>
                  <a:srgbClr val="000000"/>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sz="5400" cap="all">
                <a:solidFill>
                  <a:srgbClr val="000000"/>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3" name="Slide Number">
            <a:extLst>
              <a:ext uri="{FF2B5EF4-FFF2-40B4-BE49-F238E27FC236}">
                <a16:creationId xmlns:a16="http://schemas.microsoft.com/office/drawing/2014/main" id="{DDB8F5D5-1737-D54A-23F5-0C8726AB36C8}"/>
              </a:ext>
            </a:extLst>
          </p:cNvPr>
          <p:cNvSpPr txBox="1">
            <a:spLocks noGrp="1" noChangeArrowheads="1"/>
          </p:cNvSpPr>
          <p:nvPr>
            <p:ph type="sldNum" sz="quarter" idx="10"/>
          </p:nvPr>
        </p:nvSpPr>
        <p:spPr>
          <a:xfrm>
            <a:off x="12195175" y="431800"/>
            <a:ext cx="406400" cy="457200"/>
          </a:xfrm>
        </p:spPr>
        <p:txBody>
          <a:bodyPr/>
          <a:lstStyle>
            <a:lvl1pPr>
              <a:defRPr/>
            </a:lvl1pPr>
          </a:lstStyle>
          <a:p>
            <a:fld id="{9E24B5E1-9194-4512-AAD5-999C7321E358}" type="slidenum">
              <a:rPr lang="en-US" altLang="en-US"/>
              <a:pPr/>
              <a:t>‹#›</a:t>
            </a:fld>
            <a:endParaRPr lang="en-US" altLang="en-US" dirty="0"/>
          </a:p>
        </p:txBody>
      </p:sp>
    </p:spTree>
    <p:extLst>
      <p:ext uri="{BB962C8B-B14F-4D97-AF65-F5344CB8AC3E}">
        <p14:creationId xmlns:p14="http://schemas.microsoft.com/office/powerpoint/2010/main" val="240122558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5"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106"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3C1D1F6A-23BE-20A5-3076-1C6616F70E28}"/>
              </a:ext>
            </a:extLst>
          </p:cNvPr>
          <p:cNvSpPr txBox="1">
            <a:spLocks noGrp="1" noChangeArrowheads="1"/>
          </p:cNvSpPr>
          <p:nvPr>
            <p:ph type="sldNum" sz="quarter" idx="22"/>
          </p:nvPr>
        </p:nvSpPr>
        <p:spPr/>
        <p:txBody>
          <a:bodyPr/>
          <a:lstStyle>
            <a:lvl1pPr>
              <a:defRPr/>
            </a:lvl1pPr>
          </a:lstStyle>
          <a:p>
            <a:fld id="{6234D6ED-1DF0-4297-87F1-8AFD2CDE74EA}" type="slidenum">
              <a:rPr lang="en-US" altLang="en-US"/>
              <a:pPr/>
              <a:t>‹#›</a:t>
            </a:fld>
            <a:endParaRPr lang="en-US" altLang="en-US" dirty="0"/>
          </a:p>
        </p:txBody>
      </p:sp>
    </p:spTree>
    <p:extLst>
      <p:ext uri="{BB962C8B-B14F-4D97-AF65-F5344CB8AC3E}">
        <p14:creationId xmlns:p14="http://schemas.microsoft.com/office/powerpoint/2010/main" val="247568509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4" name="Image"/>
          <p:cNvSpPr>
            <a:spLocks noGrp="1"/>
          </p:cNvSpPr>
          <p:nvPr>
            <p:ph type="pic" sz="half" idx="21"/>
          </p:nvPr>
        </p:nvSpPr>
        <p:spPr>
          <a:xfrm>
            <a:off x="5463161" y="-90805"/>
            <a:ext cx="8585201" cy="5043805"/>
          </a:xfrm>
          <a:prstGeom prst="rect">
            <a:avLst/>
          </a:prstGeom>
        </p:spPr>
        <p:txBody>
          <a:bodyPr lIns="91439" tIns="45719" rIns="91439" bIns="45719">
            <a:noAutofit/>
          </a:bodyPr>
          <a:lstStyle/>
          <a:p>
            <a:pPr lvl="0"/>
            <a:endParaRPr noProof="0" dirty="0">
              <a:sym typeface="Avenir Next Medium"/>
            </a:endParaRPr>
          </a:p>
        </p:txBody>
      </p:sp>
      <p:sp>
        <p:nvSpPr>
          <p:cNvPr id="115" name="Image"/>
          <p:cNvSpPr>
            <a:spLocks noGrp="1"/>
          </p:cNvSpPr>
          <p:nvPr>
            <p:ph type="pic" sz="half" idx="22"/>
          </p:nvPr>
        </p:nvSpPr>
        <p:spPr>
          <a:xfrm>
            <a:off x="5918717" y="4660900"/>
            <a:ext cx="7669766" cy="5219700"/>
          </a:xfrm>
          <a:prstGeom prst="rect">
            <a:avLst/>
          </a:prstGeom>
        </p:spPr>
        <p:txBody>
          <a:bodyPr lIns="91439" tIns="45719" rIns="91439" bIns="45719">
            <a:noAutofit/>
          </a:bodyPr>
          <a:lstStyle/>
          <a:p>
            <a:pPr lvl="0"/>
            <a:endParaRPr noProof="0" dirty="0">
              <a:sym typeface="Avenir Next Medium"/>
            </a:endParaRPr>
          </a:p>
        </p:txBody>
      </p:sp>
      <p:sp>
        <p:nvSpPr>
          <p:cNvPr id="116" name="Image"/>
          <p:cNvSpPr>
            <a:spLocks noGrp="1"/>
          </p:cNvSpPr>
          <p:nvPr>
            <p:ph type="pic" idx="23"/>
          </p:nvPr>
        </p:nvSpPr>
        <p:spPr>
          <a:xfrm>
            <a:off x="-1016000" y="-12700"/>
            <a:ext cx="8860898" cy="9779000"/>
          </a:xfrm>
          <a:prstGeom prst="rect">
            <a:avLst/>
          </a:prstGeom>
        </p:spPr>
        <p:txBody>
          <a:bodyPr lIns="91439" tIns="45719" rIns="91439" bIns="45719">
            <a:noAutofit/>
          </a:bodyPr>
          <a:lstStyle/>
          <a:p>
            <a:pPr lvl="0"/>
            <a:endParaRPr noProof="0" dirty="0">
              <a:sym typeface="Avenir Next Medium"/>
            </a:endParaRPr>
          </a:p>
        </p:txBody>
      </p:sp>
      <p:sp>
        <p:nvSpPr>
          <p:cNvPr id="2" name="Slide Number">
            <a:extLst>
              <a:ext uri="{FF2B5EF4-FFF2-40B4-BE49-F238E27FC236}">
                <a16:creationId xmlns:a16="http://schemas.microsoft.com/office/drawing/2014/main" id="{2FA0B726-1805-B64F-FF5E-4E9B3E81F07B}"/>
              </a:ext>
            </a:extLst>
          </p:cNvPr>
          <p:cNvSpPr txBox="1">
            <a:spLocks noGrp="1" noChangeArrowheads="1"/>
          </p:cNvSpPr>
          <p:nvPr>
            <p:ph type="sldNum" sz="quarter" idx="24"/>
          </p:nvPr>
        </p:nvSpPr>
        <p:spPr/>
        <p:txBody>
          <a:bodyPr/>
          <a:lstStyle>
            <a:lvl1pPr>
              <a:defRPr/>
            </a:lvl1pPr>
          </a:lstStyle>
          <a:p>
            <a:fld id="{0F5C9D4A-12F7-4567-922D-14A2C2F072AF}" type="slidenum">
              <a:rPr lang="en-US" altLang="en-US"/>
              <a:pPr/>
              <a:t>‹#›</a:t>
            </a:fld>
            <a:endParaRPr lang="en-US" altLang="en-US" dirty="0"/>
          </a:p>
        </p:txBody>
      </p:sp>
    </p:spTree>
    <p:extLst>
      <p:ext uri="{BB962C8B-B14F-4D97-AF65-F5344CB8AC3E}">
        <p14:creationId xmlns:p14="http://schemas.microsoft.com/office/powerpoint/2010/main" val="124800773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2" name="Callout">
            <a:extLst>
              <a:ext uri="{FF2B5EF4-FFF2-40B4-BE49-F238E27FC236}">
                <a16:creationId xmlns:a16="http://schemas.microsoft.com/office/drawing/2014/main" id="{EBDD9004-2574-C20D-00D4-482E4229CA86}"/>
              </a:ext>
            </a:extLst>
          </p:cNvPr>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eaLnBrk="1" fontAlgn="auto">
              <a:lnSpc>
                <a:spcPct val="80000"/>
              </a:lnSpc>
              <a:spcBef>
                <a:spcPts val="0"/>
              </a:spcBef>
              <a:spcAft>
                <a:spcPts val="0"/>
              </a:spcAft>
              <a:defRPr sz="2800" cap="all">
                <a:solidFill>
                  <a:srgbClr val="FFFFFF"/>
                </a:solidFill>
                <a:latin typeface="+mn-lt"/>
                <a:ea typeface="+mn-ea"/>
                <a:cs typeface="+mn-cs"/>
                <a:sym typeface="DIN Condensed Bold"/>
              </a:defRPr>
            </a:pPr>
            <a:endParaRPr sz="2800" kern="0" cap="all" dirty="0">
              <a:solidFill>
                <a:srgbClr val="FFFFFF"/>
              </a:solidFill>
              <a:latin typeface="+mn-lt"/>
              <a:ea typeface="+mn-ea"/>
              <a:cs typeface="+mn-cs"/>
              <a:sym typeface="DIN Condensed Bold"/>
            </a:endParaRPr>
          </a:p>
        </p:txBody>
      </p:sp>
      <p:sp>
        <p:nvSpPr>
          <p:cNvPr id="125" name="Type a quote here."/>
          <p:cNvSpPr txBox="1">
            <a:spLocks noGrp="1"/>
          </p:cNvSpPr>
          <p:nvPr>
            <p:ph type="body" sz="quarter" idx="21"/>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Bold"/>
              </a:defRPr>
            </a:lvl1pPr>
          </a:lstStyle>
          <a:p>
            <a:r>
              <a:t>Type a quote here.</a:t>
            </a:r>
          </a:p>
        </p:txBody>
      </p:sp>
      <p:sp>
        <p:nvSpPr>
          <p:cNvPr id="126" name="Johnny Appleseed"/>
          <p:cNvSpPr txBox="1">
            <a:spLocks noGrp="1"/>
          </p:cNvSpPr>
          <p:nvPr>
            <p:ph type="body" sz="quarter" idx="22"/>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Bold"/>
              </a:defRPr>
            </a:lvl1pPr>
          </a:lstStyle>
          <a:p>
            <a:r>
              <a:t>Johnny Appleseed</a:t>
            </a:r>
          </a:p>
        </p:txBody>
      </p:sp>
      <p:sp>
        <p:nvSpPr>
          <p:cNvPr id="127" name="Text"/>
          <p:cNvSpPr txBox="1">
            <a:spLocks noGrp="1"/>
          </p:cNvSpPr>
          <p:nvPr>
            <p:ph type="body" sz="quarter" idx="2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3" name="Slide Number">
            <a:extLst>
              <a:ext uri="{FF2B5EF4-FFF2-40B4-BE49-F238E27FC236}">
                <a16:creationId xmlns:a16="http://schemas.microsoft.com/office/drawing/2014/main" id="{3795558C-20EF-D5B2-B68F-607FFA034633}"/>
              </a:ext>
            </a:extLst>
          </p:cNvPr>
          <p:cNvSpPr txBox="1">
            <a:spLocks noGrp="1" noChangeArrowheads="1"/>
          </p:cNvSpPr>
          <p:nvPr>
            <p:ph type="sldNum" sz="quarter" idx="24"/>
          </p:nvPr>
        </p:nvSpPr>
        <p:spPr/>
        <p:txBody>
          <a:bodyPr/>
          <a:lstStyle>
            <a:lvl1pPr>
              <a:defRPr/>
            </a:lvl1pPr>
          </a:lstStyle>
          <a:p>
            <a:fld id="{BADBAF23-2800-4966-9BD9-DDE84EE2BF08}" type="slidenum">
              <a:rPr lang="en-US" altLang="en-US"/>
              <a:pPr/>
              <a:t>‹#›</a:t>
            </a:fld>
            <a:endParaRPr lang="en-US" altLang="en-US" dirty="0"/>
          </a:p>
        </p:txBody>
      </p:sp>
    </p:spTree>
    <p:extLst>
      <p:ext uri="{BB962C8B-B14F-4D97-AF65-F5344CB8AC3E}">
        <p14:creationId xmlns:p14="http://schemas.microsoft.com/office/powerpoint/2010/main" val="121919069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5" name="Type a quote here."/>
          <p:cNvSpPr txBox="1">
            <a:spLocks noGrp="1"/>
          </p:cNvSpPr>
          <p:nvPr>
            <p:ph type="body" sz="quarter" idx="21"/>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Bold"/>
              </a:defRPr>
            </a:lvl1pPr>
          </a:lstStyle>
          <a:p>
            <a:r>
              <a:t>Type a quote here.</a:t>
            </a:r>
          </a:p>
        </p:txBody>
      </p:sp>
      <p:sp>
        <p:nvSpPr>
          <p:cNvPr id="136" name="Image"/>
          <p:cNvSpPr>
            <a:spLocks noGrp="1"/>
          </p:cNvSpPr>
          <p:nvPr>
            <p:ph type="pic" idx="22"/>
          </p:nvPr>
        </p:nvSpPr>
        <p:spPr>
          <a:xfrm>
            <a:off x="-1016000" y="-12700"/>
            <a:ext cx="8860898" cy="9779000"/>
          </a:xfrm>
          <a:prstGeom prst="rect">
            <a:avLst/>
          </a:prstGeom>
        </p:spPr>
        <p:txBody>
          <a:bodyPr lIns="91439" tIns="45719" rIns="91439" bIns="45719">
            <a:noAutofit/>
          </a:bodyPr>
          <a:lstStyle/>
          <a:p>
            <a:pPr lvl="0"/>
            <a:endParaRPr noProof="0" dirty="0">
              <a:sym typeface="Avenir Next Medium"/>
            </a:endParaRPr>
          </a:p>
        </p:txBody>
      </p:sp>
      <p:sp>
        <p:nvSpPr>
          <p:cNvPr id="137" name="Johnny Appleseed"/>
          <p:cNvSpPr txBox="1">
            <a:spLocks noGrp="1"/>
          </p:cNvSpPr>
          <p:nvPr>
            <p:ph type="body" sz="quarter" idx="23"/>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Bold"/>
              </a:defRPr>
            </a:lvl1pPr>
          </a:lstStyle>
          <a:p>
            <a:r>
              <a:t>Johnny Appleseed</a:t>
            </a:r>
          </a:p>
        </p:txBody>
      </p:sp>
      <p:sp>
        <p:nvSpPr>
          <p:cNvPr id="2" name="Slide Number">
            <a:extLst>
              <a:ext uri="{FF2B5EF4-FFF2-40B4-BE49-F238E27FC236}">
                <a16:creationId xmlns:a16="http://schemas.microsoft.com/office/drawing/2014/main" id="{1656294F-BCF8-D8E6-1646-F0B79EBD6CBE}"/>
              </a:ext>
            </a:extLst>
          </p:cNvPr>
          <p:cNvSpPr txBox="1">
            <a:spLocks noGrp="1" noChangeArrowheads="1"/>
          </p:cNvSpPr>
          <p:nvPr>
            <p:ph type="sldNum" sz="quarter" idx="24"/>
          </p:nvPr>
        </p:nvSpPr>
        <p:spPr/>
        <p:txBody>
          <a:bodyPr/>
          <a:lstStyle>
            <a:lvl1pPr>
              <a:defRPr/>
            </a:lvl1pPr>
          </a:lstStyle>
          <a:p>
            <a:fld id="{F25E0E7E-2486-42C5-9695-BA059D414101}" type="slidenum">
              <a:rPr lang="en-US" altLang="en-US"/>
              <a:pPr/>
              <a:t>‹#›</a:t>
            </a:fld>
            <a:endParaRPr lang="en-US" altLang="en-US" dirty="0"/>
          </a:p>
        </p:txBody>
      </p:sp>
    </p:spTree>
    <p:extLst>
      <p:ext uri="{BB962C8B-B14F-4D97-AF65-F5344CB8AC3E}">
        <p14:creationId xmlns:p14="http://schemas.microsoft.com/office/powerpoint/2010/main" val="19155850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5" name="Image"/>
          <p:cNvSpPr>
            <a:spLocks noGrp="1"/>
          </p:cNvSpPr>
          <p:nvPr>
            <p:ph type="pic" idx="21"/>
          </p:nvPr>
        </p:nvSpPr>
        <p:spPr>
          <a:xfrm>
            <a:off x="-914400" y="-12700"/>
            <a:ext cx="14814645" cy="9779000"/>
          </a:xfrm>
          <a:prstGeom prst="rect">
            <a:avLst/>
          </a:prstGeom>
        </p:spPr>
        <p:txBody>
          <a:bodyPr lIns="91439" tIns="45719" rIns="91439" bIns="45719">
            <a:noAutofit/>
          </a:bodyPr>
          <a:lstStyle/>
          <a:p>
            <a:pPr lvl="0"/>
            <a:endParaRPr noProof="0" dirty="0">
              <a:sym typeface="Avenir Next Medium"/>
            </a:endParaRPr>
          </a:p>
        </p:txBody>
      </p:sp>
      <p:sp>
        <p:nvSpPr>
          <p:cNvPr id="2" name="Slide Number">
            <a:extLst>
              <a:ext uri="{FF2B5EF4-FFF2-40B4-BE49-F238E27FC236}">
                <a16:creationId xmlns:a16="http://schemas.microsoft.com/office/drawing/2014/main" id="{C31B55A2-0CBB-4A07-85A4-CDB18A088AF2}"/>
              </a:ext>
            </a:extLst>
          </p:cNvPr>
          <p:cNvSpPr txBox="1">
            <a:spLocks noGrp="1" noChangeArrowheads="1"/>
          </p:cNvSpPr>
          <p:nvPr>
            <p:ph type="sldNum" sz="quarter" idx="22"/>
          </p:nvPr>
        </p:nvSpPr>
        <p:spPr/>
        <p:txBody>
          <a:bodyPr/>
          <a:lstStyle>
            <a:lvl1pPr>
              <a:defRPr/>
            </a:lvl1pPr>
          </a:lstStyle>
          <a:p>
            <a:fld id="{2CA34F52-9E3B-4BC8-819C-6A45CD3CC561}" type="slidenum">
              <a:rPr lang="en-US" altLang="en-US"/>
              <a:pPr/>
              <a:t>‹#›</a:t>
            </a:fld>
            <a:endParaRPr lang="en-US" altLang="en-US" dirty="0"/>
          </a:p>
        </p:txBody>
      </p:sp>
    </p:spTree>
    <p:extLst>
      <p:ext uri="{BB962C8B-B14F-4D97-AF65-F5344CB8AC3E}">
        <p14:creationId xmlns:p14="http://schemas.microsoft.com/office/powerpoint/2010/main" val="428031270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A72ABFF8-171D-7444-2882-6F2D078C6F2F}"/>
              </a:ext>
            </a:extLst>
          </p:cNvPr>
          <p:cNvSpPr txBox="1">
            <a:spLocks noGrp="1" noChangeArrowheads="1"/>
          </p:cNvSpPr>
          <p:nvPr>
            <p:ph type="sldNum" sz="quarter" idx="10"/>
          </p:nvPr>
        </p:nvSpPr>
        <p:spPr/>
        <p:txBody>
          <a:bodyPr/>
          <a:lstStyle>
            <a:lvl1pPr>
              <a:defRPr/>
            </a:lvl1pPr>
          </a:lstStyle>
          <a:p>
            <a:fld id="{2922754D-9311-465D-B12D-9A032C527775}" type="slidenum">
              <a:rPr lang="en-US" altLang="en-US"/>
              <a:pPr/>
              <a:t>‹#›</a:t>
            </a:fld>
            <a:endParaRPr lang="en-US" altLang="en-US" dirty="0"/>
          </a:p>
        </p:txBody>
      </p:sp>
    </p:spTree>
    <p:extLst>
      <p:ext uri="{BB962C8B-B14F-4D97-AF65-F5344CB8AC3E}">
        <p14:creationId xmlns:p14="http://schemas.microsoft.com/office/powerpoint/2010/main" val="15444818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DA18752F-E648-D108-B042-C3D01B357EFA}"/>
              </a:ext>
            </a:extLst>
          </p:cNvPr>
          <p:cNvSpPr txBox="1">
            <a:spLocks noGrp="1" noChangeArrowheads="1"/>
          </p:cNvSpPr>
          <p:nvPr>
            <p:ph type="sldNum" sz="quarter" idx="10"/>
          </p:nvPr>
        </p:nvSpPr>
        <p:spPr/>
        <p:txBody>
          <a:bodyPr/>
          <a:lstStyle>
            <a:lvl1pPr>
              <a:defRPr/>
            </a:lvl1pPr>
          </a:lstStyle>
          <a:p>
            <a:fld id="{E7E18653-D950-4BE2-897B-5E2E08687FF3}" type="slidenum">
              <a:rPr lang="en-US" altLang="en-US"/>
              <a:pPr/>
              <a:t>‹#›</a:t>
            </a:fld>
            <a:endParaRPr lang="en-US" altLang="en-US" dirty="0"/>
          </a:p>
        </p:txBody>
      </p:sp>
    </p:spTree>
    <p:extLst>
      <p:ext uri="{BB962C8B-B14F-4D97-AF65-F5344CB8AC3E}">
        <p14:creationId xmlns:p14="http://schemas.microsoft.com/office/powerpoint/2010/main" val="185454642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 name="Line">
            <a:extLst>
              <a:ext uri="{FF2B5EF4-FFF2-40B4-BE49-F238E27FC236}">
                <a16:creationId xmlns:a16="http://schemas.microsoft.com/office/drawing/2014/main" id="{6F050B27-B75C-759E-4DA8-1F00EDEDA493}"/>
              </a:ext>
            </a:extLst>
          </p:cNvPr>
          <p:cNvSpPr>
            <a:spLocks noChangeShapeType="1"/>
          </p:cNvSpPr>
          <p:nvPr/>
        </p:nvSpPr>
        <p:spPr bwMode="auto">
          <a:xfrm flipV="1">
            <a:off x="406400" y="6140450"/>
            <a:ext cx="12192000" cy="0"/>
          </a:xfrm>
          <a:prstGeom prst="line">
            <a:avLst/>
          </a:prstGeom>
          <a:noFill/>
          <a:ln w="38100">
            <a:solidFill>
              <a:srgbClr val="A6AAA9"/>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GB" dirty="0"/>
          </a:p>
        </p:txBody>
      </p:sp>
      <p:sp>
        <p:nvSpPr>
          <p:cNvPr id="22" name="Image"/>
          <p:cNvSpPr>
            <a:spLocks noGrp="1"/>
          </p:cNvSpPr>
          <p:nvPr>
            <p:ph type="pic" idx="21"/>
          </p:nvPr>
        </p:nvSpPr>
        <p:spPr>
          <a:xfrm>
            <a:off x="-914400" y="-12700"/>
            <a:ext cx="14814645" cy="9779000"/>
          </a:xfrm>
          <a:prstGeom prst="rect">
            <a:avLst/>
          </a:prstGeom>
        </p:spPr>
        <p:txBody>
          <a:bodyPr lIns="91439" tIns="45719" rIns="91439" bIns="45719">
            <a:noAutofit/>
          </a:bodyPr>
          <a:lstStyle/>
          <a:p>
            <a:pPr lvl="0"/>
            <a:endParaRPr noProof="0" dirty="0">
              <a:sym typeface="Avenir Next Medium"/>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3" name="Slide Number">
            <a:extLst>
              <a:ext uri="{FF2B5EF4-FFF2-40B4-BE49-F238E27FC236}">
                <a16:creationId xmlns:a16="http://schemas.microsoft.com/office/drawing/2014/main" id="{9A7925C1-3C48-0317-A84E-B2DF9B9AD308}"/>
              </a:ext>
            </a:extLst>
          </p:cNvPr>
          <p:cNvSpPr txBox="1">
            <a:spLocks noGrp="1" noChangeArrowheads="1"/>
          </p:cNvSpPr>
          <p:nvPr>
            <p:ph type="sldNum" sz="quarter" idx="22"/>
          </p:nvPr>
        </p:nvSpPr>
        <p:spPr>
          <a:xfrm>
            <a:off x="12195175" y="431800"/>
            <a:ext cx="406400" cy="457200"/>
          </a:xfrm>
        </p:spPr>
        <p:txBody>
          <a:bodyPr/>
          <a:lstStyle>
            <a:lvl1pPr>
              <a:defRPr/>
            </a:lvl1pPr>
          </a:lstStyle>
          <a:p>
            <a:fld id="{38572E74-3627-40E1-ABD5-4A6AC7180B7A}" type="slidenum">
              <a:rPr lang="en-US" altLang="en-US"/>
              <a:pPr/>
              <a:t>‹#›</a:t>
            </a:fld>
            <a:endParaRPr lang="en-US" altLang="en-US" dirty="0"/>
          </a:p>
        </p:txBody>
      </p:sp>
    </p:spTree>
    <p:extLst>
      <p:ext uri="{BB962C8B-B14F-4D97-AF65-F5344CB8AC3E}">
        <p14:creationId xmlns:p14="http://schemas.microsoft.com/office/powerpoint/2010/main" val="283226548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2" name="Line">
            <a:extLst>
              <a:ext uri="{FF2B5EF4-FFF2-40B4-BE49-F238E27FC236}">
                <a16:creationId xmlns:a16="http://schemas.microsoft.com/office/drawing/2014/main" id="{ADD47523-8E6A-2CD0-A4E4-76CDA0EC4484}"/>
              </a:ext>
            </a:extLst>
          </p:cNvPr>
          <p:cNvSpPr>
            <a:spLocks noChangeShapeType="1"/>
          </p:cNvSpPr>
          <p:nvPr/>
        </p:nvSpPr>
        <p:spPr bwMode="auto">
          <a:xfrm flipV="1">
            <a:off x="406400" y="6140450"/>
            <a:ext cx="12192000" cy="0"/>
          </a:xfrm>
          <a:prstGeom prst="line">
            <a:avLst/>
          </a:prstGeom>
          <a:noFill/>
          <a:ln w="38100">
            <a:solidFill>
              <a:srgbClr val="A6AAA9"/>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GB" dirty="0"/>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3" name="Slide Number">
            <a:extLst>
              <a:ext uri="{FF2B5EF4-FFF2-40B4-BE49-F238E27FC236}">
                <a16:creationId xmlns:a16="http://schemas.microsoft.com/office/drawing/2014/main" id="{304BB994-3960-722A-DCA4-753B0A9E18EB}"/>
              </a:ext>
            </a:extLst>
          </p:cNvPr>
          <p:cNvSpPr txBox="1">
            <a:spLocks noGrp="1" noChangeArrowheads="1"/>
          </p:cNvSpPr>
          <p:nvPr>
            <p:ph type="sldNum" sz="quarter" idx="10"/>
          </p:nvPr>
        </p:nvSpPr>
        <p:spPr>
          <a:xfrm>
            <a:off x="12161838" y="419100"/>
            <a:ext cx="406400" cy="457200"/>
          </a:xfrm>
        </p:spPr>
        <p:txBody>
          <a:bodyPr/>
          <a:lstStyle>
            <a:lvl1pPr>
              <a:defRPr/>
            </a:lvl1pPr>
          </a:lstStyle>
          <a:p>
            <a:fld id="{D4F31E1B-A395-4CE7-8656-44D75A1D6A7C}" type="slidenum">
              <a:rPr lang="en-US" altLang="en-US"/>
              <a:pPr/>
              <a:t>‹#›</a:t>
            </a:fld>
            <a:endParaRPr lang="en-US" altLang="en-US" dirty="0"/>
          </a:p>
        </p:txBody>
      </p:sp>
    </p:spTree>
    <p:extLst>
      <p:ext uri="{BB962C8B-B14F-4D97-AF65-F5344CB8AC3E}">
        <p14:creationId xmlns:p14="http://schemas.microsoft.com/office/powerpoint/2010/main" val="29523670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2" name="Slide Number">
            <a:extLst>
              <a:ext uri="{FF2B5EF4-FFF2-40B4-BE49-F238E27FC236}">
                <a16:creationId xmlns:a16="http://schemas.microsoft.com/office/drawing/2014/main" id="{D1D3086E-B960-C5FA-0CFF-10245EE46B59}"/>
              </a:ext>
            </a:extLst>
          </p:cNvPr>
          <p:cNvSpPr txBox="1">
            <a:spLocks noGrp="1" noChangeArrowheads="1"/>
          </p:cNvSpPr>
          <p:nvPr>
            <p:ph type="sldNum" sz="quarter" idx="10"/>
          </p:nvPr>
        </p:nvSpPr>
        <p:spPr>
          <a:xfrm>
            <a:off x="12195175" y="431800"/>
            <a:ext cx="406400" cy="457200"/>
          </a:xfrm>
        </p:spPr>
        <p:txBody>
          <a:bodyPr/>
          <a:lstStyle>
            <a:lvl1pPr>
              <a:defRPr/>
            </a:lvl1pPr>
          </a:lstStyle>
          <a:p>
            <a:fld id="{EE3864F4-2942-4B47-B7D7-0FBE25AA49C3}" type="slidenum">
              <a:rPr lang="en-US" altLang="en-US"/>
              <a:pPr/>
              <a:t>‹#›</a:t>
            </a:fld>
            <a:endParaRPr lang="en-US" altLang="en-US" dirty="0"/>
          </a:p>
        </p:txBody>
      </p:sp>
    </p:spTree>
    <p:extLst>
      <p:ext uri="{BB962C8B-B14F-4D97-AF65-F5344CB8AC3E}">
        <p14:creationId xmlns:p14="http://schemas.microsoft.com/office/powerpoint/2010/main" val="41919071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2" name="Line">
            <a:extLst>
              <a:ext uri="{FF2B5EF4-FFF2-40B4-BE49-F238E27FC236}">
                <a16:creationId xmlns:a16="http://schemas.microsoft.com/office/drawing/2014/main" id="{41EFE4E9-1690-3B61-8F18-6B8090A2AB2E}"/>
              </a:ext>
            </a:extLst>
          </p:cNvPr>
          <p:cNvSpPr>
            <a:spLocks noChangeShapeType="1"/>
          </p:cNvSpPr>
          <p:nvPr/>
        </p:nvSpPr>
        <p:spPr bwMode="auto">
          <a:xfrm flipV="1">
            <a:off x="5892800" y="6140450"/>
            <a:ext cx="6705600" cy="0"/>
          </a:xfrm>
          <a:prstGeom prst="line">
            <a:avLst/>
          </a:prstGeom>
          <a:noFill/>
          <a:ln w="38100">
            <a:solidFill>
              <a:srgbClr val="A6AAA9"/>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GB" dirty="0"/>
          </a:p>
        </p:txBody>
      </p:sp>
      <p:sp>
        <p:nvSpPr>
          <p:cNvPr id="52" name="Image"/>
          <p:cNvSpPr>
            <a:spLocks noGrp="1"/>
          </p:cNvSpPr>
          <p:nvPr>
            <p:ph type="pic" idx="21"/>
          </p:nvPr>
        </p:nvSpPr>
        <p:spPr>
          <a:xfrm>
            <a:off x="-1016000" y="-12700"/>
            <a:ext cx="8860898" cy="9779000"/>
          </a:xfrm>
          <a:prstGeom prst="rect">
            <a:avLst/>
          </a:prstGeom>
        </p:spPr>
        <p:txBody>
          <a:bodyPr lIns="91439" tIns="45719" rIns="91439" bIns="45719">
            <a:noAutofit/>
          </a:bodyPr>
          <a:lstStyle/>
          <a:p>
            <a:pPr lvl="0"/>
            <a:endParaRPr noProof="0" dirty="0">
              <a:sym typeface="Avenir Next Medium"/>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3" name="Slide Number">
            <a:extLst>
              <a:ext uri="{FF2B5EF4-FFF2-40B4-BE49-F238E27FC236}">
                <a16:creationId xmlns:a16="http://schemas.microsoft.com/office/drawing/2014/main" id="{D10B8A0C-683D-AA3B-1227-AB4D7A0CC432}"/>
              </a:ext>
            </a:extLst>
          </p:cNvPr>
          <p:cNvSpPr txBox="1">
            <a:spLocks noGrp="1" noChangeArrowheads="1"/>
          </p:cNvSpPr>
          <p:nvPr>
            <p:ph type="sldNum" sz="quarter" idx="22"/>
          </p:nvPr>
        </p:nvSpPr>
        <p:spPr>
          <a:xfrm>
            <a:off x="12195175" y="431800"/>
            <a:ext cx="406400" cy="457200"/>
          </a:xfrm>
        </p:spPr>
        <p:txBody>
          <a:bodyPr/>
          <a:lstStyle>
            <a:lvl1pPr>
              <a:defRPr/>
            </a:lvl1pPr>
          </a:lstStyle>
          <a:p>
            <a:fld id="{1E2B597A-8081-41B7-BB53-66DDEDE4856D}" type="slidenum">
              <a:rPr lang="en-US" altLang="en-US"/>
              <a:pPr/>
              <a:t>‹#›</a:t>
            </a:fld>
            <a:endParaRPr lang="en-US" altLang="en-US" dirty="0"/>
          </a:p>
        </p:txBody>
      </p:sp>
    </p:spTree>
    <p:extLst>
      <p:ext uri="{BB962C8B-B14F-4D97-AF65-F5344CB8AC3E}">
        <p14:creationId xmlns:p14="http://schemas.microsoft.com/office/powerpoint/2010/main" val="224320521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2" name="Slide Number">
            <a:extLst>
              <a:ext uri="{FF2B5EF4-FFF2-40B4-BE49-F238E27FC236}">
                <a16:creationId xmlns:a16="http://schemas.microsoft.com/office/drawing/2014/main" id="{87C8DD35-2A50-102D-00A4-54D093E8B052}"/>
              </a:ext>
            </a:extLst>
          </p:cNvPr>
          <p:cNvSpPr txBox="1">
            <a:spLocks noGrp="1" noChangeArrowheads="1"/>
          </p:cNvSpPr>
          <p:nvPr>
            <p:ph type="sldNum" sz="quarter" idx="22"/>
          </p:nvPr>
        </p:nvSpPr>
        <p:spPr>
          <a:ln/>
        </p:spPr>
        <p:txBody>
          <a:bodyPr/>
          <a:lstStyle>
            <a:lvl1pPr>
              <a:defRPr/>
            </a:lvl1pPr>
          </a:lstStyle>
          <a:p>
            <a:fld id="{B6F598AA-4383-4607-9F94-97D4AF8AA4CC}" type="slidenum">
              <a:rPr lang="en-US" altLang="en-US"/>
              <a:pPr/>
              <a:t>‹#›</a:t>
            </a:fld>
            <a:endParaRPr lang="en-US" altLang="en-US" dirty="0"/>
          </a:p>
        </p:txBody>
      </p:sp>
    </p:spTree>
    <p:extLst>
      <p:ext uri="{BB962C8B-B14F-4D97-AF65-F5344CB8AC3E}">
        <p14:creationId xmlns:p14="http://schemas.microsoft.com/office/powerpoint/2010/main" val="195728574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2" name="QM logo_P287.pdf" descr="QM logo_P287.pdf">
            <a:extLst>
              <a:ext uri="{FF2B5EF4-FFF2-40B4-BE49-F238E27FC236}">
                <a16:creationId xmlns:a16="http://schemas.microsoft.com/office/drawing/2014/main" id="{7CCE4E8A-C420-CA3B-A8CF-D10C1B17D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288" y="9169400"/>
            <a:ext cx="168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A. Bevan">
            <a:extLst>
              <a:ext uri="{FF2B5EF4-FFF2-40B4-BE49-F238E27FC236}">
                <a16:creationId xmlns:a16="http://schemas.microsoft.com/office/drawing/2014/main" id="{B1A9E230-B1B9-4050-B9E3-F32E041E01E2}"/>
              </a:ext>
            </a:extLst>
          </p:cNvPr>
          <p:cNvSpPr txBox="1">
            <a:spLocks noChangeArrowheads="1"/>
          </p:cNvSpPr>
          <p:nvPr/>
        </p:nvSpPr>
        <p:spPr bwMode="auto">
          <a:xfrm>
            <a:off x="10402888" y="9245600"/>
            <a:ext cx="728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p>
            <a:pPr eaLnBrk="1">
              <a:spcBef>
                <a:spcPts val="2400"/>
              </a:spcBef>
            </a:pPr>
            <a:r>
              <a:rPr lang="en-US" altLang="en-US" sz="1200" dirty="0"/>
              <a:t>A. Bevan</a:t>
            </a:r>
          </a:p>
        </p:txBody>
      </p:sp>
      <p:pic>
        <p:nvPicPr>
          <p:cNvPr id="4" name="PracticalMachineLearningImage.png" descr="PracticalMachineLearningImage.png">
            <a:extLst>
              <a:ext uri="{FF2B5EF4-FFF2-40B4-BE49-F238E27FC236}">
                <a16:creationId xmlns:a16="http://schemas.microsoft.com/office/drawing/2014/main" id="{FB9B1170-7936-DDE3-7F1A-E10747FE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4763"/>
            <a:ext cx="1106487" cy="54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71" name="Practical machine learning: CNNs - Coding"/>
          <p:cNvSpPr txBox="1">
            <a:spLocks noGrp="1"/>
          </p:cNvSpPr>
          <p:nvPr>
            <p:ph type="body" sz="quarter" idx="21"/>
          </p:nvPr>
        </p:nvSpPr>
        <p:spPr>
          <a:xfrm>
            <a:off x="406400" y="457200"/>
            <a:ext cx="11176000" cy="457200"/>
          </a:xfrm>
          <a:prstGeom prst="rect">
            <a:avLst/>
          </a:prstGeom>
        </p:spPr>
        <p:txBody>
          <a:bodyPr anchor="b">
            <a:spAutoFit/>
          </a:bodyPr>
          <a:lstStyle/>
          <a:p>
            <a:r>
              <a:t>Practical machine learning: CNNs - Coding</a:t>
            </a:r>
          </a:p>
        </p:txBody>
      </p:sp>
      <p:sp>
        <p:nvSpPr>
          <p:cNvPr id="72" name="Title Text"/>
          <p:cNvSpPr txBox="1">
            <a:spLocks noGrp="1"/>
          </p:cNvSpPr>
          <p:nvPr>
            <p:ph type="title"/>
          </p:nvPr>
        </p:nvSpPr>
        <p:spPr>
          <a:xfrm>
            <a:off x="406400" y="1072183"/>
            <a:ext cx="12192000" cy="723901"/>
          </a:xfrm>
          <a:prstGeom prst="rect">
            <a:avLst/>
          </a:prstGeom>
        </p:spPr>
        <p:txBody>
          <a:bodyPr/>
          <a:lstStyle/>
          <a:p>
            <a:r>
              <a:t>Title Text</a:t>
            </a:r>
          </a:p>
        </p:txBody>
      </p:sp>
      <p:sp>
        <p:nvSpPr>
          <p:cNvPr id="73" name="Body Level One…"/>
          <p:cNvSpPr txBox="1">
            <a:spLocks noGrp="1"/>
          </p:cNvSpPr>
          <p:nvPr>
            <p:ph type="body" idx="1"/>
          </p:nvPr>
        </p:nvSpPr>
        <p:spPr>
          <a:xfrm>
            <a:off x="406400" y="1953867"/>
            <a:ext cx="12192000" cy="6898033"/>
          </a:xfrm>
          <a:prstGeom prst="rect">
            <a:avLst/>
          </a:prstGeom>
        </p:spPr>
        <p:txBody>
          <a:bodyPr/>
          <a:lstStyle>
            <a:lvl1pPr>
              <a:buClr>
                <a:schemeClr val="accent1"/>
              </a:buClr>
              <a:buChar char="▸"/>
              <a:defRPr>
                <a:solidFill>
                  <a:srgbClr val="000000"/>
                </a:solidFill>
              </a:defRPr>
            </a:lvl1pPr>
            <a:lvl2pPr>
              <a:buClr>
                <a:schemeClr val="accent1"/>
              </a:buClr>
              <a:buChar char="▸"/>
              <a:defRPr>
                <a:solidFill>
                  <a:srgbClr val="000000"/>
                </a:solidFill>
              </a:defRPr>
            </a:lvl2pPr>
            <a:lvl3pPr>
              <a:buClr>
                <a:schemeClr val="accent1"/>
              </a:buClr>
              <a:buChar char="▸"/>
              <a:defRPr>
                <a:solidFill>
                  <a:srgbClr val="000000"/>
                </a:solidFill>
              </a:defRPr>
            </a:lvl3pPr>
            <a:lvl4pPr>
              <a:buClr>
                <a:schemeClr val="accent1"/>
              </a:buClr>
              <a:buChar char="▸"/>
              <a:defRPr>
                <a:solidFill>
                  <a:srgbClr val="000000"/>
                </a:solidFill>
              </a:defRPr>
            </a:lvl4pPr>
            <a:lvl5pPr>
              <a:buClr>
                <a:schemeClr val="accent1"/>
              </a:buClr>
              <a:buChar cha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 name="Slide Number">
            <a:extLst>
              <a:ext uri="{FF2B5EF4-FFF2-40B4-BE49-F238E27FC236}">
                <a16:creationId xmlns:a16="http://schemas.microsoft.com/office/drawing/2014/main" id="{ADC5C29A-F5B6-52B6-FF61-6B2874AAE5A8}"/>
              </a:ext>
            </a:extLst>
          </p:cNvPr>
          <p:cNvSpPr txBox="1">
            <a:spLocks noGrp="1" noChangeArrowheads="1"/>
          </p:cNvSpPr>
          <p:nvPr>
            <p:ph type="sldNum" sz="quarter" idx="22"/>
          </p:nvPr>
        </p:nvSpPr>
        <p:spPr/>
        <p:txBody>
          <a:bodyPr/>
          <a:lstStyle>
            <a:lvl1pPr>
              <a:defRPr/>
            </a:lvl1pPr>
          </a:lstStyle>
          <a:p>
            <a:fld id="{C18431BA-EE26-42D2-BC49-4B2726EF5A8B}" type="slidenum">
              <a:rPr lang="en-US" altLang="en-US"/>
              <a:pPr/>
              <a:t>‹#›</a:t>
            </a:fld>
            <a:endParaRPr lang="en-US" altLang="en-US" dirty="0"/>
          </a:p>
        </p:txBody>
      </p:sp>
    </p:spTree>
    <p:extLst>
      <p:ext uri="{BB962C8B-B14F-4D97-AF65-F5344CB8AC3E}">
        <p14:creationId xmlns:p14="http://schemas.microsoft.com/office/powerpoint/2010/main" val="3569060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4"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85" name="Title Text"/>
          <p:cNvSpPr txBox="1">
            <a:spLocks noGrp="1"/>
          </p:cNvSpPr>
          <p:nvPr>
            <p:ph type="title"/>
          </p:nvPr>
        </p:nvSpPr>
        <p:spPr>
          <a:prstGeom prst="rect">
            <a:avLst/>
          </a:prstGeom>
        </p:spPr>
        <p:txBody>
          <a:bodyPr/>
          <a:lstStyle/>
          <a:p>
            <a:r>
              <a:t>Title Text</a:t>
            </a:r>
          </a:p>
        </p:txBody>
      </p:sp>
      <p:sp>
        <p:nvSpPr>
          <p:cNvPr id="86"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E541B5E1-8E1F-A360-75D0-7D0F556DD9E2}"/>
              </a:ext>
            </a:extLst>
          </p:cNvPr>
          <p:cNvSpPr txBox="1">
            <a:spLocks noGrp="1" noChangeArrowheads="1"/>
          </p:cNvSpPr>
          <p:nvPr>
            <p:ph type="sldNum" sz="quarter" idx="22"/>
          </p:nvPr>
        </p:nvSpPr>
        <p:spPr>
          <a:ln/>
        </p:spPr>
        <p:txBody>
          <a:bodyPr/>
          <a:lstStyle>
            <a:lvl1pPr>
              <a:defRPr/>
            </a:lvl1pPr>
          </a:lstStyle>
          <a:p>
            <a:fld id="{E3361A10-37DA-42C5-8867-672940371E63}" type="slidenum">
              <a:rPr lang="en-US" altLang="en-US"/>
              <a:pPr/>
              <a:t>‹#›</a:t>
            </a:fld>
            <a:endParaRPr lang="en-US" altLang="en-US" dirty="0"/>
          </a:p>
        </p:txBody>
      </p:sp>
    </p:spTree>
    <p:extLst>
      <p:ext uri="{BB962C8B-B14F-4D97-AF65-F5344CB8AC3E}">
        <p14:creationId xmlns:p14="http://schemas.microsoft.com/office/powerpoint/2010/main" val="396014584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4"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95" name="Image"/>
          <p:cNvSpPr>
            <a:spLocks noGrp="1"/>
          </p:cNvSpPr>
          <p:nvPr>
            <p:ph type="pic" idx="22"/>
          </p:nvPr>
        </p:nvSpPr>
        <p:spPr>
          <a:xfrm>
            <a:off x="6665377" y="1219200"/>
            <a:ext cx="7445457" cy="8216900"/>
          </a:xfrm>
          <a:prstGeom prst="rect">
            <a:avLst/>
          </a:prstGeom>
        </p:spPr>
        <p:txBody>
          <a:bodyPr lIns="91439" tIns="45719" rIns="91439" bIns="45719">
            <a:noAutofit/>
          </a:bodyPr>
          <a:lstStyle/>
          <a:p>
            <a:pPr lvl="0"/>
            <a:endParaRPr noProof="0" dirty="0">
              <a:sym typeface="Avenir Next Medium"/>
            </a:endParaRPr>
          </a:p>
        </p:txBody>
      </p:sp>
      <p:sp>
        <p:nvSpPr>
          <p:cNvPr id="96"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7"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53693514-7B9F-8C5B-2750-A0E9C1EA5A52}"/>
              </a:ext>
            </a:extLst>
          </p:cNvPr>
          <p:cNvSpPr txBox="1">
            <a:spLocks noGrp="1" noChangeArrowheads="1"/>
          </p:cNvSpPr>
          <p:nvPr>
            <p:ph type="sldNum" sz="quarter" idx="23"/>
          </p:nvPr>
        </p:nvSpPr>
        <p:spPr/>
        <p:txBody>
          <a:bodyPr/>
          <a:lstStyle>
            <a:lvl1pPr>
              <a:defRPr/>
            </a:lvl1pPr>
          </a:lstStyle>
          <a:p>
            <a:fld id="{097E5043-769B-425B-8D66-DF032FA18431}" type="slidenum">
              <a:rPr lang="en-US" altLang="en-US"/>
              <a:pPr/>
              <a:t>‹#›</a:t>
            </a:fld>
            <a:endParaRPr lang="en-US" altLang="en-US" dirty="0"/>
          </a:p>
        </p:txBody>
      </p:sp>
    </p:spTree>
    <p:extLst>
      <p:ext uri="{BB962C8B-B14F-4D97-AF65-F5344CB8AC3E}">
        <p14:creationId xmlns:p14="http://schemas.microsoft.com/office/powerpoint/2010/main" val="402114236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Line">
            <a:extLst>
              <a:ext uri="{FF2B5EF4-FFF2-40B4-BE49-F238E27FC236}">
                <a16:creationId xmlns:a16="http://schemas.microsoft.com/office/drawing/2014/main" id="{DB144626-0706-0E6C-0684-5982F385F8D0}"/>
              </a:ext>
            </a:extLst>
          </p:cNvPr>
          <p:cNvSpPr>
            <a:spLocks noChangeShapeType="1"/>
          </p:cNvSpPr>
          <p:nvPr/>
        </p:nvSpPr>
        <p:spPr bwMode="auto">
          <a:xfrm flipV="1">
            <a:off x="406400" y="993775"/>
            <a:ext cx="12192000" cy="0"/>
          </a:xfrm>
          <a:prstGeom prst="line">
            <a:avLst/>
          </a:prstGeom>
          <a:noFill/>
          <a:ln w="25400">
            <a:solidFill>
              <a:srgbClr val="A6AAA9"/>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GB" dirty="0"/>
          </a:p>
        </p:txBody>
      </p:sp>
      <p:sp>
        <p:nvSpPr>
          <p:cNvPr id="3" name="Title Text">
            <a:extLst>
              <a:ext uri="{FF2B5EF4-FFF2-40B4-BE49-F238E27FC236}">
                <a16:creationId xmlns:a16="http://schemas.microsoft.com/office/drawing/2014/main" id="{B835D0CA-C796-6BBF-2D50-013F2AC1DF08}"/>
              </a:ext>
            </a:extLst>
          </p:cNvPr>
          <p:cNvSpPr txBox="1">
            <a:spLocks noGrp="1"/>
          </p:cNvSpPr>
          <p:nvPr>
            <p:ph type="title"/>
          </p:nvPr>
        </p:nvSpPr>
        <p:spPr>
          <a:xfrm>
            <a:off x="406400" y="1536700"/>
            <a:ext cx="12192000" cy="723900"/>
          </a:xfrm>
          <a:prstGeom prst="rect">
            <a:avLst/>
          </a:prstGeom>
          <a:ln w="12700">
            <a:miter lim="400000"/>
          </a:ln>
        </p:spPr>
        <p:txBody>
          <a:bodyPr lIns="50800" tIns="50800" rIns="50800" bIns="50800">
            <a:normAutofit/>
          </a:bodyPr>
          <a:lstStyle/>
          <a:p>
            <a:r>
              <a:t>Title Text</a:t>
            </a:r>
          </a:p>
        </p:txBody>
      </p:sp>
      <p:sp>
        <p:nvSpPr>
          <p:cNvPr id="1028" name="Body Level One…">
            <a:extLst>
              <a:ext uri="{FF2B5EF4-FFF2-40B4-BE49-F238E27FC236}">
                <a16:creationId xmlns:a16="http://schemas.microsoft.com/office/drawing/2014/main" id="{99710D04-AA6E-1259-ADFA-813BD02AAD00}"/>
              </a:ext>
            </a:extLst>
          </p:cNvPr>
          <p:cNvSpPr txBox="1">
            <a:spLocks noGrp="1" noChangeArrowheads="1"/>
          </p:cNvSpPr>
          <p:nvPr>
            <p:ph type="body" idx="1"/>
          </p:nvPr>
        </p:nvSpPr>
        <p:spPr bwMode="auto">
          <a:xfrm>
            <a:off x="406400" y="2743200"/>
            <a:ext cx="12192000"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Avenir Next Medium"/>
              </a:rPr>
              <a:t>Body Level One</a:t>
            </a:r>
          </a:p>
          <a:p>
            <a:pPr lvl="1"/>
            <a:r>
              <a:rPr lang="en-US" altLang="en-US">
                <a:sym typeface="Avenir Next Medium"/>
              </a:rPr>
              <a:t>Body Level Two</a:t>
            </a:r>
          </a:p>
          <a:p>
            <a:pPr lvl="2"/>
            <a:r>
              <a:rPr lang="en-US" altLang="en-US">
                <a:sym typeface="Avenir Next Medium"/>
              </a:rPr>
              <a:t>Body Level Three</a:t>
            </a:r>
          </a:p>
          <a:p>
            <a:pPr lvl="3"/>
            <a:r>
              <a:rPr lang="en-US" altLang="en-US">
                <a:sym typeface="Avenir Next Medium"/>
              </a:rPr>
              <a:t>Body Level Four</a:t>
            </a:r>
          </a:p>
          <a:p>
            <a:pPr lvl="4"/>
            <a:r>
              <a:rPr lang="en-US" altLang="en-US">
                <a:sym typeface="Avenir Next Medium"/>
              </a:rPr>
              <a:t>Body Level Five</a:t>
            </a:r>
          </a:p>
        </p:txBody>
      </p:sp>
      <p:sp>
        <p:nvSpPr>
          <p:cNvPr id="1029" name="Slide Number">
            <a:extLst>
              <a:ext uri="{FF2B5EF4-FFF2-40B4-BE49-F238E27FC236}">
                <a16:creationId xmlns:a16="http://schemas.microsoft.com/office/drawing/2014/main" id="{BC8CC787-975E-E784-9D16-E1516DAE100E}"/>
              </a:ext>
            </a:extLst>
          </p:cNvPr>
          <p:cNvSpPr txBox="1">
            <a:spLocks noGrp="1" noChangeArrowheads="1"/>
          </p:cNvSpPr>
          <p:nvPr>
            <p:ph type="sldNum" sz="quarter" idx="2"/>
          </p:nvPr>
        </p:nvSpPr>
        <p:spPr bwMode="auto">
          <a:xfrm>
            <a:off x="12187238" y="431800"/>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50800" tIns="50800" rIns="50800" bIns="50800" numCol="1" anchor="t" anchorCtr="0" compatLnSpc="1">
            <a:prstTxWarp prst="textNoShape">
              <a:avLst/>
            </a:prstTxWarp>
            <a:spAutoFit/>
          </a:bodyPr>
          <a:lstStyle>
            <a:lvl1pPr algn="r" eaLnBrk="1">
              <a:lnSpc>
                <a:spcPct val="80000"/>
              </a:lnSpc>
              <a:defRPr sz="2400">
                <a:latin typeface="DIN Alternate Bold"/>
                <a:ea typeface="DIN Alternate Bold"/>
                <a:cs typeface="DIN Alternate Bold"/>
                <a:sym typeface="DIN Alternate Bold"/>
              </a:defRPr>
            </a:lvl1pPr>
          </a:lstStyle>
          <a:p>
            <a:fld id="{ADACFFAA-E754-4A9E-8B56-F6CF9F516BA6}" type="slidenum">
              <a:rPr lang="en-US" altLang="en-US"/>
              <a:pPr/>
              <a:t>‹#›</a:t>
            </a:fld>
            <a:endParaRPr lang="en-US" altLang="en-US" dirty="0"/>
          </a:p>
        </p:txBody>
      </p:sp>
    </p:spTree>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86" r:id="rId7"/>
    <p:sldLayoutId id="2147483680"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spd="med"/>
  <p:txStyles>
    <p:titleStyle>
      <a:lvl1pPr algn="l" defTabSz="584200" rtl="0" eaLnBrk="0" fontAlgn="base" hangingPunct="0">
        <a:lnSpc>
          <a:spcPct val="80000"/>
        </a:lnSpc>
        <a:spcBef>
          <a:spcPts val="2800"/>
        </a:spcBef>
        <a:spcAft>
          <a:spcPct val="0"/>
        </a:spcAft>
        <a:defRPr sz="6000" cap="all">
          <a:solidFill>
            <a:schemeClr val="accent1"/>
          </a:solidFill>
          <a:latin typeface="+mn-lt"/>
          <a:ea typeface="+mn-ea"/>
          <a:cs typeface="+mn-cs"/>
          <a:sym typeface="DIN Condensed Bold"/>
        </a:defRPr>
      </a:lvl1pPr>
      <a:lvl2pPr algn="l" defTabSz="584200" rtl="0" eaLnBrk="0" fontAlgn="base" hangingPunct="0">
        <a:lnSpc>
          <a:spcPct val="80000"/>
        </a:lnSpc>
        <a:spcBef>
          <a:spcPts val="2800"/>
        </a:spcBef>
        <a:spcAft>
          <a:spcPct val="0"/>
        </a:spcAft>
        <a:defRPr sz="6000" cap="all">
          <a:solidFill>
            <a:schemeClr val="accent1"/>
          </a:solidFill>
          <a:latin typeface="+mn-lt"/>
          <a:ea typeface="+mn-ea"/>
          <a:cs typeface="+mn-cs"/>
          <a:sym typeface="DIN Condensed Bold"/>
        </a:defRPr>
      </a:lvl2pPr>
      <a:lvl3pPr algn="l" defTabSz="584200" rtl="0" eaLnBrk="0" fontAlgn="base" hangingPunct="0">
        <a:lnSpc>
          <a:spcPct val="80000"/>
        </a:lnSpc>
        <a:spcBef>
          <a:spcPts val="2800"/>
        </a:spcBef>
        <a:spcAft>
          <a:spcPct val="0"/>
        </a:spcAft>
        <a:defRPr sz="6000" cap="all">
          <a:solidFill>
            <a:schemeClr val="accent1"/>
          </a:solidFill>
          <a:latin typeface="+mn-lt"/>
          <a:ea typeface="+mn-ea"/>
          <a:cs typeface="+mn-cs"/>
          <a:sym typeface="DIN Condensed Bold"/>
        </a:defRPr>
      </a:lvl3pPr>
      <a:lvl4pPr algn="l" defTabSz="584200" rtl="0" eaLnBrk="0" fontAlgn="base" hangingPunct="0">
        <a:lnSpc>
          <a:spcPct val="80000"/>
        </a:lnSpc>
        <a:spcBef>
          <a:spcPts val="2800"/>
        </a:spcBef>
        <a:spcAft>
          <a:spcPct val="0"/>
        </a:spcAft>
        <a:defRPr sz="6000" cap="all">
          <a:solidFill>
            <a:schemeClr val="accent1"/>
          </a:solidFill>
          <a:latin typeface="+mn-lt"/>
          <a:ea typeface="+mn-ea"/>
          <a:cs typeface="+mn-cs"/>
          <a:sym typeface="DIN Condensed Bold"/>
        </a:defRPr>
      </a:lvl4pPr>
      <a:lvl5pPr algn="l" defTabSz="584200" rtl="0" eaLnBrk="0" fontAlgn="base" hangingPunct="0">
        <a:lnSpc>
          <a:spcPct val="80000"/>
        </a:lnSpc>
        <a:spcBef>
          <a:spcPts val="2800"/>
        </a:spcBef>
        <a:spcAft>
          <a:spcPct val="0"/>
        </a:spcAft>
        <a:defRPr sz="6000" cap="all">
          <a:solidFill>
            <a:schemeClr val="accent1"/>
          </a:solidFill>
          <a:latin typeface="+mn-lt"/>
          <a:ea typeface="+mn-ea"/>
          <a:cs typeface="+mn-cs"/>
          <a:sym typeface="DIN Condensed Bol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9pPr>
    </p:titleStyle>
    <p:bodyStyle>
      <a:lvl1pPr marL="444500" indent="-444500" algn="l" defTabSz="584200" rtl="0" eaLnBrk="0" fontAlgn="base" hangingPunct="0">
        <a:spcBef>
          <a:spcPts val="2800"/>
        </a:spcBef>
        <a:spcAft>
          <a:spcPct val="0"/>
        </a:spcAft>
        <a:buClr>
          <a:srgbClr val="39A3D5"/>
        </a:buClr>
        <a:buSzPct val="105000"/>
        <a:buFont typeface="Avenir Next Regular"/>
        <a:buChar char="‣"/>
        <a:defRPr sz="3400">
          <a:solidFill>
            <a:srgbClr val="838787"/>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rgbClr val="39A3D5"/>
        </a:buClr>
        <a:buSzPct val="105000"/>
        <a:buFont typeface="Avenir Next Regular"/>
        <a:buChar char="‣"/>
        <a:defRPr sz="3400">
          <a:solidFill>
            <a:srgbClr val="838787"/>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rgbClr val="39A3D5"/>
        </a:buClr>
        <a:buSzPct val="105000"/>
        <a:buFont typeface="Avenir Next Regular"/>
        <a:buChar char="‣"/>
        <a:defRPr sz="3400">
          <a:solidFill>
            <a:srgbClr val="838787"/>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rgbClr val="39A3D5"/>
        </a:buClr>
        <a:buSzPct val="105000"/>
        <a:buFont typeface="Avenir Next Regular"/>
        <a:buChar char="‣"/>
        <a:defRPr sz="3400">
          <a:solidFill>
            <a:srgbClr val="838787"/>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rgbClr val="39A3D5"/>
        </a:buClr>
        <a:buSzPct val="105000"/>
        <a:buFont typeface="Avenir Next Regular"/>
        <a:buChar char="‣"/>
        <a:defRPr sz="3400">
          <a:solidFill>
            <a:srgbClr val="838787"/>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22.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50.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image" Target="../media/image6.png"/><Relationship Id="rId1" Type="http://schemas.openxmlformats.org/officeDocument/2006/relationships/slideLayout" Target="../slideLayouts/slideLayout7.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7.xml"/><Relationship Id="rId4" Type="http://schemas.openxmlformats.org/officeDocument/2006/relationships/image" Target="../media/image260.png"/></Relationships>
</file>

<file path=ppt/slides/_rels/slide2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7.xml"/><Relationship Id="rId4"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0.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10.png"/><Relationship Id="rId5" Type="http://schemas.openxmlformats.org/officeDocument/2006/relationships/image" Target="../media/image300.png"/><Relationship Id="rId10" Type="http://schemas.openxmlformats.org/officeDocument/2006/relationships/image" Target="../media/image35.png"/><Relationship Id="rId4" Type="http://schemas.openxmlformats.org/officeDocument/2006/relationships/image" Target="../media/image290.png"/><Relationship Id="rId9"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4.png"/><Relationship Id="rId7"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6.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9.png"/><Relationship Id="rId7"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50.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11"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image" Target="../media/image12.png"/><Relationship Id="rId1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1.png"/><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50.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2.png"/><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50.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3.png"/><Relationship Id="rId7"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50.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54.png"/><Relationship Id="rId5" Type="http://schemas.openxmlformats.org/officeDocument/2006/relationships/image" Target="../media/image39.png"/><Relationship Id="rId10" Type="http://schemas.openxmlformats.org/officeDocument/2006/relationships/image" Target="../media/image50.png"/><Relationship Id="rId4" Type="http://schemas.openxmlformats.org/officeDocument/2006/relationships/image" Target="../media/image38.png"/><Relationship Id="rId9" Type="http://schemas.openxmlformats.org/officeDocument/2006/relationships/image" Target="../media/image43.png"/></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5.png"/><Relationship Id="rId7" Type="http://schemas.openxmlformats.org/officeDocument/2006/relationships/image" Target="../media/image40.png"/><Relationship Id="rId12" Type="http://schemas.openxmlformats.org/officeDocument/2006/relationships/image" Target="../media/image55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50.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0.png"/><Relationship Id="rId7" Type="http://schemas.openxmlformats.org/officeDocument/2006/relationships/image" Target="../media/image16.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0.png"/><Relationship Id="rId7"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16.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22.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0.png"/><Relationship Id="rId7" Type="http://schemas.openxmlformats.org/officeDocument/2006/relationships/image" Target="../media/image16.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ractical machine learning…">
            <a:extLst>
              <a:ext uri="{FF2B5EF4-FFF2-40B4-BE49-F238E27FC236}">
                <a16:creationId xmlns:a16="http://schemas.microsoft.com/office/drawing/2014/main" id="{B89BCE09-6BC7-4CFF-C2E6-0E04F329F253}"/>
              </a:ext>
            </a:extLst>
          </p:cNvPr>
          <p:cNvSpPr txBox="1">
            <a:spLocks noGrp="1"/>
          </p:cNvSpPr>
          <p:nvPr>
            <p:ph type="ctrTitle"/>
          </p:nvPr>
        </p:nvSpPr>
        <p:spPr/>
        <p:txBody>
          <a:bodyPr>
            <a:normAutofit fontScale="90000"/>
          </a:bodyPr>
          <a:lstStyle/>
          <a:p>
            <a:pPr eaLnBrk="1" fontAlgn="auto" hangingPunct="1">
              <a:spcAft>
                <a:spcPts val="0"/>
              </a:spcAft>
              <a:defRPr sz="9000"/>
            </a:pPr>
            <a:r>
              <a:rPr sz="9000" dirty="0"/>
              <a:t>practical machine learning</a:t>
            </a:r>
            <a:br>
              <a:rPr sz="9000" dirty="0"/>
            </a:br>
            <a:r>
              <a:rPr lang="en-US" sz="5000" dirty="0">
                <a:solidFill>
                  <a:srgbClr val="000000"/>
                </a:solidFill>
              </a:rPr>
              <a:t>MLPs and backpropagation</a:t>
            </a:r>
            <a:endParaRPr sz="5000" dirty="0">
              <a:solidFill>
                <a:srgbClr val="000000"/>
              </a:solidFill>
            </a:endParaRPr>
          </a:p>
        </p:txBody>
      </p:sp>
      <p:sp>
        <p:nvSpPr>
          <p:cNvPr id="170" name="Dr adrian bevan">
            <a:extLst>
              <a:ext uri="{FF2B5EF4-FFF2-40B4-BE49-F238E27FC236}">
                <a16:creationId xmlns:a16="http://schemas.microsoft.com/office/drawing/2014/main" id="{B4EBFDA9-55F0-D62C-4390-FEA33F9333BF}"/>
              </a:ext>
            </a:extLst>
          </p:cNvPr>
          <p:cNvSpPr txBox="1">
            <a:spLocks noGrp="1"/>
          </p:cNvSpPr>
          <p:nvPr>
            <p:ph type="subTitle" sz="quarter" idx="1"/>
          </p:nvPr>
        </p:nvSpPr>
        <p:spPr/>
        <p:txBody>
          <a:bodyPr>
            <a:normAutofit/>
          </a:bodyPr>
          <a:lstStyle/>
          <a:p>
            <a:pPr eaLnBrk="1" fontAlgn="auto" hangingPunct="1">
              <a:spcAft>
                <a:spcPts val="0"/>
              </a:spcAft>
              <a:defRPr/>
            </a:pPr>
            <a:r>
              <a:rPr lang="en-US" dirty="0"/>
              <a:t>Lewis SworD</a:t>
            </a:r>
            <a:endParaRPr dirty="0"/>
          </a:p>
        </p:txBody>
      </p:sp>
      <p:sp>
        <p:nvSpPr>
          <p:cNvPr id="17412" name="Slide Number">
            <a:extLst>
              <a:ext uri="{FF2B5EF4-FFF2-40B4-BE49-F238E27FC236}">
                <a16:creationId xmlns:a16="http://schemas.microsoft.com/office/drawing/2014/main" id="{61A033D8-7137-1622-EAEA-065E4372670C}"/>
              </a:ext>
            </a:extLst>
          </p:cNvPr>
          <p:cNvSpPr>
            <a:spLocks noGrp="1" noChangeArrowheads="1"/>
          </p:cNvSpPr>
          <p:nvPr>
            <p:ph type="sldNum" sz="quarter" idx="10"/>
          </p:nvPr>
        </p:nvSpPr>
        <p:spPr>
          <a:xfrm>
            <a:off x="12341225" y="431800"/>
            <a:ext cx="260350" cy="457200"/>
          </a:xfrm>
          <a:noFill/>
        </p:spPr>
        <p:txBody>
          <a:bodyPr/>
          <a:lstStyle/>
          <a:p>
            <a:fld id="{8E1E45DD-0DB7-4764-BA31-22D06ACEA561}" type="slidenum">
              <a:rPr lang="en-US" altLang="en-US"/>
              <a:pPr/>
              <a:t>1</a:t>
            </a:fld>
            <a:endParaRPr lang="en-US" altLang="en-US" dirty="0"/>
          </a:p>
        </p:txBody>
      </p:sp>
      <p:pic>
        <p:nvPicPr>
          <p:cNvPr id="17413" name="QM logo_P287.pdf" descr="QM logo_P287.pdf">
            <a:extLst>
              <a:ext uri="{FF2B5EF4-FFF2-40B4-BE49-F238E27FC236}">
                <a16:creationId xmlns:a16="http://schemas.microsoft.com/office/drawing/2014/main" id="{DE92532E-9A36-00BE-C4FD-F60D9A731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100013"/>
            <a:ext cx="414655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00C10B-A625-B05E-0E3B-3866A30F2955}"/>
              </a:ext>
            </a:extLst>
          </p:cNvPr>
          <p:cNvSpPr/>
          <p:nvPr/>
        </p:nvSpPr>
        <p:spPr>
          <a:xfrm>
            <a:off x="1033989" y="3607858"/>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Multi-layer perceptrons (mlps)</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040008"/>
          </a:xfrm>
        </p:spPr>
        <p:txBody>
          <a:bodyPr/>
          <a:lstStyle/>
          <a:p>
            <a:pPr eaLnBrk="1" hangingPunct="1"/>
            <a:r>
              <a:rPr lang="en-US" altLang="en-US" dirty="0"/>
              <a:t>MLPs consist of an input layer, an output layer and any number of hidden layers in between:</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10</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 name="Oval 17">
            <a:extLst>
              <a:ext uri="{FF2B5EF4-FFF2-40B4-BE49-F238E27FC236}">
                <a16:creationId xmlns:a16="http://schemas.microsoft.com/office/drawing/2014/main" id="{FA8097B8-AD2E-577F-E5EA-A2CF407DDB13}"/>
              </a:ext>
            </a:extLst>
          </p:cNvPr>
          <p:cNvSpPr/>
          <p:nvPr/>
        </p:nvSpPr>
        <p:spPr>
          <a:xfrm>
            <a:off x="1381879" y="4066798"/>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2" name="Flowchart: Connector 31">
            <a:extLst>
              <a:ext uri="{FF2B5EF4-FFF2-40B4-BE49-F238E27FC236}">
                <a16:creationId xmlns:a16="http://schemas.microsoft.com/office/drawing/2014/main" id="{85B2C7B7-8E07-01B0-6DB5-A621F6CCAE66}"/>
              </a:ext>
            </a:extLst>
          </p:cNvPr>
          <p:cNvSpPr/>
          <p:nvPr/>
        </p:nvSpPr>
        <p:spPr>
          <a:xfrm>
            <a:off x="1784381" y="540978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Flowchart: Connector 32">
            <a:extLst>
              <a:ext uri="{FF2B5EF4-FFF2-40B4-BE49-F238E27FC236}">
                <a16:creationId xmlns:a16="http://schemas.microsoft.com/office/drawing/2014/main" id="{2818985F-2227-E929-25D2-2E1B70270238}"/>
              </a:ext>
            </a:extLst>
          </p:cNvPr>
          <p:cNvSpPr/>
          <p:nvPr/>
        </p:nvSpPr>
        <p:spPr>
          <a:xfrm>
            <a:off x="1784381" y="564230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5" name="Flowchart: Connector 34">
            <a:extLst>
              <a:ext uri="{FF2B5EF4-FFF2-40B4-BE49-F238E27FC236}">
                <a16:creationId xmlns:a16="http://schemas.microsoft.com/office/drawing/2014/main" id="{17ACED42-F1CA-3631-2837-1E37B74F306D}"/>
              </a:ext>
            </a:extLst>
          </p:cNvPr>
          <p:cNvSpPr/>
          <p:nvPr/>
        </p:nvSpPr>
        <p:spPr>
          <a:xfrm>
            <a:off x="1784381" y="587660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51" name="Oval 50">
            <a:extLst>
              <a:ext uri="{FF2B5EF4-FFF2-40B4-BE49-F238E27FC236}">
                <a16:creationId xmlns:a16="http://schemas.microsoft.com/office/drawing/2014/main" id="{B9301CCA-5A3C-A7A9-D535-9481B1827318}"/>
              </a:ext>
            </a:extLst>
          </p:cNvPr>
          <p:cNvSpPr/>
          <p:nvPr/>
        </p:nvSpPr>
        <p:spPr>
          <a:xfrm>
            <a:off x="1381879" y="6562743"/>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60" name="Rectangle 59">
            <a:extLst>
              <a:ext uri="{FF2B5EF4-FFF2-40B4-BE49-F238E27FC236}">
                <a16:creationId xmlns:a16="http://schemas.microsoft.com/office/drawing/2014/main" id="{4BDE6F96-A9C1-9E9E-520E-932F04A402BB}"/>
              </a:ext>
            </a:extLst>
          </p:cNvPr>
          <p:cNvSpPr/>
          <p:nvPr/>
        </p:nvSpPr>
        <p:spPr>
          <a:xfrm>
            <a:off x="4108580" y="3626573"/>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2" name="Oval 18431">
            <a:extLst>
              <a:ext uri="{FF2B5EF4-FFF2-40B4-BE49-F238E27FC236}">
                <a16:creationId xmlns:a16="http://schemas.microsoft.com/office/drawing/2014/main" id="{C02DA742-DB5D-9EC2-3A80-B480FF9EF674}"/>
              </a:ext>
            </a:extLst>
          </p:cNvPr>
          <p:cNvSpPr/>
          <p:nvPr/>
        </p:nvSpPr>
        <p:spPr>
          <a:xfrm>
            <a:off x="4596338" y="371777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3" name="Oval 18432">
            <a:extLst>
              <a:ext uri="{FF2B5EF4-FFF2-40B4-BE49-F238E27FC236}">
                <a16:creationId xmlns:a16="http://schemas.microsoft.com/office/drawing/2014/main" id="{AEED9C8D-65C2-7821-D0CD-61075FB8B5FE}"/>
              </a:ext>
            </a:extLst>
          </p:cNvPr>
          <p:cNvSpPr/>
          <p:nvPr/>
        </p:nvSpPr>
        <p:spPr>
          <a:xfrm>
            <a:off x="4596338" y="442120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4" name="Oval 18433">
            <a:extLst>
              <a:ext uri="{FF2B5EF4-FFF2-40B4-BE49-F238E27FC236}">
                <a16:creationId xmlns:a16="http://schemas.microsoft.com/office/drawing/2014/main" id="{00840137-63FE-6BAF-9AC3-175AB783A59D}"/>
              </a:ext>
            </a:extLst>
          </p:cNvPr>
          <p:cNvSpPr/>
          <p:nvPr/>
        </p:nvSpPr>
        <p:spPr>
          <a:xfrm>
            <a:off x="4596338" y="632756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5" name="Oval 18434">
            <a:extLst>
              <a:ext uri="{FF2B5EF4-FFF2-40B4-BE49-F238E27FC236}">
                <a16:creationId xmlns:a16="http://schemas.microsoft.com/office/drawing/2014/main" id="{A9C4DDB1-86D3-F138-48F3-93C090833248}"/>
              </a:ext>
            </a:extLst>
          </p:cNvPr>
          <p:cNvSpPr/>
          <p:nvPr/>
        </p:nvSpPr>
        <p:spPr>
          <a:xfrm>
            <a:off x="4596338" y="70895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8" name="Rectangle 18437">
            <a:extLst>
              <a:ext uri="{FF2B5EF4-FFF2-40B4-BE49-F238E27FC236}">
                <a16:creationId xmlns:a16="http://schemas.microsoft.com/office/drawing/2014/main" id="{F967AB95-C30B-38EF-6576-48C613B241F4}"/>
              </a:ext>
            </a:extLst>
          </p:cNvPr>
          <p:cNvSpPr/>
          <p:nvPr/>
        </p:nvSpPr>
        <p:spPr>
          <a:xfrm>
            <a:off x="7003187" y="3604994"/>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2" name="Oval 18441">
            <a:extLst>
              <a:ext uri="{FF2B5EF4-FFF2-40B4-BE49-F238E27FC236}">
                <a16:creationId xmlns:a16="http://schemas.microsoft.com/office/drawing/2014/main" id="{59FDB187-05EA-FB11-D0EB-CC08B48696B1}"/>
              </a:ext>
            </a:extLst>
          </p:cNvPr>
          <p:cNvSpPr/>
          <p:nvPr/>
        </p:nvSpPr>
        <p:spPr>
          <a:xfrm>
            <a:off x="7490945" y="36961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3" name="Oval 18442">
            <a:extLst>
              <a:ext uri="{FF2B5EF4-FFF2-40B4-BE49-F238E27FC236}">
                <a16:creationId xmlns:a16="http://schemas.microsoft.com/office/drawing/2014/main" id="{6B16FD76-DFB5-0273-9EC2-638FBCD8F65C}"/>
              </a:ext>
            </a:extLst>
          </p:cNvPr>
          <p:cNvSpPr/>
          <p:nvPr/>
        </p:nvSpPr>
        <p:spPr>
          <a:xfrm>
            <a:off x="7490945" y="439963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4" name="Oval 18443">
            <a:extLst>
              <a:ext uri="{FF2B5EF4-FFF2-40B4-BE49-F238E27FC236}">
                <a16:creationId xmlns:a16="http://schemas.microsoft.com/office/drawing/2014/main" id="{6E715173-F52D-9E8E-AE95-B462AA8179F1}"/>
              </a:ext>
            </a:extLst>
          </p:cNvPr>
          <p:cNvSpPr/>
          <p:nvPr/>
        </p:nvSpPr>
        <p:spPr>
          <a:xfrm>
            <a:off x="7490945" y="630599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5" name="Oval 18444">
            <a:extLst>
              <a:ext uri="{FF2B5EF4-FFF2-40B4-BE49-F238E27FC236}">
                <a16:creationId xmlns:a16="http://schemas.microsoft.com/office/drawing/2014/main" id="{F657E7E6-F586-E7E7-723F-7CC3A5E2BEC3}"/>
              </a:ext>
            </a:extLst>
          </p:cNvPr>
          <p:cNvSpPr/>
          <p:nvPr/>
        </p:nvSpPr>
        <p:spPr>
          <a:xfrm>
            <a:off x="7490945" y="7068012"/>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6" name="Rectangle 18445">
            <a:extLst>
              <a:ext uri="{FF2B5EF4-FFF2-40B4-BE49-F238E27FC236}">
                <a16:creationId xmlns:a16="http://schemas.microsoft.com/office/drawing/2014/main" id="{D5AD58A8-EACB-46D4-7A70-54393B7A1330}"/>
              </a:ext>
            </a:extLst>
          </p:cNvPr>
          <p:cNvSpPr/>
          <p:nvPr/>
        </p:nvSpPr>
        <p:spPr>
          <a:xfrm>
            <a:off x="9897795" y="3586279"/>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7" name="Oval 18446">
            <a:extLst>
              <a:ext uri="{FF2B5EF4-FFF2-40B4-BE49-F238E27FC236}">
                <a16:creationId xmlns:a16="http://schemas.microsoft.com/office/drawing/2014/main" id="{01F8585C-775C-2451-0F40-32B778725DBA}"/>
              </a:ext>
            </a:extLst>
          </p:cNvPr>
          <p:cNvSpPr/>
          <p:nvPr/>
        </p:nvSpPr>
        <p:spPr>
          <a:xfrm>
            <a:off x="10245685" y="4045219"/>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8" name="Flowchart: Connector 18447">
            <a:extLst>
              <a:ext uri="{FF2B5EF4-FFF2-40B4-BE49-F238E27FC236}">
                <a16:creationId xmlns:a16="http://schemas.microsoft.com/office/drawing/2014/main" id="{15F0B0C8-FC57-FAD6-44A4-F95C65A3CEF5}"/>
              </a:ext>
            </a:extLst>
          </p:cNvPr>
          <p:cNvSpPr/>
          <p:nvPr/>
        </p:nvSpPr>
        <p:spPr>
          <a:xfrm>
            <a:off x="10641243" y="541789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9" name="Flowchart: Connector 18448">
            <a:extLst>
              <a:ext uri="{FF2B5EF4-FFF2-40B4-BE49-F238E27FC236}">
                <a16:creationId xmlns:a16="http://schemas.microsoft.com/office/drawing/2014/main" id="{35328F33-2BB8-B470-7C01-63B6D3F7119B}"/>
              </a:ext>
            </a:extLst>
          </p:cNvPr>
          <p:cNvSpPr/>
          <p:nvPr/>
        </p:nvSpPr>
        <p:spPr>
          <a:xfrm>
            <a:off x="10641243" y="565041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0" name="Flowchart: Connector 18449">
            <a:extLst>
              <a:ext uri="{FF2B5EF4-FFF2-40B4-BE49-F238E27FC236}">
                <a16:creationId xmlns:a16="http://schemas.microsoft.com/office/drawing/2014/main" id="{9D44DC6F-C894-A978-CCE6-AF07886EEF01}"/>
              </a:ext>
            </a:extLst>
          </p:cNvPr>
          <p:cNvSpPr/>
          <p:nvPr/>
        </p:nvSpPr>
        <p:spPr>
          <a:xfrm>
            <a:off x="10641243" y="588472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1" name="Oval 18450">
            <a:extLst>
              <a:ext uri="{FF2B5EF4-FFF2-40B4-BE49-F238E27FC236}">
                <a16:creationId xmlns:a16="http://schemas.microsoft.com/office/drawing/2014/main" id="{EEC1A109-8B85-22B9-73F0-5C74337405B1}"/>
              </a:ext>
            </a:extLst>
          </p:cNvPr>
          <p:cNvSpPr/>
          <p:nvPr/>
        </p:nvSpPr>
        <p:spPr>
          <a:xfrm>
            <a:off x="10245685" y="6541164"/>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2" name="Flowchart: Connector 18451">
            <a:extLst>
              <a:ext uri="{FF2B5EF4-FFF2-40B4-BE49-F238E27FC236}">
                <a16:creationId xmlns:a16="http://schemas.microsoft.com/office/drawing/2014/main" id="{C38209E7-3205-16A6-5297-C429F80323D0}"/>
              </a:ext>
            </a:extLst>
          </p:cNvPr>
          <p:cNvSpPr/>
          <p:nvPr/>
        </p:nvSpPr>
        <p:spPr>
          <a:xfrm>
            <a:off x="6001046"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3" name="Flowchart: Connector 18452">
            <a:extLst>
              <a:ext uri="{FF2B5EF4-FFF2-40B4-BE49-F238E27FC236}">
                <a16:creationId xmlns:a16="http://schemas.microsoft.com/office/drawing/2014/main" id="{75570C23-FE48-C1C1-F302-AA152386167E}"/>
              </a:ext>
            </a:extLst>
          </p:cNvPr>
          <p:cNvSpPr/>
          <p:nvPr/>
        </p:nvSpPr>
        <p:spPr>
          <a:xfrm>
            <a:off x="6288590"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4" name="Flowchart: Connector 18453">
            <a:extLst>
              <a:ext uri="{FF2B5EF4-FFF2-40B4-BE49-F238E27FC236}">
                <a16:creationId xmlns:a16="http://schemas.microsoft.com/office/drawing/2014/main" id="{5A382213-0446-415E-7ECE-40213A01B3B3}"/>
              </a:ext>
            </a:extLst>
          </p:cNvPr>
          <p:cNvSpPr/>
          <p:nvPr/>
        </p:nvSpPr>
        <p:spPr>
          <a:xfrm>
            <a:off x="6561482" y="36874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8455" name="Straight Arrow Connector 18454">
            <a:extLst>
              <a:ext uri="{FF2B5EF4-FFF2-40B4-BE49-F238E27FC236}">
                <a16:creationId xmlns:a16="http://schemas.microsoft.com/office/drawing/2014/main" id="{C4A489CA-AC54-6157-9AAB-6DA730F5589B}"/>
              </a:ext>
            </a:extLst>
          </p:cNvPr>
          <p:cNvCxnSpPr>
            <a:cxnSpLocks/>
            <a:stCxn id="18" idx="6"/>
            <a:endCxn id="18432" idx="2"/>
          </p:cNvCxnSpPr>
          <p:nvPr/>
        </p:nvCxnSpPr>
        <p:spPr>
          <a:xfrm flipV="1">
            <a:off x="2286517" y="3998088"/>
            <a:ext cx="2309821"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57" name="Straight Arrow Connector 18456">
            <a:extLst>
              <a:ext uri="{FF2B5EF4-FFF2-40B4-BE49-F238E27FC236}">
                <a16:creationId xmlns:a16="http://schemas.microsoft.com/office/drawing/2014/main" id="{8828B1B8-E78A-872A-55AB-0B5E8C481D45}"/>
              </a:ext>
            </a:extLst>
          </p:cNvPr>
          <p:cNvCxnSpPr>
            <a:cxnSpLocks/>
            <a:stCxn id="18" idx="6"/>
            <a:endCxn id="18433" idx="2"/>
          </p:cNvCxnSpPr>
          <p:nvPr/>
        </p:nvCxnSpPr>
        <p:spPr>
          <a:xfrm>
            <a:off x="2286517" y="4513622"/>
            <a:ext cx="2309821"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0" name="Straight Arrow Connector 18459">
            <a:extLst>
              <a:ext uri="{FF2B5EF4-FFF2-40B4-BE49-F238E27FC236}">
                <a16:creationId xmlns:a16="http://schemas.microsoft.com/office/drawing/2014/main" id="{DD8E77DA-6776-0483-7A5C-234EC9E793C5}"/>
              </a:ext>
            </a:extLst>
          </p:cNvPr>
          <p:cNvCxnSpPr>
            <a:cxnSpLocks/>
            <a:endCxn id="18434" idx="2"/>
          </p:cNvCxnSpPr>
          <p:nvPr/>
        </p:nvCxnSpPr>
        <p:spPr>
          <a:xfrm>
            <a:off x="2286517" y="4513621"/>
            <a:ext cx="2309821" cy="209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3" name="Straight Arrow Connector 18462">
            <a:extLst>
              <a:ext uri="{FF2B5EF4-FFF2-40B4-BE49-F238E27FC236}">
                <a16:creationId xmlns:a16="http://schemas.microsoft.com/office/drawing/2014/main" id="{58503EE3-53DF-5A39-2D08-70807015D9C6}"/>
              </a:ext>
            </a:extLst>
          </p:cNvPr>
          <p:cNvCxnSpPr>
            <a:cxnSpLocks/>
            <a:stCxn id="18" idx="6"/>
            <a:endCxn id="18435" idx="2"/>
          </p:cNvCxnSpPr>
          <p:nvPr/>
        </p:nvCxnSpPr>
        <p:spPr>
          <a:xfrm>
            <a:off x="2286517" y="4513622"/>
            <a:ext cx="2309821"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6" name="Straight Arrow Connector 18465">
            <a:extLst>
              <a:ext uri="{FF2B5EF4-FFF2-40B4-BE49-F238E27FC236}">
                <a16:creationId xmlns:a16="http://schemas.microsoft.com/office/drawing/2014/main" id="{31E88DAD-C242-A40E-4034-C61F932B0FDB}"/>
              </a:ext>
            </a:extLst>
          </p:cNvPr>
          <p:cNvCxnSpPr>
            <a:cxnSpLocks/>
            <a:stCxn id="51" idx="6"/>
            <a:endCxn id="18432" idx="2"/>
          </p:cNvCxnSpPr>
          <p:nvPr/>
        </p:nvCxnSpPr>
        <p:spPr>
          <a:xfrm flipV="1">
            <a:off x="2286517" y="3998088"/>
            <a:ext cx="2309821"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0" name="Straight Arrow Connector 18469">
            <a:extLst>
              <a:ext uri="{FF2B5EF4-FFF2-40B4-BE49-F238E27FC236}">
                <a16:creationId xmlns:a16="http://schemas.microsoft.com/office/drawing/2014/main" id="{1F1CA5E5-228C-94B7-BC82-5DD4C3614829}"/>
              </a:ext>
            </a:extLst>
          </p:cNvPr>
          <p:cNvCxnSpPr>
            <a:cxnSpLocks/>
            <a:stCxn id="51" idx="6"/>
            <a:endCxn id="18433" idx="2"/>
          </p:cNvCxnSpPr>
          <p:nvPr/>
        </p:nvCxnSpPr>
        <p:spPr>
          <a:xfrm flipV="1">
            <a:off x="2286517" y="4701527"/>
            <a:ext cx="2309821"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3" name="Straight Arrow Connector 18472">
            <a:extLst>
              <a:ext uri="{FF2B5EF4-FFF2-40B4-BE49-F238E27FC236}">
                <a16:creationId xmlns:a16="http://schemas.microsoft.com/office/drawing/2014/main" id="{9FF2F74F-ACCE-88F0-01D5-8E08A2EBEBBA}"/>
              </a:ext>
            </a:extLst>
          </p:cNvPr>
          <p:cNvCxnSpPr>
            <a:cxnSpLocks/>
            <a:stCxn id="51" idx="6"/>
            <a:endCxn id="18434" idx="2"/>
          </p:cNvCxnSpPr>
          <p:nvPr/>
        </p:nvCxnSpPr>
        <p:spPr>
          <a:xfrm flipV="1">
            <a:off x="2286517" y="6607887"/>
            <a:ext cx="2309821"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6" name="Straight Arrow Connector 18475">
            <a:extLst>
              <a:ext uri="{FF2B5EF4-FFF2-40B4-BE49-F238E27FC236}">
                <a16:creationId xmlns:a16="http://schemas.microsoft.com/office/drawing/2014/main" id="{D82FD2DD-214B-0B35-DCF9-9AC249568EE4}"/>
              </a:ext>
            </a:extLst>
          </p:cNvPr>
          <p:cNvCxnSpPr>
            <a:cxnSpLocks/>
            <a:stCxn id="51" idx="6"/>
          </p:cNvCxnSpPr>
          <p:nvPr/>
        </p:nvCxnSpPr>
        <p:spPr>
          <a:xfrm>
            <a:off x="2286517" y="7009567"/>
            <a:ext cx="2292057" cy="351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1" name="Straight Arrow Connector 18480">
            <a:extLst>
              <a:ext uri="{FF2B5EF4-FFF2-40B4-BE49-F238E27FC236}">
                <a16:creationId xmlns:a16="http://schemas.microsoft.com/office/drawing/2014/main" id="{A0465BBC-6596-4122-52CB-31F8DA45430B}"/>
              </a:ext>
            </a:extLst>
          </p:cNvPr>
          <p:cNvCxnSpPr>
            <a:cxnSpLocks/>
            <a:stCxn id="18432" idx="6"/>
            <a:endCxn id="18442" idx="2"/>
          </p:cNvCxnSpPr>
          <p:nvPr/>
        </p:nvCxnSpPr>
        <p:spPr>
          <a:xfrm flipV="1">
            <a:off x="5188525" y="3976509"/>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4" name="Straight Arrow Connector 18483">
            <a:extLst>
              <a:ext uri="{FF2B5EF4-FFF2-40B4-BE49-F238E27FC236}">
                <a16:creationId xmlns:a16="http://schemas.microsoft.com/office/drawing/2014/main" id="{84ABBA5E-8457-ABA2-0F37-ACF1A1D80ADC}"/>
              </a:ext>
            </a:extLst>
          </p:cNvPr>
          <p:cNvCxnSpPr>
            <a:cxnSpLocks/>
            <a:stCxn id="18432" idx="6"/>
            <a:endCxn id="18443" idx="2"/>
          </p:cNvCxnSpPr>
          <p:nvPr/>
        </p:nvCxnSpPr>
        <p:spPr>
          <a:xfrm>
            <a:off x="5188525" y="3998088"/>
            <a:ext cx="2302420" cy="681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7" name="Straight Arrow Connector 18486">
            <a:extLst>
              <a:ext uri="{FF2B5EF4-FFF2-40B4-BE49-F238E27FC236}">
                <a16:creationId xmlns:a16="http://schemas.microsoft.com/office/drawing/2014/main" id="{2C170C6D-5945-D8A7-D9A0-7A8FDAA930AB}"/>
              </a:ext>
            </a:extLst>
          </p:cNvPr>
          <p:cNvCxnSpPr>
            <a:cxnSpLocks/>
            <a:stCxn id="18432" idx="6"/>
            <a:endCxn id="18444" idx="2"/>
          </p:cNvCxnSpPr>
          <p:nvPr/>
        </p:nvCxnSpPr>
        <p:spPr>
          <a:xfrm>
            <a:off x="5188525" y="3998088"/>
            <a:ext cx="2302420" cy="258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0" name="Straight Arrow Connector 18489">
            <a:extLst>
              <a:ext uri="{FF2B5EF4-FFF2-40B4-BE49-F238E27FC236}">
                <a16:creationId xmlns:a16="http://schemas.microsoft.com/office/drawing/2014/main" id="{B5EE7D1C-7FCA-5FAB-CC94-CD017E6C1B32}"/>
              </a:ext>
            </a:extLst>
          </p:cNvPr>
          <p:cNvCxnSpPr>
            <a:cxnSpLocks/>
            <a:stCxn id="18432" idx="6"/>
            <a:endCxn id="18445" idx="2"/>
          </p:cNvCxnSpPr>
          <p:nvPr/>
        </p:nvCxnSpPr>
        <p:spPr>
          <a:xfrm>
            <a:off x="5188525" y="3998088"/>
            <a:ext cx="2302420" cy="3350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3" name="Straight Arrow Connector 18492">
            <a:extLst>
              <a:ext uri="{FF2B5EF4-FFF2-40B4-BE49-F238E27FC236}">
                <a16:creationId xmlns:a16="http://schemas.microsoft.com/office/drawing/2014/main" id="{721FF50E-2BC8-532F-85C8-AAC8269D95DD}"/>
              </a:ext>
            </a:extLst>
          </p:cNvPr>
          <p:cNvCxnSpPr>
            <a:cxnSpLocks/>
            <a:stCxn id="18433" idx="6"/>
            <a:endCxn id="18442" idx="2"/>
          </p:cNvCxnSpPr>
          <p:nvPr/>
        </p:nvCxnSpPr>
        <p:spPr>
          <a:xfrm flipV="1">
            <a:off x="5188525" y="3976509"/>
            <a:ext cx="2302420" cy="725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54923776-E08D-98D3-4BC4-E1641E8171E1}"/>
              </a:ext>
            </a:extLst>
          </p:cNvPr>
          <p:cNvCxnSpPr>
            <a:cxnSpLocks/>
            <a:stCxn id="18433" idx="6"/>
            <a:endCxn id="18443" idx="2"/>
          </p:cNvCxnSpPr>
          <p:nvPr/>
        </p:nvCxnSpPr>
        <p:spPr>
          <a:xfrm flipV="1">
            <a:off x="5188525" y="467994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323F9DCB-8D1E-4796-4BD5-34CC42DBA680}"/>
              </a:ext>
            </a:extLst>
          </p:cNvPr>
          <p:cNvCxnSpPr>
            <a:cxnSpLocks/>
            <a:stCxn id="18433" idx="6"/>
          </p:cNvCxnSpPr>
          <p:nvPr/>
        </p:nvCxnSpPr>
        <p:spPr>
          <a:xfrm>
            <a:off x="5188525" y="4701527"/>
            <a:ext cx="2302420" cy="188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AE5CD64B-5280-A0E5-BC22-B392F219CAB9}"/>
              </a:ext>
            </a:extLst>
          </p:cNvPr>
          <p:cNvCxnSpPr>
            <a:cxnSpLocks/>
            <a:endCxn id="18445" idx="2"/>
          </p:cNvCxnSpPr>
          <p:nvPr/>
        </p:nvCxnSpPr>
        <p:spPr>
          <a:xfrm>
            <a:off x="5188525" y="4701527"/>
            <a:ext cx="2302420" cy="2646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Flowchart: Connector 136">
            <a:extLst>
              <a:ext uri="{FF2B5EF4-FFF2-40B4-BE49-F238E27FC236}">
                <a16:creationId xmlns:a16="http://schemas.microsoft.com/office/drawing/2014/main" id="{7D8A15B6-B5CA-C293-7490-0E789AD98CB0}"/>
              </a:ext>
            </a:extLst>
          </p:cNvPr>
          <p:cNvSpPr/>
          <p:nvPr/>
        </p:nvSpPr>
        <p:spPr>
          <a:xfrm>
            <a:off x="6001046"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8" name="Flowchart: Connector 137">
            <a:extLst>
              <a:ext uri="{FF2B5EF4-FFF2-40B4-BE49-F238E27FC236}">
                <a16:creationId xmlns:a16="http://schemas.microsoft.com/office/drawing/2014/main" id="{F9F6B5EC-9A88-4129-89E3-B86FE18C8658}"/>
              </a:ext>
            </a:extLst>
          </p:cNvPr>
          <p:cNvSpPr/>
          <p:nvPr/>
        </p:nvSpPr>
        <p:spPr>
          <a:xfrm>
            <a:off x="6288590"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9" name="Flowchart: Connector 138">
            <a:extLst>
              <a:ext uri="{FF2B5EF4-FFF2-40B4-BE49-F238E27FC236}">
                <a16:creationId xmlns:a16="http://schemas.microsoft.com/office/drawing/2014/main" id="{8E26C506-6772-A38E-A818-D445B1612C8D}"/>
              </a:ext>
            </a:extLst>
          </p:cNvPr>
          <p:cNvSpPr/>
          <p:nvPr/>
        </p:nvSpPr>
        <p:spPr>
          <a:xfrm>
            <a:off x="6561482" y="7709165"/>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67DEAF00-70C7-B5AD-3CEA-F90A926C6D8C}"/>
                  </a:ext>
                </a:extLst>
              </p:cNvPr>
              <p:cNvSpPr txBox="1"/>
              <p:nvPr/>
            </p:nvSpPr>
            <p:spPr>
              <a:xfrm>
                <a:off x="1649414" y="3016786"/>
                <a:ext cx="4493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𝐼</m:t>
                      </m:r>
                    </m:oMath>
                  </m:oMathPara>
                </a14:m>
                <a:endParaRPr kumimoji="0" lang="en-GB" sz="32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mc:Choice>
        <mc:Fallback xmlns="">
          <p:sp>
            <p:nvSpPr>
              <p:cNvPr id="140" name="TextBox 139">
                <a:extLst>
                  <a:ext uri="{FF2B5EF4-FFF2-40B4-BE49-F238E27FC236}">
                    <a16:creationId xmlns:a16="http://schemas.microsoft.com/office/drawing/2014/main" id="{67DEAF00-70C7-B5AD-3CEA-F90A926C6D8C}"/>
                  </a:ext>
                </a:extLst>
              </p:cNvPr>
              <p:cNvSpPr txBox="1">
                <a:spLocks noRot="1" noChangeAspect="1" noMove="1" noResize="1" noEditPoints="1" noAdjustHandles="1" noChangeArrowheads="1" noChangeShapeType="1" noTextEdit="1"/>
              </p:cNvSpPr>
              <p:nvPr/>
            </p:nvSpPr>
            <p:spPr>
              <a:xfrm>
                <a:off x="1649414" y="3016786"/>
                <a:ext cx="449364" cy="595035"/>
              </a:xfrm>
              <a:prstGeom prst="rect">
                <a:avLst/>
              </a:prstGeom>
              <a:blipFill>
                <a:blip r:embed="rId2"/>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DA7492EF-7EE8-D9A6-EC1C-D2A5F2F5652F}"/>
                  </a:ext>
                </a:extLst>
              </p:cNvPr>
              <p:cNvSpPr txBox="1"/>
              <p:nvPr/>
            </p:nvSpPr>
            <p:spPr>
              <a:xfrm>
                <a:off x="4476858" y="3012880"/>
                <a:ext cx="1038655"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1" name="TextBox 140">
                <a:extLst>
                  <a:ext uri="{FF2B5EF4-FFF2-40B4-BE49-F238E27FC236}">
                    <a16:creationId xmlns:a16="http://schemas.microsoft.com/office/drawing/2014/main" id="{DA7492EF-7EE8-D9A6-EC1C-D2A5F2F5652F}"/>
                  </a:ext>
                </a:extLst>
              </p:cNvPr>
              <p:cNvSpPr txBox="1">
                <a:spLocks noRot="1" noChangeAspect="1" noMove="1" noResize="1" noEditPoints="1" noAdjustHandles="1" noChangeArrowheads="1" noChangeShapeType="1" noTextEdit="1"/>
              </p:cNvSpPr>
              <p:nvPr/>
            </p:nvSpPr>
            <p:spPr>
              <a:xfrm>
                <a:off x="4476858" y="3012880"/>
                <a:ext cx="1038655" cy="595035"/>
              </a:xfrm>
              <a:prstGeom prst="rect">
                <a:avLst/>
              </a:prstGeom>
              <a:blipFill>
                <a:blip r:embed="rId3"/>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9193F0C-75E0-E09C-F15A-AA97C24CD5FD}"/>
                  </a:ext>
                </a:extLst>
              </p:cNvPr>
              <p:cNvSpPr txBox="1"/>
              <p:nvPr/>
            </p:nvSpPr>
            <p:spPr>
              <a:xfrm>
                <a:off x="7437247" y="2980874"/>
                <a:ext cx="71779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𝐾</m:t>
                          </m:r>
                        </m:sub>
                      </m:sSub>
                    </m:oMath>
                  </m:oMathPara>
                </a14:m>
                <a:endParaRPr kumimoji="0" lang="en-US" sz="32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mc:Choice>
        <mc:Fallback xmlns="">
          <p:sp>
            <p:nvSpPr>
              <p:cNvPr id="142" name="TextBox 141">
                <a:extLst>
                  <a:ext uri="{FF2B5EF4-FFF2-40B4-BE49-F238E27FC236}">
                    <a16:creationId xmlns:a16="http://schemas.microsoft.com/office/drawing/2014/main" id="{09193F0C-75E0-E09C-F15A-AA97C24CD5FD}"/>
                  </a:ext>
                </a:extLst>
              </p:cNvPr>
              <p:cNvSpPr txBox="1">
                <a:spLocks noRot="1" noChangeAspect="1" noMove="1" noResize="1" noEditPoints="1" noAdjustHandles="1" noChangeArrowheads="1" noChangeShapeType="1" noTextEdit="1"/>
              </p:cNvSpPr>
              <p:nvPr/>
            </p:nvSpPr>
            <p:spPr>
              <a:xfrm>
                <a:off x="7437247" y="2980874"/>
                <a:ext cx="717792" cy="595035"/>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75F4ED14-DEAC-621D-5F1C-2C984483B6DB}"/>
                  </a:ext>
                </a:extLst>
              </p:cNvPr>
              <p:cNvSpPr txBox="1"/>
              <p:nvPr/>
            </p:nvSpPr>
            <p:spPr>
              <a:xfrm>
                <a:off x="10537886" y="2963059"/>
                <a:ext cx="23035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dirty="0" smtClean="0">
                          <a:ln>
                            <a:noFill/>
                          </a:ln>
                          <a:solidFill>
                            <a:schemeClr val="bg1"/>
                          </a:solidFill>
                          <a:effectLst/>
                          <a:uFillTx/>
                          <a:latin typeface="Cambria Math" panose="02040503050406030204" pitchFamily="18" charset="0"/>
                          <a:ea typeface="Avenir Next Medium"/>
                          <a:cs typeface="Avenir Next Medium"/>
                          <a:sym typeface="Avenir Next Medium"/>
                        </a:rPr>
                        <m:t>𝑂</m:t>
                      </m:r>
                    </m:oMath>
                  </m:oMathPara>
                </a14:m>
                <a:endParaRPr kumimoji="0" lang="en-GB"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3" name="TextBox 142">
                <a:extLst>
                  <a:ext uri="{FF2B5EF4-FFF2-40B4-BE49-F238E27FC236}">
                    <a16:creationId xmlns:a16="http://schemas.microsoft.com/office/drawing/2014/main" id="{75F4ED14-DEAC-621D-5F1C-2C984483B6DB}"/>
                  </a:ext>
                </a:extLst>
              </p:cNvPr>
              <p:cNvSpPr txBox="1">
                <a:spLocks noRot="1" noChangeAspect="1" noMove="1" noResize="1" noEditPoints="1" noAdjustHandles="1" noChangeArrowheads="1" noChangeShapeType="1" noTextEdit="1"/>
              </p:cNvSpPr>
              <p:nvPr/>
            </p:nvSpPr>
            <p:spPr>
              <a:xfrm>
                <a:off x="10537886" y="2963059"/>
                <a:ext cx="230357" cy="595035"/>
              </a:xfrm>
              <a:prstGeom prst="rect">
                <a:avLst/>
              </a:prstGeom>
              <a:blipFill>
                <a:blip r:embed="rId5"/>
                <a:stretch>
                  <a:fillRect r="-32432"/>
                </a:stretch>
              </a:blipFill>
              <a:ln w="12700" cap="flat">
                <a:noFill/>
                <a:miter lim="400000"/>
              </a:ln>
              <a:effectLst/>
            </p:spPr>
            <p:txBody>
              <a:bodyPr/>
              <a:lstStyle/>
              <a:p>
                <a:r>
                  <a:rPr lang="en-GB">
                    <a:noFill/>
                  </a:rPr>
                  <a:t> </a:t>
                </a:r>
              </a:p>
            </p:txBody>
          </p:sp>
        </mc:Fallback>
      </mc:AlternateContent>
      <p:cxnSp>
        <p:nvCxnSpPr>
          <p:cNvPr id="144" name="Straight Arrow Connector 143">
            <a:extLst>
              <a:ext uri="{FF2B5EF4-FFF2-40B4-BE49-F238E27FC236}">
                <a16:creationId xmlns:a16="http://schemas.microsoft.com/office/drawing/2014/main" id="{26B26598-F47E-C884-5899-90A81E873D64}"/>
              </a:ext>
            </a:extLst>
          </p:cNvPr>
          <p:cNvCxnSpPr>
            <a:cxnSpLocks/>
            <a:stCxn id="18434" idx="6"/>
            <a:endCxn id="18442" idx="2"/>
          </p:cNvCxnSpPr>
          <p:nvPr/>
        </p:nvCxnSpPr>
        <p:spPr>
          <a:xfrm flipV="1">
            <a:off x="5188525" y="3976509"/>
            <a:ext cx="2302420" cy="2631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8E1BD971-CC7C-977F-3031-672A2B1E87E5}"/>
              </a:ext>
            </a:extLst>
          </p:cNvPr>
          <p:cNvCxnSpPr>
            <a:cxnSpLocks/>
            <a:stCxn id="18434" idx="6"/>
            <a:endCxn id="18443" idx="2"/>
          </p:cNvCxnSpPr>
          <p:nvPr/>
        </p:nvCxnSpPr>
        <p:spPr>
          <a:xfrm flipV="1">
            <a:off x="5188525" y="4679948"/>
            <a:ext cx="2302420" cy="192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ADF9FA21-29CA-CD7C-86A2-9D2D483156EB}"/>
              </a:ext>
            </a:extLst>
          </p:cNvPr>
          <p:cNvCxnSpPr>
            <a:cxnSpLocks/>
            <a:stCxn id="18434" idx="6"/>
            <a:endCxn id="18444" idx="2"/>
          </p:cNvCxnSpPr>
          <p:nvPr/>
        </p:nvCxnSpPr>
        <p:spPr>
          <a:xfrm flipV="1">
            <a:off x="5188525" y="658630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3EE07F12-D4A4-2086-60CD-1882F7119155}"/>
              </a:ext>
            </a:extLst>
          </p:cNvPr>
          <p:cNvCxnSpPr>
            <a:cxnSpLocks/>
            <a:stCxn id="18434" idx="6"/>
            <a:endCxn id="18445" idx="2"/>
          </p:cNvCxnSpPr>
          <p:nvPr/>
        </p:nvCxnSpPr>
        <p:spPr>
          <a:xfrm>
            <a:off x="5188525" y="6607887"/>
            <a:ext cx="2302420" cy="74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346F0CA5-F7C8-31BD-EA20-04626B91059D}"/>
              </a:ext>
            </a:extLst>
          </p:cNvPr>
          <p:cNvCxnSpPr>
            <a:cxnSpLocks/>
            <a:stCxn id="18435" idx="6"/>
            <a:endCxn id="18442" idx="2"/>
          </p:cNvCxnSpPr>
          <p:nvPr/>
        </p:nvCxnSpPr>
        <p:spPr>
          <a:xfrm flipV="1">
            <a:off x="5188525" y="3976509"/>
            <a:ext cx="2302420" cy="339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CE86462B-06DF-DEF8-B336-062A1C64FF9A}"/>
              </a:ext>
            </a:extLst>
          </p:cNvPr>
          <p:cNvCxnSpPr>
            <a:cxnSpLocks/>
            <a:stCxn id="18435" idx="6"/>
            <a:endCxn id="18443" idx="2"/>
          </p:cNvCxnSpPr>
          <p:nvPr/>
        </p:nvCxnSpPr>
        <p:spPr>
          <a:xfrm flipV="1">
            <a:off x="5188525" y="4679948"/>
            <a:ext cx="2302420" cy="2689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307DFAD4-CA50-4E65-EEEB-101D8986352D}"/>
              </a:ext>
            </a:extLst>
          </p:cNvPr>
          <p:cNvCxnSpPr>
            <a:cxnSpLocks/>
            <a:stCxn id="18435" idx="6"/>
            <a:endCxn id="18444" idx="2"/>
          </p:cNvCxnSpPr>
          <p:nvPr/>
        </p:nvCxnSpPr>
        <p:spPr>
          <a:xfrm flipV="1">
            <a:off x="5188525" y="6586308"/>
            <a:ext cx="2302420" cy="783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56237D14-A676-382C-4F7B-42411AE8EAE5}"/>
              </a:ext>
            </a:extLst>
          </p:cNvPr>
          <p:cNvCxnSpPr>
            <a:cxnSpLocks/>
            <a:stCxn id="18435" idx="6"/>
            <a:endCxn id="18445" idx="2"/>
          </p:cNvCxnSpPr>
          <p:nvPr/>
        </p:nvCxnSpPr>
        <p:spPr>
          <a:xfrm flipV="1">
            <a:off x="5188525" y="7348330"/>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2ADE1472-FE27-DFEF-00C1-84E10CD5E306}"/>
              </a:ext>
            </a:extLst>
          </p:cNvPr>
          <p:cNvCxnSpPr>
            <a:cxnSpLocks/>
            <a:stCxn id="18442" idx="6"/>
            <a:endCxn id="18447" idx="2"/>
          </p:cNvCxnSpPr>
          <p:nvPr/>
        </p:nvCxnSpPr>
        <p:spPr>
          <a:xfrm>
            <a:off x="8083132" y="3976509"/>
            <a:ext cx="2162553"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C4C9B668-25F9-5A8E-1319-3F480E2AE99F}"/>
              </a:ext>
            </a:extLst>
          </p:cNvPr>
          <p:cNvCxnSpPr>
            <a:cxnSpLocks/>
            <a:stCxn id="18443" idx="6"/>
            <a:endCxn id="18447" idx="2"/>
          </p:cNvCxnSpPr>
          <p:nvPr/>
        </p:nvCxnSpPr>
        <p:spPr>
          <a:xfrm flipV="1">
            <a:off x="8083132" y="4492043"/>
            <a:ext cx="2162553"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BB3F5A74-DD4E-3782-BECB-E730893E1236}"/>
              </a:ext>
            </a:extLst>
          </p:cNvPr>
          <p:cNvCxnSpPr>
            <a:cxnSpLocks/>
            <a:stCxn id="18444" idx="6"/>
            <a:endCxn id="18447" idx="2"/>
          </p:cNvCxnSpPr>
          <p:nvPr/>
        </p:nvCxnSpPr>
        <p:spPr>
          <a:xfrm flipV="1">
            <a:off x="8083132" y="4492043"/>
            <a:ext cx="2162553" cy="2094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A24DD93C-12B8-8C90-2835-93BF102F9A95}"/>
              </a:ext>
            </a:extLst>
          </p:cNvPr>
          <p:cNvCxnSpPr>
            <a:cxnSpLocks/>
            <a:stCxn id="18445" idx="6"/>
            <a:endCxn id="18447" idx="2"/>
          </p:cNvCxnSpPr>
          <p:nvPr/>
        </p:nvCxnSpPr>
        <p:spPr>
          <a:xfrm flipV="1">
            <a:off x="8083132" y="4492043"/>
            <a:ext cx="2162553"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425768B6-3CB4-F101-01FE-2965759CFFC9}"/>
              </a:ext>
            </a:extLst>
          </p:cNvPr>
          <p:cNvCxnSpPr>
            <a:cxnSpLocks/>
            <a:stCxn id="18442" idx="6"/>
            <a:endCxn id="18451" idx="2"/>
          </p:cNvCxnSpPr>
          <p:nvPr/>
        </p:nvCxnSpPr>
        <p:spPr>
          <a:xfrm>
            <a:off x="8083132" y="3976509"/>
            <a:ext cx="2162553"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5055A936-0191-49AB-8E6E-3697881545B8}"/>
              </a:ext>
            </a:extLst>
          </p:cNvPr>
          <p:cNvCxnSpPr>
            <a:cxnSpLocks/>
            <a:stCxn id="18443" idx="6"/>
            <a:endCxn id="18451" idx="2"/>
          </p:cNvCxnSpPr>
          <p:nvPr/>
        </p:nvCxnSpPr>
        <p:spPr>
          <a:xfrm>
            <a:off x="8083132" y="4679948"/>
            <a:ext cx="2162553"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90A6FDE5-2415-362A-5F0F-F9C9ECF222EA}"/>
              </a:ext>
            </a:extLst>
          </p:cNvPr>
          <p:cNvCxnSpPr>
            <a:cxnSpLocks/>
            <a:stCxn id="18444" idx="6"/>
            <a:endCxn id="18451" idx="2"/>
          </p:cNvCxnSpPr>
          <p:nvPr/>
        </p:nvCxnSpPr>
        <p:spPr>
          <a:xfrm>
            <a:off x="8083132" y="6586308"/>
            <a:ext cx="2162553"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8" name="Straight Arrow Connector 18497">
            <a:extLst>
              <a:ext uri="{FF2B5EF4-FFF2-40B4-BE49-F238E27FC236}">
                <a16:creationId xmlns:a16="http://schemas.microsoft.com/office/drawing/2014/main" id="{DEB4C78E-E877-A9C5-CE59-A277EF8F283C}"/>
              </a:ext>
            </a:extLst>
          </p:cNvPr>
          <p:cNvCxnSpPr>
            <a:cxnSpLocks/>
            <a:stCxn id="18445" idx="6"/>
            <a:endCxn id="18451" idx="2"/>
          </p:cNvCxnSpPr>
          <p:nvPr/>
        </p:nvCxnSpPr>
        <p:spPr>
          <a:xfrm flipV="1">
            <a:off x="8083132" y="6987988"/>
            <a:ext cx="2162553" cy="360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01" name="TextBox 18500">
                <a:extLst>
                  <a:ext uri="{FF2B5EF4-FFF2-40B4-BE49-F238E27FC236}">
                    <a16:creationId xmlns:a16="http://schemas.microsoft.com/office/drawing/2014/main" id="{51C3251C-A299-1226-0AAF-7DCA78AC50EE}"/>
                  </a:ext>
                </a:extLst>
              </p:cNvPr>
              <p:cNvSpPr txBox="1"/>
              <p:nvPr/>
            </p:nvSpPr>
            <p:spPr>
              <a:xfrm>
                <a:off x="292280" y="4095165"/>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1" name="TextBox 18500">
                <a:extLst>
                  <a:ext uri="{FF2B5EF4-FFF2-40B4-BE49-F238E27FC236}">
                    <a16:creationId xmlns:a16="http://schemas.microsoft.com/office/drawing/2014/main" id="{51C3251C-A299-1226-0AAF-7DCA78AC50EE}"/>
                  </a:ext>
                </a:extLst>
              </p:cNvPr>
              <p:cNvSpPr txBox="1">
                <a:spLocks noRot="1" noChangeAspect="1" noMove="1" noResize="1" noEditPoints="1" noAdjustHandles="1" noChangeArrowheads="1" noChangeShapeType="1" noTextEdit="1"/>
              </p:cNvSpPr>
              <p:nvPr/>
            </p:nvSpPr>
            <p:spPr>
              <a:xfrm>
                <a:off x="292280" y="4095165"/>
                <a:ext cx="601354" cy="656590"/>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2" name="TextBox 18501">
                <a:extLst>
                  <a:ext uri="{FF2B5EF4-FFF2-40B4-BE49-F238E27FC236}">
                    <a16:creationId xmlns:a16="http://schemas.microsoft.com/office/drawing/2014/main" id="{A38CD00E-E118-1553-2EC3-697C58DFB344}"/>
                  </a:ext>
                </a:extLst>
              </p:cNvPr>
              <p:cNvSpPr txBox="1"/>
              <p:nvPr/>
            </p:nvSpPr>
            <p:spPr>
              <a:xfrm>
                <a:off x="328206" y="6608551"/>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𝑛</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2" name="TextBox 18501">
                <a:extLst>
                  <a:ext uri="{FF2B5EF4-FFF2-40B4-BE49-F238E27FC236}">
                    <a16:creationId xmlns:a16="http://schemas.microsoft.com/office/drawing/2014/main" id="{A38CD00E-E118-1553-2EC3-697C58DFB344}"/>
                  </a:ext>
                </a:extLst>
              </p:cNvPr>
              <p:cNvSpPr txBox="1">
                <a:spLocks noRot="1" noChangeAspect="1" noMove="1" noResize="1" noEditPoints="1" noAdjustHandles="1" noChangeArrowheads="1" noChangeShapeType="1" noTextEdit="1"/>
              </p:cNvSpPr>
              <p:nvPr/>
            </p:nvSpPr>
            <p:spPr>
              <a:xfrm>
                <a:off x="328206" y="6608551"/>
                <a:ext cx="601354" cy="656590"/>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3" name="TextBox 18502">
                <a:extLst>
                  <a:ext uri="{FF2B5EF4-FFF2-40B4-BE49-F238E27FC236}">
                    <a16:creationId xmlns:a16="http://schemas.microsoft.com/office/drawing/2014/main" id="{9F731401-B049-B9E3-6F2B-7D2BD264824B}"/>
                  </a:ext>
                </a:extLst>
              </p:cNvPr>
              <p:cNvSpPr txBox="1"/>
              <p:nvPr/>
            </p:nvSpPr>
            <p:spPr>
              <a:xfrm>
                <a:off x="11716120" y="4092914"/>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3" name="TextBox 18502">
                <a:extLst>
                  <a:ext uri="{FF2B5EF4-FFF2-40B4-BE49-F238E27FC236}">
                    <a16:creationId xmlns:a16="http://schemas.microsoft.com/office/drawing/2014/main" id="{9F731401-B049-B9E3-6F2B-7D2BD264824B}"/>
                  </a:ext>
                </a:extLst>
              </p:cNvPr>
              <p:cNvSpPr txBox="1">
                <a:spLocks noRot="1" noChangeAspect="1" noMove="1" noResize="1" noEditPoints="1" noAdjustHandles="1" noChangeArrowheads="1" noChangeShapeType="1" noTextEdit="1"/>
              </p:cNvSpPr>
              <p:nvPr/>
            </p:nvSpPr>
            <p:spPr>
              <a:xfrm>
                <a:off x="11716120" y="4092914"/>
                <a:ext cx="601354" cy="656590"/>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7" name="TextBox 18506">
                <a:extLst>
                  <a:ext uri="{FF2B5EF4-FFF2-40B4-BE49-F238E27FC236}">
                    <a16:creationId xmlns:a16="http://schemas.microsoft.com/office/drawing/2014/main" id="{3A43067A-19FE-543E-AB05-821F70F59F57}"/>
                  </a:ext>
                </a:extLst>
              </p:cNvPr>
              <p:cNvSpPr txBox="1"/>
              <p:nvPr/>
            </p:nvSpPr>
            <p:spPr>
              <a:xfrm flipH="1">
                <a:off x="2838410" y="3576223"/>
                <a:ext cx="1109626" cy="2288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Sup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𝑤</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11</m:t>
                          </m:r>
                        </m:sub>
                        <m:sup>
                          <m:sSub>
                            <m:sSub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𝐼</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𝐻</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m:t>
                              </m:r>
                            </m:sub>
                          </m:sSub>
                        </m:sup>
                      </m:sSubSup>
                    </m:oMath>
                  </m:oMathPara>
                </a14:m>
                <a:endParaRPr kumimoji="0" lang="en-US" sz="28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7" name="TextBox 18506">
                <a:extLst>
                  <a:ext uri="{FF2B5EF4-FFF2-40B4-BE49-F238E27FC236}">
                    <a16:creationId xmlns:a16="http://schemas.microsoft.com/office/drawing/2014/main" id="{3A43067A-19FE-543E-AB05-821F70F59F57}"/>
                  </a:ext>
                </a:extLst>
              </p:cNvPr>
              <p:cNvSpPr txBox="1">
                <a:spLocks noRot="1" noChangeAspect="1" noMove="1" noResize="1" noEditPoints="1" noAdjustHandles="1" noChangeArrowheads="1" noChangeShapeType="1" noTextEdit="1"/>
              </p:cNvSpPr>
              <p:nvPr/>
            </p:nvSpPr>
            <p:spPr>
              <a:xfrm flipH="1">
                <a:off x="2838410" y="3576223"/>
                <a:ext cx="1109626" cy="228889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sp>
        <p:nvSpPr>
          <p:cNvPr id="18510" name="Flowchart: Connector 18509">
            <a:extLst>
              <a:ext uri="{FF2B5EF4-FFF2-40B4-BE49-F238E27FC236}">
                <a16:creationId xmlns:a16="http://schemas.microsoft.com/office/drawing/2014/main" id="{5B1E84EE-2451-3952-CE34-1EC14FBD0923}"/>
              </a:ext>
            </a:extLst>
          </p:cNvPr>
          <p:cNvSpPr/>
          <p:nvPr/>
        </p:nvSpPr>
        <p:spPr>
          <a:xfrm>
            <a:off x="469419"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1" name="Flowchart: Connector 18510">
            <a:extLst>
              <a:ext uri="{FF2B5EF4-FFF2-40B4-BE49-F238E27FC236}">
                <a16:creationId xmlns:a16="http://schemas.microsoft.com/office/drawing/2014/main" id="{16954E09-0AB8-7B65-D470-F02EB4C69ADB}"/>
              </a:ext>
            </a:extLst>
          </p:cNvPr>
          <p:cNvSpPr/>
          <p:nvPr/>
        </p:nvSpPr>
        <p:spPr>
          <a:xfrm>
            <a:off x="469419"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2" name="Flowchart: Connector 18511">
            <a:extLst>
              <a:ext uri="{FF2B5EF4-FFF2-40B4-BE49-F238E27FC236}">
                <a16:creationId xmlns:a16="http://schemas.microsoft.com/office/drawing/2014/main" id="{4EE95892-0B26-5C59-E848-321C6CF59D2E}"/>
              </a:ext>
            </a:extLst>
          </p:cNvPr>
          <p:cNvSpPr/>
          <p:nvPr/>
        </p:nvSpPr>
        <p:spPr>
          <a:xfrm>
            <a:off x="469419"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8513" name="TextBox 18512">
                <a:extLst>
                  <a:ext uri="{FF2B5EF4-FFF2-40B4-BE49-F238E27FC236}">
                    <a16:creationId xmlns:a16="http://schemas.microsoft.com/office/drawing/2014/main" id="{DFF61527-16A6-33BC-5A29-601BA961E3CB}"/>
                  </a:ext>
                </a:extLst>
              </p:cNvPr>
              <p:cNvSpPr txBox="1"/>
              <p:nvPr/>
            </p:nvSpPr>
            <p:spPr>
              <a:xfrm>
                <a:off x="11714729" y="6649813"/>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𝑚</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13" name="TextBox 18512">
                <a:extLst>
                  <a:ext uri="{FF2B5EF4-FFF2-40B4-BE49-F238E27FC236}">
                    <a16:creationId xmlns:a16="http://schemas.microsoft.com/office/drawing/2014/main" id="{DFF61527-16A6-33BC-5A29-601BA961E3CB}"/>
                  </a:ext>
                </a:extLst>
              </p:cNvPr>
              <p:cNvSpPr txBox="1">
                <a:spLocks noRot="1" noChangeAspect="1" noMove="1" noResize="1" noEditPoints="1" noAdjustHandles="1" noChangeArrowheads="1" noChangeShapeType="1" noTextEdit="1"/>
              </p:cNvSpPr>
              <p:nvPr/>
            </p:nvSpPr>
            <p:spPr>
              <a:xfrm>
                <a:off x="11714729" y="6649813"/>
                <a:ext cx="601354" cy="656590"/>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cxnSp>
        <p:nvCxnSpPr>
          <p:cNvPr id="18515" name="Straight Arrow Connector 18514">
            <a:extLst>
              <a:ext uri="{FF2B5EF4-FFF2-40B4-BE49-F238E27FC236}">
                <a16:creationId xmlns:a16="http://schemas.microsoft.com/office/drawing/2014/main" id="{20719B82-7803-A47E-5547-6E4B610ED73E}"/>
              </a:ext>
            </a:extLst>
          </p:cNvPr>
          <p:cNvCxnSpPr>
            <a:cxnSpLocks/>
            <a:endCxn id="18" idx="2"/>
          </p:cNvCxnSpPr>
          <p:nvPr/>
        </p:nvCxnSpPr>
        <p:spPr>
          <a:xfrm>
            <a:off x="865833" y="4513622"/>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19" name="Straight Arrow Connector 18518">
            <a:extLst>
              <a:ext uri="{FF2B5EF4-FFF2-40B4-BE49-F238E27FC236}">
                <a16:creationId xmlns:a16="http://schemas.microsoft.com/office/drawing/2014/main" id="{103C89B9-6A9B-D690-330D-4B460DD474D4}"/>
              </a:ext>
            </a:extLst>
          </p:cNvPr>
          <p:cNvCxnSpPr>
            <a:cxnSpLocks/>
            <a:endCxn id="51" idx="2"/>
          </p:cNvCxnSpPr>
          <p:nvPr/>
        </p:nvCxnSpPr>
        <p:spPr>
          <a:xfrm>
            <a:off x="865833" y="7009566"/>
            <a:ext cx="5160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1" name="Straight Arrow Connector 18520">
            <a:extLst>
              <a:ext uri="{FF2B5EF4-FFF2-40B4-BE49-F238E27FC236}">
                <a16:creationId xmlns:a16="http://schemas.microsoft.com/office/drawing/2014/main" id="{8CCBB75E-F40E-CAC7-4903-0859DEAB76AA}"/>
              </a:ext>
            </a:extLst>
          </p:cNvPr>
          <p:cNvCxnSpPr>
            <a:cxnSpLocks/>
          </p:cNvCxnSpPr>
          <p:nvPr/>
        </p:nvCxnSpPr>
        <p:spPr>
          <a:xfrm>
            <a:off x="11137900" y="4492043"/>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2" name="Straight Arrow Connector 18521">
            <a:extLst>
              <a:ext uri="{FF2B5EF4-FFF2-40B4-BE49-F238E27FC236}">
                <a16:creationId xmlns:a16="http://schemas.microsoft.com/office/drawing/2014/main" id="{64834210-C4F5-0A67-F8F6-E94155017943}"/>
              </a:ext>
            </a:extLst>
          </p:cNvPr>
          <p:cNvCxnSpPr>
            <a:cxnSpLocks/>
          </p:cNvCxnSpPr>
          <p:nvPr/>
        </p:nvCxnSpPr>
        <p:spPr>
          <a:xfrm>
            <a:off x="11137900" y="7009566"/>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23" name="Flowchart: Connector 18522">
            <a:extLst>
              <a:ext uri="{FF2B5EF4-FFF2-40B4-BE49-F238E27FC236}">
                <a16:creationId xmlns:a16="http://schemas.microsoft.com/office/drawing/2014/main" id="{AF5E1A39-DB16-3279-9280-245E5117B143}"/>
              </a:ext>
            </a:extLst>
          </p:cNvPr>
          <p:cNvSpPr/>
          <p:nvPr/>
        </p:nvSpPr>
        <p:spPr>
          <a:xfrm>
            <a:off x="11907311" y="541050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4" name="Flowchart: Connector 18523">
            <a:extLst>
              <a:ext uri="{FF2B5EF4-FFF2-40B4-BE49-F238E27FC236}">
                <a16:creationId xmlns:a16="http://schemas.microsoft.com/office/drawing/2014/main" id="{86A81EAC-3EF3-1085-0494-23F247845DDE}"/>
              </a:ext>
            </a:extLst>
          </p:cNvPr>
          <p:cNvSpPr/>
          <p:nvPr/>
        </p:nvSpPr>
        <p:spPr>
          <a:xfrm>
            <a:off x="11907311" y="56430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5" name="Flowchart: Connector 18524">
            <a:extLst>
              <a:ext uri="{FF2B5EF4-FFF2-40B4-BE49-F238E27FC236}">
                <a16:creationId xmlns:a16="http://schemas.microsoft.com/office/drawing/2014/main" id="{E0B9DF56-F617-470D-F15E-11818BA7E629}"/>
              </a:ext>
            </a:extLst>
          </p:cNvPr>
          <p:cNvSpPr/>
          <p:nvPr/>
        </p:nvSpPr>
        <p:spPr>
          <a:xfrm>
            <a:off x="11907311" y="5877326"/>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6" name="Flowchart: Connector 18525">
            <a:extLst>
              <a:ext uri="{FF2B5EF4-FFF2-40B4-BE49-F238E27FC236}">
                <a16:creationId xmlns:a16="http://schemas.microsoft.com/office/drawing/2014/main" id="{9CAB4B2E-E9A0-EB15-0084-469601799937}"/>
              </a:ext>
            </a:extLst>
          </p:cNvPr>
          <p:cNvSpPr/>
          <p:nvPr/>
        </p:nvSpPr>
        <p:spPr>
          <a:xfrm>
            <a:off x="7735280"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7" name="Flowchart: Connector 18526">
            <a:extLst>
              <a:ext uri="{FF2B5EF4-FFF2-40B4-BE49-F238E27FC236}">
                <a16:creationId xmlns:a16="http://schemas.microsoft.com/office/drawing/2014/main" id="{3B38A422-E9C9-424E-6841-20CCC00B5C4F}"/>
              </a:ext>
            </a:extLst>
          </p:cNvPr>
          <p:cNvSpPr/>
          <p:nvPr/>
        </p:nvSpPr>
        <p:spPr>
          <a:xfrm>
            <a:off x="7735280"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8" name="Flowchart: Connector 18527">
            <a:extLst>
              <a:ext uri="{FF2B5EF4-FFF2-40B4-BE49-F238E27FC236}">
                <a16:creationId xmlns:a16="http://schemas.microsoft.com/office/drawing/2014/main" id="{72F3D854-70BF-B32C-EF78-4898083A495E}"/>
              </a:ext>
            </a:extLst>
          </p:cNvPr>
          <p:cNvSpPr/>
          <p:nvPr/>
        </p:nvSpPr>
        <p:spPr>
          <a:xfrm>
            <a:off x="7735280"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9" name="Flowchart: Connector 18528">
            <a:extLst>
              <a:ext uri="{FF2B5EF4-FFF2-40B4-BE49-F238E27FC236}">
                <a16:creationId xmlns:a16="http://schemas.microsoft.com/office/drawing/2014/main" id="{C1B4C3CE-1BCA-ECB2-2264-E3FB4DB03055}"/>
              </a:ext>
            </a:extLst>
          </p:cNvPr>
          <p:cNvSpPr/>
          <p:nvPr/>
        </p:nvSpPr>
        <p:spPr>
          <a:xfrm>
            <a:off x="4915201"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0" name="Flowchart: Connector 18529">
            <a:extLst>
              <a:ext uri="{FF2B5EF4-FFF2-40B4-BE49-F238E27FC236}">
                <a16:creationId xmlns:a16="http://schemas.microsoft.com/office/drawing/2014/main" id="{E52EAA25-55E7-03AD-46F3-A1F7B03651F4}"/>
              </a:ext>
            </a:extLst>
          </p:cNvPr>
          <p:cNvSpPr/>
          <p:nvPr/>
        </p:nvSpPr>
        <p:spPr>
          <a:xfrm>
            <a:off x="4915201"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1" name="Flowchart: Connector 18530">
            <a:extLst>
              <a:ext uri="{FF2B5EF4-FFF2-40B4-BE49-F238E27FC236}">
                <a16:creationId xmlns:a16="http://schemas.microsoft.com/office/drawing/2014/main" id="{F01DD936-998F-EAE1-201C-45E0E2914A5D}"/>
              </a:ext>
            </a:extLst>
          </p:cNvPr>
          <p:cNvSpPr/>
          <p:nvPr/>
        </p:nvSpPr>
        <p:spPr>
          <a:xfrm>
            <a:off x="4915201"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2" name="TextBox 1">
            <a:extLst>
              <a:ext uri="{FF2B5EF4-FFF2-40B4-BE49-F238E27FC236}">
                <a16:creationId xmlns:a16="http://schemas.microsoft.com/office/drawing/2014/main" id="{FCC9BDF1-B819-BBD9-F906-613C56207EA5}"/>
              </a:ext>
            </a:extLst>
          </p:cNvPr>
          <p:cNvSpPr txBox="1"/>
          <p:nvPr/>
        </p:nvSpPr>
        <p:spPr>
          <a:xfrm>
            <a:off x="237641" y="7557697"/>
            <a:ext cx="3524878"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2400"/>
              </a:spcBef>
              <a:spcAft>
                <a:spcPts val="0"/>
              </a:spcAft>
              <a:buClrTx/>
              <a:buSzTx/>
              <a:buFontTx/>
              <a:buNone/>
              <a:tabLst/>
            </a:pPr>
            <a:r>
              <a:rPr kumimoji="0" lang="en-US" sz="2000" b="1" i="0" u="none" strike="noStrike" cap="none" spc="0" normalizeH="0" baseline="0" dirty="0">
                <a:ln>
                  <a:noFill/>
                </a:ln>
                <a:solidFill>
                  <a:schemeClr val="bg1"/>
                </a:solidFill>
                <a:effectLst/>
                <a:uFillTx/>
                <a:latin typeface="Avenir Next Medium"/>
                <a:ea typeface="Avenir Next Medium"/>
                <a:cs typeface="Avenir Next Medium"/>
                <a:sym typeface="Avenir Next Medium"/>
              </a:rPr>
              <a:t>Input layer: </a:t>
            </a:r>
            <a:r>
              <a:rPr kumimoji="0" lang="en-US"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rPr>
              <a:t>n-node input layer: one node/neuron for each input variable. Passive neurons, whose sole job is to feed the network the input.</a:t>
            </a:r>
            <a:endParaRPr kumimoji="0" lang="en-GB"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sp>
        <p:nvSpPr>
          <p:cNvPr id="3" name="TextBox 2">
            <a:extLst>
              <a:ext uri="{FF2B5EF4-FFF2-40B4-BE49-F238E27FC236}">
                <a16:creationId xmlns:a16="http://schemas.microsoft.com/office/drawing/2014/main" id="{D511D9D3-20E7-0501-117E-E3CC451BFCE0}"/>
              </a:ext>
            </a:extLst>
          </p:cNvPr>
          <p:cNvSpPr txBox="1"/>
          <p:nvPr/>
        </p:nvSpPr>
        <p:spPr>
          <a:xfrm>
            <a:off x="4108580" y="7633160"/>
            <a:ext cx="4587656"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2400"/>
              </a:spcBef>
              <a:spcAft>
                <a:spcPts val="0"/>
              </a:spcAft>
              <a:buClrTx/>
              <a:buSzTx/>
              <a:buFontTx/>
              <a:buNone/>
              <a:tabLst/>
            </a:pPr>
            <a:r>
              <a:rPr kumimoji="0" lang="en-US" sz="2000" b="1" i="0" u="none" strike="noStrike" cap="none" spc="0" normalizeH="0" baseline="0" dirty="0">
                <a:ln>
                  <a:noFill/>
                </a:ln>
                <a:solidFill>
                  <a:schemeClr val="bg1"/>
                </a:solidFill>
                <a:effectLst/>
                <a:uFillTx/>
                <a:latin typeface="Avenir Next Medium"/>
                <a:ea typeface="Avenir Next Medium"/>
                <a:cs typeface="Avenir Next Medium"/>
                <a:sym typeface="Avenir Next Medium"/>
              </a:rPr>
              <a:t>Hidden layer(s): </a:t>
            </a:r>
            <a:r>
              <a:rPr lang="en-US" dirty="0">
                <a:solidFill>
                  <a:schemeClr val="bg1"/>
                </a:solidFill>
              </a:rPr>
              <a:t>K lots of hidden layers, with potentially different numbers of nodes per layer.</a:t>
            </a:r>
            <a:r>
              <a:rPr kumimoji="0" lang="en-US"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rPr>
              <a:t> Receives input from previous layer nodes. </a:t>
            </a:r>
            <a:r>
              <a:rPr lang="en-US" dirty="0">
                <a:solidFill>
                  <a:schemeClr val="bg1"/>
                </a:solidFill>
              </a:rPr>
              <a:t>All outputs fed into all nodes of consequent layers.</a:t>
            </a:r>
            <a:endParaRPr kumimoji="0" lang="en-GB"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sp>
        <p:nvSpPr>
          <p:cNvPr id="4" name="TextBox 3">
            <a:extLst>
              <a:ext uri="{FF2B5EF4-FFF2-40B4-BE49-F238E27FC236}">
                <a16:creationId xmlns:a16="http://schemas.microsoft.com/office/drawing/2014/main" id="{EF973CB0-805F-A50A-2B81-EE5F114EBFC0}"/>
              </a:ext>
            </a:extLst>
          </p:cNvPr>
          <p:cNvSpPr txBox="1"/>
          <p:nvPr/>
        </p:nvSpPr>
        <p:spPr>
          <a:xfrm>
            <a:off x="9242280" y="7603157"/>
            <a:ext cx="3493292"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2400"/>
              </a:spcBef>
              <a:spcAft>
                <a:spcPts val="0"/>
              </a:spcAft>
              <a:buClrTx/>
              <a:buSzTx/>
              <a:buFontTx/>
              <a:buNone/>
              <a:tabLst/>
            </a:pPr>
            <a:r>
              <a:rPr kumimoji="0" lang="en-US" sz="2000" b="1" i="0" u="none" strike="noStrike" cap="none" spc="0" normalizeH="0" baseline="0" dirty="0">
                <a:ln>
                  <a:noFill/>
                </a:ln>
                <a:solidFill>
                  <a:schemeClr val="bg1"/>
                </a:solidFill>
                <a:effectLst/>
                <a:uFillTx/>
                <a:latin typeface="Avenir Next Medium"/>
                <a:ea typeface="Avenir Next Medium"/>
                <a:cs typeface="Avenir Next Medium"/>
                <a:sym typeface="Avenir Next Medium"/>
              </a:rPr>
              <a:t>Output layer: </a:t>
            </a:r>
            <a:r>
              <a:rPr lang="en-US" dirty="0">
                <a:solidFill>
                  <a:schemeClr val="bg1"/>
                </a:solidFill>
              </a:rPr>
              <a:t>m-node output layer: one for every output variable. P</a:t>
            </a:r>
            <a:r>
              <a:rPr kumimoji="0" lang="en-US"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rPr>
              <a:t>roduces output to be used in loss function calculation.</a:t>
            </a:r>
            <a:endParaRPr kumimoji="0" lang="en-GB"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17288834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Multi-layer perceptrons (mlps)</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3"/>
            <a:ext cx="12192000" cy="6727823"/>
          </a:xfrm>
        </p:spPr>
        <p:txBody>
          <a:bodyPr/>
          <a:lstStyle/>
          <a:p>
            <a:pPr eaLnBrk="1" hangingPunct="1"/>
            <a:r>
              <a:rPr lang="en-US" altLang="en-US" dirty="0"/>
              <a:t>Options within the MLP framework</a:t>
            </a:r>
          </a:p>
          <a:p>
            <a:pPr lvl="1" eaLnBrk="1" hangingPunct="1"/>
            <a:r>
              <a:rPr lang="en-US" altLang="en-US" dirty="0"/>
              <a:t>Number of hidden layers (depth): a deeper network allows for more trainable parameters (the weights) and can hence learn more complicated functions/models.</a:t>
            </a:r>
          </a:p>
          <a:p>
            <a:pPr lvl="1" eaLnBrk="1" hangingPunct="1"/>
            <a:r>
              <a:rPr lang="en-US" altLang="en-US" dirty="0"/>
              <a:t>Number of nodes in each hidden layer (width): More nodes also allows for complexity.</a:t>
            </a:r>
          </a:p>
          <a:p>
            <a:pPr lvl="1" eaLnBrk="1" hangingPunct="1"/>
            <a:r>
              <a:rPr lang="en-US" altLang="en-US" dirty="0"/>
              <a:t>Activation functions for layers: Hidden layers can have different activation functions such as tanh, sigmoid, relu e.t.c.</a:t>
            </a:r>
          </a:p>
          <a:p>
            <a:pPr eaLnBrk="1" hangingPunct="1"/>
            <a:r>
              <a:rPr lang="en-US" altLang="en-US" dirty="0"/>
              <a:t>Since every problem is different, choosing from such options is heavily experimental/practical.</a:t>
            </a:r>
          </a:p>
          <a:p>
            <a:pPr lvl="1" eaLnBrk="1" hangingPunct="1"/>
            <a:endParaRPr lang="en-US" altLang="en-US"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11</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Tree>
    <p:extLst>
      <p:ext uri="{BB962C8B-B14F-4D97-AF65-F5344CB8AC3E}">
        <p14:creationId xmlns:p14="http://schemas.microsoft.com/office/powerpoint/2010/main" val="53040629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Weight updating </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798636"/>
          </a:xfrm>
        </p:spPr>
        <p:txBody>
          <a:bodyPr/>
          <a:lstStyle/>
          <a:p>
            <a:pPr eaLnBrk="1" hangingPunct="1"/>
            <a:r>
              <a:rPr lang="en-US" altLang="en-US" dirty="0"/>
              <a:t>The goal of a neural network is to find weights (including biases) that optimise some loss function, such that we can make accurate predictions on unseen data.</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12</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55" name="Rectangle 54">
            <a:extLst>
              <a:ext uri="{FF2B5EF4-FFF2-40B4-BE49-F238E27FC236}">
                <a16:creationId xmlns:a16="http://schemas.microsoft.com/office/drawing/2014/main" id="{1998E020-173D-88FE-1D5E-8248D5126D4F}"/>
              </a:ext>
            </a:extLst>
          </p:cNvPr>
          <p:cNvSpPr/>
          <p:nvPr/>
        </p:nvSpPr>
        <p:spPr>
          <a:xfrm>
            <a:off x="4964174" y="5370665"/>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Weight updates</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56" name="Rectangle 55">
            <a:extLst>
              <a:ext uri="{FF2B5EF4-FFF2-40B4-BE49-F238E27FC236}">
                <a16:creationId xmlns:a16="http://schemas.microsoft.com/office/drawing/2014/main" id="{716CB23E-2C2C-5157-90C6-F1B8C0F7E49C}"/>
              </a:ext>
            </a:extLst>
          </p:cNvPr>
          <p:cNvSpPr/>
          <p:nvPr/>
        </p:nvSpPr>
        <p:spPr>
          <a:xfrm>
            <a:off x="1543050" y="4228568"/>
            <a:ext cx="198120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Input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57" name="Straight Arrow Connector 56">
            <a:extLst>
              <a:ext uri="{FF2B5EF4-FFF2-40B4-BE49-F238E27FC236}">
                <a16:creationId xmlns:a16="http://schemas.microsoft.com/office/drawing/2014/main" id="{C5749DB7-28A1-24B8-1841-1EEC1163B514}"/>
              </a:ext>
            </a:extLst>
          </p:cNvPr>
          <p:cNvCxnSpPr>
            <a:cxnSpLocks/>
            <a:endCxn id="58" idx="1"/>
          </p:cNvCxnSpPr>
          <p:nvPr/>
        </p:nvCxnSpPr>
        <p:spPr>
          <a:xfrm>
            <a:off x="3524250" y="4480794"/>
            <a:ext cx="1435100"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8" name="Rectangle 57">
            <a:extLst>
              <a:ext uri="{FF2B5EF4-FFF2-40B4-BE49-F238E27FC236}">
                <a16:creationId xmlns:a16="http://schemas.microsoft.com/office/drawing/2014/main" id="{793F9253-6AD0-686D-E67C-4816ABAEE252}"/>
              </a:ext>
            </a:extLst>
          </p:cNvPr>
          <p:cNvSpPr/>
          <p:nvPr/>
        </p:nvSpPr>
        <p:spPr>
          <a:xfrm>
            <a:off x="4959350" y="4084788"/>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Feed forward</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59" name="Rectangle 58">
            <a:extLst>
              <a:ext uri="{FF2B5EF4-FFF2-40B4-BE49-F238E27FC236}">
                <a16:creationId xmlns:a16="http://schemas.microsoft.com/office/drawing/2014/main" id="{E29E2DEF-567F-B7FB-58B5-455862B03059}"/>
              </a:ext>
            </a:extLst>
          </p:cNvPr>
          <p:cNvSpPr/>
          <p:nvPr/>
        </p:nvSpPr>
        <p:spPr>
          <a:xfrm>
            <a:off x="7995424" y="4084788"/>
            <a:ext cx="2361426"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Generate output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60" name="Straight Arrow Connector 59">
            <a:extLst>
              <a:ext uri="{FF2B5EF4-FFF2-40B4-BE49-F238E27FC236}">
                <a16:creationId xmlns:a16="http://schemas.microsoft.com/office/drawing/2014/main" id="{D9DBA497-A7F4-A5CC-8257-0F655545D457}"/>
              </a:ext>
            </a:extLst>
          </p:cNvPr>
          <p:cNvCxnSpPr>
            <a:cxnSpLocks/>
            <a:stCxn id="58" idx="3"/>
            <a:endCxn id="59" idx="1"/>
          </p:cNvCxnSpPr>
          <p:nvPr/>
        </p:nvCxnSpPr>
        <p:spPr>
          <a:xfrm>
            <a:off x="6940550" y="4480794"/>
            <a:ext cx="1054874"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1" name="Rectangle 60">
            <a:extLst>
              <a:ext uri="{FF2B5EF4-FFF2-40B4-BE49-F238E27FC236}">
                <a16:creationId xmlns:a16="http://schemas.microsoft.com/office/drawing/2014/main" id="{30F0E709-74CB-A5F9-ECCC-343841DD27BE}"/>
              </a:ext>
            </a:extLst>
          </p:cNvPr>
          <p:cNvSpPr/>
          <p:nvPr/>
        </p:nvSpPr>
        <p:spPr>
          <a:xfrm>
            <a:off x="7804151" y="5514368"/>
            <a:ext cx="276287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backpropagatE</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63" name="Straight Arrow Connector 62">
            <a:extLst>
              <a:ext uri="{FF2B5EF4-FFF2-40B4-BE49-F238E27FC236}">
                <a16:creationId xmlns:a16="http://schemas.microsoft.com/office/drawing/2014/main" id="{CF6FF437-C85E-8358-9D38-C75830554A00}"/>
              </a:ext>
            </a:extLst>
          </p:cNvPr>
          <p:cNvCxnSpPr>
            <a:cxnSpLocks/>
            <a:stCxn id="61" idx="1"/>
          </p:cNvCxnSpPr>
          <p:nvPr/>
        </p:nvCxnSpPr>
        <p:spPr>
          <a:xfrm flipH="1">
            <a:off x="6940550" y="5738019"/>
            <a:ext cx="863601"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432" name="Connector: Elbow 18431">
            <a:extLst>
              <a:ext uri="{FF2B5EF4-FFF2-40B4-BE49-F238E27FC236}">
                <a16:creationId xmlns:a16="http://schemas.microsoft.com/office/drawing/2014/main" id="{B6D7C73C-5BAA-9145-1E4A-7D7D8F3BE8E1}"/>
              </a:ext>
            </a:extLst>
          </p:cNvPr>
          <p:cNvCxnSpPr>
            <a:cxnSpLocks/>
          </p:cNvCxnSpPr>
          <p:nvPr/>
        </p:nvCxnSpPr>
        <p:spPr>
          <a:xfrm rot="10800000">
            <a:off x="4083050" y="4480795"/>
            <a:ext cx="876301" cy="1285875"/>
          </a:xfrm>
          <a:prstGeom prst="bentConnector2">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433" name="Straight Arrow Connector 18432">
            <a:extLst>
              <a:ext uri="{FF2B5EF4-FFF2-40B4-BE49-F238E27FC236}">
                <a16:creationId xmlns:a16="http://schemas.microsoft.com/office/drawing/2014/main" id="{915F5473-7852-9AAD-9D88-E936DF254427}"/>
              </a:ext>
            </a:extLst>
          </p:cNvPr>
          <p:cNvCxnSpPr>
            <a:cxnSpLocks/>
            <a:stCxn id="59" idx="2"/>
            <a:endCxn id="61" idx="0"/>
          </p:cNvCxnSpPr>
          <p:nvPr/>
        </p:nvCxnSpPr>
        <p:spPr>
          <a:xfrm>
            <a:off x="9176137" y="4876800"/>
            <a:ext cx="9449" cy="637568"/>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674671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Weight updating </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798636"/>
          </a:xfrm>
        </p:spPr>
        <p:txBody>
          <a:bodyPr/>
          <a:lstStyle/>
          <a:p>
            <a:pPr eaLnBrk="1" hangingPunct="1"/>
            <a:r>
              <a:rPr lang="en-US" altLang="en-US" dirty="0"/>
              <a:t>The goal of a neural network is to find weights (including biases) that optimise some loss function, such that we can make accurate predictions on unseen data.</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13</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 name="Introduction…">
                <a:extLst>
                  <a:ext uri="{FF2B5EF4-FFF2-40B4-BE49-F238E27FC236}">
                    <a16:creationId xmlns:a16="http://schemas.microsoft.com/office/drawing/2014/main" id="{C040FE49-C0E7-E867-CE39-9F3461BC15BB}"/>
                  </a:ext>
                </a:extLst>
              </p:cNvPr>
              <p:cNvSpPr txBox="1">
                <a:spLocks noChangeArrowheads="1"/>
              </p:cNvSpPr>
              <p:nvPr/>
            </p:nvSpPr>
            <p:spPr bwMode="auto">
              <a:xfrm>
                <a:off x="406400" y="6599239"/>
                <a:ext cx="12192000" cy="131445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eaLnBrk="1" hangingPunct="1"/>
                <a:r>
                  <a:rPr lang="en-US" altLang="en-US" i="1" kern="0" dirty="0"/>
                  <a:t>Input – </a:t>
                </a:r>
                <a:r>
                  <a:rPr lang="en-US" altLang="en-US" kern="0" dirty="0"/>
                  <a:t>Begin by randomly initialising weights and feed the input data, </a:t>
                </a:r>
                <a14:m>
                  <m:oMath xmlns:m="http://schemas.openxmlformats.org/officeDocument/2006/math">
                    <m:r>
                      <a:rPr lang="en-US" altLang="en-US" i="1" kern="0" dirty="0" smtClean="0">
                        <a:latin typeface="Cambria Math" panose="02040503050406030204" pitchFamily="18" charset="0"/>
                      </a:rPr>
                      <m:t>𝑥</m:t>
                    </m:r>
                  </m:oMath>
                </a14:m>
                <a:r>
                  <a:rPr lang="en-US" altLang="en-US" kern="0" dirty="0"/>
                  <a:t>, in.</a:t>
                </a:r>
              </a:p>
            </p:txBody>
          </p:sp>
        </mc:Choice>
        <mc:Fallback xmlns="">
          <p:sp>
            <p:nvSpPr>
              <p:cNvPr id="2" name="Introduction…">
                <a:extLst>
                  <a:ext uri="{FF2B5EF4-FFF2-40B4-BE49-F238E27FC236}">
                    <a16:creationId xmlns:a16="http://schemas.microsoft.com/office/drawing/2014/main" id="{C040FE49-C0E7-E867-CE39-9F3461BC15BB}"/>
                  </a:ext>
                </a:extLst>
              </p:cNvPr>
              <p:cNvSpPr txBox="1">
                <a:spLocks noRot="1" noChangeAspect="1" noMove="1" noResize="1" noEditPoints="1" noAdjustHandles="1" noChangeArrowheads="1" noChangeShapeType="1" noTextEdit="1"/>
              </p:cNvSpPr>
              <p:nvPr/>
            </p:nvSpPr>
            <p:spPr bwMode="auto">
              <a:xfrm>
                <a:off x="406400" y="6599239"/>
                <a:ext cx="12192000" cy="1314451"/>
              </a:xfrm>
              <a:prstGeom prst="rect">
                <a:avLst/>
              </a:prstGeom>
              <a:blipFill>
                <a:blip r:embed="rId2"/>
                <a:stretch>
                  <a:fillRect l="-1750" t="-8372" b="-32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sp>
        <p:nvSpPr>
          <p:cNvPr id="3" name="Rectangle 2">
            <a:extLst>
              <a:ext uri="{FF2B5EF4-FFF2-40B4-BE49-F238E27FC236}">
                <a16:creationId xmlns:a16="http://schemas.microsoft.com/office/drawing/2014/main" id="{F6935814-17FE-36F3-9677-63CDBF1B2C79}"/>
              </a:ext>
            </a:extLst>
          </p:cNvPr>
          <p:cNvSpPr/>
          <p:nvPr/>
        </p:nvSpPr>
        <p:spPr>
          <a:xfrm>
            <a:off x="4964174" y="5370665"/>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Weight updates</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4" name="Rectangle 3">
            <a:extLst>
              <a:ext uri="{FF2B5EF4-FFF2-40B4-BE49-F238E27FC236}">
                <a16:creationId xmlns:a16="http://schemas.microsoft.com/office/drawing/2014/main" id="{13284779-C7F5-56F1-1EC8-89C83A150967}"/>
              </a:ext>
            </a:extLst>
          </p:cNvPr>
          <p:cNvSpPr/>
          <p:nvPr/>
        </p:nvSpPr>
        <p:spPr>
          <a:xfrm>
            <a:off x="1543050" y="4228568"/>
            <a:ext cx="1981200" cy="447302"/>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Input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5" name="Straight Arrow Connector 4">
            <a:extLst>
              <a:ext uri="{FF2B5EF4-FFF2-40B4-BE49-F238E27FC236}">
                <a16:creationId xmlns:a16="http://schemas.microsoft.com/office/drawing/2014/main" id="{7A39A74C-661B-11E3-6113-84E52C569B8D}"/>
              </a:ext>
            </a:extLst>
          </p:cNvPr>
          <p:cNvCxnSpPr>
            <a:cxnSpLocks/>
            <a:endCxn id="6" idx="1"/>
          </p:cNvCxnSpPr>
          <p:nvPr/>
        </p:nvCxnSpPr>
        <p:spPr>
          <a:xfrm>
            <a:off x="3524250" y="4480794"/>
            <a:ext cx="1435100"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B32298E7-926E-4708-EC22-0F1260F51C43}"/>
              </a:ext>
            </a:extLst>
          </p:cNvPr>
          <p:cNvSpPr/>
          <p:nvPr/>
        </p:nvSpPr>
        <p:spPr>
          <a:xfrm>
            <a:off x="4959350" y="4084788"/>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Feed forward</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7" name="Rectangle 6">
            <a:extLst>
              <a:ext uri="{FF2B5EF4-FFF2-40B4-BE49-F238E27FC236}">
                <a16:creationId xmlns:a16="http://schemas.microsoft.com/office/drawing/2014/main" id="{78E8A60F-710E-4C7F-6447-5921A6F7CF1D}"/>
              </a:ext>
            </a:extLst>
          </p:cNvPr>
          <p:cNvSpPr/>
          <p:nvPr/>
        </p:nvSpPr>
        <p:spPr>
          <a:xfrm>
            <a:off x="7995424" y="4084788"/>
            <a:ext cx="2361426"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Generate output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8" name="Straight Arrow Connector 7">
            <a:extLst>
              <a:ext uri="{FF2B5EF4-FFF2-40B4-BE49-F238E27FC236}">
                <a16:creationId xmlns:a16="http://schemas.microsoft.com/office/drawing/2014/main" id="{1FBF6E0E-27E1-57E1-BC7A-33E6E60707BB}"/>
              </a:ext>
            </a:extLst>
          </p:cNvPr>
          <p:cNvCxnSpPr>
            <a:cxnSpLocks/>
            <a:stCxn id="6" idx="3"/>
            <a:endCxn id="7" idx="1"/>
          </p:cNvCxnSpPr>
          <p:nvPr/>
        </p:nvCxnSpPr>
        <p:spPr>
          <a:xfrm>
            <a:off x="6940550" y="4480794"/>
            <a:ext cx="1054874"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8C0AC147-4155-AB2B-7742-100E07619995}"/>
              </a:ext>
            </a:extLst>
          </p:cNvPr>
          <p:cNvSpPr/>
          <p:nvPr/>
        </p:nvSpPr>
        <p:spPr>
          <a:xfrm>
            <a:off x="7804151" y="5514368"/>
            <a:ext cx="276287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backpropagatE</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1" name="Straight Arrow Connector 10">
            <a:extLst>
              <a:ext uri="{FF2B5EF4-FFF2-40B4-BE49-F238E27FC236}">
                <a16:creationId xmlns:a16="http://schemas.microsoft.com/office/drawing/2014/main" id="{97E7511A-A708-D003-228F-64B3E9C0ABEE}"/>
              </a:ext>
            </a:extLst>
          </p:cNvPr>
          <p:cNvCxnSpPr>
            <a:cxnSpLocks/>
            <a:stCxn id="9" idx="1"/>
          </p:cNvCxnSpPr>
          <p:nvPr/>
        </p:nvCxnSpPr>
        <p:spPr>
          <a:xfrm flipH="1">
            <a:off x="6940550" y="5738019"/>
            <a:ext cx="863601"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Connector: Elbow 11">
            <a:extLst>
              <a:ext uri="{FF2B5EF4-FFF2-40B4-BE49-F238E27FC236}">
                <a16:creationId xmlns:a16="http://schemas.microsoft.com/office/drawing/2014/main" id="{B0DF2EFE-9306-D063-5432-550E2B08B813}"/>
              </a:ext>
            </a:extLst>
          </p:cNvPr>
          <p:cNvCxnSpPr>
            <a:cxnSpLocks/>
          </p:cNvCxnSpPr>
          <p:nvPr/>
        </p:nvCxnSpPr>
        <p:spPr>
          <a:xfrm rot="10800000">
            <a:off x="4083050" y="4480795"/>
            <a:ext cx="876301" cy="1285875"/>
          </a:xfrm>
          <a:prstGeom prst="bentConnector2">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7BDA25E-42B0-BE5B-99AC-2B7910BD2D63}"/>
              </a:ext>
            </a:extLst>
          </p:cNvPr>
          <p:cNvCxnSpPr>
            <a:cxnSpLocks/>
            <a:stCxn id="7" idx="2"/>
            <a:endCxn id="9" idx="0"/>
          </p:cNvCxnSpPr>
          <p:nvPr/>
        </p:nvCxnSpPr>
        <p:spPr>
          <a:xfrm>
            <a:off x="9176137" y="4876800"/>
            <a:ext cx="9449" cy="637568"/>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322106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Weight updating </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798636"/>
          </a:xfrm>
        </p:spPr>
        <p:txBody>
          <a:bodyPr/>
          <a:lstStyle/>
          <a:p>
            <a:pPr eaLnBrk="1" hangingPunct="1"/>
            <a:r>
              <a:rPr lang="en-US" altLang="en-US" dirty="0"/>
              <a:t>The goal of a neural network is to find weights (including biases) that optimise some loss function, such that we can make accurate predictions on unseen data.</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14</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2" name="Introduction…">
            <a:extLst>
              <a:ext uri="{FF2B5EF4-FFF2-40B4-BE49-F238E27FC236}">
                <a16:creationId xmlns:a16="http://schemas.microsoft.com/office/drawing/2014/main" id="{2CA9E55D-79CA-FA40-0099-B38E205ABFF1}"/>
              </a:ext>
            </a:extLst>
          </p:cNvPr>
          <p:cNvSpPr txBox="1">
            <a:spLocks noChangeArrowheads="1"/>
          </p:cNvSpPr>
          <p:nvPr/>
        </p:nvSpPr>
        <p:spPr bwMode="auto">
          <a:xfrm>
            <a:off x="406400" y="6599239"/>
            <a:ext cx="12192000" cy="179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eaLnBrk="1" hangingPunct="1"/>
            <a:r>
              <a:rPr lang="en-US" altLang="en-US" i="1" kern="0" dirty="0"/>
              <a:t>Feed Forward – </a:t>
            </a:r>
            <a:r>
              <a:rPr lang="en-US" altLang="en-US" kern="0" dirty="0"/>
              <a:t>Refers to passing the data through all the nodes and layers (input to output), calculating all the weighted sums and values of activation functions.</a:t>
            </a:r>
          </a:p>
        </p:txBody>
      </p:sp>
      <p:sp>
        <p:nvSpPr>
          <p:cNvPr id="3" name="Rectangle 2">
            <a:extLst>
              <a:ext uri="{FF2B5EF4-FFF2-40B4-BE49-F238E27FC236}">
                <a16:creationId xmlns:a16="http://schemas.microsoft.com/office/drawing/2014/main" id="{7B24BF9F-0D28-9208-4CDD-A87D4153D4F0}"/>
              </a:ext>
            </a:extLst>
          </p:cNvPr>
          <p:cNvSpPr/>
          <p:nvPr/>
        </p:nvSpPr>
        <p:spPr>
          <a:xfrm>
            <a:off x="4964174" y="5370665"/>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Weight updates</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4" name="Rectangle 3">
            <a:extLst>
              <a:ext uri="{FF2B5EF4-FFF2-40B4-BE49-F238E27FC236}">
                <a16:creationId xmlns:a16="http://schemas.microsoft.com/office/drawing/2014/main" id="{79E53FC7-9568-2636-93B7-81D23AC13650}"/>
              </a:ext>
            </a:extLst>
          </p:cNvPr>
          <p:cNvSpPr/>
          <p:nvPr/>
        </p:nvSpPr>
        <p:spPr>
          <a:xfrm>
            <a:off x="1543050" y="4228568"/>
            <a:ext cx="198120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Input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5" name="Straight Arrow Connector 4">
            <a:extLst>
              <a:ext uri="{FF2B5EF4-FFF2-40B4-BE49-F238E27FC236}">
                <a16:creationId xmlns:a16="http://schemas.microsoft.com/office/drawing/2014/main" id="{63587840-510A-333E-604C-65DF8ED244C1}"/>
              </a:ext>
            </a:extLst>
          </p:cNvPr>
          <p:cNvCxnSpPr>
            <a:cxnSpLocks/>
            <a:endCxn id="6" idx="1"/>
          </p:cNvCxnSpPr>
          <p:nvPr/>
        </p:nvCxnSpPr>
        <p:spPr>
          <a:xfrm>
            <a:off x="3524250" y="4480794"/>
            <a:ext cx="1435100"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4C427CB8-BE0D-E9C3-8CB8-56B3B44FF5B2}"/>
              </a:ext>
            </a:extLst>
          </p:cNvPr>
          <p:cNvSpPr/>
          <p:nvPr/>
        </p:nvSpPr>
        <p:spPr>
          <a:xfrm>
            <a:off x="4959350" y="4084788"/>
            <a:ext cx="1981200" cy="792012"/>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Feed forward</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7" name="Rectangle 6">
            <a:extLst>
              <a:ext uri="{FF2B5EF4-FFF2-40B4-BE49-F238E27FC236}">
                <a16:creationId xmlns:a16="http://schemas.microsoft.com/office/drawing/2014/main" id="{E2A0C08B-F2FC-CD04-EC84-92FBED58B0AC}"/>
              </a:ext>
            </a:extLst>
          </p:cNvPr>
          <p:cNvSpPr/>
          <p:nvPr/>
        </p:nvSpPr>
        <p:spPr>
          <a:xfrm>
            <a:off x="7995424" y="4084788"/>
            <a:ext cx="2361426"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Generate output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8" name="Straight Arrow Connector 7">
            <a:extLst>
              <a:ext uri="{FF2B5EF4-FFF2-40B4-BE49-F238E27FC236}">
                <a16:creationId xmlns:a16="http://schemas.microsoft.com/office/drawing/2014/main" id="{D02C2FEC-31A0-65D5-5201-91EF41BBBAB9}"/>
              </a:ext>
            </a:extLst>
          </p:cNvPr>
          <p:cNvCxnSpPr>
            <a:cxnSpLocks/>
            <a:stCxn id="6" idx="3"/>
            <a:endCxn id="7" idx="1"/>
          </p:cNvCxnSpPr>
          <p:nvPr/>
        </p:nvCxnSpPr>
        <p:spPr>
          <a:xfrm>
            <a:off x="6940550" y="4480794"/>
            <a:ext cx="1054874"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F684B633-1B9C-A9FA-D8C0-7DC9A9000DFC}"/>
              </a:ext>
            </a:extLst>
          </p:cNvPr>
          <p:cNvSpPr/>
          <p:nvPr/>
        </p:nvSpPr>
        <p:spPr>
          <a:xfrm>
            <a:off x="7804151" y="5514368"/>
            <a:ext cx="276287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backpropagatE</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1" name="Straight Arrow Connector 10">
            <a:extLst>
              <a:ext uri="{FF2B5EF4-FFF2-40B4-BE49-F238E27FC236}">
                <a16:creationId xmlns:a16="http://schemas.microsoft.com/office/drawing/2014/main" id="{D7CF2ABD-DB9E-B3F2-2925-41506550393F}"/>
              </a:ext>
            </a:extLst>
          </p:cNvPr>
          <p:cNvCxnSpPr>
            <a:cxnSpLocks/>
            <a:stCxn id="9" idx="1"/>
          </p:cNvCxnSpPr>
          <p:nvPr/>
        </p:nvCxnSpPr>
        <p:spPr>
          <a:xfrm flipH="1">
            <a:off x="6940550" y="5738019"/>
            <a:ext cx="863601"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Connector: Elbow 11">
            <a:extLst>
              <a:ext uri="{FF2B5EF4-FFF2-40B4-BE49-F238E27FC236}">
                <a16:creationId xmlns:a16="http://schemas.microsoft.com/office/drawing/2014/main" id="{F20556CC-ECD9-158E-AEA2-1A1E62E390B8}"/>
              </a:ext>
            </a:extLst>
          </p:cNvPr>
          <p:cNvCxnSpPr>
            <a:cxnSpLocks/>
          </p:cNvCxnSpPr>
          <p:nvPr/>
        </p:nvCxnSpPr>
        <p:spPr>
          <a:xfrm rot="10800000">
            <a:off x="4083050" y="4480795"/>
            <a:ext cx="876301" cy="1285875"/>
          </a:xfrm>
          <a:prstGeom prst="bentConnector2">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C340753F-2526-B86F-4C09-E86188BC76A1}"/>
              </a:ext>
            </a:extLst>
          </p:cNvPr>
          <p:cNvCxnSpPr>
            <a:cxnSpLocks/>
            <a:stCxn id="7" idx="2"/>
            <a:endCxn id="9" idx="0"/>
          </p:cNvCxnSpPr>
          <p:nvPr/>
        </p:nvCxnSpPr>
        <p:spPr>
          <a:xfrm>
            <a:off x="9176137" y="4876800"/>
            <a:ext cx="9449" cy="637568"/>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303127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Weight updating </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798636"/>
          </a:xfrm>
        </p:spPr>
        <p:txBody>
          <a:bodyPr/>
          <a:lstStyle/>
          <a:p>
            <a:pPr eaLnBrk="1" hangingPunct="1"/>
            <a:r>
              <a:rPr lang="en-US" altLang="en-US" dirty="0"/>
              <a:t>The goal of a neural network is to find weights (including biases) that optimise some loss function, such that we can make accurate predictions on unseen data.</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15</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 name="Introduction…">
                <a:extLst>
                  <a:ext uri="{FF2B5EF4-FFF2-40B4-BE49-F238E27FC236}">
                    <a16:creationId xmlns:a16="http://schemas.microsoft.com/office/drawing/2014/main" id="{C3F5C9A1-93B5-265F-38BF-443A64D9DDCA}"/>
                  </a:ext>
                </a:extLst>
              </p:cNvPr>
              <p:cNvSpPr txBox="1">
                <a:spLocks noChangeArrowheads="1"/>
              </p:cNvSpPr>
              <p:nvPr/>
            </p:nvSpPr>
            <p:spPr bwMode="auto">
              <a:xfrm>
                <a:off x="406400" y="6599238"/>
                <a:ext cx="12192000" cy="233112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eaLnBrk="1" hangingPunct="1"/>
                <a:r>
                  <a:rPr lang="en-US" altLang="en-US" i="1" kern="0" dirty="0"/>
                  <a:t>Generate Output – </a:t>
                </a:r>
                <a:r>
                  <a:rPr lang="en-US" altLang="en-US" kern="0" dirty="0"/>
                  <a:t>At the end of the network we obtain the predicted output, </a:t>
                </a:r>
                <a14:m>
                  <m:oMath xmlns:m="http://schemas.openxmlformats.org/officeDocument/2006/math">
                    <m:acc>
                      <m:accPr>
                        <m:chr m:val="̂"/>
                        <m:ctrlPr>
                          <a:rPr lang="en-US" altLang="en-US" b="0" i="1" kern="0" smtClean="0">
                            <a:latin typeface="Cambria Math" panose="02040503050406030204" pitchFamily="18" charset="0"/>
                          </a:rPr>
                        </m:ctrlPr>
                      </m:accPr>
                      <m:e>
                        <m:r>
                          <a:rPr lang="en-US" altLang="en-US" b="0" i="1" kern="0" smtClean="0">
                            <a:latin typeface="Cambria Math" panose="02040503050406030204" pitchFamily="18" charset="0"/>
                          </a:rPr>
                          <m:t>𝑦</m:t>
                        </m:r>
                      </m:e>
                    </m:acc>
                  </m:oMath>
                </a14:m>
                <a:r>
                  <a:rPr lang="en-US" altLang="en-US" kern="0" dirty="0"/>
                  <a:t>, that can be compared to the true output value </a:t>
                </a:r>
                <a14:m>
                  <m:oMath xmlns:m="http://schemas.openxmlformats.org/officeDocument/2006/math">
                    <m:r>
                      <a:rPr lang="en-US" altLang="en-US" i="1" kern="0" dirty="0" smtClean="0">
                        <a:latin typeface="Cambria Math" panose="02040503050406030204" pitchFamily="18" charset="0"/>
                      </a:rPr>
                      <m:t>𝑦</m:t>
                    </m:r>
                    <m:r>
                      <a:rPr lang="en-US" altLang="en-US" b="0" i="1" kern="0" dirty="0" smtClean="0">
                        <a:latin typeface="Cambria Math" panose="02040503050406030204" pitchFamily="18" charset="0"/>
                      </a:rPr>
                      <m:t>.</m:t>
                    </m:r>
                  </m:oMath>
                </a14:m>
                <a:r>
                  <a:rPr lang="en-US" altLang="en-US" kern="0" dirty="0"/>
                  <a:t> This is then used in the loss function, e.g. MSE -&gt;             </a:t>
                </a:r>
                <a14:m>
                  <m:oMath xmlns:m="http://schemas.openxmlformats.org/officeDocument/2006/math">
                    <m:r>
                      <m:rPr>
                        <m:sty m:val="p"/>
                      </m:rPr>
                      <a:rPr lang="en-US" altLang="en-US" b="0" i="0" kern="0" smtClean="0">
                        <a:latin typeface="Cambria Math" panose="02040503050406030204" pitchFamily="18" charset="0"/>
                      </a:rPr>
                      <m:t>L</m:t>
                    </m:r>
                    <m:r>
                      <a:rPr lang="en-US" altLang="en-US" b="0" i="0" kern="0" smtClean="0">
                        <a:latin typeface="Cambria Math" panose="02040503050406030204" pitchFamily="18" charset="0"/>
                      </a:rPr>
                      <m:t>=</m:t>
                    </m:r>
                    <m:f>
                      <m:fPr>
                        <m:ctrlPr>
                          <a:rPr lang="en-US" altLang="en-US" b="0" i="1" kern="0" smtClean="0">
                            <a:latin typeface="Cambria Math" panose="02040503050406030204" pitchFamily="18" charset="0"/>
                          </a:rPr>
                        </m:ctrlPr>
                      </m:fPr>
                      <m:num>
                        <m:r>
                          <a:rPr lang="en-US" altLang="en-US" b="0" i="1" kern="0" smtClean="0">
                            <a:latin typeface="Cambria Math" panose="02040503050406030204" pitchFamily="18" charset="0"/>
                          </a:rPr>
                          <m:t>1</m:t>
                        </m:r>
                      </m:num>
                      <m:den>
                        <m:r>
                          <a:rPr lang="en-US" altLang="en-US" b="0" i="1" kern="0" smtClean="0">
                            <a:latin typeface="Cambria Math" panose="02040503050406030204" pitchFamily="18" charset="0"/>
                          </a:rPr>
                          <m:t>𝑛</m:t>
                        </m:r>
                      </m:den>
                    </m:f>
                    <m:nary>
                      <m:naryPr>
                        <m:chr m:val="∑"/>
                        <m:supHide m:val="on"/>
                        <m:ctrlPr>
                          <a:rPr lang="en-US" altLang="en-US" b="0" i="1" kern="0" smtClean="0">
                            <a:latin typeface="Cambria Math" panose="02040503050406030204" pitchFamily="18" charset="0"/>
                          </a:rPr>
                        </m:ctrlPr>
                      </m:naryPr>
                      <m:sub>
                        <m:r>
                          <a:rPr lang="en-US" altLang="en-US" b="0" i="1" kern="0" smtClean="0">
                            <a:latin typeface="Cambria Math" panose="02040503050406030204" pitchFamily="18" charset="0"/>
                          </a:rPr>
                          <m:t>𝑖</m:t>
                        </m:r>
                        <m:r>
                          <a:rPr lang="en-US" altLang="en-US" b="0" i="1" kern="0" smtClean="0">
                            <a:latin typeface="Cambria Math" panose="02040503050406030204" pitchFamily="18" charset="0"/>
                          </a:rPr>
                          <m:t>=1</m:t>
                        </m:r>
                      </m:sub>
                      <m:sup/>
                      <m:e>
                        <m:r>
                          <a:rPr lang="en-US" altLang="en-US" b="0" i="1" kern="0" smtClean="0">
                            <a:latin typeface="Cambria Math" panose="02040503050406030204" pitchFamily="18" charset="0"/>
                          </a:rPr>
                          <m:t> </m:t>
                        </m:r>
                        <m:sSup>
                          <m:sSupPr>
                            <m:ctrlPr>
                              <a:rPr lang="en-US" altLang="en-US" b="0" i="1" kern="0" smtClean="0">
                                <a:latin typeface="Cambria Math" panose="02040503050406030204" pitchFamily="18" charset="0"/>
                              </a:rPr>
                            </m:ctrlPr>
                          </m:sSupPr>
                          <m:e>
                            <m:d>
                              <m:dPr>
                                <m:ctrlPr>
                                  <a:rPr lang="en-US" altLang="en-US" b="0" i="1" kern="0" smtClean="0">
                                    <a:latin typeface="Cambria Math" panose="02040503050406030204" pitchFamily="18" charset="0"/>
                                  </a:rPr>
                                </m:ctrlPr>
                              </m:dPr>
                              <m:e>
                                <m:acc>
                                  <m:accPr>
                                    <m:chr m:val="̂"/>
                                    <m:ctrlPr>
                                      <a:rPr lang="en-US" altLang="en-US" b="0" i="1" kern="0" smtClean="0">
                                        <a:latin typeface="Cambria Math" panose="02040503050406030204" pitchFamily="18" charset="0"/>
                                      </a:rPr>
                                    </m:ctrlPr>
                                  </m:accPr>
                                  <m:e>
                                    <m:sSub>
                                      <m:sSubPr>
                                        <m:ctrlPr>
                                          <a:rPr lang="en-US" altLang="en-US" b="0" i="1" kern="0" smtClean="0">
                                            <a:latin typeface="Cambria Math" panose="02040503050406030204" pitchFamily="18" charset="0"/>
                                          </a:rPr>
                                        </m:ctrlPr>
                                      </m:sSubPr>
                                      <m:e>
                                        <m:r>
                                          <a:rPr lang="en-US" altLang="en-US" b="0" i="1" kern="0" smtClean="0">
                                            <a:latin typeface="Cambria Math" panose="02040503050406030204" pitchFamily="18" charset="0"/>
                                          </a:rPr>
                                          <m:t>𝑦</m:t>
                                        </m:r>
                                      </m:e>
                                      <m:sub>
                                        <m:r>
                                          <a:rPr lang="en-US" altLang="en-US" b="0" i="1" kern="0" smtClean="0">
                                            <a:latin typeface="Cambria Math" panose="02040503050406030204" pitchFamily="18" charset="0"/>
                                          </a:rPr>
                                          <m:t>𝑖</m:t>
                                        </m:r>
                                      </m:sub>
                                    </m:sSub>
                                  </m:e>
                                </m:acc>
                                <m:r>
                                  <a:rPr lang="en-US" altLang="en-US" b="0" i="1" kern="0" smtClean="0">
                                    <a:latin typeface="Cambria Math" panose="02040503050406030204" pitchFamily="18" charset="0"/>
                                  </a:rPr>
                                  <m:t> −</m:t>
                                </m:r>
                                <m:sSub>
                                  <m:sSubPr>
                                    <m:ctrlPr>
                                      <a:rPr lang="en-US" altLang="en-US" b="0" i="1" kern="0" smtClean="0">
                                        <a:latin typeface="Cambria Math" panose="02040503050406030204" pitchFamily="18" charset="0"/>
                                      </a:rPr>
                                    </m:ctrlPr>
                                  </m:sSubPr>
                                  <m:e>
                                    <m:r>
                                      <a:rPr lang="en-US" altLang="en-US" b="0" i="1" kern="0" smtClean="0">
                                        <a:latin typeface="Cambria Math" panose="02040503050406030204" pitchFamily="18" charset="0"/>
                                      </a:rPr>
                                      <m:t>𝑦</m:t>
                                    </m:r>
                                  </m:e>
                                  <m:sub>
                                    <m:r>
                                      <a:rPr lang="en-US" altLang="en-US" b="0" i="1" kern="0" smtClean="0">
                                        <a:latin typeface="Cambria Math" panose="02040503050406030204" pitchFamily="18" charset="0"/>
                                      </a:rPr>
                                      <m:t>𝑖</m:t>
                                    </m:r>
                                  </m:sub>
                                </m:sSub>
                              </m:e>
                            </m:d>
                          </m:e>
                          <m:sup>
                            <m:r>
                              <a:rPr lang="en-US" altLang="en-US" b="0" i="1" kern="0" smtClean="0">
                                <a:latin typeface="Cambria Math" panose="02040503050406030204" pitchFamily="18" charset="0"/>
                              </a:rPr>
                              <m:t>2</m:t>
                            </m:r>
                          </m:sup>
                        </m:sSup>
                      </m:e>
                    </m:nary>
                    <m:r>
                      <a:rPr lang="en-US" altLang="en-US" b="0" i="1" kern="0" smtClean="0">
                        <a:latin typeface="Cambria Math" panose="02040503050406030204" pitchFamily="18" charset="0"/>
                      </a:rPr>
                      <m:t>.</m:t>
                    </m:r>
                  </m:oMath>
                </a14:m>
                <a:endParaRPr lang="en-US" altLang="en-US" b="0" kern="0" dirty="0"/>
              </a:p>
            </p:txBody>
          </p:sp>
        </mc:Choice>
        <mc:Fallback xmlns="">
          <p:sp>
            <p:nvSpPr>
              <p:cNvPr id="2" name="Introduction…">
                <a:extLst>
                  <a:ext uri="{FF2B5EF4-FFF2-40B4-BE49-F238E27FC236}">
                    <a16:creationId xmlns:a16="http://schemas.microsoft.com/office/drawing/2014/main" id="{C3F5C9A1-93B5-265F-38BF-443A64D9DDCA}"/>
                  </a:ext>
                </a:extLst>
              </p:cNvPr>
              <p:cNvSpPr txBox="1">
                <a:spLocks noRot="1" noChangeAspect="1" noMove="1" noResize="1" noEditPoints="1" noAdjustHandles="1" noChangeArrowheads="1" noChangeShapeType="1" noTextEdit="1"/>
              </p:cNvSpPr>
              <p:nvPr/>
            </p:nvSpPr>
            <p:spPr bwMode="auto">
              <a:xfrm>
                <a:off x="406400" y="6599238"/>
                <a:ext cx="12192000" cy="2331127"/>
              </a:xfrm>
              <a:prstGeom prst="rect">
                <a:avLst/>
              </a:prstGeom>
              <a:blipFill>
                <a:blip r:embed="rId2"/>
                <a:stretch>
                  <a:fillRect l="-1750" t="-4712" b="-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sp>
        <p:nvSpPr>
          <p:cNvPr id="3" name="Rectangle 2">
            <a:extLst>
              <a:ext uri="{FF2B5EF4-FFF2-40B4-BE49-F238E27FC236}">
                <a16:creationId xmlns:a16="http://schemas.microsoft.com/office/drawing/2014/main" id="{4FF9CFEE-636B-80F1-7955-32DFE83EC3A2}"/>
              </a:ext>
            </a:extLst>
          </p:cNvPr>
          <p:cNvSpPr/>
          <p:nvPr/>
        </p:nvSpPr>
        <p:spPr>
          <a:xfrm>
            <a:off x="4964174" y="5370665"/>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Weight updates</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4" name="Rectangle 3">
            <a:extLst>
              <a:ext uri="{FF2B5EF4-FFF2-40B4-BE49-F238E27FC236}">
                <a16:creationId xmlns:a16="http://schemas.microsoft.com/office/drawing/2014/main" id="{1F200961-1384-5C2C-AC9F-439F408FFBDA}"/>
              </a:ext>
            </a:extLst>
          </p:cNvPr>
          <p:cNvSpPr/>
          <p:nvPr/>
        </p:nvSpPr>
        <p:spPr>
          <a:xfrm>
            <a:off x="1543050" y="4228568"/>
            <a:ext cx="198120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Input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5" name="Straight Arrow Connector 4">
            <a:extLst>
              <a:ext uri="{FF2B5EF4-FFF2-40B4-BE49-F238E27FC236}">
                <a16:creationId xmlns:a16="http://schemas.microsoft.com/office/drawing/2014/main" id="{4C60AD28-C4BF-B9C9-825E-7F7F1B31D026}"/>
              </a:ext>
            </a:extLst>
          </p:cNvPr>
          <p:cNvCxnSpPr>
            <a:cxnSpLocks/>
            <a:endCxn id="6" idx="1"/>
          </p:cNvCxnSpPr>
          <p:nvPr/>
        </p:nvCxnSpPr>
        <p:spPr>
          <a:xfrm>
            <a:off x="3524250" y="4480794"/>
            <a:ext cx="1435100"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8F3FA3E4-F6A2-5FBE-32C8-86B16EAFF987}"/>
              </a:ext>
            </a:extLst>
          </p:cNvPr>
          <p:cNvSpPr/>
          <p:nvPr/>
        </p:nvSpPr>
        <p:spPr>
          <a:xfrm>
            <a:off x="4959350" y="4084788"/>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Feed forward</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7" name="Rectangle 6">
            <a:extLst>
              <a:ext uri="{FF2B5EF4-FFF2-40B4-BE49-F238E27FC236}">
                <a16:creationId xmlns:a16="http://schemas.microsoft.com/office/drawing/2014/main" id="{C1B4BBAF-70CF-EE05-DE83-877DC1905A7F}"/>
              </a:ext>
            </a:extLst>
          </p:cNvPr>
          <p:cNvSpPr/>
          <p:nvPr/>
        </p:nvSpPr>
        <p:spPr>
          <a:xfrm>
            <a:off x="7995424" y="4084788"/>
            <a:ext cx="2361426" cy="792012"/>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Generate output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8" name="Straight Arrow Connector 7">
            <a:extLst>
              <a:ext uri="{FF2B5EF4-FFF2-40B4-BE49-F238E27FC236}">
                <a16:creationId xmlns:a16="http://schemas.microsoft.com/office/drawing/2014/main" id="{1A90EBF6-B593-646A-327D-7712397F62C5}"/>
              </a:ext>
            </a:extLst>
          </p:cNvPr>
          <p:cNvCxnSpPr>
            <a:cxnSpLocks/>
            <a:stCxn id="6" idx="3"/>
            <a:endCxn id="7" idx="1"/>
          </p:cNvCxnSpPr>
          <p:nvPr/>
        </p:nvCxnSpPr>
        <p:spPr>
          <a:xfrm>
            <a:off x="6940550" y="4480794"/>
            <a:ext cx="1054874"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6317378A-C7C2-40B9-BC56-53BB0D467DA9}"/>
              </a:ext>
            </a:extLst>
          </p:cNvPr>
          <p:cNvSpPr/>
          <p:nvPr/>
        </p:nvSpPr>
        <p:spPr>
          <a:xfrm>
            <a:off x="7804151" y="5514368"/>
            <a:ext cx="276287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backpropagatE</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1" name="Straight Arrow Connector 10">
            <a:extLst>
              <a:ext uri="{FF2B5EF4-FFF2-40B4-BE49-F238E27FC236}">
                <a16:creationId xmlns:a16="http://schemas.microsoft.com/office/drawing/2014/main" id="{E9CF3A90-B9F7-B35A-C807-D8F822F4F835}"/>
              </a:ext>
            </a:extLst>
          </p:cNvPr>
          <p:cNvCxnSpPr>
            <a:cxnSpLocks/>
            <a:stCxn id="9" idx="1"/>
          </p:cNvCxnSpPr>
          <p:nvPr/>
        </p:nvCxnSpPr>
        <p:spPr>
          <a:xfrm flipH="1">
            <a:off x="6940550" y="5738019"/>
            <a:ext cx="863601"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Connector: Elbow 11">
            <a:extLst>
              <a:ext uri="{FF2B5EF4-FFF2-40B4-BE49-F238E27FC236}">
                <a16:creationId xmlns:a16="http://schemas.microsoft.com/office/drawing/2014/main" id="{EB3F09AD-20FE-64A9-968E-1D705F6ECD80}"/>
              </a:ext>
            </a:extLst>
          </p:cNvPr>
          <p:cNvCxnSpPr>
            <a:cxnSpLocks/>
          </p:cNvCxnSpPr>
          <p:nvPr/>
        </p:nvCxnSpPr>
        <p:spPr>
          <a:xfrm rot="10800000">
            <a:off x="4083050" y="4480795"/>
            <a:ext cx="876301" cy="1285875"/>
          </a:xfrm>
          <a:prstGeom prst="bentConnector2">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7726A46F-EBAA-B3F0-39D5-220F2372C401}"/>
              </a:ext>
            </a:extLst>
          </p:cNvPr>
          <p:cNvCxnSpPr>
            <a:cxnSpLocks/>
            <a:stCxn id="7" idx="2"/>
            <a:endCxn id="9" idx="0"/>
          </p:cNvCxnSpPr>
          <p:nvPr/>
        </p:nvCxnSpPr>
        <p:spPr>
          <a:xfrm>
            <a:off x="9176137" y="4876800"/>
            <a:ext cx="9449" cy="637568"/>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66310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Weight updating </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798636"/>
          </a:xfrm>
        </p:spPr>
        <p:txBody>
          <a:bodyPr/>
          <a:lstStyle/>
          <a:p>
            <a:pPr eaLnBrk="1" hangingPunct="1"/>
            <a:r>
              <a:rPr lang="en-US" altLang="en-US" dirty="0"/>
              <a:t>The goal of a neural network is to find weights (including biases) that optimise some loss function, such that we can make accurate predictions on unseen data.</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16</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 name="Introduction…">
                <a:extLst>
                  <a:ext uri="{FF2B5EF4-FFF2-40B4-BE49-F238E27FC236}">
                    <a16:creationId xmlns:a16="http://schemas.microsoft.com/office/drawing/2014/main" id="{EE364299-EF03-FCA9-DC7F-014CFFC9C37C}"/>
                  </a:ext>
                </a:extLst>
              </p:cNvPr>
              <p:cNvSpPr txBox="1">
                <a:spLocks noChangeArrowheads="1"/>
              </p:cNvSpPr>
              <p:nvPr/>
            </p:nvSpPr>
            <p:spPr bwMode="auto">
              <a:xfrm>
                <a:off x="406400" y="6599238"/>
                <a:ext cx="12192000" cy="233112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eaLnBrk="1" hangingPunct="1"/>
                <a:r>
                  <a:rPr lang="en-US" altLang="en-US" sz="2800" i="1" kern="0" dirty="0"/>
                  <a:t>Backpropagate – </a:t>
                </a:r>
                <a:r>
                  <a:rPr lang="en-US" altLang="en-US" sz="2800" kern="0" dirty="0"/>
                  <a:t>To update the current weights,</a:t>
                </a:r>
                <a14:m>
                  <m:oMath xmlns:m="http://schemas.openxmlformats.org/officeDocument/2006/math">
                    <m:r>
                      <a:rPr lang="en-US" altLang="en-US" sz="2800" i="1" kern="0" dirty="0" smtClean="0">
                        <a:latin typeface="Cambria Math" panose="02040503050406030204" pitchFamily="18" charset="0"/>
                      </a:rPr>
                      <m:t> </m:t>
                    </m:r>
                    <m:r>
                      <a:rPr lang="en-US" altLang="en-US" sz="2800" b="0" i="1" kern="0" dirty="0" smtClean="0">
                        <a:latin typeface="Cambria Math" panose="02040503050406030204" pitchFamily="18" charset="0"/>
                      </a:rPr>
                      <m:t> </m:t>
                    </m:r>
                    <m:r>
                      <a:rPr lang="en-US" altLang="en-US" sz="2800" i="1" kern="0" dirty="0" smtClean="0">
                        <a:latin typeface="Cambria Math" panose="02040503050406030204" pitchFamily="18" charset="0"/>
                      </a:rPr>
                      <m:t>𝑤</m:t>
                    </m:r>
                  </m:oMath>
                </a14:m>
                <a:r>
                  <a:rPr lang="en-US" altLang="en-US" sz="2800" kern="0" dirty="0"/>
                  <a:t>, to “better” ones, </a:t>
                </a:r>
                <a14:m>
                  <m:oMath xmlns:m="http://schemas.openxmlformats.org/officeDocument/2006/math">
                    <m:r>
                      <a:rPr lang="en-US" altLang="en-US" sz="2800" i="1" kern="0" dirty="0" smtClean="0">
                        <a:latin typeface="Cambria Math" panose="02040503050406030204" pitchFamily="18" charset="0"/>
                      </a:rPr>
                      <m:t>𝑤</m:t>
                    </m:r>
                    <m:r>
                      <a:rPr lang="en-US" altLang="en-US" sz="2800" i="1" kern="0" dirty="0" smtClean="0">
                        <a:latin typeface="Cambria Math" panose="02040503050406030204" pitchFamily="18" charset="0"/>
                      </a:rPr>
                      <m:t>’, </m:t>
                    </m:r>
                  </m:oMath>
                </a14:m>
                <a:r>
                  <a:rPr lang="en-US" altLang="en-US" sz="2800" kern="0" dirty="0"/>
                  <a:t>we can use an optimiser algorithm like gradient descent: </a:t>
                </a:r>
                <a14:m>
                  <m:oMath xmlns:m="http://schemas.openxmlformats.org/officeDocument/2006/math">
                    <m:r>
                      <a:rPr lang="en-US" altLang="en-US" sz="2800" i="1" kern="0" dirty="0" smtClean="0">
                        <a:latin typeface="Cambria Math" panose="02040503050406030204" pitchFamily="18" charset="0"/>
                      </a:rPr>
                      <m:t>𝑤</m:t>
                    </m:r>
                    <m:r>
                      <a:rPr lang="en-US" altLang="en-US" sz="2800" i="1" kern="0" dirty="0" smtClean="0">
                        <a:latin typeface="Cambria Math" panose="02040503050406030204" pitchFamily="18" charset="0"/>
                      </a:rPr>
                      <m:t>’ </m:t>
                    </m:r>
                  </m:oMath>
                </a14:m>
                <a:r>
                  <a:rPr lang="en-US" altLang="en-US" sz="2800" kern="0" dirty="0"/>
                  <a:t>= </a:t>
                </a:r>
                <a14:m>
                  <m:oMath xmlns:m="http://schemas.openxmlformats.org/officeDocument/2006/math">
                    <m:r>
                      <a:rPr lang="en-US" altLang="en-US" sz="2800" i="1" kern="0" dirty="0" smtClean="0">
                        <a:latin typeface="Cambria Math" panose="02040503050406030204" pitchFamily="18" charset="0"/>
                      </a:rPr>
                      <m:t>𝑤</m:t>
                    </m:r>
                  </m:oMath>
                </a14:m>
                <a:r>
                  <a:rPr lang="en-US" altLang="en-US" sz="2800" kern="0" dirty="0"/>
                  <a:t> – </a:t>
                </a:r>
                <a14:m>
                  <m:oMath xmlns:m="http://schemas.openxmlformats.org/officeDocument/2006/math">
                    <m:r>
                      <a:rPr lang="en-US" altLang="en-US" sz="2800" b="0" i="1" kern="0" smtClean="0">
                        <a:latin typeface="Cambria Math" panose="02040503050406030204" pitchFamily="18" charset="0"/>
                      </a:rPr>
                      <m:t>𝛼</m:t>
                    </m:r>
                    <m:f>
                      <m:fPr>
                        <m:ctrlPr>
                          <a:rPr lang="en-US" altLang="en-US" sz="2800" b="0" i="1" kern="0" smtClean="0">
                            <a:latin typeface="Cambria Math" panose="02040503050406030204" pitchFamily="18" charset="0"/>
                          </a:rPr>
                        </m:ctrlPr>
                      </m:fPr>
                      <m:num>
                        <m:r>
                          <a:rPr lang="en-US" altLang="en-US" sz="2800" b="0" i="1" kern="0" smtClean="0">
                            <a:latin typeface="Cambria Math" panose="02040503050406030204" pitchFamily="18" charset="0"/>
                          </a:rPr>
                          <m:t>𝜕</m:t>
                        </m:r>
                        <m:r>
                          <a:rPr lang="en-US" altLang="en-US" sz="2800" b="0" i="1" kern="0" smtClean="0">
                            <a:latin typeface="Cambria Math" panose="02040503050406030204" pitchFamily="18" charset="0"/>
                          </a:rPr>
                          <m:t>𝐿</m:t>
                        </m:r>
                        <m:d>
                          <m:dPr>
                            <m:ctrlPr>
                              <a:rPr lang="en-US" altLang="en-US" sz="2800" b="0" i="1" kern="0" smtClean="0">
                                <a:latin typeface="Cambria Math" panose="02040503050406030204" pitchFamily="18" charset="0"/>
                              </a:rPr>
                            </m:ctrlPr>
                          </m:dPr>
                          <m:e>
                            <m:r>
                              <a:rPr lang="en-US" altLang="en-US" sz="2800" b="0" i="1" kern="0" smtClean="0">
                                <a:latin typeface="Cambria Math" panose="02040503050406030204" pitchFamily="18" charset="0"/>
                              </a:rPr>
                              <m:t>𝑤</m:t>
                            </m:r>
                          </m:e>
                        </m:d>
                      </m:num>
                      <m:den>
                        <m:r>
                          <a:rPr lang="en-US" altLang="en-US" sz="2800" b="0" i="1" kern="0" smtClean="0">
                            <a:latin typeface="Cambria Math" panose="02040503050406030204" pitchFamily="18" charset="0"/>
                          </a:rPr>
                          <m:t>𝜕</m:t>
                        </m:r>
                        <m:r>
                          <a:rPr lang="en-US" altLang="en-US" sz="2800" b="0" i="1" kern="0" smtClean="0">
                            <a:latin typeface="Cambria Math" panose="02040503050406030204" pitchFamily="18" charset="0"/>
                          </a:rPr>
                          <m:t>𝑤</m:t>
                        </m:r>
                      </m:den>
                    </m:f>
                  </m:oMath>
                </a14:m>
                <a:r>
                  <a:rPr lang="en-US" altLang="en-US" sz="2800" kern="0" dirty="0"/>
                  <a:t> . This requires the </a:t>
                </a:r>
                <a:r>
                  <a:rPr lang="en-US" altLang="en-US" sz="2800" b="1" kern="0" dirty="0"/>
                  <a:t>loss function derivative </a:t>
                </a:r>
                <a:r>
                  <a:rPr lang="en-US" altLang="en-US" sz="2800" kern="0" dirty="0"/>
                  <a:t>with respect to the weights of the model. We will discuss this next.</a:t>
                </a:r>
                <a:endParaRPr lang="en-US" altLang="en-US" sz="2800" b="0" kern="0" dirty="0"/>
              </a:p>
            </p:txBody>
          </p:sp>
        </mc:Choice>
        <mc:Fallback xmlns="">
          <p:sp>
            <p:nvSpPr>
              <p:cNvPr id="2" name="Introduction…">
                <a:extLst>
                  <a:ext uri="{FF2B5EF4-FFF2-40B4-BE49-F238E27FC236}">
                    <a16:creationId xmlns:a16="http://schemas.microsoft.com/office/drawing/2014/main" id="{EE364299-EF03-FCA9-DC7F-014CFFC9C37C}"/>
                  </a:ext>
                </a:extLst>
              </p:cNvPr>
              <p:cNvSpPr txBox="1">
                <a:spLocks noRot="1" noChangeAspect="1" noMove="1" noResize="1" noEditPoints="1" noAdjustHandles="1" noChangeArrowheads="1" noChangeShapeType="1" noTextEdit="1"/>
              </p:cNvSpPr>
              <p:nvPr/>
            </p:nvSpPr>
            <p:spPr bwMode="auto">
              <a:xfrm>
                <a:off x="406400" y="6599238"/>
                <a:ext cx="12192000" cy="2331127"/>
              </a:xfrm>
              <a:prstGeom prst="rect">
                <a:avLst/>
              </a:prstGeom>
              <a:blipFill>
                <a:blip r:embed="rId2"/>
                <a:stretch>
                  <a:fillRect l="-1400" t="-3665" r="-14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sp>
        <p:nvSpPr>
          <p:cNvPr id="3" name="Rectangle 2">
            <a:extLst>
              <a:ext uri="{FF2B5EF4-FFF2-40B4-BE49-F238E27FC236}">
                <a16:creationId xmlns:a16="http://schemas.microsoft.com/office/drawing/2014/main" id="{640073F4-9B55-A06C-60E3-78C72EDBA8CD}"/>
              </a:ext>
            </a:extLst>
          </p:cNvPr>
          <p:cNvSpPr/>
          <p:nvPr/>
        </p:nvSpPr>
        <p:spPr>
          <a:xfrm>
            <a:off x="4964174" y="5370665"/>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Weight updates</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4" name="Rectangle 3">
            <a:extLst>
              <a:ext uri="{FF2B5EF4-FFF2-40B4-BE49-F238E27FC236}">
                <a16:creationId xmlns:a16="http://schemas.microsoft.com/office/drawing/2014/main" id="{FC396E31-2CF7-260F-C1BA-737A7F826410}"/>
              </a:ext>
            </a:extLst>
          </p:cNvPr>
          <p:cNvSpPr/>
          <p:nvPr/>
        </p:nvSpPr>
        <p:spPr>
          <a:xfrm>
            <a:off x="1543050" y="4228568"/>
            <a:ext cx="198120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Input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5" name="Straight Arrow Connector 4">
            <a:extLst>
              <a:ext uri="{FF2B5EF4-FFF2-40B4-BE49-F238E27FC236}">
                <a16:creationId xmlns:a16="http://schemas.microsoft.com/office/drawing/2014/main" id="{176487F8-F0C3-8D3F-38D2-E6D0DEC44C4D}"/>
              </a:ext>
            </a:extLst>
          </p:cNvPr>
          <p:cNvCxnSpPr>
            <a:cxnSpLocks/>
            <a:endCxn id="6" idx="1"/>
          </p:cNvCxnSpPr>
          <p:nvPr/>
        </p:nvCxnSpPr>
        <p:spPr>
          <a:xfrm>
            <a:off x="3524250" y="4480794"/>
            <a:ext cx="1435100"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42FEF7AB-5018-5C66-D2D0-D2C744E3D838}"/>
              </a:ext>
            </a:extLst>
          </p:cNvPr>
          <p:cNvSpPr/>
          <p:nvPr/>
        </p:nvSpPr>
        <p:spPr>
          <a:xfrm>
            <a:off x="4959350" y="4084788"/>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Feed forward</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7" name="Rectangle 6">
            <a:extLst>
              <a:ext uri="{FF2B5EF4-FFF2-40B4-BE49-F238E27FC236}">
                <a16:creationId xmlns:a16="http://schemas.microsoft.com/office/drawing/2014/main" id="{20F2E699-0F67-FA3E-5C87-4F3BE18AC002}"/>
              </a:ext>
            </a:extLst>
          </p:cNvPr>
          <p:cNvSpPr/>
          <p:nvPr/>
        </p:nvSpPr>
        <p:spPr>
          <a:xfrm>
            <a:off x="7995424" y="4084788"/>
            <a:ext cx="2361426"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Generate output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8" name="Straight Arrow Connector 7">
            <a:extLst>
              <a:ext uri="{FF2B5EF4-FFF2-40B4-BE49-F238E27FC236}">
                <a16:creationId xmlns:a16="http://schemas.microsoft.com/office/drawing/2014/main" id="{10CDA233-7E50-03E0-53C8-124E1D730654}"/>
              </a:ext>
            </a:extLst>
          </p:cNvPr>
          <p:cNvCxnSpPr>
            <a:cxnSpLocks/>
            <a:stCxn id="6" idx="3"/>
            <a:endCxn id="7" idx="1"/>
          </p:cNvCxnSpPr>
          <p:nvPr/>
        </p:nvCxnSpPr>
        <p:spPr>
          <a:xfrm>
            <a:off x="6940550" y="4480794"/>
            <a:ext cx="1054874"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1DC1C309-47B3-B73E-6FF3-AF280F5894EE}"/>
              </a:ext>
            </a:extLst>
          </p:cNvPr>
          <p:cNvSpPr/>
          <p:nvPr/>
        </p:nvSpPr>
        <p:spPr>
          <a:xfrm>
            <a:off x="7804151" y="5514368"/>
            <a:ext cx="2762870" cy="447302"/>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backpropagatE</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1" name="Straight Arrow Connector 10">
            <a:extLst>
              <a:ext uri="{FF2B5EF4-FFF2-40B4-BE49-F238E27FC236}">
                <a16:creationId xmlns:a16="http://schemas.microsoft.com/office/drawing/2014/main" id="{EFBBB3D0-0CB3-5F89-5631-F014E472D0F8}"/>
              </a:ext>
            </a:extLst>
          </p:cNvPr>
          <p:cNvCxnSpPr>
            <a:cxnSpLocks/>
            <a:stCxn id="9" idx="1"/>
          </p:cNvCxnSpPr>
          <p:nvPr/>
        </p:nvCxnSpPr>
        <p:spPr>
          <a:xfrm flipH="1">
            <a:off x="6940550" y="5738019"/>
            <a:ext cx="863601"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Connector: Elbow 11">
            <a:extLst>
              <a:ext uri="{FF2B5EF4-FFF2-40B4-BE49-F238E27FC236}">
                <a16:creationId xmlns:a16="http://schemas.microsoft.com/office/drawing/2014/main" id="{9AC3D931-A9F0-6420-B22B-EAE8C5A50BC4}"/>
              </a:ext>
            </a:extLst>
          </p:cNvPr>
          <p:cNvCxnSpPr>
            <a:cxnSpLocks/>
          </p:cNvCxnSpPr>
          <p:nvPr/>
        </p:nvCxnSpPr>
        <p:spPr>
          <a:xfrm rot="10800000">
            <a:off x="4083050" y="4480795"/>
            <a:ext cx="876301" cy="1285875"/>
          </a:xfrm>
          <a:prstGeom prst="bentConnector2">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4AE8F93-E66A-4D7A-22A0-AF491098E6FF}"/>
              </a:ext>
            </a:extLst>
          </p:cNvPr>
          <p:cNvCxnSpPr>
            <a:cxnSpLocks/>
            <a:stCxn id="7" idx="2"/>
            <a:endCxn id="9" idx="0"/>
          </p:cNvCxnSpPr>
          <p:nvPr/>
        </p:nvCxnSpPr>
        <p:spPr>
          <a:xfrm>
            <a:off x="9176137" y="4876800"/>
            <a:ext cx="9449" cy="637568"/>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9055054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Weight updating </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798636"/>
          </a:xfrm>
        </p:spPr>
        <p:txBody>
          <a:bodyPr/>
          <a:lstStyle/>
          <a:p>
            <a:pPr eaLnBrk="1" hangingPunct="1"/>
            <a:r>
              <a:rPr lang="en-US" altLang="en-US" dirty="0"/>
              <a:t>The goal of a neural network is to find weights (including biases) that optimise some loss function, such that we can make accurate predictions on unseen data.</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17</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2" name="Introduction…">
            <a:extLst>
              <a:ext uri="{FF2B5EF4-FFF2-40B4-BE49-F238E27FC236}">
                <a16:creationId xmlns:a16="http://schemas.microsoft.com/office/drawing/2014/main" id="{4D69928A-6860-B572-BD2A-8AA364569CF9}"/>
              </a:ext>
            </a:extLst>
          </p:cNvPr>
          <p:cNvSpPr txBox="1">
            <a:spLocks noChangeArrowheads="1"/>
          </p:cNvSpPr>
          <p:nvPr/>
        </p:nvSpPr>
        <p:spPr bwMode="auto">
          <a:xfrm>
            <a:off x="406400" y="6599238"/>
            <a:ext cx="12192000" cy="179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eaLnBrk="1" hangingPunct="1"/>
            <a:r>
              <a:rPr lang="en-US" altLang="en-US" i="1" kern="0" dirty="0"/>
              <a:t>Weight updates – </a:t>
            </a:r>
            <a:r>
              <a:rPr lang="en-US" altLang="en-US" kern="0" dirty="0"/>
              <a:t>The final step is to feed these newly formed weights back into the network. The process is repeated until a desired value of the loss function is obtained.</a:t>
            </a:r>
            <a:endParaRPr lang="en-US" altLang="en-US" b="0" kern="0" dirty="0"/>
          </a:p>
        </p:txBody>
      </p:sp>
      <p:sp>
        <p:nvSpPr>
          <p:cNvPr id="18" name="Rectangle 17">
            <a:extLst>
              <a:ext uri="{FF2B5EF4-FFF2-40B4-BE49-F238E27FC236}">
                <a16:creationId xmlns:a16="http://schemas.microsoft.com/office/drawing/2014/main" id="{2E31F085-78BA-3F7C-3340-467CEB28A531}"/>
              </a:ext>
            </a:extLst>
          </p:cNvPr>
          <p:cNvSpPr/>
          <p:nvPr/>
        </p:nvSpPr>
        <p:spPr>
          <a:xfrm>
            <a:off x="4964174" y="5370665"/>
            <a:ext cx="1981200" cy="792012"/>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Weight updates</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9" name="Rectangle 18">
            <a:extLst>
              <a:ext uri="{FF2B5EF4-FFF2-40B4-BE49-F238E27FC236}">
                <a16:creationId xmlns:a16="http://schemas.microsoft.com/office/drawing/2014/main" id="{90ED20BF-702F-ECB9-8E35-E265DD8AFD78}"/>
              </a:ext>
            </a:extLst>
          </p:cNvPr>
          <p:cNvSpPr/>
          <p:nvPr/>
        </p:nvSpPr>
        <p:spPr>
          <a:xfrm>
            <a:off x="1543050" y="4228568"/>
            <a:ext cx="198120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Input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22" name="Straight Arrow Connector 21">
            <a:extLst>
              <a:ext uri="{FF2B5EF4-FFF2-40B4-BE49-F238E27FC236}">
                <a16:creationId xmlns:a16="http://schemas.microsoft.com/office/drawing/2014/main" id="{1E50C80B-A804-5D4B-D4A6-3FDE58995DF3}"/>
              </a:ext>
            </a:extLst>
          </p:cNvPr>
          <p:cNvCxnSpPr>
            <a:cxnSpLocks/>
            <a:endCxn id="23" idx="1"/>
          </p:cNvCxnSpPr>
          <p:nvPr/>
        </p:nvCxnSpPr>
        <p:spPr>
          <a:xfrm>
            <a:off x="3524250" y="4480794"/>
            <a:ext cx="1435100"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2B0B84CA-BA67-7001-BCE4-CB14C89B3EA5}"/>
              </a:ext>
            </a:extLst>
          </p:cNvPr>
          <p:cNvSpPr/>
          <p:nvPr/>
        </p:nvSpPr>
        <p:spPr>
          <a:xfrm>
            <a:off x="4959350" y="4084788"/>
            <a:ext cx="1981200"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Feed forward</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24" name="Rectangle 23">
            <a:extLst>
              <a:ext uri="{FF2B5EF4-FFF2-40B4-BE49-F238E27FC236}">
                <a16:creationId xmlns:a16="http://schemas.microsoft.com/office/drawing/2014/main" id="{260FB27E-C939-2E92-FA7D-11304B009C83}"/>
              </a:ext>
            </a:extLst>
          </p:cNvPr>
          <p:cNvSpPr/>
          <p:nvPr/>
        </p:nvSpPr>
        <p:spPr>
          <a:xfrm>
            <a:off x="7995424" y="4084788"/>
            <a:ext cx="2361426" cy="79201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Generate output</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25" name="Straight Arrow Connector 24">
            <a:extLst>
              <a:ext uri="{FF2B5EF4-FFF2-40B4-BE49-F238E27FC236}">
                <a16:creationId xmlns:a16="http://schemas.microsoft.com/office/drawing/2014/main" id="{B28D2A78-E69A-6D52-6E09-7206BEBF4DB6}"/>
              </a:ext>
            </a:extLst>
          </p:cNvPr>
          <p:cNvCxnSpPr>
            <a:cxnSpLocks/>
            <a:stCxn id="23" idx="3"/>
            <a:endCxn id="24" idx="1"/>
          </p:cNvCxnSpPr>
          <p:nvPr/>
        </p:nvCxnSpPr>
        <p:spPr>
          <a:xfrm>
            <a:off x="6940550" y="4480794"/>
            <a:ext cx="1054874"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6" name="Rectangle 25">
            <a:extLst>
              <a:ext uri="{FF2B5EF4-FFF2-40B4-BE49-F238E27FC236}">
                <a16:creationId xmlns:a16="http://schemas.microsoft.com/office/drawing/2014/main" id="{B90F8830-53F3-B501-9797-F46228A6D941}"/>
              </a:ext>
            </a:extLst>
          </p:cNvPr>
          <p:cNvSpPr/>
          <p:nvPr/>
        </p:nvSpPr>
        <p:spPr>
          <a:xfrm>
            <a:off x="7804151" y="5514368"/>
            <a:ext cx="2762870" cy="44730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2800" b="0" i="0" u="none" strike="noStrike" cap="all" spc="0" normalizeH="0" baseline="0" dirty="0">
                <a:ln>
                  <a:noFill/>
                </a:ln>
                <a:solidFill>
                  <a:srgbClr val="FFFFFF"/>
                </a:solidFill>
                <a:effectLst/>
                <a:uFillTx/>
                <a:latin typeface="+mn-lt"/>
                <a:ea typeface="+mn-ea"/>
                <a:cs typeface="+mn-cs"/>
                <a:sym typeface="DIN Condensed Bold"/>
              </a:rPr>
              <a:t>backpropagatE</a:t>
            </a: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28" name="Straight Arrow Connector 27">
            <a:extLst>
              <a:ext uri="{FF2B5EF4-FFF2-40B4-BE49-F238E27FC236}">
                <a16:creationId xmlns:a16="http://schemas.microsoft.com/office/drawing/2014/main" id="{6BFE44B5-C0AC-DC89-D6F0-5728EEB7491A}"/>
              </a:ext>
            </a:extLst>
          </p:cNvPr>
          <p:cNvCxnSpPr>
            <a:cxnSpLocks/>
            <a:stCxn id="26" idx="1"/>
          </p:cNvCxnSpPr>
          <p:nvPr/>
        </p:nvCxnSpPr>
        <p:spPr>
          <a:xfrm flipH="1">
            <a:off x="6940550" y="5738019"/>
            <a:ext cx="863601" cy="0"/>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 name="Connector: Elbow 29">
            <a:extLst>
              <a:ext uri="{FF2B5EF4-FFF2-40B4-BE49-F238E27FC236}">
                <a16:creationId xmlns:a16="http://schemas.microsoft.com/office/drawing/2014/main" id="{CA58A7D5-A609-FAB9-D964-903C8C6FEE9B}"/>
              </a:ext>
            </a:extLst>
          </p:cNvPr>
          <p:cNvCxnSpPr>
            <a:cxnSpLocks/>
          </p:cNvCxnSpPr>
          <p:nvPr/>
        </p:nvCxnSpPr>
        <p:spPr>
          <a:xfrm rot="10800000">
            <a:off x="4083050" y="4480795"/>
            <a:ext cx="876301" cy="1285875"/>
          </a:xfrm>
          <a:prstGeom prst="bentConnector2">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D257E5B0-FAEF-D186-84CF-8414E4A8D71D}"/>
              </a:ext>
            </a:extLst>
          </p:cNvPr>
          <p:cNvCxnSpPr>
            <a:cxnSpLocks/>
            <a:stCxn id="24" idx="2"/>
            <a:endCxn id="26" idx="0"/>
          </p:cNvCxnSpPr>
          <p:nvPr/>
        </p:nvCxnSpPr>
        <p:spPr>
          <a:xfrm>
            <a:off x="9176137" y="4876800"/>
            <a:ext cx="9449" cy="637568"/>
          </a:xfrm>
          <a:prstGeom prst="straightConnector1">
            <a:avLst/>
          </a:prstGeom>
          <a:noFill/>
          <a:ln w="381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904023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Backpropagation</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6727823"/>
          </a:xfrm>
        </p:spPr>
        <p:txBody>
          <a:bodyPr/>
          <a:lstStyle/>
          <a:p>
            <a:pPr lvl="1" eaLnBrk="1" hangingPunct="1"/>
            <a:r>
              <a:rPr lang="en-US" altLang="en-US" dirty="0"/>
              <a:t>Backpropagation requires derivatives to be computed.</a:t>
            </a:r>
          </a:p>
          <a:p>
            <a:pPr lvl="1" eaLnBrk="1" hangingPunct="1"/>
            <a:r>
              <a:rPr lang="en-US" altLang="en-US" dirty="0"/>
              <a:t>Efficiency is key in this regard as we want to minimise the number of operations, the memory used, and the time taken.</a:t>
            </a:r>
          </a:p>
          <a:p>
            <a:pPr lvl="1" eaLnBrk="1" hangingPunct="1"/>
            <a:r>
              <a:rPr lang="en-US" altLang="en-US" dirty="0"/>
              <a:t>So, what is the most efficient way to differentiate?</a:t>
            </a:r>
          </a:p>
          <a:p>
            <a:pPr lvl="1" eaLnBrk="1" hangingPunct="1"/>
            <a:r>
              <a:rPr lang="en-US" altLang="en-US" dirty="0"/>
              <a:t>Taking the </a:t>
            </a:r>
            <a:r>
              <a:rPr lang="en-US" altLang="en-US" b="1" dirty="0"/>
              <a:t>perceptron</a:t>
            </a:r>
            <a:r>
              <a:rPr lang="en-US" altLang="en-US" dirty="0"/>
              <a:t> with a </a:t>
            </a:r>
            <a:r>
              <a:rPr lang="en-US" altLang="en-US" b="1" dirty="0"/>
              <a:t>sigmoid activation function </a:t>
            </a:r>
            <a:r>
              <a:rPr lang="en-US" altLang="en-US" dirty="0"/>
              <a:t>and </a:t>
            </a:r>
            <a:r>
              <a:rPr lang="en-US" altLang="en-US" b="1" dirty="0"/>
              <a:t>one sample of data </a:t>
            </a:r>
            <a:r>
              <a:rPr lang="en-US" altLang="en-US" dirty="0"/>
              <a:t>as an example, we can first </a:t>
            </a:r>
            <a:r>
              <a:rPr lang="en-US" altLang="en-US" i="1" dirty="0"/>
              <a:t>symbolically</a:t>
            </a:r>
            <a:r>
              <a:rPr lang="en-US" altLang="en-US" dirty="0"/>
              <a:t> identify these derivatives…</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18</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Tree>
    <p:extLst>
      <p:ext uri="{BB962C8B-B14F-4D97-AF65-F5344CB8AC3E}">
        <p14:creationId xmlns:p14="http://schemas.microsoft.com/office/powerpoint/2010/main" val="269576780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Backpropagation</a:t>
            </a:r>
            <a:endParaRPr dirty="0"/>
          </a:p>
        </p:txBody>
      </p:sp>
      <mc:AlternateContent xmlns:mc="http://schemas.openxmlformats.org/markup-compatibility/2006" xmlns:a14="http://schemas.microsoft.com/office/drawing/2010/main">
        <mc:Choice Requires="a14">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1638" y="6018215"/>
                <a:ext cx="12192000" cy="2501672"/>
              </a:xfrm>
            </p:spPr>
            <p:txBody>
              <a:bodyPr/>
              <a:lstStyle/>
              <a:p>
                <a:pPr lvl="1" eaLnBrk="1" hangingPunct="1"/>
                <a:r>
                  <a:rPr lang="en-US" altLang="en-US" dirty="0">
                    <a:solidFill>
                      <a:schemeClr val="bg1"/>
                    </a:solidFill>
                  </a:rPr>
                  <a:t>First, we take </a:t>
                </a:r>
                <a14:m>
                  <m:oMath xmlns:m="http://schemas.openxmlformats.org/officeDocument/2006/math">
                    <m:r>
                      <a:rPr lang="en-US" altLang="en-US" b="0" i="1" smtClean="0">
                        <a:solidFill>
                          <a:schemeClr val="bg1"/>
                        </a:solidFill>
                        <a:latin typeface="Cambria Math" panose="02040503050406030204" pitchFamily="18" charset="0"/>
                      </a:rPr>
                      <m:t>𝐿</m:t>
                    </m:r>
                    <m:r>
                      <a:rPr lang="en-US" altLang="en-US" b="0" i="1" smtClean="0">
                        <a:solidFill>
                          <a:schemeClr val="bg1"/>
                        </a:solidFill>
                        <a:latin typeface="Cambria Math" panose="02040503050406030204" pitchFamily="18" charset="0"/>
                      </a:rPr>
                      <m:t>=</m:t>
                    </m:r>
                    <m:f>
                      <m:fPr>
                        <m:ctrlPr>
                          <a:rPr lang="en-US" altLang="en-US" b="0" i="1" smtClean="0">
                            <a:solidFill>
                              <a:schemeClr val="bg1"/>
                            </a:solidFill>
                            <a:latin typeface="Cambria Math" panose="02040503050406030204" pitchFamily="18" charset="0"/>
                          </a:rPr>
                        </m:ctrlPr>
                      </m:fPr>
                      <m:num>
                        <m:r>
                          <a:rPr lang="en-US" altLang="en-US" b="0" i="1" smtClean="0">
                            <a:solidFill>
                              <a:schemeClr val="bg1"/>
                            </a:solidFill>
                            <a:latin typeface="Cambria Math" panose="02040503050406030204" pitchFamily="18" charset="0"/>
                          </a:rPr>
                          <m:t>1</m:t>
                        </m:r>
                      </m:num>
                      <m:den>
                        <m:r>
                          <a:rPr lang="en-US" altLang="en-US" b="0" i="1" smtClean="0">
                            <a:solidFill>
                              <a:schemeClr val="bg1"/>
                            </a:solidFill>
                            <a:latin typeface="Cambria Math" panose="02040503050406030204" pitchFamily="18" charset="0"/>
                          </a:rPr>
                          <m:t>2</m:t>
                        </m:r>
                      </m:den>
                    </m:f>
                    <m:sSup>
                      <m:sSupPr>
                        <m:ctrlPr>
                          <a:rPr lang="en-US" altLang="en-US" i="1">
                            <a:solidFill>
                              <a:schemeClr val="bg1"/>
                            </a:solidFill>
                            <a:latin typeface="Cambria Math" panose="02040503050406030204" pitchFamily="18" charset="0"/>
                          </a:rPr>
                        </m:ctrlPr>
                      </m:sSupPr>
                      <m:e>
                        <m:d>
                          <m:dPr>
                            <m:ctrlPr>
                              <a:rPr lang="en-US" altLang="en-US" i="1">
                                <a:solidFill>
                                  <a:schemeClr val="bg1"/>
                                </a:solidFill>
                                <a:latin typeface="Cambria Math" panose="02040503050406030204" pitchFamily="18" charset="0"/>
                              </a:rPr>
                            </m:ctrlPr>
                          </m:dPr>
                          <m:e>
                            <m:acc>
                              <m:accPr>
                                <m:chr m:val="̂"/>
                                <m:ctrlPr>
                                  <a:rPr lang="en-US" altLang="en-US" i="1">
                                    <a:solidFill>
                                      <a:schemeClr val="bg1"/>
                                    </a:solidFill>
                                    <a:latin typeface="Cambria Math" panose="02040503050406030204" pitchFamily="18" charset="0"/>
                                  </a:rPr>
                                </m:ctrlPr>
                              </m:accPr>
                              <m:e>
                                <m:r>
                                  <a:rPr lang="en-US" altLang="en-US" i="1">
                                    <a:solidFill>
                                      <a:schemeClr val="bg1"/>
                                    </a:solidFill>
                                    <a:latin typeface="Cambria Math" panose="02040503050406030204" pitchFamily="18" charset="0"/>
                                  </a:rPr>
                                  <m:t>𝑦</m:t>
                                </m:r>
                              </m:e>
                            </m:acc>
                            <m:r>
                              <a:rPr lang="en-US" altLang="en-US" i="1">
                                <a:solidFill>
                                  <a:schemeClr val="bg1"/>
                                </a:solidFill>
                                <a:latin typeface="Cambria Math" panose="02040503050406030204" pitchFamily="18" charset="0"/>
                              </a:rPr>
                              <m:t>−</m:t>
                            </m:r>
                            <m:r>
                              <a:rPr lang="en-US" altLang="en-US" i="1">
                                <a:solidFill>
                                  <a:schemeClr val="bg1"/>
                                </a:solidFill>
                                <a:latin typeface="Cambria Math" panose="02040503050406030204" pitchFamily="18" charset="0"/>
                              </a:rPr>
                              <m:t>𝑦</m:t>
                            </m:r>
                          </m:e>
                        </m:d>
                      </m:e>
                      <m:sup>
                        <m:r>
                          <a:rPr lang="en-US" altLang="en-US" i="1">
                            <a:solidFill>
                              <a:schemeClr val="bg1"/>
                            </a:solidFill>
                            <a:latin typeface="Cambria Math" panose="02040503050406030204" pitchFamily="18" charset="0"/>
                          </a:rPr>
                          <m:t>2</m:t>
                        </m:r>
                      </m:sup>
                    </m:sSup>
                  </m:oMath>
                </a14:m>
                <a:r>
                  <a:rPr lang="en-US" altLang="en-US" dirty="0">
                    <a:solidFill>
                      <a:schemeClr val="bg1"/>
                    </a:solidFill>
                  </a:rPr>
                  <a:t> as the MSE loss function.</a:t>
                </a:r>
              </a:p>
              <a:p>
                <a:pPr lvl="1" eaLnBrk="1" hangingPunct="1"/>
                <a:r>
                  <a:rPr lang="en-US" altLang="en-US" dirty="0">
                    <a:solidFill>
                      <a:schemeClr val="bg1"/>
                    </a:solidFill>
                  </a:rPr>
                  <a:t>In terms of its weights, it is </a:t>
                </a:r>
                <a14:m>
                  <m:oMath xmlns:m="http://schemas.openxmlformats.org/officeDocument/2006/math">
                    <m:r>
                      <a:rPr lang="en-US" altLang="en-US" b="0" i="1" smtClean="0">
                        <a:solidFill>
                          <a:schemeClr val="bg1"/>
                        </a:solidFill>
                        <a:latin typeface="Cambria Math" panose="02040503050406030204" pitchFamily="18" charset="0"/>
                      </a:rPr>
                      <m:t>𝐿</m:t>
                    </m:r>
                    <m:r>
                      <a:rPr lang="en-US" altLang="en-US" b="0" i="1" smtClean="0">
                        <a:solidFill>
                          <a:schemeClr val="bg1"/>
                        </a:solidFill>
                        <a:latin typeface="Cambria Math" panose="02040503050406030204" pitchFamily="18" charset="0"/>
                      </a:rPr>
                      <m:t>=</m:t>
                    </m:r>
                    <m:f>
                      <m:fPr>
                        <m:ctrlPr>
                          <a:rPr lang="en-US" altLang="en-US" b="0" i="1" smtClean="0">
                            <a:solidFill>
                              <a:schemeClr val="bg1"/>
                            </a:solidFill>
                            <a:latin typeface="Cambria Math" panose="02040503050406030204" pitchFamily="18" charset="0"/>
                          </a:rPr>
                        </m:ctrlPr>
                      </m:fPr>
                      <m:num>
                        <m:r>
                          <a:rPr lang="en-US" altLang="en-US" b="0" i="1" smtClean="0">
                            <a:solidFill>
                              <a:schemeClr val="bg1"/>
                            </a:solidFill>
                            <a:latin typeface="Cambria Math" panose="02040503050406030204" pitchFamily="18" charset="0"/>
                          </a:rPr>
                          <m:t>1</m:t>
                        </m:r>
                      </m:num>
                      <m:den>
                        <m:r>
                          <a:rPr lang="en-US" altLang="en-US" b="0" i="1" smtClean="0">
                            <a:solidFill>
                              <a:schemeClr val="bg1"/>
                            </a:solidFill>
                            <a:latin typeface="Cambria Math" panose="02040503050406030204" pitchFamily="18" charset="0"/>
                          </a:rPr>
                          <m:t>2</m:t>
                        </m:r>
                      </m:den>
                    </m:f>
                    <m:sSup>
                      <m:sSupPr>
                        <m:ctrlPr>
                          <a:rPr lang="en-US" altLang="en-US" i="1">
                            <a:solidFill>
                              <a:schemeClr val="bg1"/>
                            </a:solidFill>
                            <a:latin typeface="Cambria Math" panose="02040503050406030204" pitchFamily="18" charset="0"/>
                          </a:rPr>
                        </m:ctrlPr>
                      </m:sSupPr>
                      <m:e>
                        <m:d>
                          <m:dPr>
                            <m:ctrlPr>
                              <a:rPr lang="en-US" altLang="en-US" i="1">
                                <a:solidFill>
                                  <a:schemeClr val="bg1"/>
                                </a:solidFill>
                                <a:latin typeface="Cambria Math" panose="02040503050406030204" pitchFamily="18" charset="0"/>
                              </a:rPr>
                            </m:ctrlPr>
                          </m:dPr>
                          <m:e>
                            <m:r>
                              <a:rPr lang="en-US" altLang="en-US" i="1">
                                <a:solidFill>
                                  <a:schemeClr val="bg1"/>
                                </a:solidFill>
                                <a:latin typeface="Cambria Math" panose="02040503050406030204" pitchFamily="18" charset="0"/>
                              </a:rPr>
                              <m:t>𝑓</m:t>
                            </m:r>
                            <m:r>
                              <a:rPr lang="en-US" altLang="en-US" i="1">
                                <a:solidFill>
                                  <a:schemeClr val="bg1"/>
                                </a:solidFill>
                                <a:latin typeface="Cambria Math" panose="02040503050406030204" pitchFamily="18" charset="0"/>
                              </a:rPr>
                              <m:t>(</m:t>
                            </m:r>
                            <m:r>
                              <a:rPr lang="en-US" altLang="en-US" i="1">
                                <a:solidFill>
                                  <a:schemeClr val="bg1"/>
                                </a:solidFill>
                                <a:latin typeface="Cambria Math" panose="02040503050406030204" pitchFamily="18" charset="0"/>
                              </a:rPr>
                              <m:t>𝑤𝑥</m:t>
                            </m:r>
                            <m:r>
                              <a:rPr lang="en-US" altLang="en-US" i="1">
                                <a:solidFill>
                                  <a:schemeClr val="bg1"/>
                                </a:solidFill>
                                <a:latin typeface="Cambria Math" panose="02040503050406030204" pitchFamily="18" charset="0"/>
                              </a:rPr>
                              <m:t>+</m:t>
                            </m:r>
                            <m:r>
                              <a:rPr lang="en-US" altLang="en-US" i="1">
                                <a:solidFill>
                                  <a:schemeClr val="bg1"/>
                                </a:solidFill>
                                <a:latin typeface="Cambria Math" panose="02040503050406030204" pitchFamily="18" charset="0"/>
                              </a:rPr>
                              <m:t>𝑏</m:t>
                            </m:r>
                            <m:r>
                              <a:rPr lang="en-US" altLang="en-US" i="1">
                                <a:solidFill>
                                  <a:schemeClr val="bg1"/>
                                </a:solidFill>
                                <a:latin typeface="Cambria Math" panose="02040503050406030204" pitchFamily="18" charset="0"/>
                              </a:rPr>
                              <m:t>)−</m:t>
                            </m:r>
                            <m:r>
                              <a:rPr lang="en-US" altLang="en-US" i="1">
                                <a:solidFill>
                                  <a:schemeClr val="bg1"/>
                                </a:solidFill>
                                <a:latin typeface="Cambria Math" panose="02040503050406030204" pitchFamily="18" charset="0"/>
                              </a:rPr>
                              <m:t>𝑦</m:t>
                            </m:r>
                          </m:e>
                        </m:d>
                      </m:e>
                      <m:sup>
                        <m:r>
                          <a:rPr lang="en-US" altLang="en-US" i="1">
                            <a:solidFill>
                              <a:schemeClr val="bg1"/>
                            </a:solidFill>
                            <a:latin typeface="Cambria Math" panose="02040503050406030204" pitchFamily="18" charset="0"/>
                          </a:rPr>
                          <m:t>2</m:t>
                        </m:r>
                      </m:sup>
                    </m:sSup>
                  </m:oMath>
                </a14:m>
                <a:r>
                  <a:rPr lang="en-US" altLang="en-US" dirty="0">
                    <a:solidFill>
                      <a:schemeClr val="bg1"/>
                    </a:solidFill>
                  </a:rPr>
                  <a:t>, where </a:t>
                </a:r>
                <a14:m>
                  <m:oMath xmlns:m="http://schemas.openxmlformats.org/officeDocument/2006/math">
                    <m:r>
                      <a:rPr lang="en-US" altLang="en-US" b="0" i="1" smtClean="0">
                        <a:solidFill>
                          <a:schemeClr val="bg1"/>
                        </a:solidFill>
                        <a:latin typeface="Cambria Math" panose="02040503050406030204" pitchFamily="18" charset="0"/>
                      </a:rPr>
                      <m:t>𝑓</m:t>
                    </m:r>
                  </m:oMath>
                </a14:m>
                <a:r>
                  <a:rPr lang="en-US" altLang="en-US" dirty="0">
                    <a:solidFill>
                      <a:schemeClr val="bg1"/>
                    </a:solidFill>
                  </a:rPr>
                  <a:t> is the sigmoid activation function.</a:t>
                </a:r>
              </a:p>
            </p:txBody>
          </p:sp>
        </mc:Choice>
        <mc:Fallback xmlns="">
          <p:sp>
            <p:nvSpPr>
              <p:cNvPr id="18436" name="Introduction…">
                <a:extLst>
                  <a:ext uri="{FF2B5EF4-FFF2-40B4-BE49-F238E27FC236}">
                    <a16:creationId xmlns:a16="http://schemas.microsoft.com/office/drawing/2014/main" id="{6A9282A4-4936-A212-36C2-57C9680B3013}"/>
                  </a:ext>
                </a:extLst>
              </p:cNvPr>
              <p:cNvSpPr txBox="1">
                <a:spLocks noGrp="1" noRot="1" noChangeAspect="1" noMove="1" noResize="1" noEditPoints="1" noAdjustHandles="1" noChangeArrowheads="1" noChangeShapeType="1" noTextEdit="1"/>
              </p:cNvSpPr>
              <p:nvPr>
                <p:ph type="body" idx="1"/>
              </p:nvPr>
            </p:nvSpPr>
            <p:spPr>
              <a:xfrm>
                <a:off x="401638" y="6018215"/>
                <a:ext cx="12192000" cy="2501672"/>
              </a:xfrm>
              <a:blipFill>
                <a:blip r:embed="rId2"/>
                <a:stretch>
                  <a:fillRect r="-1850" b="-6083"/>
                </a:stretch>
              </a:blipFill>
            </p:spPr>
            <p:txBody>
              <a:bodyPr/>
              <a:lstStyle/>
              <a:p>
                <a:r>
                  <a:rPr lang="en-GB">
                    <a:noFill/>
                  </a:rPr>
                  <a:t> </a:t>
                </a:r>
              </a:p>
            </p:txBody>
          </p:sp>
        </mc:Fallback>
      </mc:AlternateContent>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19</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B20E684-479E-0286-740D-FBC5A005C54B}"/>
                  </a:ext>
                </a:extLst>
              </p:cNvPr>
              <p:cNvSpPr txBox="1"/>
              <p:nvPr/>
            </p:nvSpPr>
            <p:spPr>
              <a:xfrm>
                <a:off x="7782711" y="3087407"/>
                <a:ext cx="3967434" cy="17854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eaLnBrk="1" hangingPunct="1">
                  <a:buFont typeface="Arial" panose="020B0604020202020204" pitchFamily="34" charset="0"/>
                  <a:buChar char="•"/>
                </a:pPr>
                <a:r>
                  <a:rPr lang="en-US" altLang="en-US" sz="3200" b="0" i="0" dirty="0">
                    <a:solidFill>
                      <a:schemeClr val="bg1"/>
                    </a:solidFill>
                    <a:latin typeface="Cambria Math" panose="02040503050406030204" pitchFamily="18" charset="0"/>
                  </a:rPr>
                  <a:t>Initial data is </a:t>
                </a:r>
                <a14:m>
                  <m:oMath xmlns:m="http://schemas.openxmlformats.org/officeDocument/2006/math">
                    <m:r>
                      <a:rPr lang="en-US" altLang="en-US" sz="3200" b="0" i="1" dirty="0" smtClean="0">
                        <a:solidFill>
                          <a:schemeClr val="bg1"/>
                        </a:solidFill>
                        <a:latin typeface="Cambria Math" panose="02040503050406030204" pitchFamily="18" charset="0"/>
                      </a:rPr>
                      <m:t>(</m:t>
                    </m:r>
                    <m:r>
                      <a:rPr lang="en-US" altLang="en-US" sz="3200" b="0" i="1" dirty="0" smtClean="0">
                        <a:solidFill>
                          <a:schemeClr val="bg1"/>
                        </a:solidFill>
                        <a:latin typeface="Cambria Math" panose="02040503050406030204" pitchFamily="18" charset="0"/>
                      </a:rPr>
                      <m:t>𝑥</m:t>
                    </m:r>
                    <m:r>
                      <a:rPr lang="en-US" altLang="en-US" sz="3200" b="0" i="1" dirty="0" smtClean="0">
                        <a:solidFill>
                          <a:schemeClr val="bg1"/>
                        </a:solidFill>
                        <a:latin typeface="Cambria Math" panose="02040503050406030204" pitchFamily="18" charset="0"/>
                      </a:rPr>
                      <m:t>, </m:t>
                    </m:r>
                    <m:r>
                      <a:rPr lang="en-US" altLang="en-US" sz="3200" b="0" i="1" dirty="0" smtClean="0">
                        <a:solidFill>
                          <a:schemeClr val="bg1"/>
                        </a:solidFill>
                        <a:latin typeface="Cambria Math" panose="02040503050406030204" pitchFamily="18" charset="0"/>
                      </a:rPr>
                      <m:t>𝑦</m:t>
                    </m:r>
                    <m:r>
                      <a:rPr lang="en-US" altLang="en-US" sz="3200" b="0" i="1" dirty="0" smtClean="0">
                        <a:solidFill>
                          <a:schemeClr val="bg1"/>
                        </a:solidFill>
                        <a:latin typeface="Cambria Math" panose="02040503050406030204" pitchFamily="18" charset="0"/>
                      </a:rPr>
                      <m:t>)</m:t>
                    </m:r>
                  </m:oMath>
                </a14:m>
                <a:endParaRPr lang="en-US" altLang="en-US" sz="3200" b="0" i="0" dirty="0">
                  <a:solidFill>
                    <a:schemeClr val="bg1"/>
                  </a:solidFill>
                  <a:latin typeface="Cambria Math" panose="02040503050406030204" pitchFamily="18" charset="0"/>
                </a:endParaRPr>
              </a:p>
              <a:p>
                <a:pPr marL="457200" indent="-457200" eaLnBrk="1" hangingPunct="1">
                  <a:buFont typeface="Arial" panose="020B0604020202020204" pitchFamily="34" charset="0"/>
                  <a:buChar char="•"/>
                </a:pPr>
                <a14:m>
                  <m:oMath xmlns:m="http://schemas.openxmlformats.org/officeDocument/2006/math">
                    <m:r>
                      <m:rPr>
                        <m:sty m:val="p"/>
                      </m:rPr>
                      <a:rPr lang="en-US" altLang="en-US" sz="3200" b="0" i="0" smtClean="0">
                        <a:solidFill>
                          <a:schemeClr val="bg1"/>
                        </a:solidFill>
                        <a:latin typeface="Cambria Math" panose="02040503050406030204" pitchFamily="18" charset="0"/>
                      </a:rPr>
                      <m:t>Σ</m:t>
                    </m:r>
                    <m:r>
                      <a:rPr lang="en-US" altLang="en-US" sz="3200" b="0" i="1" smtClean="0">
                        <a:solidFill>
                          <a:schemeClr val="bg1"/>
                        </a:solidFill>
                        <a:latin typeface="Cambria Math" panose="02040503050406030204" pitchFamily="18" charset="0"/>
                      </a:rPr>
                      <m:t>=</m:t>
                    </m:r>
                    <m:r>
                      <a:rPr lang="en-US" altLang="en-US" sz="3200" b="0" i="1" smtClean="0">
                        <a:solidFill>
                          <a:schemeClr val="bg1"/>
                        </a:solidFill>
                        <a:latin typeface="Cambria Math" panose="02040503050406030204" pitchFamily="18" charset="0"/>
                      </a:rPr>
                      <m:t>𝑤𝑥</m:t>
                    </m:r>
                    <m:r>
                      <a:rPr lang="en-US" altLang="en-US" sz="3200" b="0" i="1" smtClean="0">
                        <a:solidFill>
                          <a:schemeClr val="bg1"/>
                        </a:solidFill>
                        <a:latin typeface="Cambria Math" panose="02040503050406030204" pitchFamily="18" charset="0"/>
                      </a:rPr>
                      <m:t>+</m:t>
                    </m:r>
                    <m:r>
                      <a:rPr lang="en-US" altLang="en-US" sz="3200" b="0" i="1" smtClean="0">
                        <a:solidFill>
                          <a:schemeClr val="bg1"/>
                        </a:solidFill>
                        <a:latin typeface="Cambria Math" panose="02040503050406030204" pitchFamily="18" charset="0"/>
                      </a:rPr>
                      <m:t>𝑏</m:t>
                    </m:r>
                  </m:oMath>
                </a14:m>
                <a:endParaRPr lang="en-US" altLang="en-US" sz="3200" dirty="0">
                  <a:solidFill>
                    <a:schemeClr val="bg1"/>
                  </a:solidFill>
                </a:endParaRPr>
              </a:p>
              <a:p>
                <a:pPr marL="457200" indent="-457200" eaLnBrk="1" hangingPunct="1">
                  <a:buFont typeface="Arial" panose="020B0604020202020204" pitchFamily="34" charset="0"/>
                  <a:buChar char="•"/>
                </a:pPr>
                <a14:m>
                  <m:oMath xmlns:m="http://schemas.openxmlformats.org/officeDocument/2006/math">
                    <m:acc>
                      <m:accPr>
                        <m:chr m:val="̂"/>
                        <m:ctrlPr>
                          <a:rPr lang="en-US" altLang="en-US" sz="3200" i="1">
                            <a:solidFill>
                              <a:schemeClr val="bg1"/>
                            </a:solidFill>
                            <a:latin typeface="Cambria Math" panose="02040503050406030204" pitchFamily="18" charset="0"/>
                          </a:rPr>
                        </m:ctrlPr>
                      </m:accPr>
                      <m:e>
                        <m:r>
                          <a:rPr lang="en-US" altLang="en-US" sz="3200" i="1">
                            <a:solidFill>
                              <a:schemeClr val="bg1"/>
                            </a:solidFill>
                            <a:latin typeface="Cambria Math" panose="02040503050406030204" pitchFamily="18" charset="0"/>
                          </a:rPr>
                          <m:t>𝑦</m:t>
                        </m:r>
                      </m:e>
                    </m:acc>
                    <m:r>
                      <a:rPr lang="en-US" altLang="en-US" sz="3200" b="0" i="1" smtClean="0">
                        <a:solidFill>
                          <a:schemeClr val="bg1"/>
                        </a:solidFill>
                        <a:latin typeface="Cambria Math" panose="02040503050406030204" pitchFamily="18" charset="0"/>
                      </a:rPr>
                      <m:t>=</m:t>
                    </m:r>
                    <m:r>
                      <a:rPr lang="en-US" altLang="en-US" sz="3200" b="0" i="1" smtClean="0">
                        <a:solidFill>
                          <a:schemeClr val="bg1"/>
                        </a:solidFill>
                        <a:latin typeface="Cambria Math" panose="02040503050406030204" pitchFamily="18" charset="0"/>
                      </a:rPr>
                      <m:t>𝑓</m:t>
                    </m:r>
                    <m:d>
                      <m:dPr>
                        <m:ctrlPr>
                          <a:rPr lang="en-US" altLang="en-US" sz="3200" b="0" i="1" smtClean="0">
                            <a:solidFill>
                              <a:schemeClr val="bg1"/>
                            </a:solidFill>
                            <a:latin typeface="Cambria Math" panose="02040503050406030204" pitchFamily="18" charset="0"/>
                          </a:rPr>
                        </m:ctrlPr>
                      </m:dPr>
                      <m:e>
                        <m:r>
                          <m:rPr>
                            <m:sty m:val="p"/>
                          </m:rPr>
                          <a:rPr lang="en-US" altLang="en-US" sz="3200" b="0" i="0" smtClean="0">
                            <a:solidFill>
                              <a:schemeClr val="bg1"/>
                            </a:solidFill>
                            <a:latin typeface="Cambria Math" panose="02040503050406030204" pitchFamily="18" charset="0"/>
                          </a:rPr>
                          <m:t>Σ</m:t>
                        </m:r>
                      </m:e>
                    </m:d>
                    <m:r>
                      <a:rPr lang="en-US" altLang="en-US" sz="3200" b="0" i="1" smtClean="0">
                        <a:solidFill>
                          <a:schemeClr val="bg1"/>
                        </a:solidFill>
                        <a:latin typeface="Cambria Math" panose="02040503050406030204" pitchFamily="18" charset="0"/>
                      </a:rPr>
                      <m:t>=</m:t>
                    </m:r>
                    <m:f>
                      <m:fPr>
                        <m:ctrlPr>
                          <a:rPr lang="en-US" altLang="en-US" sz="3200" b="0" i="1" smtClean="0">
                            <a:solidFill>
                              <a:schemeClr val="bg1"/>
                            </a:solidFill>
                            <a:latin typeface="Cambria Math" panose="02040503050406030204" pitchFamily="18" charset="0"/>
                          </a:rPr>
                        </m:ctrlPr>
                      </m:fPr>
                      <m:num>
                        <m:r>
                          <a:rPr lang="en-US" altLang="en-US" sz="3200" b="0" i="1" smtClean="0">
                            <a:solidFill>
                              <a:schemeClr val="bg1"/>
                            </a:solidFill>
                            <a:latin typeface="Cambria Math" panose="02040503050406030204" pitchFamily="18" charset="0"/>
                          </a:rPr>
                          <m:t>1</m:t>
                        </m:r>
                      </m:num>
                      <m:den>
                        <m:r>
                          <a:rPr lang="en-US" altLang="en-US" sz="3200" b="0" i="1" smtClean="0">
                            <a:solidFill>
                              <a:schemeClr val="bg1"/>
                            </a:solidFill>
                            <a:latin typeface="Cambria Math" panose="02040503050406030204" pitchFamily="18" charset="0"/>
                          </a:rPr>
                          <m:t>1+</m:t>
                        </m:r>
                        <m:sSup>
                          <m:sSupPr>
                            <m:ctrlPr>
                              <a:rPr lang="en-US" altLang="en-US" sz="3200" b="0" i="1" smtClean="0">
                                <a:solidFill>
                                  <a:schemeClr val="bg1"/>
                                </a:solidFill>
                                <a:latin typeface="Cambria Math" panose="02040503050406030204" pitchFamily="18" charset="0"/>
                              </a:rPr>
                            </m:ctrlPr>
                          </m:sSupPr>
                          <m:e>
                            <m:r>
                              <a:rPr lang="en-US" altLang="en-US" sz="3200" b="0" i="1" smtClean="0">
                                <a:solidFill>
                                  <a:schemeClr val="bg1"/>
                                </a:solidFill>
                                <a:latin typeface="Cambria Math" panose="02040503050406030204" pitchFamily="18" charset="0"/>
                              </a:rPr>
                              <m:t>𝑒</m:t>
                            </m:r>
                          </m:e>
                          <m:sup>
                            <m:r>
                              <a:rPr lang="en-US" altLang="en-US" sz="3200" b="0" i="1" smtClean="0">
                                <a:solidFill>
                                  <a:schemeClr val="bg1"/>
                                </a:solidFill>
                                <a:latin typeface="Cambria Math" panose="02040503050406030204" pitchFamily="18" charset="0"/>
                              </a:rPr>
                              <m:t>−</m:t>
                            </m:r>
                            <m:r>
                              <m:rPr>
                                <m:sty m:val="p"/>
                              </m:rPr>
                              <a:rPr lang="en-US" altLang="en-US" sz="3200" b="0" i="0" smtClean="0">
                                <a:solidFill>
                                  <a:schemeClr val="bg1"/>
                                </a:solidFill>
                                <a:latin typeface="Cambria Math" panose="02040503050406030204" pitchFamily="18" charset="0"/>
                              </a:rPr>
                              <m:t>Σ</m:t>
                            </m:r>
                          </m:sup>
                        </m:sSup>
                      </m:den>
                    </m:f>
                  </m:oMath>
                </a14:m>
                <a:endParaRPr lang="en-US" altLang="en-US" sz="3200" dirty="0">
                  <a:solidFill>
                    <a:schemeClr val="bg1"/>
                  </a:solidFill>
                </a:endParaRPr>
              </a:p>
            </p:txBody>
          </p:sp>
        </mc:Choice>
        <mc:Fallback xmlns="">
          <p:sp>
            <p:nvSpPr>
              <p:cNvPr id="22" name="TextBox 21">
                <a:extLst>
                  <a:ext uri="{FF2B5EF4-FFF2-40B4-BE49-F238E27FC236}">
                    <a16:creationId xmlns:a16="http://schemas.microsoft.com/office/drawing/2014/main" id="{5B20E684-479E-0286-740D-FBC5A005C54B}"/>
                  </a:ext>
                </a:extLst>
              </p:cNvPr>
              <p:cNvSpPr txBox="1">
                <a:spLocks noRot="1" noChangeAspect="1" noMove="1" noResize="1" noEditPoints="1" noAdjustHandles="1" noChangeArrowheads="1" noChangeShapeType="1" noTextEdit="1"/>
              </p:cNvSpPr>
              <p:nvPr/>
            </p:nvSpPr>
            <p:spPr>
              <a:xfrm>
                <a:off x="7782711" y="3087407"/>
                <a:ext cx="3967434" cy="1785489"/>
              </a:xfrm>
              <a:prstGeom prst="rect">
                <a:avLst/>
              </a:prstGeom>
              <a:blipFill>
                <a:blip r:embed="rId3"/>
                <a:stretch>
                  <a:fillRect l="-4608" t="-3413"/>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B9D246F-6931-E000-7A29-03F82EEC05F8}"/>
                  </a:ext>
                </a:extLst>
              </p:cNvPr>
              <p:cNvSpPr txBox="1"/>
              <p:nvPr/>
            </p:nvSpPr>
            <p:spPr>
              <a:xfrm>
                <a:off x="1328839" y="3543373"/>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p>
            </p:txBody>
          </p:sp>
        </mc:Choice>
        <mc:Fallback xmlns="">
          <p:sp>
            <p:nvSpPr>
              <p:cNvPr id="2" name="TextBox 1">
                <a:extLst>
                  <a:ext uri="{FF2B5EF4-FFF2-40B4-BE49-F238E27FC236}">
                    <a16:creationId xmlns:a16="http://schemas.microsoft.com/office/drawing/2014/main" id="{9B9D246F-6931-E000-7A29-03F82EEC05F8}"/>
                  </a:ext>
                </a:extLst>
              </p:cNvPr>
              <p:cNvSpPr txBox="1">
                <a:spLocks noRot="1" noChangeAspect="1" noMove="1" noResize="1" noEditPoints="1" noAdjustHandles="1" noChangeArrowheads="1" noChangeShapeType="1" noTextEdit="1"/>
              </p:cNvSpPr>
              <p:nvPr/>
            </p:nvSpPr>
            <p:spPr>
              <a:xfrm>
                <a:off x="1328839" y="3543373"/>
                <a:ext cx="1067270" cy="718145"/>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B6EE78-1AC8-DFDB-7AE0-32C2512770BF}"/>
                  </a:ext>
                </a:extLst>
              </p:cNvPr>
              <p:cNvSpPr txBox="1"/>
              <p:nvPr/>
            </p:nvSpPr>
            <p:spPr>
              <a:xfrm>
                <a:off x="1949137" y="2468066"/>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𝑏</m:t>
                      </m:r>
                    </m:oMath>
                  </m:oMathPara>
                </a14:m>
                <a:endParaRPr lang="en-US" altLang="en-US" sz="4000" b="0" dirty="0">
                  <a:solidFill>
                    <a:srgbClr val="FF0000"/>
                  </a:solidFill>
                </a:endParaRPr>
              </a:p>
            </p:txBody>
          </p:sp>
        </mc:Choice>
        <mc:Fallback xmlns="">
          <p:sp>
            <p:nvSpPr>
              <p:cNvPr id="5" name="TextBox 4">
                <a:extLst>
                  <a:ext uri="{FF2B5EF4-FFF2-40B4-BE49-F238E27FC236}">
                    <a16:creationId xmlns:a16="http://schemas.microsoft.com/office/drawing/2014/main" id="{C0B6EE78-1AC8-DFDB-7AE0-32C2512770BF}"/>
                  </a:ext>
                </a:extLst>
              </p:cNvPr>
              <p:cNvSpPr txBox="1">
                <a:spLocks noRot="1" noChangeAspect="1" noMove="1" noResize="1" noEditPoints="1" noAdjustHandles="1" noChangeArrowheads="1" noChangeShapeType="1" noTextEdit="1"/>
              </p:cNvSpPr>
              <p:nvPr/>
            </p:nvSpPr>
            <p:spPr>
              <a:xfrm>
                <a:off x="1949137" y="2468066"/>
                <a:ext cx="1067270" cy="718145"/>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sp>
        <p:nvSpPr>
          <p:cNvPr id="7" name="TextBox 6">
            <a:extLst>
              <a:ext uri="{FF2B5EF4-FFF2-40B4-BE49-F238E27FC236}">
                <a16:creationId xmlns:a16="http://schemas.microsoft.com/office/drawing/2014/main" id="{1EF0C04E-0FCC-F4C6-9E83-960B1555A30A}"/>
              </a:ext>
            </a:extLst>
          </p:cNvPr>
          <p:cNvSpPr txBox="1"/>
          <p:nvPr/>
        </p:nvSpPr>
        <p:spPr>
          <a:xfrm>
            <a:off x="2669656" y="1445265"/>
            <a:ext cx="222562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sz="2800" b="0" i="0" u="none" strike="noStrike" cap="none" spc="0" normalizeH="0" baseline="0" dirty="0">
                <a:ln>
                  <a:noFill/>
                </a:ln>
                <a:solidFill>
                  <a:schemeClr val="bg1"/>
                </a:solidFill>
                <a:effectLst/>
                <a:uFillTx/>
                <a:latin typeface="Avenir Next Medium"/>
                <a:ea typeface="Avenir Next Medium"/>
                <a:cs typeface="Avenir Next Medium"/>
                <a:sym typeface="Avenir Next Medium"/>
              </a:rPr>
              <a:t>Node/Neuron</a:t>
            </a:r>
            <a:endParaRPr kumimoji="0" lang="en-GB" sz="28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grpSp>
        <p:nvGrpSpPr>
          <p:cNvPr id="9" name="Group 8">
            <a:extLst>
              <a:ext uri="{FF2B5EF4-FFF2-40B4-BE49-F238E27FC236}">
                <a16:creationId xmlns:a16="http://schemas.microsoft.com/office/drawing/2014/main" id="{4AF5312F-A802-A04F-0337-C8A098AC3E27}"/>
              </a:ext>
            </a:extLst>
          </p:cNvPr>
          <p:cNvGrpSpPr/>
          <p:nvPr/>
        </p:nvGrpSpPr>
        <p:grpSpPr>
          <a:xfrm>
            <a:off x="471337" y="2957390"/>
            <a:ext cx="6228084" cy="2421055"/>
            <a:chOff x="443440" y="5062883"/>
            <a:chExt cx="6447689" cy="2600968"/>
          </a:xfrm>
        </p:grpSpPr>
        <p:sp>
          <p:nvSpPr>
            <p:cNvPr id="11" name="Oval 10">
              <a:extLst>
                <a:ext uri="{FF2B5EF4-FFF2-40B4-BE49-F238E27FC236}">
                  <a16:creationId xmlns:a16="http://schemas.microsoft.com/office/drawing/2014/main" id="{89EB4370-9971-F1DF-24A9-1DA1DEA198D3}"/>
                </a:ext>
              </a:extLst>
            </p:cNvPr>
            <p:cNvSpPr/>
            <p:nvPr/>
          </p:nvSpPr>
          <p:spPr>
            <a:xfrm>
              <a:off x="2450317" y="5062883"/>
              <a:ext cx="2499108" cy="2600968"/>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2" name="Straight Arrow Connector 11">
              <a:extLst>
                <a:ext uri="{FF2B5EF4-FFF2-40B4-BE49-F238E27FC236}">
                  <a16:creationId xmlns:a16="http://schemas.microsoft.com/office/drawing/2014/main" id="{E0DA5B76-FD0F-0C9C-02A1-E42B66F3E5A2}"/>
                </a:ext>
              </a:extLst>
            </p:cNvPr>
            <p:cNvCxnSpPr>
              <a:cxnSpLocks/>
            </p:cNvCxnSpPr>
            <p:nvPr/>
          </p:nvCxnSpPr>
          <p:spPr>
            <a:xfrm>
              <a:off x="1326442" y="6420318"/>
              <a:ext cx="1121488" cy="0"/>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6F808A6-3613-F1BD-DAC5-C8489AF12187}"/>
                    </a:ext>
                  </a:extLst>
                </p:cNvPr>
                <p:cNvSpPr txBox="1"/>
                <p:nvPr/>
              </p:nvSpPr>
              <p:spPr>
                <a:xfrm>
                  <a:off x="3721832" y="5886664"/>
                  <a:ext cx="976003" cy="8376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400" b="0" i="1" smtClean="0">
                            <a:solidFill>
                              <a:schemeClr val="bg1"/>
                            </a:solidFill>
                            <a:latin typeface="Cambria Math" panose="02040503050406030204" pitchFamily="18" charset="0"/>
                          </a:rPr>
                          <m:t>𝑓</m:t>
                        </m:r>
                        <m:r>
                          <a:rPr lang="en-US" altLang="en-US" sz="4400" b="0" i="1" smtClean="0">
                            <a:solidFill>
                              <a:schemeClr val="bg1"/>
                            </a:solidFill>
                            <a:latin typeface="Cambria Math" panose="02040503050406030204" pitchFamily="18" charset="0"/>
                          </a:rPr>
                          <m:t>(</m:t>
                        </m:r>
                        <m:r>
                          <m:rPr>
                            <m:sty m:val="p"/>
                          </m:rPr>
                          <a:rPr lang="en-US" altLang="en-US" sz="4400" b="0" i="0" smtClean="0">
                            <a:solidFill>
                              <a:schemeClr val="bg1"/>
                            </a:solidFill>
                            <a:latin typeface="Cambria Math" panose="02040503050406030204" pitchFamily="18" charset="0"/>
                          </a:rPr>
                          <m:t>Σ</m:t>
                        </m:r>
                        <m:r>
                          <a:rPr lang="en-US" altLang="en-US" sz="4400" b="0" i="1" smtClean="0">
                            <a:solidFill>
                              <a:schemeClr val="bg1"/>
                            </a:solidFill>
                            <a:latin typeface="Cambria Math" panose="02040503050406030204" pitchFamily="18" charset="0"/>
                          </a:rPr>
                          <m:t>)</m:t>
                        </m:r>
                      </m:oMath>
                    </m:oMathPara>
                  </a14:m>
                  <a:endParaRPr lang="en-US" altLang="en-US" sz="4400" dirty="0">
                    <a:solidFill>
                      <a:schemeClr val="bg1"/>
                    </a:solidFill>
                  </a:endParaRPr>
                </a:p>
              </p:txBody>
            </p:sp>
          </mc:Choice>
          <mc:Fallback xmlns="">
            <p:sp>
              <p:nvSpPr>
                <p:cNvPr id="18" name="TextBox 17">
                  <a:extLst>
                    <a:ext uri="{FF2B5EF4-FFF2-40B4-BE49-F238E27FC236}">
                      <a16:creationId xmlns:a16="http://schemas.microsoft.com/office/drawing/2014/main" id="{06F808A6-3613-F1BD-DAC5-C8489AF12187}"/>
                    </a:ext>
                  </a:extLst>
                </p:cNvPr>
                <p:cNvSpPr txBox="1">
                  <a:spLocks noRot="1" noChangeAspect="1" noMove="1" noResize="1" noEditPoints="1" noAdjustHandles="1" noChangeArrowheads="1" noChangeShapeType="1" noTextEdit="1"/>
                </p:cNvSpPr>
                <p:nvPr/>
              </p:nvSpPr>
              <p:spPr>
                <a:xfrm>
                  <a:off x="3721832" y="5886664"/>
                  <a:ext cx="976003" cy="837642"/>
                </a:xfrm>
                <a:prstGeom prst="rect">
                  <a:avLst/>
                </a:prstGeom>
                <a:blipFill>
                  <a:blip r:embed="rId6"/>
                  <a:stretch>
                    <a:fillRect r="-16883"/>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723BE47-1E51-59F6-884B-AAE2F605291C}"/>
                    </a:ext>
                  </a:extLst>
                </p:cNvPr>
                <p:cNvSpPr txBox="1"/>
                <p:nvPr/>
              </p:nvSpPr>
              <p:spPr>
                <a:xfrm>
                  <a:off x="443440" y="5853848"/>
                  <a:ext cx="1104902" cy="903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latin typeface="Cambria Math" panose="02040503050406030204" pitchFamily="18" charset="0"/>
                          </a:rPr>
                          <m:t>𝑥</m:t>
                        </m:r>
                      </m:oMath>
                    </m:oMathPara>
                  </a14:m>
                  <a:endParaRPr lang="en-US" altLang="en-US" sz="4800" b="0" dirty="0"/>
                </a:p>
              </p:txBody>
            </p:sp>
          </mc:Choice>
          <mc:Fallback xmlns="">
            <p:sp>
              <p:nvSpPr>
                <p:cNvPr id="20" name="TextBox 19">
                  <a:extLst>
                    <a:ext uri="{FF2B5EF4-FFF2-40B4-BE49-F238E27FC236}">
                      <a16:creationId xmlns:a16="http://schemas.microsoft.com/office/drawing/2014/main" id="{3723BE47-1E51-59F6-884B-AAE2F605291C}"/>
                    </a:ext>
                  </a:extLst>
                </p:cNvPr>
                <p:cNvSpPr txBox="1">
                  <a:spLocks noRot="1" noChangeAspect="1" noMove="1" noResize="1" noEditPoints="1" noAdjustHandles="1" noChangeArrowheads="1" noChangeShapeType="1" noTextEdit="1"/>
                </p:cNvSpPr>
                <p:nvPr/>
              </p:nvSpPr>
              <p:spPr>
                <a:xfrm>
                  <a:off x="443440" y="5853848"/>
                  <a:ext cx="1104902" cy="903771"/>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970E0E9-7C08-4864-7C55-A39367E487DB}"/>
                    </a:ext>
                  </a:extLst>
                </p:cNvPr>
                <p:cNvSpPr txBox="1"/>
                <p:nvPr/>
              </p:nvSpPr>
              <p:spPr>
                <a:xfrm>
                  <a:off x="5964029" y="5853599"/>
                  <a:ext cx="927100" cy="903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latin typeface="Cambria Math" panose="02040503050406030204" pitchFamily="18" charset="0"/>
                              </a:rPr>
                            </m:ctrlPr>
                          </m:accPr>
                          <m:e>
                            <m:r>
                              <a:rPr lang="en-US" altLang="en-US" sz="4800" b="0" i="1" smtClean="0">
                                <a:latin typeface="Cambria Math" panose="02040503050406030204" pitchFamily="18" charset="0"/>
                              </a:rPr>
                              <m:t>𝑦</m:t>
                            </m:r>
                          </m:e>
                        </m:acc>
                      </m:oMath>
                    </m:oMathPara>
                  </a14:m>
                  <a:endParaRPr lang="en-US" altLang="en-US" sz="4800" b="0" dirty="0"/>
                </a:p>
              </p:txBody>
            </p:sp>
          </mc:Choice>
          <mc:Fallback xmlns="">
            <p:sp>
              <p:nvSpPr>
                <p:cNvPr id="23" name="TextBox 22">
                  <a:extLst>
                    <a:ext uri="{FF2B5EF4-FFF2-40B4-BE49-F238E27FC236}">
                      <a16:creationId xmlns:a16="http://schemas.microsoft.com/office/drawing/2014/main" id="{E970E0E9-7C08-4864-7C55-A39367E487DB}"/>
                    </a:ext>
                  </a:extLst>
                </p:cNvPr>
                <p:cNvSpPr txBox="1">
                  <a:spLocks noRot="1" noChangeAspect="1" noMove="1" noResize="1" noEditPoints="1" noAdjustHandles="1" noChangeArrowheads="1" noChangeShapeType="1" noTextEdit="1"/>
                </p:cNvSpPr>
                <p:nvPr/>
              </p:nvSpPr>
              <p:spPr>
                <a:xfrm>
                  <a:off x="5964029" y="5853599"/>
                  <a:ext cx="927100" cy="903771"/>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p:grpSp>
      <p:cxnSp>
        <p:nvCxnSpPr>
          <p:cNvPr id="24" name="Straight Connector 23">
            <a:extLst>
              <a:ext uri="{FF2B5EF4-FFF2-40B4-BE49-F238E27FC236}">
                <a16:creationId xmlns:a16="http://schemas.microsoft.com/office/drawing/2014/main" id="{11BB7FEE-C1CF-9E6B-0717-50C1A55DB21E}"/>
              </a:ext>
            </a:extLst>
          </p:cNvPr>
          <p:cNvCxnSpPr>
            <a:stCxn id="11" idx="0"/>
            <a:endCxn id="11" idx="4"/>
          </p:cNvCxnSpPr>
          <p:nvPr/>
        </p:nvCxnSpPr>
        <p:spPr>
          <a:xfrm>
            <a:off x="3616856" y="2957390"/>
            <a:ext cx="0" cy="2421055"/>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7165AD7-A02B-1E5C-7CC8-14446C843F99}"/>
                  </a:ext>
                </a:extLst>
              </p:cNvPr>
              <p:cNvSpPr txBox="1"/>
              <p:nvPr/>
            </p:nvSpPr>
            <p:spPr>
              <a:xfrm>
                <a:off x="2770367" y="3783196"/>
                <a:ext cx="652253"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en-US" sz="4400" b="0" i="0" smtClean="0">
                          <a:solidFill>
                            <a:schemeClr val="bg1"/>
                          </a:solidFill>
                          <a:latin typeface="Cambria Math" panose="02040503050406030204" pitchFamily="18" charset="0"/>
                        </a:rPr>
                        <m:t>Σ</m:t>
                      </m:r>
                    </m:oMath>
                  </m:oMathPara>
                </a14:m>
                <a:endParaRPr lang="en-GB" sz="4400" dirty="0"/>
              </a:p>
            </p:txBody>
          </p:sp>
        </mc:Choice>
        <mc:Fallback xmlns="">
          <p:sp>
            <p:nvSpPr>
              <p:cNvPr id="26" name="TextBox 25">
                <a:extLst>
                  <a:ext uri="{FF2B5EF4-FFF2-40B4-BE49-F238E27FC236}">
                    <a16:creationId xmlns:a16="http://schemas.microsoft.com/office/drawing/2014/main" id="{F7165AD7-A02B-1E5C-7CC8-14446C843F99}"/>
                  </a:ext>
                </a:extLst>
              </p:cNvPr>
              <p:cNvSpPr txBox="1">
                <a:spLocks noRot="1" noChangeAspect="1" noMove="1" noResize="1" noEditPoints="1" noAdjustHandles="1" noChangeArrowheads="1" noChangeShapeType="1" noTextEdit="1"/>
              </p:cNvSpPr>
              <p:nvPr/>
            </p:nvSpPr>
            <p:spPr>
              <a:xfrm>
                <a:off x="2770367" y="3783196"/>
                <a:ext cx="652253" cy="769441"/>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759D1DD2-C915-2C48-7A2B-EEAC649DFBE8}"/>
              </a:ext>
            </a:extLst>
          </p:cNvPr>
          <p:cNvCxnSpPr>
            <a:cxnSpLocks/>
          </p:cNvCxnSpPr>
          <p:nvPr/>
        </p:nvCxnSpPr>
        <p:spPr>
          <a:xfrm>
            <a:off x="1904610" y="2755009"/>
            <a:ext cx="799192" cy="647541"/>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559B13E5-2D3A-CBF1-C1A5-CE9583E02935}"/>
              </a:ext>
            </a:extLst>
          </p:cNvPr>
          <p:cNvCxnSpPr>
            <a:cxnSpLocks/>
          </p:cNvCxnSpPr>
          <p:nvPr/>
        </p:nvCxnSpPr>
        <p:spPr>
          <a:xfrm>
            <a:off x="4823851" y="4167916"/>
            <a:ext cx="1083291" cy="0"/>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7765910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Single perceptron</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3"/>
            <a:ext cx="12192000" cy="6897687"/>
          </a:xfrm>
        </p:spPr>
        <p:txBody>
          <a:bodyPr/>
          <a:lstStyle/>
          <a:p>
            <a:pPr eaLnBrk="1" hangingPunct="1"/>
            <a:r>
              <a:rPr lang="en-US" altLang="en-US" dirty="0"/>
              <a:t>Originally used for all-or-nothing outputs, based on a binary activation function (Rosenblatt). 2-component input vector example:</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9EFC7AC-D74F-0424-8662-04317877731A}"/>
                  </a:ext>
                </a:extLst>
              </p:cNvPr>
              <p:cNvSpPr txBox="1"/>
              <p:nvPr/>
            </p:nvSpPr>
            <p:spPr>
              <a:xfrm>
                <a:off x="7394776" y="5600254"/>
                <a:ext cx="4871310" cy="17503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eaLnBrk="1" hangingPunct="1">
                  <a:lnSpc>
                    <a:spcPct val="150000"/>
                  </a:lnSpc>
                </a:pPr>
                <a14:m>
                  <m:oMathPara xmlns:m="http://schemas.openxmlformats.org/officeDocument/2006/math">
                    <m:oMathParaPr>
                      <m:jc m:val="centerGroup"/>
                    </m:oMathParaPr>
                    <m:oMath xmlns:m="http://schemas.openxmlformats.org/officeDocument/2006/math">
                      <m:acc>
                        <m:accPr>
                          <m:chr m:val="̂"/>
                          <m:ctrlPr>
                            <a:rPr lang="en-US" altLang="en-US" sz="3200" b="0" i="1" dirty="0" smtClean="0">
                              <a:solidFill>
                                <a:schemeClr val="bg1"/>
                              </a:solidFill>
                              <a:latin typeface="Cambria Math" panose="02040503050406030204" pitchFamily="18" charset="0"/>
                            </a:rPr>
                          </m:ctrlPr>
                        </m:accPr>
                        <m:e>
                          <m:r>
                            <a:rPr lang="en-US" altLang="en-US" sz="3200" b="0" i="1" dirty="0" smtClean="0">
                              <a:solidFill>
                                <a:schemeClr val="bg1"/>
                              </a:solidFill>
                              <a:latin typeface="Cambria Math" panose="02040503050406030204" pitchFamily="18" charset="0"/>
                            </a:rPr>
                            <m:t>𝑦</m:t>
                          </m:r>
                        </m:e>
                      </m:acc>
                      <m:r>
                        <a:rPr lang="en-US" altLang="en-US" sz="3200" b="0" i="1" dirty="0" smtClean="0">
                          <a:solidFill>
                            <a:schemeClr val="bg1"/>
                          </a:solidFill>
                          <a:latin typeface="Cambria Math" panose="02040503050406030204" pitchFamily="18" charset="0"/>
                        </a:rPr>
                        <m:t>=</m:t>
                      </m:r>
                      <m:r>
                        <a:rPr lang="en-US" altLang="en-US" sz="3200" b="0" i="1" dirty="0" smtClean="0">
                          <a:solidFill>
                            <a:schemeClr val="bg1"/>
                          </a:solidFill>
                          <a:latin typeface="Cambria Math" panose="02040503050406030204" pitchFamily="18" charset="0"/>
                        </a:rPr>
                        <m:t>𝑓</m:t>
                      </m:r>
                      <m:r>
                        <a:rPr lang="en-US" altLang="en-US" sz="3200" b="0" i="1" dirty="0" smtClean="0">
                          <a:solidFill>
                            <a:schemeClr val="bg1"/>
                          </a:solidFill>
                          <a:latin typeface="Cambria Math" panose="02040503050406030204" pitchFamily="18" charset="0"/>
                        </a:rPr>
                        <m:t>(</m:t>
                      </m:r>
                      <m:r>
                        <m:rPr>
                          <m:sty m:val="p"/>
                        </m:rPr>
                        <a:rPr lang="en-US" altLang="en-US" sz="3200" b="0" i="0" dirty="0" smtClean="0">
                          <a:solidFill>
                            <a:schemeClr val="bg1"/>
                          </a:solidFill>
                          <a:latin typeface="Cambria Math" panose="02040503050406030204" pitchFamily="18" charset="0"/>
                        </a:rPr>
                        <m:t>Σ</m:t>
                      </m:r>
                      <m:r>
                        <a:rPr lang="en-US" altLang="en-US" sz="3200" b="0" i="1" dirty="0" smtClean="0">
                          <a:solidFill>
                            <a:schemeClr val="bg1"/>
                          </a:solidFill>
                          <a:latin typeface="Cambria Math" panose="02040503050406030204" pitchFamily="18" charset="0"/>
                        </a:rPr>
                        <m:t>)= </m:t>
                      </m:r>
                      <m:d>
                        <m:dPr>
                          <m:begChr m:val="{"/>
                          <m:endChr m:val=""/>
                          <m:ctrlPr>
                            <a:rPr lang="en-US" altLang="en-US" sz="3200" b="0" i="1" dirty="0" smtClean="0">
                              <a:solidFill>
                                <a:schemeClr val="bg1"/>
                              </a:solidFill>
                              <a:latin typeface="Cambria Math" panose="02040503050406030204" pitchFamily="18" charset="0"/>
                            </a:rPr>
                          </m:ctrlPr>
                        </m:dPr>
                        <m:e>
                          <m:eqArr>
                            <m:eqArrPr>
                              <m:ctrlPr>
                                <a:rPr lang="en-US" altLang="en-US" sz="3200" b="0" i="1" dirty="0" smtClean="0">
                                  <a:solidFill>
                                    <a:schemeClr val="bg1"/>
                                  </a:solidFill>
                                  <a:latin typeface="Cambria Math" panose="02040503050406030204" pitchFamily="18" charset="0"/>
                                </a:rPr>
                              </m:ctrlPr>
                            </m:eqArrPr>
                            <m:e>
                              <m:r>
                                <a:rPr lang="en-US" altLang="en-US" sz="3200" b="0" i="1" dirty="0" smtClean="0">
                                  <a:solidFill>
                                    <a:schemeClr val="bg1"/>
                                  </a:solidFill>
                                  <a:latin typeface="Cambria Math" panose="02040503050406030204" pitchFamily="18" charset="0"/>
                                </a:rPr>
                                <m:t>1 </m:t>
                              </m:r>
                              <m:r>
                                <a:rPr lang="en-US" altLang="en-US" sz="3200" b="0" i="1" dirty="0" smtClean="0">
                                  <a:solidFill>
                                    <a:schemeClr val="bg1"/>
                                  </a:solidFill>
                                  <a:latin typeface="Cambria Math" panose="02040503050406030204" pitchFamily="18" charset="0"/>
                                </a:rPr>
                                <m:t>𝑖𝑓</m:t>
                              </m:r>
                              <m:r>
                                <a:rPr lang="en-US" altLang="en-US" sz="3200" b="0" i="1" dirty="0" smtClean="0">
                                  <a:solidFill>
                                    <a:schemeClr val="bg1"/>
                                  </a:solidFill>
                                  <a:latin typeface="Cambria Math" panose="02040503050406030204" pitchFamily="18" charset="0"/>
                                </a:rPr>
                                <m:t> </m:t>
                              </m:r>
                              <m:r>
                                <m:rPr>
                                  <m:sty m:val="p"/>
                                </m:rPr>
                                <a:rPr lang="en-US" altLang="en-US" sz="3200" b="0" i="0" dirty="0" smtClean="0">
                                  <a:solidFill>
                                    <a:schemeClr val="bg1"/>
                                  </a:solidFill>
                                  <a:latin typeface="Cambria Math" panose="02040503050406030204" pitchFamily="18" charset="0"/>
                                </a:rPr>
                                <m:t>Σ</m:t>
                              </m:r>
                              <m:r>
                                <a:rPr lang="en-US" altLang="en-US" sz="3200" b="0" i="1" dirty="0" smtClean="0">
                                  <a:solidFill>
                                    <a:schemeClr val="bg1"/>
                                  </a:solidFill>
                                  <a:latin typeface="Cambria Math" panose="02040503050406030204" pitchFamily="18" charset="0"/>
                                </a:rPr>
                                <m:t>≥0</m:t>
                              </m:r>
                            </m:e>
                            <m:e>
                              <m:r>
                                <a:rPr lang="en-US" altLang="en-US" sz="3200" b="0" i="1" dirty="0" smtClean="0">
                                  <a:solidFill>
                                    <a:schemeClr val="bg1"/>
                                  </a:solidFill>
                                  <a:latin typeface="Cambria Math" panose="02040503050406030204" pitchFamily="18" charset="0"/>
                                </a:rPr>
                                <m:t>−1 </m:t>
                              </m:r>
                              <m:r>
                                <a:rPr lang="en-US" altLang="en-US" sz="3200" b="0" i="1" dirty="0" smtClean="0">
                                  <a:solidFill>
                                    <a:schemeClr val="bg1"/>
                                  </a:solidFill>
                                  <a:latin typeface="Cambria Math" panose="02040503050406030204" pitchFamily="18" charset="0"/>
                                </a:rPr>
                                <m:t>𝑖𝑓</m:t>
                              </m:r>
                              <m:r>
                                <a:rPr lang="en-US" altLang="en-US" sz="3200" b="0" i="1" dirty="0" smtClean="0">
                                  <a:solidFill>
                                    <a:schemeClr val="bg1"/>
                                  </a:solidFill>
                                  <a:latin typeface="Cambria Math" panose="02040503050406030204" pitchFamily="18" charset="0"/>
                                </a:rPr>
                                <m:t> </m:t>
                              </m:r>
                              <m:r>
                                <m:rPr>
                                  <m:sty m:val="p"/>
                                </m:rPr>
                                <a:rPr lang="en-US" altLang="en-US" sz="3200" b="0" i="0" dirty="0" smtClean="0">
                                  <a:solidFill>
                                    <a:schemeClr val="bg1"/>
                                  </a:solidFill>
                                  <a:latin typeface="Cambria Math" panose="02040503050406030204" pitchFamily="18" charset="0"/>
                                </a:rPr>
                                <m:t>Σ</m:t>
                              </m:r>
                              <m:r>
                                <a:rPr lang="en-US" altLang="en-US" sz="3200" b="0" i="1" dirty="0" smtClean="0">
                                  <a:solidFill>
                                    <a:schemeClr val="bg1"/>
                                  </a:solidFill>
                                  <a:latin typeface="Cambria Math" panose="02040503050406030204" pitchFamily="18" charset="0"/>
                                </a:rPr>
                                <m:t>&lt;0 </m:t>
                              </m:r>
                            </m:e>
                          </m:eqArr>
                        </m:e>
                      </m:d>
                      <m:r>
                        <a:rPr lang="en-US" altLang="en-US" sz="3200" b="0" i="1" dirty="0" smtClean="0">
                          <a:solidFill>
                            <a:schemeClr val="bg1"/>
                          </a:solidFill>
                          <a:latin typeface="Cambria Math" panose="02040503050406030204" pitchFamily="18" charset="0"/>
                        </a:rPr>
                        <m:t> </m:t>
                      </m:r>
                    </m:oMath>
                  </m:oMathPara>
                </a14:m>
                <a:endParaRPr lang="en-US" altLang="en-US" sz="3200" b="0" dirty="0">
                  <a:solidFill>
                    <a:schemeClr val="bg1"/>
                  </a:solidFill>
                </a:endParaRPr>
              </a:p>
            </p:txBody>
          </p:sp>
        </mc:Choice>
        <mc:Fallback xmlns="">
          <p:sp>
            <p:nvSpPr>
              <p:cNvPr id="3" name="TextBox 2">
                <a:extLst>
                  <a:ext uri="{FF2B5EF4-FFF2-40B4-BE49-F238E27FC236}">
                    <a16:creationId xmlns:a16="http://schemas.microsoft.com/office/drawing/2014/main" id="{09EFC7AC-D74F-0424-8662-04317877731A}"/>
                  </a:ext>
                </a:extLst>
              </p:cNvPr>
              <p:cNvSpPr txBox="1">
                <a:spLocks noRot="1" noChangeAspect="1" noMove="1" noResize="1" noEditPoints="1" noAdjustHandles="1" noChangeArrowheads="1" noChangeShapeType="1" noTextEdit="1"/>
              </p:cNvSpPr>
              <p:nvPr/>
            </p:nvSpPr>
            <p:spPr>
              <a:xfrm>
                <a:off x="7394776" y="5600254"/>
                <a:ext cx="4871310" cy="1750351"/>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p:sp>
        <p:nvSpPr>
          <p:cNvPr id="31" name="TextBox 30">
            <a:extLst>
              <a:ext uri="{FF2B5EF4-FFF2-40B4-BE49-F238E27FC236}">
                <a16:creationId xmlns:a16="http://schemas.microsoft.com/office/drawing/2014/main" id="{85E365C5-3B1B-C56A-37E6-C70081F8EAC5}"/>
              </a:ext>
            </a:extLst>
          </p:cNvPr>
          <p:cNvSpPr txBox="1"/>
          <p:nvPr/>
        </p:nvSpPr>
        <p:spPr>
          <a:xfrm>
            <a:off x="7394776" y="4838789"/>
            <a:ext cx="5026424"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en-US" sz="3200" u="sng" dirty="0">
                <a:solidFill>
                  <a:schemeClr val="bg1"/>
                </a:solidFill>
              </a:rPr>
              <a:t>Perceptron </a:t>
            </a:r>
            <a:r>
              <a:rPr kumimoji="0" lang="en-US" sz="3200" b="0" i="0" u="sng" strike="noStrike" cap="none" spc="0" normalizeH="0" baseline="0" dirty="0">
                <a:ln>
                  <a:noFill/>
                </a:ln>
                <a:solidFill>
                  <a:schemeClr val="bg1"/>
                </a:solidFill>
                <a:effectLst/>
                <a:uFillTx/>
                <a:latin typeface="Avenir Next Medium"/>
                <a:ea typeface="Avenir Next Medium"/>
                <a:cs typeface="Avenir Next Medium"/>
                <a:sym typeface="Avenir Next Medium"/>
              </a:rPr>
              <a:t>Classification Rule</a:t>
            </a:r>
            <a:endParaRPr kumimoji="0" lang="en-GB" sz="3200" b="0" i="0" u="sng"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grpSp>
        <p:nvGrpSpPr>
          <p:cNvPr id="2" name="Group 1">
            <a:extLst>
              <a:ext uri="{FF2B5EF4-FFF2-40B4-BE49-F238E27FC236}">
                <a16:creationId xmlns:a16="http://schemas.microsoft.com/office/drawing/2014/main" id="{548D9884-4154-03E6-4416-B4C22ACE0BD9}"/>
              </a:ext>
            </a:extLst>
          </p:cNvPr>
          <p:cNvGrpSpPr/>
          <p:nvPr/>
        </p:nvGrpSpPr>
        <p:grpSpPr>
          <a:xfrm>
            <a:off x="477114" y="4507129"/>
            <a:ext cx="6591598" cy="3620905"/>
            <a:chOff x="475185" y="4496061"/>
            <a:chExt cx="6824021" cy="3889981"/>
          </a:xfrm>
        </p:grpSpPr>
        <p:sp>
          <p:nvSpPr>
            <p:cNvPr id="4" name="Oval 3">
              <a:extLst>
                <a:ext uri="{FF2B5EF4-FFF2-40B4-BE49-F238E27FC236}">
                  <a16:creationId xmlns:a16="http://schemas.microsoft.com/office/drawing/2014/main" id="{589EE899-C8FE-FF34-8839-48124526FAAB}"/>
                </a:ext>
              </a:extLst>
            </p:cNvPr>
            <p:cNvSpPr/>
            <p:nvPr/>
          </p:nvSpPr>
          <p:spPr>
            <a:xfrm>
              <a:off x="2450317" y="5062883"/>
              <a:ext cx="2499108" cy="2600968"/>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5" name="Straight Arrow Connector 4">
              <a:extLst>
                <a:ext uri="{FF2B5EF4-FFF2-40B4-BE49-F238E27FC236}">
                  <a16:creationId xmlns:a16="http://schemas.microsoft.com/office/drawing/2014/main" id="{E4ED3836-FE4A-A5F9-F271-FC005D49EBF7}"/>
                </a:ext>
              </a:extLst>
            </p:cNvPr>
            <p:cNvCxnSpPr>
              <a:cxnSpLocks/>
            </p:cNvCxnSpPr>
            <p:nvPr/>
          </p:nvCxnSpPr>
          <p:spPr>
            <a:xfrm>
              <a:off x="1383802" y="5226572"/>
              <a:ext cx="1195589" cy="595696"/>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3F1EC785-9AAF-179C-7DCB-9DA9CFFFDFAF}"/>
                </a:ext>
              </a:extLst>
            </p:cNvPr>
            <p:cNvCxnSpPr>
              <a:cxnSpLocks/>
            </p:cNvCxnSpPr>
            <p:nvPr/>
          </p:nvCxnSpPr>
          <p:spPr>
            <a:xfrm flipV="1">
              <a:off x="1226822" y="7059835"/>
              <a:ext cx="1407702" cy="774563"/>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291447-DD31-05EB-72DC-E7E4B960F07E}"/>
                    </a:ext>
                  </a:extLst>
                </p:cNvPr>
                <p:cNvSpPr txBox="1"/>
                <p:nvPr/>
              </p:nvSpPr>
              <p:spPr>
                <a:xfrm>
                  <a:off x="3721832" y="5886664"/>
                  <a:ext cx="976003" cy="8376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400" b="0" i="1" smtClean="0">
                            <a:solidFill>
                              <a:schemeClr val="bg1"/>
                            </a:solidFill>
                            <a:latin typeface="Cambria Math" panose="02040503050406030204" pitchFamily="18" charset="0"/>
                          </a:rPr>
                          <m:t>𝑓</m:t>
                        </m:r>
                        <m:r>
                          <a:rPr lang="en-US" altLang="en-US" sz="4400" b="0" i="1" smtClean="0">
                            <a:solidFill>
                              <a:schemeClr val="bg1"/>
                            </a:solidFill>
                            <a:latin typeface="Cambria Math" panose="02040503050406030204" pitchFamily="18" charset="0"/>
                          </a:rPr>
                          <m:t>(</m:t>
                        </m:r>
                        <m:r>
                          <m:rPr>
                            <m:sty m:val="p"/>
                          </m:rPr>
                          <a:rPr lang="en-US" altLang="en-US" sz="4400" b="0" i="0" smtClean="0">
                            <a:solidFill>
                              <a:schemeClr val="bg1"/>
                            </a:solidFill>
                            <a:latin typeface="Cambria Math" panose="02040503050406030204" pitchFamily="18" charset="0"/>
                          </a:rPr>
                          <m:t>Σ</m:t>
                        </m:r>
                        <m:r>
                          <a:rPr lang="en-US" altLang="en-US" sz="4400" b="0" i="1" smtClean="0">
                            <a:solidFill>
                              <a:schemeClr val="bg1"/>
                            </a:solidFill>
                            <a:latin typeface="Cambria Math" panose="02040503050406030204" pitchFamily="18" charset="0"/>
                          </a:rPr>
                          <m:t>)</m:t>
                        </m:r>
                      </m:oMath>
                    </m:oMathPara>
                  </a14:m>
                  <a:endParaRPr lang="en-US" altLang="en-US" sz="4400" dirty="0">
                    <a:solidFill>
                      <a:schemeClr val="bg1"/>
                    </a:solidFill>
                  </a:endParaRPr>
                </a:p>
              </p:txBody>
            </p:sp>
          </mc:Choice>
          <mc:Fallback xmlns="">
            <p:sp>
              <p:nvSpPr>
                <p:cNvPr id="7" name="TextBox 6">
                  <a:extLst>
                    <a:ext uri="{FF2B5EF4-FFF2-40B4-BE49-F238E27FC236}">
                      <a16:creationId xmlns:a16="http://schemas.microsoft.com/office/drawing/2014/main" id="{1E291447-DD31-05EB-72DC-E7E4B960F07E}"/>
                    </a:ext>
                  </a:extLst>
                </p:cNvPr>
                <p:cNvSpPr txBox="1">
                  <a:spLocks noRot="1" noChangeAspect="1" noMove="1" noResize="1" noEditPoints="1" noAdjustHandles="1" noChangeArrowheads="1" noChangeShapeType="1" noTextEdit="1"/>
                </p:cNvSpPr>
                <p:nvPr/>
              </p:nvSpPr>
              <p:spPr>
                <a:xfrm>
                  <a:off x="3721832" y="5886664"/>
                  <a:ext cx="976003" cy="837642"/>
                </a:xfrm>
                <a:prstGeom prst="rect">
                  <a:avLst/>
                </a:prstGeom>
                <a:blipFill>
                  <a:blip r:embed="rId9"/>
                  <a:stretch>
                    <a:fillRect r="-16883"/>
                  </a:stretch>
                </a:blipFill>
                <a:ln w="12700" cap="flat">
                  <a:noFill/>
                  <a:miter lim="400000"/>
                </a:ln>
                <a:effectLst/>
              </p:spPr>
              <p:txBody>
                <a:bodyPr/>
                <a:lstStyle/>
                <a:p>
                  <a:r>
                    <a:rPr lang="en-GB">
                      <a:noFill/>
                    </a:rPr>
                    <a:t> </a:t>
                  </a:r>
                </a:p>
              </p:txBody>
            </p:sp>
          </mc:Fallback>
        </mc:AlternateContent>
        <p:cxnSp>
          <p:nvCxnSpPr>
            <p:cNvPr id="8" name="Straight Arrow Connector 7">
              <a:extLst>
                <a:ext uri="{FF2B5EF4-FFF2-40B4-BE49-F238E27FC236}">
                  <a16:creationId xmlns:a16="http://schemas.microsoft.com/office/drawing/2014/main" id="{FB3AAE29-176C-2F88-F975-AFF39DCF354E}"/>
                </a:ext>
              </a:extLst>
            </p:cNvPr>
            <p:cNvCxnSpPr>
              <a:cxnSpLocks/>
            </p:cNvCxnSpPr>
            <p:nvPr/>
          </p:nvCxnSpPr>
          <p:spPr>
            <a:xfrm>
              <a:off x="4949426" y="6305486"/>
              <a:ext cx="1524120" cy="0"/>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603EA9-3F53-B9BA-665C-974B8CD963DA}"/>
                    </a:ext>
                  </a:extLst>
                </p:cNvPr>
                <p:cNvSpPr txBox="1"/>
                <p:nvPr/>
              </p:nvSpPr>
              <p:spPr>
                <a:xfrm>
                  <a:off x="475185" y="4496061"/>
                  <a:ext cx="110490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4800" b="0" i="1" smtClean="0">
                                <a:latin typeface="Cambria Math" panose="02040503050406030204" pitchFamily="18" charset="0"/>
                              </a:rPr>
                            </m:ctrlPr>
                          </m:sSubPr>
                          <m:e>
                            <m:r>
                              <a:rPr lang="en-US" altLang="en-US" sz="4800" b="0" i="1" smtClean="0">
                                <a:latin typeface="Cambria Math" panose="02040503050406030204" pitchFamily="18" charset="0"/>
                              </a:rPr>
                              <m:t>𝑥</m:t>
                            </m:r>
                          </m:e>
                          <m:sub>
                            <m:r>
                              <a:rPr lang="en-US" altLang="en-US" sz="4800" b="0" i="1" smtClean="0">
                                <a:latin typeface="Cambria Math" panose="02040503050406030204" pitchFamily="18" charset="0"/>
                              </a:rPr>
                              <m:t>1</m:t>
                            </m:r>
                          </m:sub>
                        </m:sSub>
                      </m:oMath>
                    </m:oMathPara>
                  </a14:m>
                  <a:endParaRPr lang="en-US" altLang="en-US" sz="4800" b="0" dirty="0"/>
                </a:p>
              </p:txBody>
            </p:sp>
          </mc:Choice>
          <mc:Fallback xmlns="">
            <p:sp>
              <p:nvSpPr>
                <p:cNvPr id="10" name="TextBox 9">
                  <a:extLst>
                    <a:ext uri="{FF2B5EF4-FFF2-40B4-BE49-F238E27FC236}">
                      <a16:creationId xmlns:a16="http://schemas.microsoft.com/office/drawing/2014/main" id="{27603EA9-3F53-B9BA-665C-974B8CD963DA}"/>
                    </a:ext>
                  </a:extLst>
                </p:cNvPr>
                <p:cNvSpPr txBox="1">
                  <a:spLocks noRot="1" noChangeAspect="1" noMove="1" noResize="1" noEditPoints="1" noAdjustHandles="1" noChangeArrowheads="1" noChangeShapeType="1" noTextEdit="1"/>
                </p:cNvSpPr>
                <p:nvPr/>
              </p:nvSpPr>
              <p:spPr>
                <a:xfrm>
                  <a:off x="475185" y="4496061"/>
                  <a:ext cx="1104902" cy="841256"/>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1A44878-CEA6-A0B7-5AED-BC67FF565EDD}"/>
                    </a:ext>
                  </a:extLst>
                </p:cNvPr>
                <p:cNvSpPr txBox="1"/>
                <p:nvPr/>
              </p:nvSpPr>
              <p:spPr>
                <a:xfrm>
                  <a:off x="520287" y="7544786"/>
                  <a:ext cx="9271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4800" b="0" i="1" smtClean="0">
                                <a:latin typeface="Cambria Math" panose="02040503050406030204" pitchFamily="18" charset="0"/>
                              </a:rPr>
                            </m:ctrlPr>
                          </m:sSubPr>
                          <m:e>
                            <m:r>
                              <a:rPr lang="en-US" altLang="en-US" sz="4800" b="0" i="1" smtClean="0">
                                <a:latin typeface="Cambria Math" panose="02040503050406030204" pitchFamily="18" charset="0"/>
                              </a:rPr>
                              <m:t>𝑥</m:t>
                            </m:r>
                          </m:e>
                          <m:sub>
                            <m:r>
                              <a:rPr lang="en-US" altLang="en-US" sz="4800" b="0" i="1" smtClean="0">
                                <a:latin typeface="Cambria Math" panose="02040503050406030204" pitchFamily="18" charset="0"/>
                              </a:rPr>
                              <m:t>2</m:t>
                            </m:r>
                          </m:sub>
                        </m:sSub>
                      </m:oMath>
                    </m:oMathPara>
                  </a14:m>
                  <a:endParaRPr lang="en-US" altLang="en-US" sz="4800" b="0" dirty="0"/>
                </a:p>
              </p:txBody>
            </p:sp>
          </mc:Choice>
          <mc:Fallback xmlns="">
            <p:sp>
              <p:nvSpPr>
                <p:cNvPr id="11" name="TextBox 10">
                  <a:extLst>
                    <a:ext uri="{FF2B5EF4-FFF2-40B4-BE49-F238E27FC236}">
                      <a16:creationId xmlns:a16="http://schemas.microsoft.com/office/drawing/2014/main" id="{B1A44878-CEA6-A0B7-5AED-BC67FF565EDD}"/>
                    </a:ext>
                  </a:extLst>
                </p:cNvPr>
                <p:cNvSpPr txBox="1">
                  <a:spLocks noRot="1" noChangeAspect="1" noMove="1" noResize="1" noEditPoints="1" noAdjustHandles="1" noChangeArrowheads="1" noChangeShapeType="1" noTextEdit="1"/>
                </p:cNvSpPr>
                <p:nvPr/>
              </p:nvSpPr>
              <p:spPr>
                <a:xfrm>
                  <a:off x="520287" y="7544786"/>
                  <a:ext cx="927100" cy="841256"/>
                </a:xfrm>
                <a:prstGeom prst="rect">
                  <a:avLst/>
                </a:prstGeom>
                <a:blipFill>
                  <a:blip r:embed="rId11"/>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95352F-60BB-868C-5440-586DFEC19F18}"/>
                    </a:ext>
                  </a:extLst>
                </p:cNvPr>
                <p:cNvSpPr txBox="1"/>
                <p:nvPr/>
              </p:nvSpPr>
              <p:spPr>
                <a:xfrm>
                  <a:off x="6372106" y="5791833"/>
                  <a:ext cx="927100" cy="903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latin typeface="Cambria Math" panose="02040503050406030204" pitchFamily="18" charset="0"/>
                              </a:rPr>
                            </m:ctrlPr>
                          </m:accPr>
                          <m:e>
                            <m:r>
                              <a:rPr lang="en-US" altLang="en-US" sz="4800" b="0" i="1" smtClean="0">
                                <a:latin typeface="Cambria Math" panose="02040503050406030204" pitchFamily="18" charset="0"/>
                              </a:rPr>
                              <m:t>𝑦</m:t>
                            </m:r>
                          </m:e>
                        </m:acc>
                      </m:oMath>
                    </m:oMathPara>
                  </a14:m>
                  <a:endParaRPr lang="en-US" altLang="en-US" sz="4800" b="0" dirty="0"/>
                </a:p>
              </p:txBody>
            </p:sp>
          </mc:Choice>
          <mc:Fallback xmlns="">
            <p:sp>
              <p:nvSpPr>
                <p:cNvPr id="12" name="TextBox 11">
                  <a:extLst>
                    <a:ext uri="{FF2B5EF4-FFF2-40B4-BE49-F238E27FC236}">
                      <a16:creationId xmlns:a16="http://schemas.microsoft.com/office/drawing/2014/main" id="{3C95352F-60BB-868C-5440-586DFEC19F18}"/>
                    </a:ext>
                  </a:extLst>
                </p:cNvPr>
                <p:cNvSpPr txBox="1">
                  <a:spLocks noRot="1" noChangeAspect="1" noMove="1" noResize="1" noEditPoints="1" noAdjustHandles="1" noChangeArrowheads="1" noChangeShapeType="1" noTextEdit="1"/>
                </p:cNvSpPr>
                <p:nvPr/>
              </p:nvSpPr>
              <p:spPr>
                <a:xfrm>
                  <a:off x="6372106" y="5791833"/>
                  <a:ext cx="927100" cy="903771"/>
                </a:xfrm>
                <a:prstGeom prst="rect">
                  <a:avLst/>
                </a:prstGeom>
                <a:blipFill>
                  <a:blip r:embed="rId12"/>
                  <a:stretch>
                    <a:fillRect/>
                  </a:stretch>
                </a:blipFill>
                <a:ln w="12700" cap="flat">
                  <a:noFill/>
                  <a:miter lim="400000"/>
                </a:ln>
                <a:effectLst/>
              </p:spPr>
              <p:txBody>
                <a:bodyPr/>
                <a:lstStyle/>
                <a:p>
                  <a:r>
                    <a:rPr lang="en-GB">
                      <a:noFill/>
                    </a:rPr>
                    <a:t> </a:t>
                  </a:r>
                </a:p>
              </p:txBody>
            </p:sp>
          </mc:Fallback>
        </mc:AlternateContent>
      </p:grpSp>
      <p:cxnSp>
        <p:nvCxnSpPr>
          <p:cNvPr id="18" name="Straight Connector 17">
            <a:extLst>
              <a:ext uri="{FF2B5EF4-FFF2-40B4-BE49-F238E27FC236}">
                <a16:creationId xmlns:a16="http://schemas.microsoft.com/office/drawing/2014/main" id="{E06E95C8-3EEF-FE56-D681-C0B1B7F46934}"/>
              </a:ext>
            </a:extLst>
          </p:cNvPr>
          <p:cNvCxnSpPr>
            <a:stCxn id="4" idx="0"/>
            <a:endCxn id="4" idx="4"/>
          </p:cNvCxnSpPr>
          <p:nvPr/>
        </p:nvCxnSpPr>
        <p:spPr>
          <a:xfrm>
            <a:off x="3591969" y="5034743"/>
            <a:ext cx="0" cy="2421055"/>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7034EC1-6966-A069-F37E-D6EBE9239618}"/>
                  </a:ext>
                </a:extLst>
              </p:cNvPr>
              <p:cNvSpPr txBox="1"/>
              <p:nvPr/>
            </p:nvSpPr>
            <p:spPr>
              <a:xfrm>
                <a:off x="2745480" y="5860549"/>
                <a:ext cx="652253"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en-US" sz="4400" b="0" i="0" smtClean="0">
                          <a:solidFill>
                            <a:schemeClr val="bg1"/>
                          </a:solidFill>
                          <a:latin typeface="Cambria Math" panose="02040503050406030204" pitchFamily="18" charset="0"/>
                        </a:rPr>
                        <m:t>Σ</m:t>
                      </m:r>
                    </m:oMath>
                  </m:oMathPara>
                </a14:m>
                <a:endParaRPr lang="en-GB" sz="4400" dirty="0"/>
              </a:p>
            </p:txBody>
          </p:sp>
        </mc:Choice>
        <mc:Fallback xmlns="">
          <p:sp>
            <p:nvSpPr>
              <p:cNvPr id="20" name="TextBox 19">
                <a:extLst>
                  <a:ext uri="{FF2B5EF4-FFF2-40B4-BE49-F238E27FC236}">
                    <a16:creationId xmlns:a16="http://schemas.microsoft.com/office/drawing/2014/main" id="{B7034EC1-6966-A069-F37E-D6EBE9239618}"/>
                  </a:ext>
                </a:extLst>
              </p:cNvPr>
              <p:cNvSpPr txBox="1">
                <a:spLocks noRot="1" noChangeAspect="1" noMove="1" noResize="1" noEditPoints="1" noAdjustHandles="1" noChangeArrowheads="1" noChangeShapeType="1" noTextEdit="1"/>
              </p:cNvSpPr>
              <p:nvPr/>
            </p:nvSpPr>
            <p:spPr>
              <a:xfrm>
                <a:off x="2745480" y="5860549"/>
                <a:ext cx="652253" cy="769441"/>
              </a:xfrm>
              <a:prstGeom prst="rect">
                <a:avLst/>
              </a:prstGeom>
              <a:blipFill>
                <a:blip r:embed="rId13"/>
                <a:stretch>
                  <a:fillRect/>
                </a:stretch>
              </a:blipFill>
              <a:ln w="12700" cap="flat">
                <a:noFill/>
                <a:miter lim="400000"/>
              </a:ln>
              <a:effectLst/>
            </p:spPr>
            <p:txBody>
              <a:bodyPr/>
              <a:lstStyle/>
              <a:p>
                <a:r>
                  <a:rPr lang="en-GB">
                    <a:noFill/>
                  </a:rPr>
                  <a:t> </a:t>
                </a:r>
              </a:p>
            </p:txBody>
          </p:sp>
        </mc:Fallback>
      </mc:AlternateContent>
    </p:spTree>
    <p:extLst>
      <p:ext uri="{BB962C8B-B14F-4D97-AF65-F5344CB8AC3E}">
        <p14:creationId xmlns:p14="http://schemas.microsoft.com/office/powerpoint/2010/main" val="4611217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Backpropagation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20</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E700E995-19BF-D608-64CC-672D86581829}"/>
                  </a:ext>
                </a:extLst>
              </p:cNvPr>
              <p:cNvSpPr>
                <a:spLocks noGrp="1"/>
              </p:cNvSpPr>
              <p:nvPr>
                <p:ph type="body" idx="1"/>
              </p:nvPr>
            </p:nvSpPr>
            <p:spPr/>
            <p:txBody>
              <a:bodyPr/>
              <a:lstStyle/>
              <a:p>
                <a:r>
                  <a:rPr lang="en-US" dirty="0"/>
                  <a:t>Let’s calculate the required weight derivatives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m:t>
                        </m:r>
                        <m:r>
                          <a:rPr lang="en-US" b="0" i="1" smtClean="0">
                            <a:latin typeface="Cambria Math" panose="02040503050406030204" pitchFamily="18" charset="0"/>
                          </a:rPr>
                          <m:t>𝑤</m:t>
                        </m:r>
                      </m:den>
                    </m:f>
                    <m:r>
                      <a:rPr lang="en-US" b="0" i="1" smtClean="0">
                        <a:latin typeface="Cambria Math" panose="02040503050406030204" pitchFamily="18" charset="0"/>
                      </a:rPr>
                      <m:t> </m:t>
                    </m:r>
                  </m:oMath>
                </a14:m>
                <a:r>
                  <a:rPr lang="en-US" dirty="0"/>
                  <a:t>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b="0" i="1" smtClean="0">
                            <a:latin typeface="Cambria Math" panose="02040503050406030204" pitchFamily="18" charset="0"/>
                          </a:rPr>
                          <m:t>𝑏</m:t>
                        </m:r>
                      </m:den>
                    </m:f>
                    <m:r>
                      <a:rPr lang="en-US" i="1">
                        <a:latin typeface="Cambria Math" panose="02040503050406030204" pitchFamily="18" charset="0"/>
                      </a:rPr>
                      <m:t> </m:t>
                    </m:r>
                  </m:oMath>
                </a14:m>
                <a:r>
                  <a:rPr lang="en-US" dirty="0"/>
                  <a:t>: </a:t>
                </a:r>
              </a:p>
              <a:p>
                <a:pPr marL="1333500" lvl="3" indent="0">
                  <a:buNone/>
                </a:pPr>
                <a:r>
                  <a:rPr lang="en-US" altLang="en-US" dirty="0">
                    <a:solidFill>
                      <a:schemeClr val="bg1"/>
                    </a:solidFill>
                  </a:rPr>
                  <a:t>			</a:t>
                </a:r>
                <a:br>
                  <a:rPr lang="en-US" altLang="en-US" b="0" dirty="0">
                    <a:solidFill>
                      <a:schemeClr val="bg1"/>
                    </a:solidFill>
                  </a:rPr>
                </a:br>
                <a:r>
                  <a:rPr lang="en-US" altLang="en-US" b="0" dirty="0">
                    <a:solidFill>
                      <a:schemeClr val="bg1"/>
                    </a:solidFill>
                  </a:rPr>
                  <a:t>			</a:t>
                </a:r>
                <a:br>
                  <a:rPr lang="en-US" altLang="en-US" b="0" dirty="0">
                    <a:solidFill>
                      <a:schemeClr val="bg1"/>
                    </a:solidFill>
                  </a:rPr>
                </a:br>
                <a:endParaRPr lang="en-US" altLang="en-US" b="0" dirty="0">
                  <a:solidFill>
                    <a:schemeClr val="bg1"/>
                  </a:solidFill>
                </a:endParaRPr>
              </a:p>
            </p:txBody>
          </p:sp>
        </mc:Choice>
        <mc:Fallback xmlns="">
          <p:sp>
            <p:nvSpPr>
              <p:cNvPr id="2" name="Text Placeholder 1">
                <a:extLst>
                  <a:ext uri="{FF2B5EF4-FFF2-40B4-BE49-F238E27FC236}">
                    <a16:creationId xmlns:a16="http://schemas.microsoft.com/office/drawing/2014/main" id="{E700E995-19BF-D608-64CC-672D86581829}"/>
                  </a:ext>
                </a:extLst>
              </p:cNvPr>
              <p:cNvSpPr>
                <a:spLocks noGrp="1" noRot="1" noChangeAspect="1" noMove="1" noResize="1" noEditPoints="1" noAdjustHandles="1" noChangeArrowheads="1" noChangeShapeType="1" noTextEdit="1"/>
              </p:cNvSpPr>
              <p:nvPr>
                <p:ph type="body" idx="1"/>
              </p:nvPr>
            </p:nvSpPr>
            <p:spPr>
              <a:blipFill>
                <a:blip r:embed="rId2"/>
                <a:stretch>
                  <a:fillRect l="-1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B35A7E-9D76-A1D9-FD79-4FEFED02071F}"/>
                  </a:ext>
                </a:extLst>
              </p:cNvPr>
              <p:cNvSpPr txBox="1"/>
              <p:nvPr/>
            </p:nvSpPr>
            <p:spPr>
              <a:xfrm>
                <a:off x="546100" y="2841199"/>
                <a:ext cx="10287000" cy="30584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333500" lvl="3" indent="0">
                  <a:buNone/>
                </a:pPr>
                <a:r>
                  <a:rPr lang="en-US" dirty="0"/>
                  <a:t>		        </a:t>
                </a:r>
                <a14:m>
                  <m:oMath xmlns:m="http://schemas.openxmlformats.org/officeDocument/2006/math">
                    <m:f>
                      <m:fPr>
                        <m:ctrlPr>
                          <a:rPr lang="en-US" sz="2800" i="1" smtClean="0">
                            <a:solidFill>
                              <a:schemeClr val="bg1"/>
                            </a:solidFill>
                            <a:latin typeface="Cambria Math" panose="02040503050406030204" pitchFamily="18" charset="0"/>
                          </a:rPr>
                        </m:ctrlPr>
                      </m:fPr>
                      <m:num>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𝐿</m:t>
                        </m:r>
                      </m:num>
                      <m:den>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𝑤</m:t>
                        </m:r>
                      </m:den>
                    </m:f>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m:t>
                        </m:r>
                      </m:num>
                      <m:den>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𝑤</m:t>
                        </m:r>
                      </m:den>
                    </m:f>
                    <m:d>
                      <m:dPr>
                        <m:begChr m:val="["/>
                        <m:endChr m:val="]"/>
                        <m:ctrlPr>
                          <a:rPr lang="en-US" altLang="en-US" sz="2800" b="0" i="1" smtClean="0">
                            <a:solidFill>
                              <a:schemeClr val="bg1"/>
                            </a:solidFill>
                            <a:latin typeface="Cambria Math" panose="02040503050406030204" pitchFamily="18" charset="0"/>
                          </a:rPr>
                        </m:ctrlPr>
                      </m:dPr>
                      <m:e>
                        <m:f>
                          <m:fPr>
                            <m:ctrlPr>
                              <a:rPr lang="en-US" altLang="en-US" sz="2800" b="0" i="1" smtClean="0">
                                <a:solidFill>
                                  <a:schemeClr val="bg1"/>
                                </a:solidFill>
                                <a:latin typeface="Cambria Math" panose="02040503050406030204" pitchFamily="18" charset="0"/>
                              </a:rPr>
                            </m:ctrlPr>
                          </m:fPr>
                          <m:num>
                            <m:r>
                              <a:rPr lang="en-US" altLang="en-US" sz="2800" b="0" i="1" smtClean="0">
                                <a:solidFill>
                                  <a:schemeClr val="bg1"/>
                                </a:solidFill>
                                <a:latin typeface="Cambria Math" panose="02040503050406030204" pitchFamily="18" charset="0"/>
                              </a:rPr>
                              <m:t>1</m:t>
                            </m:r>
                          </m:num>
                          <m:den>
                            <m:r>
                              <a:rPr lang="en-US" altLang="en-US" sz="2800" b="0" i="1" smtClean="0">
                                <a:solidFill>
                                  <a:schemeClr val="bg1"/>
                                </a:solidFill>
                                <a:latin typeface="Cambria Math" panose="02040503050406030204" pitchFamily="18" charset="0"/>
                              </a:rPr>
                              <m:t>2</m:t>
                            </m:r>
                          </m:den>
                        </m:f>
                        <m:sSup>
                          <m:sSupPr>
                            <m:ctrlPr>
                              <a:rPr lang="en-US" altLang="en-US" sz="2800" i="1">
                                <a:solidFill>
                                  <a:schemeClr val="bg1"/>
                                </a:solidFill>
                                <a:latin typeface="Cambria Math" panose="02040503050406030204" pitchFamily="18" charset="0"/>
                              </a:rPr>
                            </m:ctrlPr>
                          </m:sSupPr>
                          <m:e>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e>
                            </m:d>
                          </m:e>
                          <m:sup>
                            <m:r>
                              <a:rPr lang="en-US" altLang="en-US" sz="2800" i="1">
                                <a:solidFill>
                                  <a:schemeClr val="bg1"/>
                                </a:solidFill>
                                <a:latin typeface="Cambria Math" panose="02040503050406030204" pitchFamily="18" charset="0"/>
                              </a:rPr>
                              <m:t>2</m:t>
                            </m:r>
                          </m:sup>
                        </m:sSup>
                      </m:e>
                    </m:d>
                  </m:oMath>
                </a14:m>
                <a:br>
                  <a:rPr lang="en-US" altLang="en-US" sz="2800" b="0" i="1" dirty="0">
                    <a:solidFill>
                      <a:schemeClr val="bg1"/>
                    </a:solidFill>
                    <a:latin typeface="Cambria Math" panose="02040503050406030204" pitchFamily="18" charset="0"/>
                  </a:rPr>
                </a:br>
                <a:r>
                  <a:rPr lang="en-US" altLang="en-US" sz="2800" b="0" i="1" dirty="0">
                    <a:solidFill>
                      <a:schemeClr val="bg1"/>
                    </a:solidFill>
                    <a:latin typeface="Cambria Math" panose="02040503050406030204" pitchFamily="18" charset="0"/>
                  </a:rPr>
                  <a:t>			    </a:t>
                </a:r>
                <a14:m>
                  <m:oMath xmlns:m="http://schemas.openxmlformats.org/officeDocument/2006/math">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𝑓</m:t>
                    </m:r>
                    <m:d>
                      <m:dPr>
                        <m:ctrlPr>
                          <a:rPr lang="en-US" altLang="en-US" sz="2800" b="0" i="1" smtClean="0">
                            <a:solidFill>
                              <a:schemeClr val="bg1"/>
                            </a:solidFill>
                            <a:latin typeface="Cambria Math" panose="02040503050406030204" pitchFamily="18" charset="0"/>
                          </a:rPr>
                        </m:ctrlPr>
                      </m:dPr>
                      <m:e>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e>
                    </m:d>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𝑦</m:t>
                    </m:r>
                    <m:r>
                      <a:rPr lang="en-US" altLang="en-US" sz="2800" b="0" i="1" smtClean="0">
                        <a:solidFill>
                          <a:schemeClr val="bg1"/>
                        </a:solidFill>
                        <a:latin typeface="Cambria Math" panose="02040503050406030204" pitchFamily="18" charset="0"/>
                      </a:rPr>
                      <m:t>)</m:t>
                    </m:r>
                    <m:f>
                      <m:fPr>
                        <m:ctrlPr>
                          <a:rPr lang="en-US" altLang="en-US" sz="2800" b="0" i="1" smtClean="0">
                            <a:solidFill>
                              <a:schemeClr val="bg1"/>
                            </a:solidFill>
                            <a:latin typeface="Cambria Math" panose="02040503050406030204" pitchFamily="18" charset="0"/>
                          </a:rPr>
                        </m:ctrlPr>
                      </m:fPr>
                      <m:num>
                        <m:r>
                          <a:rPr lang="en-US" altLang="en-US" sz="2800" b="0" i="1" smtClean="0">
                            <a:solidFill>
                              <a:schemeClr val="bg1"/>
                            </a:solidFill>
                            <a:latin typeface="Cambria Math" panose="02040503050406030204" pitchFamily="18" charset="0"/>
                          </a:rPr>
                          <m:t>𝜕</m:t>
                        </m:r>
                      </m:num>
                      <m:den>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𝑤</m:t>
                        </m:r>
                      </m:den>
                    </m:f>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e>
                    </m:d>
                  </m:oMath>
                </a14:m>
                <a:endParaRPr lang="en-US" altLang="en-US" sz="2800" i="1" dirty="0">
                  <a:solidFill>
                    <a:schemeClr val="bg1"/>
                  </a:solidFill>
                  <a:latin typeface="Cambria Math" panose="02040503050406030204" pitchFamily="18" charset="0"/>
                </a:endParaRPr>
              </a:p>
              <a:p>
                <a:pPr marL="1333500" lvl="3" indent="0">
                  <a:buNone/>
                </a:pPr>
                <a:r>
                  <a:rPr lang="en-US" altLang="en-US" sz="2800" dirty="0">
                    <a:solidFill>
                      <a:schemeClr val="bg1"/>
                    </a:solidFill>
                  </a:rPr>
                  <a:t>			    </a:t>
                </a:r>
                <a14:m>
                  <m:oMath xmlns:m="http://schemas.openxmlformats.org/officeDocument/2006/math">
                    <m:r>
                      <a:rPr lang="en-US" altLang="en-US" sz="2800" i="1">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sSup>
                      <m:sSupPr>
                        <m:ctrlPr>
                          <a:rPr lang="en-US" altLang="en-US" sz="2800" b="0" i="1" smtClean="0">
                            <a:solidFill>
                              <a:schemeClr val="bg1"/>
                            </a:solidFill>
                            <a:latin typeface="Cambria Math" panose="02040503050406030204" pitchFamily="18" charset="0"/>
                          </a:rPr>
                        </m:ctrlPr>
                      </m:sSupPr>
                      <m:e>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𝑦</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𝑓</m:t>
                        </m:r>
                      </m:e>
                      <m:sup>
                        <m:r>
                          <a:rPr lang="en-US" altLang="en-US" sz="2800" b="0" i="1" smtClean="0">
                            <a:solidFill>
                              <a:schemeClr val="bg1"/>
                            </a:solidFill>
                            <a:latin typeface="Cambria Math" panose="02040503050406030204" pitchFamily="18" charset="0"/>
                          </a:rPr>
                          <m:t>′</m:t>
                        </m:r>
                      </m:sup>
                    </m:sSup>
                    <m:d>
                      <m:dPr>
                        <m:ctrlPr>
                          <a:rPr lang="en-US" altLang="en-US" sz="2800" b="0" i="1" smtClean="0">
                            <a:solidFill>
                              <a:schemeClr val="bg1"/>
                            </a:solidFill>
                            <a:latin typeface="Cambria Math" panose="02040503050406030204" pitchFamily="18" charset="0"/>
                          </a:rPr>
                        </m:ctrlPr>
                      </m:dPr>
                      <m:e>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e>
                    </m:d>
                    <m:f>
                      <m:fPr>
                        <m:ctrlPr>
                          <a:rPr lang="en-US" altLang="en-US" sz="2800" i="1">
                            <a:solidFill>
                              <a:schemeClr val="bg1"/>
                            </a:solidFill>
                            <a:latin typeface="Cambria Math" panose="02040503050406030204" pitchFamily="18" charset="0"/>
                          </a:rPr>
                        </m:ctrlPr>
                      </m:fPr>
                      <m:num>
                        <m:r>
                          <a:rPr lang="en-US" altLang="en-US" sz="2800" i="1">
                            <a:solidFill>
                              <a:schemeClr val="bg1"/>
                            </a:solidFill>
                            <a:latin typeface="Cambria Math" panose="02040503050406030204" pitchFamily="18" charset="0"/>
                          </a:rPr>
                          <m:t>𝜕</m:t>
                        </m:r>
                      </m:num>
                      <m:den>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𝑤</m:t>
                        </m:r>
                      </m:den>
                    </m:f>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r>
                      <a:rPr lang="en-US" altLang="en-US" sz="2800" b="0" i="1" smtClean="0">
                        <a:solidFill>
                          <a:schemeClr val="bg1"/>
                        </a:solidFill>
                        <a:latin typeface="Cambria Math" panose="02040503050406030204" pitchFamily="18" charset="0"/>
                      </a:rPr>
                      <m:t>)</m:t>
                    </m:r>
                  </m:oMath>
                </a14:m>
                <a:endParaRPr lang="en-US" altLang="en-US" sz="2800" b="0" dirty="0">
                  <a:solidFill>
                    <a:schemeClr val="bg1"/>
                  </a:solidFill>
                </a:endParaRPr>
              </a:p>
              <a:p>
                <a:pPr marL="1333500" lvl="3" indent="0">
                  <a:buNone/>
                </a:pPr>
                <a:r>
                  <a:rPr lang="en-US" altLang="en-US" sz="2800" dirty="0">
                    <a:solidFill>
                      <a:schemeClr val="bg1"/>
                    </a:solidFill>
                  </a:rPr>
                  <a:t>			</a:t>
                </a:r>
                <a14:m>
                  <m:oMath xmlns:m="http://schemas.openxmlformats.org/officeDocument/2006/math">
                    <m:r>
                      <a:rPr lang="en-US" altLang="en-US" sz="2800" b="0" i="0" smtClean="0">
                        <a:solidFill>
                          <a:schemeClr val="bg1"/>
                        </a:solidFill>
                        <a:latin typeface="Cambria Math" panose="02040503050406030204" pitchFamily="18" charset="0"/>
                      </a:rPr>
                      <m:t>    </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sSup>
                      <m:sSupPr>
                        <m:ctrlPr>
                          <a:rPr lang="en-US" altLang="en-US" sz="2800" i="1">
                            <a:solidFill>
                              <a:schemeClr val="bg1"/>
                            </a:solidFill>
                            <a:latin typeface="Cambria Math" panose="02040503050406030204" pitchFamily="18" charset="0"/>
                          </a:rPr>
                        </m:ctrlPr>
                      </m:sSupPr>
                      <m:e>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e>
                      <m:sup>
                        <m:r>
                          <a:rPr lang="en-US" altLang="en-US" sz="2800" i="1">
                            <a:solidFill>
                              <a:schemeClr val="bg1"/>
                            </a:solidFill>
                            <a:latin typeface="Cambria Math" panose="02040503050406030204" pitchFamily="18" charset="0"/>
                          </a:rPr>
                          <m:t>′</m:t>
                        </m:r>
                      </m:sup>
                    </m:sSup>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b="0" i="1" smtClean="0">
                        <a:solidFill>
                          <a:schemeClr val="bg1"/>
                        </a:solidFill>
                        <a:latin typeface="Cambria Math" panose="02040503050406030204" pitchFamily="18" charset="0"/>
                      </a:rPr>
                      <m:t> </m:t>
                    </m:r>
                    <m:r>
                      <a:rPr lang="en-US" altLang="en-US" sz="2800" b="0" i="1" smtClean="0">
                        <a:solidFill>
                          <a:schemeClr val="bg1"/>
                        </a:solidFill>
                        <a:latin typeface="Cambria Math" panose="02040503050406030204" pitchFamily="18" charset="0"/>
                      </a:rPr>
                      <m:t>𝑥</m:t>
                    </m:r>
                  </m:oMath>
                </a14:m>
                <a:endParaRPr lang="en-US" altLang="en-US" sz="2800" b="0" dirty="0">
                  <a:solidFill>
                    <a:schemeClr val="bg1"/>
                  </a:solidFill>
                </a:endParaRPr>
              </a:p>
              <a:p>
                <a:pPr marL="0" marR="0" indent="0" algn="l" defTabSz="584200" rtl="0" fontAlgn="auto" latinLnBrk="0" hangingPunct="0">
                  <a:lnSpc>
                    <a:spcPct val="100000"/>
                  </a:lnSpc>
                  <a:spcBef>
                    <a:spcPts val="2400"/>
                  </a:spcBef>
                  <a:spcAft>
                    <a:spcPts val="0"/>
                  </a:spcAft>
                  <a:buClrTx/>
                  <a:buSzTx/>
                  <a:buFontTx/>
                  <a:buNone/>
                  <a:tabLst/>
                </a:pPr>
                <a:endParaRPr kumimoji="0" lang="en-GB" sz="2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3" name="TextBox 2">
                <a:extLst>
                  <a:ext uri="{FF2B5EF4-FFF2-40B4-BE49-F238E27FC236}">
                    <a16:creationId xmlns:a16="http://schemas.microsoft.com/office/drawing/2014/main" id="{33B35A7E-9D76-A1D9-FD79-4FEFED02071F}"/>
                  </a:ext>
                </a:extLst>
              </p:cNvPr>
              <p:cNvSpPr txBox="1">
                <a:spLocks noRot="1" noChangeAspect="1" noMove="1" noResize="1" noEditPoints="1" noAdjustHandles="1" noChangeArrowheads="1" noChangeShapeType="1" noTextEdit="1"/>
              </p:cNvSpPr>
              <p:nvPr/>
            </p:nvSpPr>
            <p:spPr>
              <a:xfrm>
                <a:off x="546100" y="2841199"/>
                <a:ext cx="10287000" cy="3058466"/>
              </a:xfrm>
              <a:prstGeom prst="rect">
                <a:avLst/>
              </a:prstGeom>
              <a:blipFill>
                <a:blip r:embed="rId3"/>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C37AD8A-1B2D-0800-059E-B613512EB204}"/>
                  </a:ext>
                </a:extLst>
              </p:cNvPr>
              <p:cNvSpPr txBox="1"/>
              <p:nvPr/>
            </p:nvSpPr>
            <p:spPr>
              <a:xfrm>
                <a:off x="546100" y="5623571"/>
                <a:ext cx="10287000" cy="30584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333500" lvl="3" indent="0">
                  <a:buNone/>
                </a:pPr>
                <a:r>
                  <a:rPr lang="en-US" dirty="0"/>
                  <a:t>		</a:t>
                </a:r>
                <a:r>
                  <a:rPr lang="en-US" dirty="0">
                    <a:solidFill>
                      <a:schemeClr val="bg1"/>
                    </a:solidFill>
                  </a:rPr>
                  <a:t>        </a:t>
                </a:r>
                <a14:m>
                  <m:oMath xmlns:m="http://schemas.openxmlformats.org/officeDocument/2006/math">
                    <m:f>
                      <m:fPr>
                        <m:ctrlPr>
                          <a:rPr lang="en-US" sz="2800" i="1" smtClean="0">
                            <a:solidFill>
                              <a:schemeClr val="bg1"/>
                            </a:solidFill>
                            <a:latin typeface="Cambria Math" panose="02040503050406030204" pitchFamily="18" charset="0"/>
                          </a:rPr>
                        </m:ctrlPr>
                      </m:fPr>
                      <m:num>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𝐿</m:t>
                        </m:r>
                      </m:num>
                      <m:den>
                        <m:r>
                          <a:rPr lang="en-US" sz="2800" i="1">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𝑏</m:t>
                        </m:r>
                      </m:den>
                    </m:f>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m:t>
                        </m:r>
                      </m:num>
                      <m:den>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𝑏</m:t>
                        </m:r>
                      </m:den>
                    </m:f>
                    <m:d>
                      <m:dPr>
                        <m:begChr m:val="["/>
                        <m:endChr m:val="]"/>
                        <m:ctrlPr>
                          <a:rPr lang="en-US" altLang="en-US" sz="2800" b="0" i="1" smtClean="0">
                            <a:solidFill>
                              <a:schemeClr val="bg1"/>
                            </a:solidFill>
                            <a:latin typeface="Cambria Math" panose="02040503050406030204" pitchFamily="18" charset="0"/>
                          </a:rPr>
                        </m:ctrlPr>
                      </m:dPr>
                      <m:e>
                        <m:f>
                          <m:fPr>
                            <m:ctrlPr>
                              <a:rPr lang="en-US" altLang="en-US" sz="2800" b="0" i="1" smtClean="0">
                                <a:solidFill>
                                  <a:schemeClr val="bg1"/>
                                </a:solidFill>
                                <a:latin typeface="Cambria Math" panose="02040503050406030204" pitchFamily="18" charset="0"/>
                              </a:rPr>
                            </m:ctrlPr>
                          </m:fPr>
                          <m:num>
                            <m:r>
                              <a:rPr lang="en-US" altLang="en-US" sz="2800" b="0" i="1" smtClean="0">
                                <a:solidFill>
                                  <a:schemeClr val="bg1"/>
                                </a:solidFill>
                                <a:latin typeface="Cambria Math" panose="02040503050406030204" pitchFamily="18" charset="0"/>
                              </a:rPr>
                              <m:t>1</m:t>
                            </m:r>
                          </m:num>
                          <m:den>
                            <m:r>
                              <a:rPr lang="en-US" altLang="en-US" sz="2800" b="0" i="1" smtClean="0">
                                <a:solidFill>
                                  <a:schemeClr val="bg1"/>
                                </a:solidFill>
                                <a:latin typeface="Cambria Math" panose="02040503050406030204" pitchFamily="18" charset="0"/>
                              </a:rPr>
                              <m:t>2</m:t>
                            </m:r>
                          </m:den>
                        </m:f>
                        <m:sSup>
                          <m:sSupPr>
                            <m:ctrlPr>
                              <a:rPr lang="en-US" altLang="en-US" sz="2800" i="1">
                                <a:solidFill>
                                  <a:schemeClr val="bg1"/>
                                </a:solidFill>
                                <a:latin typeface="Cambria Math" panose="02040503050406030204" pitchFamily="18" charset="0"/>
                              </a:rPr>
                            </m:ctrlPr>
                          </m:sSupPr>
                          <m:e>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e>
                            </m:d>
                          </m:e>
                          <m:sup>
                            <m:r>
                              <a:rPr lang="en-US" altLang="en-US" sz="2800" i="1">
                                <a:solidFill>
                                  <a:schemeClr val="bg1"/>
                                </a:solidFill>
                                <a:latin typeface="Cambria Math" panose="02040503050406030204" pitchFamily="18" charset="0"/>
                              </a:rPr>
                              <m:t>2</m:t>
                            </m:r>
                          </m:sup>
                        </m:sSup>
                      </m:e>
                    </m:d>
                  </m:oMath>
                </a14:m>
                <a:br>
                  <a:rPr lang="en-US" altLang="en-US" sz="2800" b="0" i="1" dirty="0">
                    <a:solidFill>
                      <a:schemeClr val="bg1"/>
                    </a:solidFill>
                    <a:latin typeface="Cambria Math" panose="02040503050406030204" pitchFamily="18" charset="0"/>
                  </a:rPr>
                </a:br>
                <a:r>
                  <a:rPr lang="en-US" altLang="en-US" sz="2800" b="0" i="1" dirty="0">
                    <a:solidFill>
                      <a:schemeClr val="bg1"/>
                    </a:solidFill>
                    <a:latin typeface="Cambria Math" panose="02040503050406030204" pitchFamily="18" charset="0"/>
                  </a:rPr>
                  <a:t>			    </a:t>
                </a:r>
                <a14:m>
                  <m:oMath xmlns:m="http://schemas.openxmlformats.org/officeDocument/2006/math">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𝑓</m:t>
                    </m:r>
                    <m:d>
                      <m:dPr>
                        <m:ctrlPr>
                          <a:rPr lang="en-US" altLang="en-US" sz="2800" b="0" i="1" smtClean="0">
                            <a:solidFill>
                              <a:schemeClr val="bg1"/>
                            </a:solidFill>
                            <a:latin typeface="Cambria Math" panose="02040503050406030204" pitchFamily="18" charset="0"/>
                          </a:rPr>
                        </m:ctrlPr>
                      </m:dPr>
                      <m:e>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e>
                    </m:d>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𝑦</m:t>
                    </m:r>
                    <m:r>
                      <a:rPr lang="en-US" altLang="en-US" sz="2800" b="0" i="1" smtClean="0">
                        <a:solidFill>
                          <a:schemeClr val="bg1"/>
                        </a:solidFill>
                        <a:latin typeface="Cambria Math" panose="02040503050406030204" pitchFamily="18" charset="0"/>
                      </a:rPr>
                      <m:t>)</m:t>
                    </m:r>
                    <m:f>
                      <m:fPr>
                        <m:ctrlPr>
                          <a:rPr lang="en-US" altLang="en-US" sz="2800" b="0" i="1" smtClean="0">
                            <a:solidFill>
                              <a:schemeClr val="bg1"/>
                            </a:solidFill>
                            <a:latin typeface="Cambria Math" panose="02040503050406030204" pitchFamily="18" charset="0"/>
                          </a:rPr>
                        </m:ctrlPr>
                      </m:fPr>
                      <m:num>
                        <m:r>
                          <a:rPr lang="en-US" altLang="en-US" sz="2800" b="0" i="1" smtClean="0">
                            <a:solidFill>
                              <a:schemeClr val="bg1"/>
                            </a:solidFill>
                            <a:latin typeface="Cambria Math" panose="02040503050406030204" pitchFamily="18" charset="0"/>
                          </a:rPr>
                          <m:t>𝜕</m:t>
                        </m:r>
                      </m:num>
                      <m:den>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den>
                    </m:f>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e>
                    </m:d>
                  </m:oMath>
                </a14:m>
                <a:endParaRPr lang="en-US" altLang="en-US" sz="2800" i="1" dirty="0">
                  <a:solidFill>
                    <a:schemeClr val="bg1"/>
                  </a:solidFill>
                  <a:latin typeface="Cambria Math" panose="02040503050406030204" pitchFamily="18" charset="0"/>
                </a:endParaRPr>
              </a:p>
              <a:p>
                <a:pPr marL="1333500" lvl="3" indent="0">
                  <a:buNone/>
                </a:pPr>
                <a:r>
                  <a:rPr lang="en-US" altLang="en-US" sz="2800" dirty="0">
                    <a:solidFill>
                      <a:schemeClr val="bg1"/>
                    </a:solidFill>
                  </a:rPr>
                  <a:t>			    </a:t>
                </a:r>
                <a14:m>
                  <m:oMath xmlns:m="http://schemas.openxmlformats.org/officeDocument/2006/math">
                    <m:r>
                      <a:rPr lang="en-US" altLang="en-US" sz="2800" i="1">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sSup>
                      <m:sSupPr>
                        <m:ctrlPr>
                          <a:rPr lang="en-US" altLang="en-US" sz="2800" b="0" i="1" smtClean="0">
                            <a:solidFill>
                              <a:schemeClr val="bg1"/>
                            </a:solidFill>
                            <a:latin typeface="Cambria Math" panose="02040503050406030204" pitchFamily="18" charset="0"/>
                          </a:rPr>
                        </m:ctrlPr>
                      </m:sSupPr>
                      <m:e>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𝑦</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𝑓</m:t>
                        </m:r>
                      </m:e>
                      <m:sup>
                        <m:r>
                          <a:rPr lang="en-US" altLang="en-US" sz="2800" b="0" i="1" smtClean="0">
                            <a:solidFill>
                              <a:schemeClr val="bg1"/>
                            </a:solidFill>
                            <a:latin typeface="Cambria Math" panose="02040503050406030204" pitchFamily="18" charset="0"/>
                          </a:rPr>
                          <m:t>′</m:t>
                        </m:r>
                      </m:sup>
                    </m:sSup>
                    <m:d>
                      <m:dPr>
                        <m:ctrlPr>
                          <a:rPr lang="en-US" altLang="en-US" sz="2800" b="0" i="1" smtClean="0">
                            <a:solidFill>
                              <a:schemeClr val="bg1"/>
                            </a:solidFill>
                            <a:latin typeface="Cambria Math" panose="02040503050406030204" pitchFamily="18" charset="0"/>
                          </a:rPr>
                        </m:ctrlPr>
                      </m:dPr>
                      <m:e>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e>
                    </m:d>
                    <m:f>
                      <m:fPr>
                        <m:ctrlPr>
                          <a:rPr lang="en-US" altLang="en-US" sz="2800" i="1">
                            <a:solidFill>
                              <a:schemeClr val="bg1"/>
                            </a:solidFill>
                            <a:latin typeface="Cambria Math" panose="02040503050406030204" pitchFamily="18" charset="0"/>
                          </a:rPr>
                        </m:ctrlPr>
                      </m:fPr>
                      <m:num>
                        <m:r>
                          <a:rPr lang="en-US" altLang="en-US" sz="2800" i="1">
                            <a:solidFill>
                              <a:schemeClr val="bg1"/>
                            </a:solidFill>
                            <a:latin typeface="Cambria Math" panose="02040503050406030204" pitchFamily="18" charset="0"/>
                          </a:rPr>
                          <m:t>𝜕</m:t>
                        </m:r>
                      </m:num>
                      <m:den>
                        <m:r>
                          <a:rPr lang="en-US" altLang="en-US" sz="2800" i="1">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den>
                    </m:f>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r>
                      <a:rPr lang="en-US" altLang="en-US" sz="2800" b="0" i="1" smtClean="0">
                        <a:solidFill>
                          <a:schemeClr val="bg1"/>
                        </a:solidFill>
                        <a:latin typeface="Cambria Math" panose="02040503050406030204" pitchFamily="18" charset="0"/>
                      </a:rPr>
                      <m:t>)</m:t>
                    </m:r>
                  </m:oMath>
                </a14:m>
                <a:endParaRPr lang="en-US" altLang="en-US" sz="2800" b="0" dirty="0">
                  <a:solidFill>
                    <a:schemeClr val="bg1"/>
                  </a:solidFill>
                </a:endParaRPr>
              </a:p>
              <a:p>
                <a:pPr marL="1333500" lvl="3" indent="0">
                  <a:buNone/>
                </a:pPr>
                <a:r>
                  <a:rPr lang="en-US" altLang="en-US" sz="2800" dirty="0">
                    <a:solidFill>
                      <a:schemeClr val="bg1"/>
                    </a:solidFill>
                  </a:rPr>
                  <a:t>			</a:t>
                </a:r>
                <a14:m>
                  <m:oMath xmlns:m="http://schemas.openxmlformats.org/officeDocument/2006/math">
                    <m:r>
                      <a:rPr lang="en-US" altLang="en-US" sz="2800" b="0" i="0" smtClean="0">
                        <a:solidFill>
                          <a:schemeClr val="bg1"/>
                        </a:solidFill>
                        <a:latin typeface="Cambria Math" panose="02040503050406030204" pitchFamily="18" charset="0"/>
                      </a:rPr>
                      <m:t>    </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sSup>
                      <m:sSupPr>
                        <m:ctrlPr>
                          <a:rPr lang="en-US" altLang="en-US" sz="2800" i="1">
                            <a:solidFill>
                              <a:schemeClr val="bg1"/>
                            </a:solidFill>
                            <a:latin typeface="Cambria Math" panose="02040503050406030204" pitchFamily="18" charset="0"/>
                          </a:rPr>
                        </m:ctrlPr>
                      </m:sSupPr>
                      <m:e>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e>
                      <m:sup>
                        <m:r>
                          <a:rPr lang="en-US" altLang="en-US" sz="2800" i="1">
                            <a:solidFill>
                              <a:schemeClr val="bg1"/>
                            </a:solidFill>
                            <a:latin typeface="Cambria Math" panose="02040503050406030204" pitchFamily="18" charset="0"/>
                          </a:rPr>
                          <m:t>′</m:t>
                        </m:r>
                      </m:sup>
                    </m:sSup>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b="0" i="1" smtClean="0">
                        <a:solidFill>
                          <a:schemeClr val="bg1"/>
                        </a:solidFill>
                        <a:latin typeface="Cambria Math" panose="02040503050406030204" pitchFamily="18" charset="0"/>
                      </a:rPr>
                      <m:t> </m:t>
                    </m:r>
                  </m:oMath>
                </a14:m>
                <a:endParaRPr lang="en-US" altLang="en-US" sz="2800" b="0" dirty="0">
                  <a:solidFill>
                    <a:schemeClr val="bg1"/>
                  </a:solidFill>
                </a:endParaRPr>
              </a:p>
              <a:p>
                <a:pPr marL="0" marR="0" indent="0" algn="l" defTabSz="584200" rtl="0" fontAlgn="auto" latinLnBrk="0" hangingPunct="0">
                  <a:lnSpc>
                    <a:spcPct val="100000"/>
                  </a:lnSpc>
                  <a:spcBef>
                    <a:spcPts val="2400"/>
                  </a:spcBef>
                  <a:spcAft>
                    <a:spcPts val="0"/>
                  </a:spcAft>
                  <a:buClrTx/>
                  <a:buSzTx/>
                  <a:buFontTx/>
                  <a:buNone/>
                  <a:tabLst/>
                </a:pPr>
                <a:endParaRPr kumimoji="0" lang="en-GB" sz="2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4" name="TextBox 3">
                <a:extLst>
                  <a:ext uri="{FF2B5EF4-FFF2-40B4-BE49-F238E27FC236}">
                    <a16:creationId xmlns:a16="http://schemas.microsoft.com/office/drawing/2014/main" id="{1C37AD8A-1B2D-0800-059E-B613512EB204}"/>
                  </a:ext>
                </a:extLst>
              </p:cNvPr>
              <p:cNvSpPr txBox="1">
                <a:spLocks noRot="1" noChangeAspect="1" noMove="1" noResize="1" noEditPoints="1" noAdjustHandles="1" noChangeArrowheads="1" noChangeShapeType="1" noTextEdit="1"/>
              </p:cNvSpPr>
              <p:nvPr/>
            </p:nvSpPr>
            <p:spPr>
              <a:xfrm>
                <a:off x="546100" y="5623571"/>
                <a:ext cx="10287000" cy="3058466"/>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spTree>
    <p:extLst>
      <p:ext uri="{BB962C8B-B14F-4D97-AF65-F5344CB8AC3E}">
        <p14:creationId xmlns:p14="http://schemas.microsoft.com/office/powerpoint/2010/main" val="266035145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Backpropagation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21</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E700E995-19BF-D608-64CC-672D86581829}"/>
                  </a:ext>
                </a:extLst>
              </p:cNvPr>
              <p:cNvSpPr>
                <a:spLocks noGrp="1"/>
              </p:cNvSpPr>
              <p:nvPr>
                <p:ph type="body" idx="1"/>
              </p:nvPr>
            </p:nvSpPr>
            <p:spPr/>
            <p:txBody>
              <a:bodyPr/>
              <a:lstStyle/>
              <a:p>
                <a:r>
                  <a:rPr lang="en-US" dirty="0"/>
                  <a:t>Let’s calculate the required weight derivatives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m:t>
                        </m:r>
                        <m:r>
                          <a:rPr lang="en-US" b="0" i="1" smtClean="0">
                            <a:latin typeface="Cambria Math" panose="02040503050406030204" pitchFamily="18" charset="0"/>
                          </a:rPr>
                          <m:t>𝑤</m:t>
                        </m:r>
                      </m:den>
                    </m:f>
                    <m:r>
                      <a:rPr lang="en-US" b="0" i="1" smtClean="0">
                        <a:latin typeface="Cambria Math" panose="02040503050406030204" pitchFamily="18" charset="0"/>
                      </a:rPr>
                      <m:t> </m:t>
                    </m:r>
                  </m:oMath>
                </a14:m>
                <a:r>
                  <a:rPr lang="en-US" dirty="0"/>
                  <a:t>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b="0" i="1" smtClean="0">
                            <a:latin typeface="Cambria Math" panose="02040503050406030204" pitchFamily="18" charset="0"/>
                          </a:rPr>
                          <m:t>𝑏</m:t>
                        </m:r>
                      </m:den>
                    </m:f>
                    <m:r>
                      <a:rPr lang="en-US" i="1">
                        <a:latin typeface="Cambria Math" panose="02040503050406030204" pitchFamily="18" charset="0"/>
                      </a:rPr>
                      <m:t> </m:t>
                    </m:r>
                  </m:oMath>
                </a14:m>
                <a:r>
                  <a:rPr lang="en-US" dirty="0"/>
                  <a:t>: </a:t>
                </a:r>
              </a:p>
              <a:p>
                <a:pPr marL="1333500" lvl="3" indent="0">
                  <a:buNone/>
                </a:pPr>
                <a:r>
                  <a:rPr lang="en-US" altLang="en-US" dirty="0">
                    <a:solidFill>
                      <a:schemeClr val="bg1"/>
                    </a:solidFill>
                  </a:rPr>
                  <a:t>			</a:t>
                </a:r>
                <a:br>
                  <a:rPr lang="en-US" altLang="en-US" b="0" dirty="0">
                    <a:solidFill>
                      <a:schemeClr val="bg1"/>
                    </a:solidFill>
                  </a:rPr>
                </a:br>
                <a:r>
                  <a:rPr lang="en-US" altLang="en-US" b="0" dirty="0">
                    <a:solidFill>
                      <a:schemeClr val="bg1"/>
                    </a:solidFill>
                  </a:rPr>
                  <a:t>			</a:t>
                </a:r>
                <a:br>
                  <a:rPr lang="en-US" altLang="en-US" b="0" dirty="0">
                    <a:solidFill>
                      <a:schemeClr val="bg1"/>
                    </a:solidFill>
                  </a:rPr>
                </a:br>
                <a:endParaRPr lang="en-US" altLang="en-US" b="0" dirty="0">
                  <a:solidFill>
                    <a:schemeClr val="bg1"/>
                  </a:solidFill>
                </a:endParaRPr>
              </a:p>
            </p:txBody>
          </p:sp>
        </mc:Choice>
        <mc:Fallback xmlns="">
          <p:sp>
            <p:nvSpPr>
              <p:cNvPr id="2" name="Text Placeholder 1">
                <a:extLst>
                  <a:ext uri="{FF2B5EF4-FFF2-40B4-BE49-F238E27FC236}">
                    <a16:creationId xmlns:a16="http://schemas.microsoft.com/office/drawing/2014/main" id="{E700E995-19BF-D608-64CC-672D86581829}"/>
                  </a:ext>
                </a:extLst>
              </p:cNvPr>
              <p:cNvSpPr>
                <a:spLocks noGrp="1" noRot="1" noChangeAspect="1" noMove="1" noResize="1" noEditPoints="1" noAdjustHandles="1" noChangeArrowheads="1" noChangeShapeType="1" noTextEdit="1"/>
              </p:cNvSpPr>
              <p:nvPr>
                <p:ph type="body" idx="1"/>
              </p:nvPr>
            </p:nvSpPr>
            <p:spPr>
              <a:blipFill>
                <a:blip r:embed="rId2"/>
                <a:stretch>
                  <a:fillRect l="-1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B35A7E-9D76-A1D9-FD79-4FEFED02071F}"/>
                  </a:ext>
                </a:extLst>
              </p:cNvPr>
              <p:cNvSpPr txBox="1"/>
              <p:nvPr/>
            </p:nvSpPr>
            <p:spPr>
              <a:xfrm>
                <a:off x="546100" y="2841199"/>
                <a:ext cx="10287000" cy="30584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333500" lvl="3" indent="0">
                  <a:buNone/>
                </a:pPr>
                <a:r>
                  <a:rPr lang="en-US" dirty="0"/>
                  <a:t>		        </a:t>
                </a:r>
                <a14:m>
                  <m:oMath xmlns:m="http://schemas.openxmlformats.org/officeDocument/2006/math">
                    <m:f>
                      <m:fPr>
                        <m:ctrlPr>
                          <a:rPr lang="en-US" sz="2800" i="1" smtClean="0">
                            <a:solidFill>
                              <a:schemeClr val="bg1"/>
                            </a:solidFill>
                            <a:latin typeface="Cambria Math" panose="02040503050406030204" pitchFamily="18" charset="0"/>
                          </a:rPr>
                        </m:ctrlPr>
                      </m:fPr>
                      <m:num>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𝐿</m:t>
                        </m:r>
                      </m:num>
                      <m:den>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𝑤</m:t>
                        </m:r>
                      </m:den>
                    </m:f>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m:t>
                        </m:r>
                      </m:num>
                      <m:den>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𝑤</m:t>
                        </m:r>
                      </m:den>
                    </m:f>
                    <m:d>
                      <m:dPr>
                        <m:begChr m:val="["/>
                        <m:endChr m:val="]"/>
                        <m:ctrlPr>
                          <a:rPr lang="en-US" altLang="en-US" sz="2800" b="0" i="1" smtClean="0">
                            <a:solidFill>
                              <a:schemeClr val="bg1"/>
                            </a:solidFill>
                            <a:latin typeface="Cambria Math" panose="02040503050406030204" pitchFamily="18" charset="0"/>
                          </a:rPr>
                        </m:ctrlPr>
                      </m:dPr>
                      <m:e>
                        <m:f>
                          <m:fPr>
                            <m:ctrlPr>
                              <a:rPr lang="en-US" altLang="en-US" sz="2800" b="0" i="1" smtClean="0">
                                <a:solidFill>
                                  <a:schemeClr val="bg1"/>
                                </a:solidFill>
                                <a:latin typeface="Cambria Math" panose="02040503050406030204" pitchFamily="18" charset="0"/>
                              </a:rPr>
                            </m:ctrlPr>
                          </m:fPr>
                          <m:num>
                            <m:r>
                              <a:rPr lang="en-US" altLang="en-US" sz="2800" b="0" i="1" smtClean="0">
                                <a:solidFill>
                                  <a:schemeClr val="bg1"/>
                                </a:solidFill>
                                <a:latin typeface="Cambria Math" panose="02040503050406030204" pitchFamily="18" charset="0"/>
                              </a:rPr>
                              <m:t>1</m:t>
                            </m:r>
                          </m:num>
                          <m:den>
                            <m:r>
                              <a:rPr lang="en-US" altLang="en-US" sz="2800" b="0" i="1" smtClean="0">
                                <a:solidFill>
                                  <a:schemeClr val="bg1"/>
                                </a:solidFill>
                                <a:latin typeface="Cambria Math" panose="02040503050406030204" pitchFamily="18" charset="0"/>
                              </a:rPr>
                              <m:t>2</m:t>
                            </m:r>
                          </m:den>
                        </m:f>
                        <m:sSup>
                          <m:sSupPr>
                            <m:ctrlPr>
                              <a:rPr lang="en-US" altLang="en-US" sz="2800" i="1">
                                <a:solidFill>
                                  <a:schemeClr val="bg1"/>
                                </a:solidFill>
                                <a:latin typeface="Cambria Math" panose="02040503050406030204" pitchFamily="18" charset="0"/>
                              </a:rPr>
                            </m:ctrlPr>
                          </m:sSupPr>
                          <m:e>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e>
                            </m:d>
                          </m:e>
                          <m:sup>
                            <m:r>
                              <a:rPr lang="en-US" altLang="en-US" sz="2800" i="1">
                                <a:solidFill>
                                  <a:schemeClr val="bg1"/>
                                </a:solidFill>
                                <a:latin typeface="Cambria Math" panose="02040503050406030204" pitchFamily="18" charset="0"/>
                              </a:rPr>
                              <m:t>2</m:t>
                            </m:r>
                          </m:sup>
                        </m:sSup>
                      </m:e>
                    </m:d>
                  </m:oMath>
                </a14:m>
                <a:br>
                  <a:rPr lang="en-US" altLang="en-US" sz="2800" b="0" i="1" dirty="0">
                    <a:solidFill>
                      <a:schemeClr val="bg1"/>
                    </a:solidFill>
                    <a:latin typeface="Cambria Math" panose="02040503050406030204" pitchFamily="18" charset="0"/>
                  </a:rPr>
                </a:br>
                <a:r>
                  <a:rPr lang="en-US" altLang="en-US" sz="2800" b="0" i="1" dirty="0">
                    <a:solidFill>
                      <a:schemeClr val="bg1"/>
                    </a:solidFill>
                    <a:latin typeface="Cambria Math" panose="02040503050406030204" pitchFamily="18" charset="0"/>
                  </a:rPr>
                  <a:t>			    </a:t>
                </a:r>
                <a14:m>
                  <m:oMath xmlns:m="http://schemas.openxmlformats.org/officeDocument/2006/math">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𝑓</m:t>
                    </m:r>
                    <m:d>
                      <m:dPr>
                        <m:ctrlPr>
                          <a:rPr lang="en-US" altLang="en-US" sz="2800" b="0" i="1" smtClean="0">
                            <a:solidFill>
                              <a:schemeClr val="bg1"/>
                            </a:solidFill>
                            <a:latin typeface="Cambria Math" panose="02040503050406030204" pitchFamily="18" charset="0"/>
                          </a:rPr>
                        </m:ctrlPr>
                      </m:dPr>
                      <m:e>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e>
                    </m:d>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𝑦</m:t>
                    </m:r>
                    <m:r>
                      <a:rPr lang="en-US" altLang="en-US" sz="2800" b="0" i="1" smtClean="0">
                        <a:solidFill>
                          <a:schemeClr val="bg1"/>
                        </a:solidFill>
                        <a:latin typeface="Cambria Math" panose="02040503050406030204" pitchFamily="18" charset="0"/>
                      </a:rPr>
                      <m:t>)</m:t>
                    </m:r>
                    <m:f>
                      <m:fPr>
                        <m:ctrlPr>
                          <a:rPr lang="en-US" altLang="en-US" sz="2800" b="0" i="1" smtClean="0">
                            <a:solidFill>
                              <a:schemeClr val="bg1"/>
                            </a:solidFill>
                            <a:latin typeface="Cambria Math" panose="02040503050406030204" pitchFamily="18" charset="0"/>
                          </a:rPr>
                        </m:ctrlPr>
                      </m:fPr>
                      <m:num>
                        <m:r>
                          <a:rPr lang="en-US" altLang="en-US" sz="2800" b="0" i="1" smtClean="0">
                            <a:solidFill>
                              <a:schemeClr val="bg1"/>
                            </a:solidFill>
                            <a:latin typeface="Cambria Math" panose="02040503050406030204" pitchFamily="18" charset="0"/>
                          </a:rPr>
                          <m:t>𝜕</m:t>
                        </m:r>
                      </m:num>
                      <m:den>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𝑤</m:t>
                        </m:r>
                      </m:den>
                    </m:f>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e>
                    </m:d>
                  </m:oMath>
                </a14:m>
                <a:endParaRPr lang="en-US" altLang="en-US" sz="2800" i="1" dirty="0">
                  <a:solidFill>
                    <a:schemeClr val="bg1"/>
                  </a:solidFill>
                  <a:latin typeface="Cambria Math" panose="02040503050406030204" pitchFamily="18" charset="0"/>
                </a:endParaRPr>
              </a:p>
              <a:p>
                <a:pPr marL="1333500" lvl="3" indent="0">
                  <a:buNone/>
                </a:pPr>
                <a:r>
                  <a:rPr lang="en-US" altLang="en-US" sz="2800" dirty="0">
                    <a:solidFill>
                      <a:schemeClr val="bg1"/>
                    </a:solidFill>
                  </a:rPr>
                  <a:t>			    </a:t>
                </a:r>
                <a14:m>
                  <m:oMath xmlns:m="http://schemas.openxmlformats.org/officeDocument/2006/math">
                    <m:r>
                      <a:rPr lang="en-US" altLang="en-US" sz="2800" i="1">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sSup>
                      <m:sSupPr>
                        <m:ctrlPr>
                          <a:rPr lang="en-US" altLang="en-US" sz="2800" b="0" i="1" smtClean="0">
                            <a:solidFill>
                              <a:schemeClr val="bg1"/>
                            </a:solidFill>
                            <a:latin typeface="Cambria Math" panose="02040503050406030204" pitchFamily="18" charset="0"/>
                          </a:rPr>
                        </m:ctrlPr>
                      </m:sSupPr>
                      <m:e>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𝑦</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𝑓</m:t>
                        </m:r>
                      </m:e>
                      <m:sup>
                        <m:r>
                          <a:rPr lang="en-US" altLang="en-US" sz="2800" b="0" i="1" smtClean="0">
                            <a:solidFill>
                              <a:schemeClr val="bg1"/>
                            </a:solidFill>
                            <a:latin typeface="Cambria Math" panose="02040503050406030204" pitchFamily="18" charset="0"/>
                          </a:rPr>
                          <m:t>′</m:t>
                        </m:r>
                      </m:sup>
                    </m:sSup>
                    <m:d>
                      <m:dPr>
                        <m:ctrlPr>
                          <a:rPr lang="en-US" altLang="en-US" sz="2800" b="0" i="1" smtClean="0">
                            <a:solidFill>
                              <a:schemeClr val="bg1"/>
                            </a:solidFill>
                            <a:latin typeface="Cambria Math" panose="02040503050406030204" pitchFamily="18" charset="0"/>
                          </a:rPr>
                        </m:ctrlPr>
                      </m:dPr>
                      <m:e>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e>
                    </m:d>
                    <m:f>
                      <m:fPr>
                        <m:ctrlPr>
                          <a:rPr lang="en-US" altLang="en-US" sz="2800" i="1">
                            <a:solidFill>
                              <a:schemeClr val="bg1"/>
                            </a:solidFill>
                            <a:latin typeface="Cambria Math" panose="02040503050406030204" pitchFamily="18" charset="0"/>
                          </a:rPr>
                        </m:ctrlPr>
                      </m:fPr>
                      <m:num>
                        <m:r>
                          <a:rPr lang="en-US" altLang="en-US" sz="2800" i="1">
                            <a:solidFill>
                              <a:schemeClr val="bg1"/>
                            </a:solidFill>
                            <a:latin typeface="Cambria Math" panose="02040503050406030204" pitchFamily="18" charset="0"/>
                          </a:rPr>
                          <m:t>𝜕</m:t>
                        </m:r>
                      </m:num>
                      <m:den>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𝑤</m:t>
                        </m:r>
                      </m:den>
                    </m:f>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r>
                      <a:rPr lang="en-US" altLang="en-US" sz="2800" b="0" i="1" smtClean="0">
                        <a:solidFill>
                          <a:schemeClr val="bg1"/>
                        </a:solidFill>
                        <a:latin typeface="Cambria Math" panose="02040503050406030204" pitchFamily="18" charset="0"/>
                      </a:rPr>
                      <m:t>)</m:t>
                    </m:r>
                  </m:oMath>
                </a14:m>
                <a:endParaRPr lang="en-US" altLang="en-US" sz="2800" b="0" dirty="0">
                  <a:solidFill>
                    <a:schemeClr val="bg1"/>
                  </a:solidFill>
                </a:endParaRPr>
              </a:p>
              <a:p>
                <a:pPr marL="1333500" lvl="3" indent="0">
                  <a:buNone/>
                </a:pPr>
                <a:r>
                  <a:rPr lang="en-US" altLang="en-US" sz="2800" dirty="0">
                    <a:solidFill>
                      <a:schemeClr val="bg1"/>
                    </a:solidFill>
                  </a:rPr>
                  <a:t>			</a:t>
                </a:r>
                <a14:m>
                  <m:oMath xmlns:m="http://schemas.openxmlformats.org/officeDocument/2006/math">
                    <m:r>
                      <a:rPr lang="en-US" altLang="en-US" sz="2800" b="0" i="0" smtClean="0">
                        <a:solidFill>
                          <a:schemeClr val="bg1"/>
                        </a:solidFill>
                        <a:latin typeface="Cambria Math" panose="02040503050406030204" pitchFamily="18" charset="0"/>
                      </a:rPr>
                      <m:t>    </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sSup>
                      <m:sSupPr>
                        <m:ctrlPr>
                          <a:rPr lang="en-US" altLang="en-US" sz="2800" i="1">
                            <a:solidFill>
                              <a:schemeClr val="bg1"/>
                            </a:solidFill>
                            <a:latin typeface="Cambria Math" panose="02040503050406030204" pitchFamily="18" charset="0"/>
                          </a:rPr>
                        </m:ctrlPr>
                      </m:sSupPr>
                      <m:e>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e>
                      <m:sup>
                        <m:r>
                          <a:rPr lang="en-US" altLang="en-US" sz="2800" i="1">
                            <a:solidFill>
                              <a:schemeClr val="bg1"/>
                            </a:solidFill>
                            <a:latin typeface="Cambria Math" panose="02040503050406030204" pitchFamily="18" charset="0"/>
                          </a:rPr>
                          <m:t>′</m:t>
                        </m:r>
                      </m:sup>
                    </m:sSup>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b="0" i="1" smtClean="0">
                        <a:solidFill>
                          <a:schemeClr val="bg1"/>
                        </a:solidFill>
                        <a:latin typeface="Cambria Math" panose="02040503050406030204" pitchFamily="18" charset="0"/>
                      </a:rPr>
                      <m:t> </m:t>
                    </m:r>
                    <m:r>
                      <a:rPr lang="en-US" altLang="en-US" sz="2800" b="0" i="1" smtClean="0">
                        <a:solidFill>
                          <a:schemeClr val="bg1"/>
                        </a:solidFill>
                        <a:latin typeface="Cambria Math" panose="02040503050406030204" pitchFamily="18" charset="0"/>
                      </a:rPr>
                      <m:t>𝑥</m:t>
                    </m:r>
                  </m:oMath>
                </a14:m>
                <a:endParaRPr lang="en-US" altLang="en-US" sz="2800" b="0" dirty="0">
                  <a:solidFill>
                    <a:schemeClr val="bg1"/>
                  </a:solidFill>
                </a:endParaRPr>
              </a:p>
              <a:p>
                <a:pPr marL="0" marR="0" indent="0" algn="l" defTabSz="584200" rtl="0" fontAlgn="auto" latinLnBrk="0" hangingPunct="0">
                  <a:lnSpc>
                    <a:spcPct val="100000"/>
                  </a:lnSpc>
                  <a:spcBef>
                    <a:spcPts val="2400"/>
                  </a:spcBef>
                  <a:spcAft>
                    <a:spcPts val="0"/>
                  </a:spcAft>
                  <a:buClrTx/>
                  <a:buSzTx/>
                  <a:buFontTx/>
                  <a:buNone/>
                  <a:tabLst/>
                </a:pPr>
                <a:endParaRPr kumimoji="0" lang="en-GB" sz="2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3" name="TextBox 2">
                <a:extLst>
                  <a:ext uri="{FF2B5EF4-FFF2-40B4-BE49-F238E27FC236}">
                    <a16:creationId xmlns:a16="http://schemas.microsoft.com/office/drawing/2014/main" id="{33B35A7E-9D76-A1D9-FD79-4FEFED02071F}"/>
                  </a:ext>
                </a:extLst>
              </p:cNvPr>
              <p:cNvSpPr txBox="1">
                <a:spLocks noRot="1" noChangeAspect="1" noMove="1" noResize="1" noEditPoints="1" noAdjustHandles="1" noChangeArrowheads="1" noChangeShapeType="1" noTextEdit="1"/>
              </p:cNvSpPr>
              <p:nvPr/>
            </p:nvSpPr>
            <p:spPr>
              <a:xfrm>
                <a:off x="546100" y="2841199"/>
                <a:ext cx="10287000" cy="3058466"/>
              </a:xfrm>
              <a:prstGeom prst="rect">
                <a:avLst/>
              </a:prstGeom>
              <a:blipFill>
                <a:blip r:embed="rId3"/>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C37AD8A-1B2D-0800-059E-B613512EB204}"/>
                  </a:ext>
                </a:extLst>
              </p:cNvPr>
              <p:cNvSpPr txBox="1"/>
              <p:nvPr/>
            </p:nvSpPr>
            <p:spPr>
              <a:xfrm>
                <a:off x="546100" y="5623571"/>
                <a:ext cx="10287000" cy="30584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333500" lvl="3" indent="0">
                  <a:buNone/>
                </a:pPr>
                <a:r>
                  <a:rPr lang="en-US" dirty="0"/>
                  <a:t>		</a:t>
                </a:r>
                <a:r>
                  <a:rPr lang="en-US" dirty="0">
                    <a:solidFill>
                      <a:schemeClr val="bg1"/>
                    </a:solidFill>
                  </a:rPr>
                  <a:t>        </a:t>
                </a:r>
                <a14:m>
                  <m:oMath xmlns:m="http://schemas.openxmlformats.org/officeDocument/2006/math">
                    <m:f>
                      <m:fPr>
                        <m:ctrlPr>
                          <a:rPr lang="en-US" sz="2800" i="1" smtClean="0">
                            <a:solidFill>
                              <a:schemeClr val="bg1"/>
                            </a:solidFill>
                            <a:latin typeface="Cambria Math" panose="02040503050406030204" pitchFamily="18" charset="0"/>
                          </a:rPr>
                        </m:ctrlPr>
                      </m:fPr>
                      <m:num>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𝐿</m:t>
                        </m:r>
                      </m:num>
                      <m:den>
                        <m:r>
                          <a:rPr lang="en-US" sz="2800" i="1">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𝑏</m:t>
                        </m:r>
                      </m:den>
                    </m:f>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m:t>
                        </m:r>
                      </m:num>
                      <m:den>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𝑏</m:t>
                        </m:r>
                      </m:den>
                    </m:f>
                    <m:d>
                      <m:dPr>
                        <m:begChr m:val="["/>
                        <m:endChr m:val="]"/>
                        <m:ctrlPr>
                          <a:rPr lang="en-US" altLang="en-US" sz="2800" b="0" i="1" smtClean="0">
                            <a:solidFill>
                              <a:schemeClr val="bg1"/>
                            </a:solidFill>
                            <a:latin typeface="Cambria Math" panose="02040503050406030204" pitchFamily="18" charset="0"/>
                          </a:rPr>
                        </m:ctrlPr>
                      </m:dPr>
                      <m:e>
                        <m:f>
                          <m:fPr>
                            <m:ctrlPr>
                              <a:rPr lang="en-US" altLang="en-US" sz="2800" b="0" i="1" smtClean="0">
                                <a:solidFill>
                                  <a:schemeClr val="bg1"/>
                                </a:solidFill>
                                <a:latin typeface="Cambria Math" panose="02040503050406030204" pitchFamily="18" charset="0"/>
                              </a:rPr>
                            </m:ctrlPr>
                          </m:fPr>
                          <m:num>
                            <m:r>
                              <a:rPr lang="en-US" altLang="en-US" sz="2800" b="0" i="1" smtClean="0">
                                <a:solidFill>
                                  <a:schemeClr val="bg1"/>
                                </a:solidFill>
                                <a:latin typeface="Cambria Math" panose="02040503050406030204" pitchFamily="18" charset="0"/>
                              </a:rPr>
                              <m:t>1</m:t>
                            </m:r>
                          </m:num>
                          <m:den>
                            <m:r>
                              <a:rPr lang="en-US" altLang="en-US" sz="2800" b="0" i="1" smtClean="0">
                                <a:solidFill>
                                  <a:schemeClr val="bg1"/>
                                </a:solidFill>
                                <a:latin typeface="Cambria Math" panose="02040503050406030204" pitchFamily="18" charset="0"/>
                              </a:rPr>
                              <m:t>2</m:t>
                            </m:r>
                          </m:den>
                        </m:f>
                        <m:sSup>
                          <m:sSupPr>
                            <m:ctrlPr>
                              <a:rPr lang="en-US" altLang="en-US" sz="2800" i="1">
                                <a:solidFill>
                                  <a:schemeClr val="bg1"/>
                                </a:solidFill>
                                <a:latin typeface="Cambria Math" panose="02040503050406030204" pitchFamily="18" charset="0"/>
                              </a:rPr>
                            </m:ctrlPr>
                          </m:sSupPr>
                          <m:e>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e>
                            </m:d>
                          </m:e>
                          <m:sup>
                            <m:r>
                              <a:rPr lang="en-US" altLang="en-US" sz="2800" i="1">
                                <a:solidFill>
                                  <a:schemeClr val="bg1"/>
                                </a:solidFill>
                                <a:latin typeface="Cambria Math" panose="02040503050406030204" pitchFamily="18" charset="0"/>
                              </a:rPr>
                              <m:t>2</m:t>
                            </m:r>
                          </m:sup>
                        </m:sSup>
                      </m:e>
                    </m:d>
                  </m:oMath>
                </a14:m>
                <a:br>
                  <a:rPr lang="en-US" altLang="en-US" sz="2800" b="0" i="1" dirty="0">
                    <a:solidFill>
                      <a:schemeClr val="bg1"/>
                    </a:solidFill>
                    <a:latin typeface="Cambria Math" panose="02040503050406030204" pitchFamily="18" charset="0"/>
                  </a:rPr>
                </a:br>
                <a:r>
                  <a:rPr lang="en-US" altLang="en-US" sz="2800" b="0" i="1" dirty="0">
                    <a:solidFill>
                      <a:schemeClr val="bg1"/>
                    </a:solidFill>
                    <a:latin typeface="Cambria Math" panose="02040503050406030204" pitchFamily="18" charset="0"/>
                  </a:rPr>
                  <a:t>			    </a:t>
                </a:r>
                <a14:m>
                  <m:oMath xmlns:m="http://schemas.openxmlformats.org/officeDocument/2006/math">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𝑓</m:t>
                    </m:r>
                    <m:d>
                      <m:dPr>
                        <m:ctrlPr>
                          <a:rPr lang="en-US" altLang="en-US" sz="2800" b="0" i="1" smtClean="0">
                            <a:solidFill>
                              <a:schemeClr val="bg1"/>
                            </a:solidFill>
                            <a:latin typeface="Cambria Math" panose="02040503050406030204" pitchFamily="18" charset="0"/>
                          </a:rPr>
                        </m:ctrlPr>
                      </m:dPr>
                      <m:e>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e>
                    </m:d>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𝑦</m:t>
                    </m:r>
                    <m:r>
                      <a:rPr lang="en-US" altLang="en-US" sz="2800" b="0" i="1" smtClean="0">
                        <a:solidFill>
                          <a:schemeClr val="bg1"/>
                        </a:solidFill>
                        <a:latin typeface="Cambria Math" panose="02040503050406030204" pitchFamily="18" charset="0"/>
                      </a:rPr>
                      <m:t>)</m:t>
                    </m:r>
                    <m:f>
                      <m:fPr>
                        <m:ctrlPr>
                          <a:rPr lang="en-US" altLang="en-US" sz="2800" b="0" i="1" smtClean="0">
                            <a:solidFill>
                              <a:schemeClr val="bg1"/>
                            </a:solidFill>
                            <a:latin typeface="Cambria Math" panose="02040503050406030204" pitchFamily="18" charset="0"/>
                          </a:rPr>
                        </m:ctrlPr>
                      </m:fPr>
                      <m:num>
                        <m:r>
                          <a:rPr lang="en-US" altLang="en-US" sz="2800" b="0" i="1" smtClean="0">
                            <a:solidFill>
                              <a:schemeClr val="bg1"/>
                            </a:solidFill>
                            <a:latin typeface="Cambria Math" panose="02040503050406030204" pitchFamily="18" charset="0"/>
                          </a:rPr>
                          <m:t>𝜕</m:t>
                        </m:r>
                      </m:num>
                      <m:den>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den>
                    </m:f>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e>
                    </m:d>
                  </m:oMath>
                </a14:m>
                <a:endParaRPr lang="en-US" altLang="en-US" sz="2800" i="1" dirty="0">
                  <a:solidFill>
                    <a:schemeClr val="bg1"/>
                  </a:solidFill>
                  <a:latin typeface="Cambria Math" panose="02040503050406030204" pitchFamily="18" charset="0"/>
                </a:endParaRPr>
              </a:p>
              <a:p>
                <a:pPr marL="1333500" lvl="3" indent="0">
                  <a:buNone/>
                </a:pPr>
                <a:r>
                  <a:rPr lang="en-US" altLang="en-US" sz="2800" dirty="0">
                    <a:solidFill>
                      <a:schemeClr val="bg1"/>
                    </a:solidFill>
                  </a:rPr>
                  <a:t>			    </a:t>
                </a:r>
                <a14:m>
                  <m:oMath xmlns:m="http://schemas.openxmlformats.org/officeDocument/2006/math">
                    <m:r>
                      <a:rPr lang="en-US" altLang="en-US" sz="2800" i="1">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sSup>
                      <m:sSupPr>
                        <m:ctrlPr>
                          <a:rPr lang="en-US" altLang="en-US" sz="2800" b="0" i="1" smtClean="0">
                            <a:solidFill>
                              <a:schemeClr val="bg1"/>
                            </a:solidFill>
                            <a:latin typeface="Cambria Math" panose="02040503050406030204" pitchFamily="18" charset="0"/>
                          </a:rPr>
                        </m:ctrlPr>
                      </m:sSupPr>
                      <m:e>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𝑦</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𝑓</m:t>
                        </m:r>
                      </m:e>
                      <m:sup>
                        <m:r>
                          <a:rPr lang="en-US" altLang="en-US" sz="2800" b="0" i="1" smtClean="0">
                            <a:solidFill>
                              <a:schemeClr val="bg1"/>
                            </a:solidFill>
                            <a:latin typeface="Cambria Math" panose="02040503050406030204" pitchFamily="18" charset="0"/>
                          </a:rPr>
                          <m:t>′</m:t>
                        </m:r>
                      </m:sup>
                    </m:sSup>
                    <m:d>
                      <m:dPr>
                        <m:ctrlPr>
                          <a:rPr lang="en-US" altLang="en-US" sz="2800" b="0" i="1" smtClean="0">
                            <a:solidFill>
                              <a:schemeClr val="bg1"/>
                            </a:solidFill>
                            <a:latin typeface="Cambria Math" panose="02040503050406030204" pitchFamily="18" charset="0"/>
                          </a:rPr>
                        </m:ctrlPr>
                      </m:dPr>
                      <m:e>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e>
                    </m:d>
                    <m:f>
                      <m:fPr>
                        <m:ctrlPr>
                          <a:rPr lang="en-US" altLang="en-US" sz="2800" i="1">
                            <a:solidFill>
                              <a:schemeClr val="bg1"/>
                            </a:solidFill>
                            <a:latin typeface="Cambria Math" panose="02040503050406030204" pitchFamily="18" charset="0"/>
                          </a:rPr>
                        </m:ctrlPr>
                      </m:fPr>
                      <m:num>
                        <m:r>
                          <a:rPr lang="en-US" altLang="en-US" sz="2800" i="1">
                            <a:solidFill>
                              <a:schemeClr val="bg1"/>
                            </a:solidFill>
                            <a:latin typeface="Cambria Math" panose="02040503050406030204" pitchFamily="18" charset="0"/>
                          </a:rPr>
                          <m:t>𝜕</m:t>
                        </m:r>
                      </m:num>
                      <m:den>
                        <m:r>
                          <a:rPr lang="en-US" altLang="en-US" sz="2800" i="1">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den>
                    </m:f>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𝑤𝑥</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𝑏</m:t>
                    </m:r>
                    <m:r>
                      <a:rPr lang="en-US" altLang="en-US" sz="2800" b="0" i="1" smtClean="0">
                        <a:solidFill>
                          <a:schemeClr val="bg1"/>
                        </a:solidFill>
                        <a:latin typeface="Cambria Math" panose="02040503050406030204" pitchFamily="18" charset="0"/>
                      </a:rPr>
                      <m:t>)</m:t>
                    </m:r>
                  </m:oMath>
                </a14:m>
                <a:endParaRPr lang="en-US" altLang="en-US" sz="2800" b="0" dirty="0">
                  <a:solidFill>
                    <a:schemeClr val="bg1"/>
                  </a:solidFill>
                </a:endParaRPr>
              </a:p>
              <a:p>
                <a:pPr marL="1333500" lvl="3" indent="0">
                  <a:buNone/>
                </a:pPr>
                <a:r>
                  <a:rPr lang="en-US" altLang="en-US" sz="2800" dirty="0">
                    <a:solidFill>
                      <a:schemeClr val="bg1"/>
                    </a:solidFill>
                  </a:rPr>
                  <a:t>			</a:t>
                </a:r>
                <a14:m>
                  <m:oMath xmlns:m="http://schemas.openxmlformats.org/officeDocument/2006/math">
                    <m:r>
                      <a:rPr lang="en-US" altLang="en-US" sz="2800" b="0" i="0" smtClean="0">
                        <a:solidFill>
                          <a:schemeClr val="bg1"/>
                        </a:solidFill>
                        <a:latin typeface="Cambria Math" panose="02040503050406030204" pitchFamily="18" charset="0"/>
                      </a:rPr>
                      <m:t>    </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sSup>
                      <m:sSupPr>
                        <m:ctrlPr>
                          <a:rPr lang="en-US" altLang="en-US" sz="2800" i="1">
                            <a:solidFill>
                              <a:schemeClr val="bg1"/>
                            </a:solidFill>
                            <a:latin typeface="Cambria Math" panose="02040503050406030204" pitchFamily="18" charset="0"/>
                          </a:rPr>
                        </m:ctrlPr>
                      </m:sSupPr>
                      <m:e>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𝑦</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𝑓</m:t>
                        </m:r>
                      </m:e>
                      <m:sup>
                        <m:r>
                          <a:rPr lang="en-US" altLang="en-US" sz="2800" i="1">
                            <a:solidFill>
                              <a:schemeClr val="bg1"/>
                            </a:solidFill>
                            <a:latin typeface="Cambria Math" panose="02040503050406030204" pitchFamily="18" charset="0"/>
                          </a:rPr>
                          <m:t>′</m:t>
                        </m:r>
                      </m:sup>
                    </m:sSup>
                    <m:d>
                      <m:dPr>
                        <m:ctrlPr>
                          <a:rPr lang="en-US" altLang="en-US" sz="2800" i="1">
                            <a:solidFill>
                              <a:schemeClr val="bg1"/>
                            </a:solidFill>
                            <a:latin typeface="Cambria Math" panose="02040503050406030204" pitchFamily="18" charset="0"/>
                          </a:rPr>
                        </m:ctrlPr>
                      </m:dPr>
                      <m:e>
                        <m:r>
                          <a:rPr lang="en-US" altLang="en-US" sz="2800" i="1">
                            <a:solidFill>
                              <a:schemeClr val="bg1"/>
                            </a:solidFill>
                            <a:latin typeface="Cambria Math" panose="02040503050406030204" pitchFamily="18" charset="0"/>
                          </a:rPr>
                          <m:t>𝑤𝑥</m:t>
                        </m:r>
                        <m:r>
                          <a:rPr lang="en-US" altLang="en-US" sz="2800" i="1">
                            <a:solidFill>
                              <a:schemeClr val="bg1"/>
                            </a:solidFill>
                            <a:latin typeface="Cambria Math" panose="02040503050406030204" pitchFamily="18" charset="0"/>
                          </a:rPr>
                          <m:t>+</m:t>
                        </m:r>
                        <m:r>
                          <a:rPr lang="en-US" altLang="en-US" sz="2800" i="1">
                            <a:solidFill>
                              <a:schemeClr val="bg1"/>
                            </a:solidFill>
                            <a:latin typeface="Cambria Math" panose="02040503050406030204" pitchFamily="18" charset="0"/>
                          </a:rPr>
                          <m:t>𝑏</m:t>
                        </m:r>
                      </m:e>
                    </m:d>
                    <m:r>
                      <a:rPr lang="en-US" altLang="en-US" sz="2800" b="0" i="1" smtClean="0">
                        <a:solidFill>
                          <a:schemeClr val="bg1"/>
                        </a:solidFill>
                        <a:latin typeface="Cambria Math" panose="02040503050406030204" pitchFamily="18" charset="0"/>
                      </a:rPr>
                      <m:t> </m:t>
                    </m:r>
                  </m:oMath>
                </a14:m>
                <a:endParaRPr lang="en-US" altLang="en-US" sz="2800" b="0" dirty="0">
                  <a:solidFill>
                    <a:schemeClr val="bg1"/>
                  </a:solidFill>
                </a:endParaRPr>
              </a:p>
              <a:p>
                <a:pPr marL="0" marR="0" indent="0" algn="l" defTabSz="584200" rtl="0" fontAlgn="auto" latinLnBrk="0" hangingPunct="0">
                  <a:lnSpc>
                    <a:spcPct val="100000"/>
                  </a:lnSpc>
                  <a:spcBef>
                    <a:spcPts val="2400"/>
                  </a:spcBef>
                  <a:spcAft>
                    <a:spcPts val="0"/>
                  </a:spcAft>
                  <a:buClrTx/>
                  <a:buSzTx/>
                  <a:buFontTx/>
                  <a:buNone/>
                  <a:tabLst/>
                </a:pPr>
                <a:endParaRPr kumimoji="0" lang="en-GB" sz="2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4" name="TextBox 3">
                <a:extLst>
                  <a:ext uri="{FF2B5EF4-FFF2-40B4-BE49-F238E27FC236}">
                    <a16:creationId xmlns:a16="http://schemas.microsoft.com/office/drawing/2014/main" id="{1C37AD8A-1B2D-0800-059E-B613512EB204}"/>
                  </a:ext>
                </a:extLst>
              </p:cNvPr>
              <p:cNvSpPr txBox="1">
                <a:spLocks noRot="1" noChangeAspect="1" noMove="1" noResize="1" noEditPoints="1" noAdjustHandles="1" noChangeArrowheads="1" noChangeShapeType="1" noTextEdit="1"/>
              </p:cNvSpPr>
              <p:nvPr/>
            </p:nvSpPr>
            <p:spPr>
              <a:xfrm>
                <a:off x="546100" y="5623571"/>
                <a:ext cx="10287000" cy="3058466"/>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cxnSp>
        <p:nvCxnSpPr>
          <p:cNvPr id="6" name="Straight Arrow Connector 5">
            <a:extLst>
              <a:ext uri="{FF2B5EF4-FFF2-40B4-BE49-F238E27FC236}">
                <a16:creationId xmlns:a16="http://schemas.microsoft.com/office/drawing/2014/main" id="{EBE71211-C740-C0A2-0C33-66AAEAECAD3D}"/>
              </a:ext>
            </a:extLst>
          </p:cNvPr>
          <p:cNvCxnSpPr>
            <a:cxnSpLocks/>
          </p:cNvCxnSpPr>
          <p:nvPr/>
        </p:nvCxnSpPr>
        <p:spPr>
          <a:xfrm flipH="1">
            <a:off x="2794000" y="4533900"/>
            <a:ext cx="698500" cy="342900"/>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495DCEC4-FB25-6A28-1177-5332DD458163}"/>
              </a:ext>
            </a:extLst>
          </p:cNvPr>
          <p:cNvCxnSpPr>
            <a:cxnSpLocks/>
          </p:cNvCxnSpPr>
          <p:nvPr/>
        </p:nvCxnSpPr>
        <p:spPr>
          <a:xfrm flipH="1" flipV="1">
            <a:off x="2578100" y="6515488"/>
            <a:ext cx="749300" cy="494912"/>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070151E8-58F3-6E5D-ECE3-80905F54E3A9}"/>
              </a:ext>
            </a:extLst>
          </p:cNvPr>
          <p:cNvSpPr txBox="1"/>
          <p:nvPr/>
        </p:nvSpPr>
        <p:spPr>
          <a:xfrm>
            <a:off x="546100" y="3966592"/>
            <a:ext cx="2578100"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2400"/>
              </a:spcBef>
              <a:spcAft>
                <a:spcPts val="0"/>
              </a:spcAft>
              <a:buClrTx/>
              <a:buSzTx/>
              <a:buFontTx/>
              <a:buNone/>
              <a:tabLst/>
            </a:pPr>
            <a:r>
              <a:rPr kumimoji="0" lang="en-US" sz="3200" b="0" i="0" u="none" strike="noStrike" cap="none" spc="0" normalizeH="0" baseline="0" dirty="0">
                <a:ln>
                  <a:noFill/>
                </a:ln>
                <a:solidFill>
                  <a:schemeClr val="accent5"/>
                </a:solidFill>
                <a:effectLst/>
                <a:uFillTx/>
                <a:latin typeface="Avenir Next Medium"/>
                <a:ea typeface="Avenir Next Medium"/>
                <a:cs typeface="Avenir Next Medium"/>
                <a:sym typeface="Avenir Next Medium"/>
              </a:rPr>
              <a:t>Almost identical ste</a:t>
            </a:r>
            <a:r>
              <a:rPr lang="en-US" sz="3200" dirty="0">
                <a:solidFill>
                  <a:schemeClr val="accent5"/>
                </a:solidFill>
              </a:rPr>
              <a:t>ps in the two different calculations</a:t>
            </a:r>
            <a:endParaRPr kumimoji="0" lang="en-GB" sz="3200" b="0" i="0" u="none" strike="noStrike" cap="none" spc="0" normalizeH="0" baseline="0" dirty="0">
              <a:ln>
                <a:noFill/>
              </a:ln>
              <a:solidFill>
                <a:schemeClr val="accent5"/>
              </a:solidFill>
              <a:effectLst/>
              <a:uFillTx/>
              <a:latin typeface="Avenir Next Medium"/>
              <a:ea typeface="Avenir Next Medium"/>
              <a:cs typeface="Avenir Next Medium"/>
              <a:sym typeface="Avenir Next Medium"/>
            </a:endParaRPr>
          </a:p>
        </p:txBody>
      </p:sp>
      <p:cxnSp>
        <p:nvCxnSpPr>
          <p:cNvPr id="16" name="Connector: Elbow 15">
            <a:extLst>
              <a:ext uri="{FF2B5EF4-FFF2-40B4-BE49-F238E27FC236}">
                <a16:creationId xmlns:a16="http://schemas.microsoft.com/office/drawing/2014/main" id="{256652B6-D64B-8417-54BC-36870321BA42}"/>
              </a:ext>
            </a:extLst>
          </p:cNvPr>
          <p:cNvCxnSpPr>
            <a:cxnSpLocks/>
          </p:cNvCxnSpPr>
          <p:nvPr/>
        </p:nvCxnSpPr>
        <p:spPr>
          <a:xfrm>
            <a:off x="6057900" y="5308600"/>
            <a:ext cx="4622800" cy="765286"/>
          </a:xfrm>
          <a:prstGeom prst="bentConnector3">
            <a:avLst>
              <a:gd name="adj1" fmla="val 50000"/>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Connector: Elbow 18">
            <a:extLst>
              <a:ext uri="{FF2B5EF4-FFF2-40B4-BE49-F238E27FC236}">
                <a16:creationId xmlns:a16="http://schemas.microsoft.com/office/drawing/2014/main" id="{67E369F6-7848-D1F6-5B77-DB5D93D1F4F7}"/>
              </a:ext>
            </a:extLst>
          </p:cNvPr>
          <p:cNvCxnSpPr>
            <a:cxnSpLocks/>
          </p:cNvCxnSpPr>
          <p:nvPr/>
        </p:nvCxnSpPr>
        <p:spPr>
          <a:xfrm flipV="1">
            <a:off x="5461000" y="6646436"/>
            <a:ext cx="6121400" cy="1584236"/>
          </a:xfrm>
          <a:prstGeom prst="bentConnector3">
            <a:avLst>
              <a:gd name="adj1" fmla="val 100000"/>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TextBox 26">
            <a:extLst>
              <a:ext uri="{FF2B5EF4-FFF2-40B4-BE49-F238E27FC236}">
                <a16:creationId xmlns:a16="http://schemas.microsoft.com/office/drawing/2014/main" id="{C381CB91-49FB-59E3-5E72-0010F4F0F073}"/>
              </a:ext>
            </a:extLst>
          </p:cNvPr>
          <p:cNvSpPr txBox="1"/>
          <p:nvPr/>
        </p:nvSpPr>
        <p:spPr>
          <a:xfrm>
            <a:off x="10807700" y="5195140"/>
            <a:ext cx="2578100"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2400"/>
              </a:spcBef>
              <a:spcAft>
                <a:spcPts val="0"/>
              </a:spcAft>
              <a:buClrTx/>
              <a:buSzTx/>
              <a:buFontTx/>
              <a:buNone/>
              <a:tabLst/>
            </a:pPr>
            <a:r>
              <a:rPr kumimoji="0" lang="en-US" sz="3200" b="0" i="0" u="none" strike="noStrike" cap="none" spc="0" normalizeH="0" baseline="0" dirty="0">
                <a:ln>
                  <a:noFill/>
                </a:ln>
                <a:solidFill>
                  <a:schemeClr val="accent5"/>
                </a:solidFill>
                <a:effectLst/>
                <a:uFillTx/>
                <a:latin typeface="Avenir Next Medium"/>
                <a:ea typeface="Avenir Next Medium"/>
                <a:cs typeface="Avenir Next Medium"/>
                <a:sym typeface="Avenir Next Medium"/>
              </a:rPr>
              <a:t>Repeated terms</a:t>
            </a:r>
            <a:endParaRPr kumimoji="0" lang="en-GB" sz="3200" b="0" i="0" u="none" strike="noStrike" cap="none" spc="0" normalizeH="0" baseline="0" dirty="0">
              <a:ln>
                <a:noFill/>
              </a:ln>
              <a:solidFill>
                <a:schemeClr val="accent5"/>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29554119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Backpropagation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22</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E700E995-19BF-D608-64CC-672D86581829}"/>
                  </a:ext>
                </a:extLst>
              </p:cNvPr>
              <p:cNvSpPr>
                <a:spLocks noGrp="1"/>
              </p:cNvSpPr>
              <p:nvPr>
                <p:ph type="body" idx="1"/>
              </p:nvPr>
            </p:nvSpPr>
            <p:spPr/>
            <p:txBody>
              <a:bodyPr/>
              <a:lstStyle/>
              <a:p>
                <a:r>
                  <a:rPr lang="en-US" dirty="0"/>
                  <a:t>Calculating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m:t>
                        </m:r>
                        <m:r>
                          <a:rPr lang="en-US" b="0" i="1" smtClean="0">
                            <a:latin typeface="Cambria Math" panose="02040503050406030204" pitchFamily="18" charset="0"/>
                          </a:rPr>
                          <m:t>𝑤</m:t>
                        </m:r>
                      </m:den>
                    </m:f>
                    <m:r>
                      <a:rPr lang="en-US" b="0" i="1" smtClean="0">
                        <a:latin typeface="Cambria Math" panose="02040503050406030204" pitchFamily="18" charset="0"/>
                      </a:rPr>
                      <m:t> </m:t>
                    </m:r>
                  </m:oMath>
                </a14:m>
                <a:r>
                  <a:rPr lang="en-US" dirty="0"/>
                  <a:t>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b="0" i="1" smtClean="0">
                            <a:latin typeface="Cambria Math" panose="02040503050406030204" pitchFamily="18" charset="0"/>
                          </a:rPr>
                          <m:t>𝑏</m:t>
                        </m:r>
                      </m:den>
                    </m:f>
                    <m:r>
                      <a:rPr lang="en-US" i="1">
                        <a:latin typeface="Cambria Math" panose="02040503050406030204" pitchFamily="18" charset="0"/>
                      </a:rPr>
                      <m:t> </m:t>
                    </m:r>
                  </m:oMath>
                </a14:m>
                <a:r>
                  <a:rPr lang="en-US" dirty="0"/>
                  <a:t>we encountered potential redundancies, especially in repeated terms.</a:t>
                </a:r>
              </a:p>
              <a:p>
                <a:r>
                  <a:rPr lang="en-US" dirty="0"/>
                  <a:t> What wasn’t overly clear was </a:t>
                </a:r>
                <a:r>
                  <a:rPr lang="en-US" b="1" i="1" dirty="0"/>
                  <a:t>expression swell. </a:t>
                </a:r>
                <a:r>
                  <a:rPr lang="en-US" dirty="0"/>
                  <a:t>This is where derivatives of functions can become very large symbolically due to their composite nature.</a:t>
                </a:r>
              </a:p>
              <a:p>
                <a:r>
                  <a:rPr lang="en-US" dirty="0"/>
                  <a:t>With a large MLP the size of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m:t>
                        </m:r>
                        <m:r>
                          <a:rPr lang="en-US" b="0" i="1" smtClean="0">
                            <a:latin typeface="Cambria Math" panose="02040503050406030204" pitchFamily="18" charset="0"/>
                          </a:rPr>
                          <m:t>𝑤</m:t>
                        </m:r>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b="0" i="1" smtClean="0">
                            <a:latin typeface="Cambria Math" panose="02040503050406030204" pitchFamily="18" charset="0"/>
                          </a:rPr>
                          <m:t>𝑏</m:t>
                        </m:r>
                      </m:den>
                    </m:f>
                  </m:oMath>
                </a14:m>
                <a:r>
                  <a:rPr lang="en-US" b="1" dirty="0"/>
                  <a:t> </a:t>
                </a:r>
                <a:r>
                  <a:rPr lang="en-US" dirty="0"/>
                  <a:t>can be practically unfeasible to calculate by standard symbolic/numerical computations.</a:t>
                </a:r>
                <a:endParaRPr lang="en-US" b="1" dirty="0"/>
              </a:p>
              <a:p>
                <a:pPr marL="1333500" lvl="3" indent="0">
                  <a:buNone/>
                </a:pPr>
                <a:r>
                  <a:rPr lang="en-US" altLang="en-US" dirty="0">
                    <a:solidFill>
                      <a:schemeClr val="bg1"/>
                    </a:solidFill>
                  </a:rPr>
                  <a:t>			</a:t>
                </a:r>
                <a:br>
                  <a:rPr lang="en-US" altLang="en-US" b="0" dirty="0">
                    <a:solidFill>
                      <a:schemeClr val="bg1"/>
                    </a:solidFill>
                  </a:rPr>
                </a:br>
                <a:r>
                  <a:rPr lang="en-US" altLang="en-US" b="0" dirty="0">
                    <a:solidFill>
                      <a:schemeClr val="bg1"/>
                    </a:solidFill>
                  </a:rPr>
                  <a:t>			</a:t>
                </a:r>
                <a:br>
                  <a:rPr lang="en-US" altLang="en-US" b="0" dirty="0">
                    <a:solidFill>
                      <a:schemeClr val="bg1"/>
                    </a:solidFill>
                  </a:rPr>
                </a:br>
                <a:endParaRPr lang="en-US" altLang="en-US" b="0" dirty="0">
                  <a:solidFill>
                    <a:schemeClr val="bg1"/>
                  </a:solidFill>
                </a:endParaRPr>
              </a:p>
            </p:txBody>
          </p:sp>
        </mc:Choice>
        <mc:Fallback xmlns="">
          <p:sp>
            <p:nvSpPr>
              <p:cNvPr id="2" name="Text Placeholder 1">
                <a:extLst>
                  <a:ext uri="{FF2B5EF4-FFF2-40B4-BE49-F238E27FC236}">
                    <a16:creationId xmlns:a16="http://schemas.microsoft.com/office/drawing/2014/main" id="{E700E995-19BF-D608-64CC-672D86581829}"/>
                  </a:ext>
                </a:extLst>
              </p:cNvPr>
              <p:cNvSpPr>
                <a:spLocks noGrp="1" noRot="1" noChangeAspect="1" noMove="1" noResize="1" noEditPoints="1" noAdjustHandles="1" noChangeArrowheads="1" noChangeShapeType="1" noTextEdit="1"/>
              </p:cNvSpPr>
              <p:nvPr>
                <p:ph type="body" idx="1"/>
              </p:nvPr>
            </p:nvSpPr>
            <p:spPr>
              <a:blipFill>
                <a:blip r:embed="rId2"/>
                <a:stretch>
                  <a:fillRect l="-1750" r="-2250"/>
                </a:stretch>
              </a:blipFill>
            </p:spPr>
            <p:txBody>
              <a:bodyPr/>
              <a:lstStyle/>
              <a:p>
                <a:r>
                  <a:rPr lang="en-GB">
                    <a:noFill/>
                  </a:rPr>
                  <a:t> </a:t>
                </a:r>
              </a:p>
            </p:txBody>
          </p:sp>
        </mc:Fallback>
      </mc:AlternateContent>
    </p:spTree>
    <p:extLst>
      <p:ext uri="{BB962C8B-B14F-4D97-AF65-F5344CB8AC3E}">
        <p14:creationId xmlns:p14="http://schemas.microsoft.com/office/powerpoint/2010/main" val="421913371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23</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2" name="Text Placeholder 1">
            <a:extLst>
              <a:ext uri="{FF2B5EF4-FFF2-40B4-BE49-F238E27FC236}">
                <a16:creationId xmlns:a16="http://schemas.microsoft.com/office/drawing/2014/main" id="{E700E995-19BF-D608-64CC-672D86581829}"/>
              </a:ext>
            </a:extLst>
          </p:cNvPr>
          <p:cNvSpPr>
            <a:spLocks noGrp="1"/>
          </p:cNvSpPr>
          <p:nvPr>
            <p:ph type="body" idx="1"/>
          </p:nvPr>
        </p:nvSpPr>
        <p:spPr/>
        <p:txBody>
          <a:bodyPr/>
          <a:lstStyle/>
          <a:p>
            <a:r>
              <a:rPr lang="en-US" dirty="0"/>
              <a:t>Solution? Automatic differentiation (AD). </a:t>
            </a:r>
          </a:p>
          <a:p>
            <a:r>
              <a:rPr lang="en-US" dirty="0"/>
              <a:t>A “combination” of numerical and symbolic methods.</a:t>
            </a:r>
          </a:p>
          <a:p>
            <a:r>
              <a:rPr lang="en-US" altLang="en-US" b="0" dirty="0">
                <a:solidFill>
                  <a:schemeClr val="bg1"/>
                </a:solidFill>
              </a:rPr>
              <a:t>AD creates a logical set of derivatives based on </a:t>
            </a:r>
            <a:r>
              <a:rPr lang="en-US" altLang="en-US" b="1" dirty="0">
                <a:solidFill>
                  <a:schemeClr val="bg1"/>
                </a:solidFill>
              </a:rPr>
              <a:t>primitive differentiable functions</a:t>
            </a:r>
            <a:r>
              <a:rPr lang="en-US" altLang="en-US" b="0" dirty="0">
                <a:solidFill>
                  <a:schemeClr val="bg1"/>
                </a:solidFill>
              </a:rPr>
              <a:t>. This helps to reduce the size of the expression and remove redundancy in computation.</a:t>
            </a:r>
          </a:p>
          <a:p>
            <a:r>
              <a:rPr lang="en-US" altLang="en-US" dirty="0">
                <a:solidFill>
                  <a:schemeClr val="bg1"/>
                </a:solidFill>
              </a:rPr>
              <a:t>Heavily based on </a:t>
            </a:r>
            <a:r>
              <a:rPr lang="en-US" altLang="en-US" b="1" dirty="0">
                <a:solidFill>
                  <a:schemeClr val="bg1"/>
                </a:solidFill>
              </a:rPr>
              <a:t>chain rule</a:t>
            </a:r>
            <a:r>
              <a:rPr lang="en-US" altLang="en-US" dirty="0">
                <a:solidFill>
                  <a:schemeClr val="bg1"/>
                </a:solidFill>
              </a:rPr>
              <a:t>.</a:t>
            </a:r>
            <a:br>
              <a:rPr lang="en-US" altLang="en-US" b="0" dirty="0">
                <a:solidFill>
                  <a:schemeClr val="bg1"/>
                </a:solidFill>
              </a:rPr>
            </a:br>
            <a:r>
              <a:rPr lang="en-US" altLang="en-US" b="0" dirty="0">
                <a:solidFill>
                  <a:schemeClr val="bg1"/>
                </a:solidFill>
              </a:rPr>
              <a:t>			</a:t>
            </a:r>
            <a:br>
              <a:rPr lang="en-US" altLang="en-US" b="0" dirty="0">
                <a:solidFill>
                  <a:schemeClr val="bg1"/>
                </a:solidFill>
              </a:rPr>
            </a:br>
            <a:endParaRPr lang="en-US" altLang="en-US" b="0" dirty="0">
              <a:solidFill>
                <a:schemeClr val="bg1"/>
              </a:solidFill>
            </a:endParaRPr>
          </a:p>
        </p:txBody>
      </p:sp>
    </p:spTree>
    <p:extLst>
      <p:ext uri="{BB962C8B-B14F-4D97-AF65-F5344CB8AC3E}">
        <p14:creationId xmlns:p14="http://schemas.microsoft.com/office/powerpoint/2010/main" val="383981638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24</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2" name="Text Placeholder 1">
            <a:extLst>
              <a:ext uri="{FF2B5EF4-FFF2-40B4-BE49-F238E27FC236}">
                <a16:creationId xmlns:a16="http://schemas.microsoft.com/office/drawing/2014/main" id="{E700E995-19BF-D608-64CC-672D86581829}"/>
              </a:ext>
            </a:extLst>
          </p:cNvPr>
          <p:cNvSpPr>
            <a:spLocks noGrp="1"/>
          </p:cNvSpPr>
          <p:nvPr>
            <p:ph type="body" idx="1"/>
          </p:nvPr>
        </p:nvSpPr>
        <p:spPr>
          <a:xfrm>
            <a:off x="406400" y="1953868"/>
            <a:ext cx="12192000" cy="705954"/>
          </a:xfrm>
        </p:spPr>
        <p:txBody>
          <a:bodyPr/>
          <a:lstStyle/>
          <a:p>
            <a:r>
              <a:rPr lang="en-US" altLang="en-US" b="0" dirty="0">
                <a:solidFill>
                  <a:schemeClr val="bg1"/>
                </a:solidFill>
              </a:rPr>
              <a:t>Build a </a:t>
            </a:r>
            <a:r>
              <a:rPr lang="en-US" altLang="en-US" b="1" dirty="0">
                <a:solidFill>
                  <a:schemeClr val="bg1"/>
                </a:solidFill>
              </a:rPr>
              <a:t>graph</a:t>
            </a:r>
            <a:r>
              <a:rPr lang="en-US" altLang="en-US" b="0" dirty="0">
                <a:solidFill>
                  <a:schemeClr val="bg1"/>
                </a:solidFill>
              </a:rPr>
              <a:t> based on the network			</a:t>
            </a:r>
          </a:p>
        </p:txBody>
      </p:sp>
      <p:cxnSp>
        <p:nvCxnSpPr>
          <p:cNvPr id="3" name="Straight Arrow Connector 2">
            <a:extLst>
              <a:ext uri="{FF2B5EF4-FFF2-40B4-BE49-F238E27FC236}">
                <a16:creationId xmlns:a16="http://schemas.microsoft.com/office/drawing/2014/main" id="{4B794A78-010B-4D0A-A3AA-4EDDF9F52510}"/>
              </a:ext>
            </a:extLst>
          </p:cNvPr>
          <p:cNvCxnSpPr>
            <a:cxnSpLocks/>
            <a:endCxn id="8"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36B740-16A4-488F-8DBC-A144B0E315C1}"/>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4" name="TextBox 3">
                <a:extLst>
                  <a:ext uri="{FF2B5EF4-FFF2-40B4-BE49-F238E27FC236}">
                    <a16:creationId xmlns:a16="http://schemas.microsoft.com/office/drawing/2014/main" id="{E036B740-16A4-488F-8DBC-A144B0E315C1}"/>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3"/>
                <a:stretch>
                  <a:fillRect/>
                </a:stretch>
              </a:blipFill>
              <a:ln w="12700" cap="flat">
                <a:noFill/>
                <a:miter lim="400000"/>
              </a:ln>
              <a:effectLst/>
            </p:spPr>
            <p:txBody>
              <a:bodyPr/>
              <a:lstStyle/>
              <a:p>
                <a:r>
                  <a:rPr lang="en-GB">
                    <a:noFill/>
                  </a:rPr>
                  <a:t> </a:t>
                </a:r>
              </a:p>
            </p:txBody>
          </p:sp>
        </mc:Fallback>
      </mc:AlternateContent>
      <p:cxnSp>
        <p:nvCxnSpPr>
          <p:cNvPr id="6" name="Straight Arrow Connector 5">
            <a:extLst>
              <a:ext uri="{FF2B5EF4-FFF2-40B4-BE49-F238E27FC236}">
                <a16:creationId xmlns:a16="http://schemas.microsoft.com/office/drawing/2014/main" id="{3C5D8488-2672-C02C-3403-A806F05BCA1D}"/>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CF2AEED-5718-B0FE-732A-34E50D8CC769}"/>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7" name="TextBox 6">
                <a:extLst>
                  <a:ext uri="{FF2B5EF4-FFF2-40B4-BE49-F238E27FC236}">
                    <a16:creationId xmlns:a16="http://schemas.microsoft.com/office/drawing/2014/main" id="{5CF2AEED-5718-B0FE-732A-34E50D8CC769}"/>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sp>
        <p:nvSpPr>
          <p:cNvPr id="8" name="Oval 7">
            <a:extLst>
              <a:ext uri="{FF2B5EF4-FFF2-40B4-BE49-F238E27FC236}">
                <a16:creationId xmlns:a16="http://schemas.microsoft.com/office/drawing/2014/main" id="{A8B6DCE1-A396-F855-C94A-5BBA06A6C5C5}"/>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F44E17-5B6A-6756-24D2-85B343323639}"/>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9" name="TextBox 8">
                <a:extLst>
                  <a:ext uri="{FF2B5EF4-FFF2-40B4-BE49-F238E27FC236}">
                    <a16:creationId xmlns:a16="http://schemas.microsoft.com/office/drawing/2014/main" id="{0CF44E17-5B6A-6756-24D2-85B343323639}"/>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CB3EACC3-8054-9EE7-678D-8975EBB92C0A}"/>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0177126-5427-BA56-69F5-9A5D188488DA}"/>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0B420A6-5DD9-D94C-D0DD-3A4F690EF143}"/>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1D1ACEB-4AA8-ED42-9D64-34281EE42393}"/>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6" name="TextBox 25">
                <a:extLst>
                  <a:ext uri="{FF2B5EF4-FFF2-40B4-BE49-F238E27FC236}">
                    <a16:creationId xmlns:a16="http://schemas.microsoft.com/office/drawing/2014/main" id="{81D1ACEB-4AA8-ED42-9D64-34281EE42393}"/>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sp>
        <p:nvSpPr>
          <p:cNvPr id="29" name="Oval 28">
            <a:extLst>
              <a:ext uri="{FF2B5EF4-FFF2-40B4-BE49-F238E27FC236}">
                <a16:creationId xmlns:a16="http://schemas.microsoft.com/office/drawing/2014/main" id="{E41720B0-C860-A7CB-2AB6-D60FFF39CC78}"/>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0" name="Oval 29">
            <a:extLst>
              <a:ext uri="{FF2B5EF4-FFF2-40B4-BE49-F238E27FC236}">
                <a16:creationId xmlns:a16="http://schemas.microsoft.com/office/drawing/2014/main" id="{0D66C805-CAC9-C794-117F-485606CCD8BC}"/>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D93A45-069F-8BC5-9473-CC6672AA5A14}"/>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5" name="TextBox 4">
                <a:extLst>
                  <a:ext uri="{FF2B5EF4-FFF2-40B4-BE49-F238E27FC236}">
                    <a16:creationId xmlns:a16="http://schemas.microsoft.com/office/drawing/2014/main" id="{31D93A45-069F-8BC5-9473-CC6672AA5A14}"/>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60A2E0E-E0F2-A5ED-3E95-7AFF3241F965}"/>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1" name="TextBox 30">
                <a:extLst>
                  <a:ext uri="{FF2B5EF4-FFF2-40B4-BE49-F238E27FC236}">
                    <a16:creationId xmlns:a16="http://schemas.microsoft.com/office/drawing/2014/main" id="{B60A2E0E-E0F2-A5ED-3E95-7AFF3241F965}"/>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AF62607B-44F6-4F0B-8821-DEE4E270DF60}"/>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8CBCC8-72D0-D083-B73B-8C29A9D75352}"/>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35" name="TextBox 34">
                <a:extLst>
                  <a:ext uri="{FF2B5EF4-FFF2-40B4-BE49-F238E27FC236}">
                    <a16:creationId xmlns:a16="http://schemas.microsoft.com/office/drawing/2014/main" id="{358CBCC8-72D0-D083-B73B-8C29A9D75352}"/>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sp>
        <p:nvSpPr>
          <p:cNvPr id="36" name="TextBox 35">
            <a:extLst>
              <a:ext uri="{FF2B5EF4-FFF2-40B4-BE49-F238E27FC236}">
                <a16:creationId xmlns:a16="http://schemas.microsoft.com/office/drawing/2014/main" id="{1AE19E72-98DD-41B2-A6D6-262A2087773D}"/>
              </a:ext>
            </a:extLst>
          </p:cNvPr>
          <p:cNvSpPr txBox="1"/>
          <p:nvPr/>
        </p:nvSpPr>
        <p:spPr>
          <a:xfrm>
            <a:off x="9359900" y="3049109"/>
            <a:ext cx="2477784" cy="33034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sz="2800" b="0" i="0" u="none" strike="noStrike" cap="none" spc="0" normalizeH="0" baseline="0" dirty="0">
                <a:ln>
                  <a:noFill/>
                </a:ln>
                <a:solidFill>
                  <a:schemeClr val="accent5"/>
                </a:solidFill>
                <a:effectLst/>
                <a:uFillTx/>
                <a:latin typeface="Avenir Next Medium"/>
                <a:ea typeface="Avenir Next Medium"/>
                <a:cs typeface="Avenir Next Medium"/>
                <a:sym typeface="Avenir Next Medium"/>
              </a:rPr>
              <a:t>Red</a:t>
            </a:r>
            <a:r>
              <a:rPr kumimoji="0" lang="en-US" sz="2800" b="0" i="0" u="none" strike="noStrike" cap="none" spc="0" normalizeH="0" baseline="0" dirty="0">
                <a:ln>
                  <a:noFill/>
                </a:ln>
                <a:solidFill>
                  <a:schemeClr val="bg1"/>
                </a:solidFill>
                <a:effectLst/>
                <a:uFillTx/>
                <a:latin typeface="Avenir Next Medium"/>
                <a:ea typeface="Avenir Next Medium"/>
                <a:cs typeface="Avenir Next Medium"/>
                <a:sym typeface="Avenir Next Medium"/>
              </a:rPr>
              <a:t> = Predefined “input” data</a:t>
            </a:r>
          </a:p>
          <a:p>
            <a:pPr marL="0" marR="0" indent="0" algn="l" defTabSz="584200" rtl="0" fontAlgn="auto" latinLnBrk="0" hangingPunct="0">
              <a:lnSpc>
                <a:spcPct val="100000"/>
              </a:lnSpc>
              <a:spcBef>
                <a:spcPts val="2400"/>
              </a:spcBef>
              <a:spcAft>
                <a:spcPts val="0"/>
              </a:spcAft>
              <a:buClrTx/>
              <a:buSzTx/>
              <a:buFontTx/>
              <a:buNone/>
              <a:tabLst/>
            </a:pPr>
            <a:r>
              <a:rPr lang="en-US" sz="2800" dirty="0">
                <a:solidFill>
                  <a:schemeClr val="accent1"/>
                </a:solidFill>
              </a:rPr>
              <a:t>Blue Nodes </a:t>
            </a:r>
            <a:r>
              <a:rPr lang="en-US" sz="2800" dirty="0">
                <a:solidFill>
                  <a:schemeClr val="bg1"/>
                </a:solidFill>
              </a:rPr>
              <a:t>= Computed quantities</a:t>
            </a:r>
            <a:endParaRPr kumimoji="0" lang="en-GB" sz="28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mc:AlternateContent xmlns:mc="http://schemas.openxmlformats.org/markup-compatibility/2006" xmlns:a14="http://schemas.microsoft.com/office/drawing/2010/main">
        <mc:Choice Requires="a14">
          <p:sp>
            <p:nvSpPr>
              <p:cNvPr id="37" name="Text Placeholder 1">
                <a:extLst>
                  <a:ext uri="{FF2B5EF4-FFF2-40B4-BE49-F238E27FC236}">
                    <a16:creationId xmlns:a16="http://schemas.microsoft.com/office/drawing/2014/main" id="{4AAD135F-6B00-9537-9A02-9A65436A5676}"/>
                  </a:ext>
                </a:extLst>
              </p:cNvPr>
              <p:cNvSpPr txBox="1">
                <a:spLocks/>
              </p:cNvSpPr>
              <p:nvPr/>
            </p:nvSpPr>
            <p:spPr bwMode="auto">
              <a:xfrm>
                <a:off x="406400" y="7006027"/>
                <a:ext cx="12192000" cy="16760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r>
                  <a:rPr lang="en-US" altLang="en-US" kern="0" dirty="0">
                    <a:solidFill>
                      <a:schemeClr val="bg1"/>
                    </a:solidFill>
                  </a:rPr>
                  <a:t>Take initial input </a:t>
                </a:r>
                <a14:m>
                  <m:oMath xmlns:m="http://schemas.openxmlformats.org/officeDocument/2006/math">
                    <m:r>
                      <a:rPr lang="en-US" altLang="en-US" b="0" i="0"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𝑥</m:t>
                    </m:r>
                    <m:r>
                      <a:rPr lang="en-US" altLang="en-US" b="0" i="1" kern="0" smtClean="0">
                        <a:solidFill>
                          <a:schemeClr val="bg1"/>
                        </a:solidFill>
                        <a:latin typeface="Cambria Math" panose="02040503050406030204" pitchFamily="18" charset="0"/>
                      </a:rPr>
                      <m:t>)</m:t>
                    </m:r>
                  </m:oMath>
                </a14:m>
                <a:r>
                  <a:rPr lang="en-US" altLang="en-US" kern="0" dirty="0">
                    <a:solidFill>
                      <a:schemeClr val="bg1"/>
                    </a:solidFill>
                  </a:rPr>
                  <a:t>, ground truth </a:t>
                </a:r>
                <a14:m>
                  <m:oMath xmlns:m="http://schemas.openxmlformats.org/officeDocument/2006/math">
                    <m:r>
                      <a:rPr lang="en-US" altLang="en-US" b="0" i="0"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𝑦</m:t>
                    </m:r>
                    <m:r>
                      <a:rPr lang="en-US" altLang="en-US" b="0" i="1" kern="0" smtClean="0">
                        <a:solidFill>
                          <a:schemeClr val="bg1"/>
                        </a:solidFill>
                        <a:latin typeface="Cambria Math" panose="02040503050406030204" pitchFamily="18" charset="0"/>
                      </a:rPr>
                      <m:t>)</m:t>
                    </m:r>
                  </m:oMath>
                </a14:m>
                <a:r>
                  <a:rPr lang="en-US" altLang="en-US" kern="0" dirty="0">
                    <a:solidFill>
                      <a:schemeClr val="bg1"/>
                    </a:solidFill>
                  </a:rPr>
                  <a:t> and randomly initialised weight and bias </a:t>
                </a:r>
                <a14:m>
                  <m:oMath xmlns:m="http://schemas.openxmlformats.org/officeDocument/2006/math">
                    <m:d>
                      <m:dPr>
                        <m:ctrlPr>
                          <a:rPr lang="en-US" altLang="en-US" b="0" i="1" kern="0" smtClean="0">
                            <a:solidFill>
                              <a:schemeClr val="bg1"/>
                            </a:solidFill>
                            <a:latin typeface="Cambria Math" panose="02040503050406030204" pitchFamily="18" charset="0"/>
                          </a:rPr>
                        </m:ctrlPr>
                      </m:dPr>
                      <m:e>
                        <m:r>
                          <a:rPr lang="en-US" altLang="en-US" b="0" i="1" kern="0" smtClean="0">
                            <a:solidFill>
                              <a:schemeClr val="bg1"/>
                            </a:solidFill>
                            <a:latin typeface="Cambria Math" panose="02040503050406030204" pitchFamily="18" charset="0"/>
                          </a:rPr>
                          <m:t>𝑤</m:t>
                        </m:r>
                        <m:r>
                          <a:rPr lang="en-US" altLang="en-US" b="0" i="1"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𝑏</m:t>
                        </m:r>
                      </m:e>
                    </m:d>
                  </m:oMath>
                </a14:m>
                <a:r>
                  <a:rPr lang="en-US" altLang="en-US" kern="0" dirty="0">
                    <a:solidFill>
                      <a:schemeClr val="bg1"/>
                    </a:solidFill>
                  </a:rPr>
                  <a:t> as </a:t>
                </a:r>
                <a14:m>
                  <m:oMath xmlns:m="http://schemas.openxmlformats.org/officeDocument/2006/math">
                    <m:r>
                      <a:rPr lang="en-US" altLang="en-US" i="1" kern="0" dirty="0">
                        <a:solidFill>
                          <a:schemeClr val="bg1"/>
                        </a:solidFill>
                        <a:latin typeface="Cambria Math" panose="02040503050406030204" pitchFamily="18" charset="0"/>
                      </a:rPr>
                      <m:t>(</m:t>
                    </m:r>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r>
                      <a:rPr lang="en-US" altLang="en-US" b="0" i="1" kern="0" dirty="0" smtClean="0">
                        <a:solidFill>
                          <a:schemeClr val="bg1"/>
                        </a:solidFill>
                        <a:latin typeface="Cambria Math" panose="02040503050406030204" pitchFamily="18" charset="0"/>
                      </a:rPr>
                      <m:t>)</m:t>
                    </m:r>
                    <m:r>
                      <a:rPr lang="en-US" altLang="en-US" i="1" kern="0" dirty="0" smtClean="0">
                        <a:solidFill>
                          <a:schemeClr val="bg1"/>
                        </a:solidFill>
                        <a:latin typeface="Cambria Math" panose="02040503050406030204" pitchFamily="18" charset="0"/>
                      </a:rPr>
                      <m:t> =</m:t>
                    </m:r>
                    <m:r>
                      <a:rPr lang="en-US" altLang="en-US" b="0" i="1" kern="0" dirty="0" smtClean="0">
                        <a:solidFill>
                          <a:schemeClr val="bg1"/>
                        </a:solidFill>
                        <a:latin typeface="Cambria Math" panose="02040503050406030204" pitchFamily="18" charset="0"/>
                      </a:rPr>
                      <m:t>(2,2,3,2)</m:t>
                    </m:r>
                  </m:oMath>
                </a14:m>
                <a:r>
                  <a:rPr lang="en-US" altLang="en-US" kern="0" dirty="0">
                    <a:solidFill>
                      <a:schemeClr val="bg1"/>
                    </a:solidFill>
                  </a:rPr>
                  <a:t> for example.			</a:t>
                </a:r>
              </a:p>
            </p:txBody>
          </p:sp>
        </mc:Choice>
        <mc:Fallback xmlns="">
          <p:sp>
            <p:nvSpPr>
              <p:cNvPr id="37" name="Text Placeholder 1">
                <a:extLst>
                  <a:ext uri="{FF2B5EF4-FFF2-40B4-BE49-F238E27FC236}">
                    <a16:creationId xmlns:a16="http://schemas.microsoft.com/office/drawing/2014/main" id="{4AAD135F-6B00-9537-9A02-9A65436A5676}"/>
                  </a:ext>
                </a:extLst>
              </p:cNvPr>
              <p:cNvSpPr txBox="1">
                <a:spLocks noRot="1" noChangeAspect="1" noMove="1" noResize="1" noEditPoints="1" noAdjustHandles="1" noChangeArrowheads="1" noChangeShapeType="1" noTextEdit="1"/>
              </p:cNvSpPr>
              <p:nvPr/>
            </p:nvSpPr>
            <p:spPr bwMode="auto">
              <a:xfrm>
                <a:off x="406400" y="7006027"/>
                <a:ext cx="12192000" cy="1676010"/>
              </a:xfrm>
              <a:prstGeom prst="rect">
                <a:avLst/>
              </a:prstGeom>
              <a:blipFill>
                <a:blip r:embed="rId10"/>
                <a:stretch>
                  <a:fillRect l="-1750" t="-5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97056621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25</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7" name="Text Placeholder 1">
                <a:extLst>
                  <a:ext uri="{FF2B5EF4-FFF2-40B4-BE49-F238E27FC236}">
                    <a16:creationId xmlns:a16="http://schemas.microsoft.com/office/drawing/2014/main" id="{4AAD135F-6B00-9537-9A02-9A65436A5676}"/>
                  </a:ext>
                </a:extLst>
              </p:cNvPr>
              <p:cNvSpPr txBox="1">
                <a:spLocks/>
              </p:cNvSpPr>
              <p:nvPr/>
            </p:nvSpPr>
            <p:spPr bwMode="auto">
              <a:xfrm>
                <a:off x="508000" y="4590189"/>
                <a:ext cx="12192000" cy="336794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514350" indent="-514350">
                  <a:buFont typeface="+mj-lt"/>
                  <a:buAutoNum type="arabicParenR"/>
                </a:pPr>
                <a:r>
                  <a:rPr lang="en-US" altLang="en-US" kern="0" dirty="0">
                    <a:solidFill>
                      <a:schemeClr val="bg1"/>
                    </a:solidFill>
                  </a:rPr>
                  <a:t> </a:t>
                </a:r>
                <a14:m>
                  <m:oMath xmlns:m="http://schemas.openxmlformats.org/officeDocument/2006/math">
                    <m:r>
                      <m:rPr>
                        <m:sty m:val="p"/>
                      </m:rPr>
                      <a:rPr lang="en-US" altLang="en-US" b="0" i="0" kern="0" smtClean="0">
                        <a:solidFill>
                          <a:schemeClr val="bg1"/>
                        </a:solidFill>
                        <a:latin typeface="Cambria Math" panose="02040503050406030204" pitchFamily="18" charset="0"/>
                      </a:rPr>
                      <m:t>Σ</m:t>
                    </m:r>
                    <m:r>
                      <a:rPr lang="en-US" altLang="en-US" b="0" i="1"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𝑤</m:t>
                    </m:r>
                    <m:r>
                      <a:rPr lang="en-US" altLang="en-US" b="0" i="1" kern="0" smtClean="0">
                        <a:solidFill>
                          <a:schemeClr val="bg1"/>
                        </a:solidFill>
                        <a:latin typeface="Cambria Math" panose="02040503050406030204" pitchFamily="18" charset="0"/>
                      </a:rPr>
                      <m:t> </m:t>
                    </m:r>
                    <m:r>
                      <a:rPr lang="en-US" altLang="en-US" b="0" i="1" kern="0" smtClean="0">
                        <a:solidFill>
                          <a:schemeClr val="bg1"/>
                        </a:solidFill>
                        <a:latin typeface="Cambria Math" panose="02040503050406030204" pitchFamily="18" charset="0"/>
                      </a:rPr>
                      <m:t>𝑥</m:t>
                    </m:r>
                    <m:r>
                      <a:rPr lang="en-US" altLang="en-US" b="0" i="1"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𝑏</m:t>
                    </m:r>
                    <m:r>
                      <a:rPr lang="en-US" altLang="en-US" b="0" i="1" kern="0" smtClean="0">
                        <a:solidFill>
                          <a:schemeClr val="bg1"/>
                        </a:solidFill>
                        <a:latin typeface="Cambria Math" panose="02040503050406030204" pitchFamily="18" charset="0"/>
                      </a:rPr>
                      <m:t>=3 ×2+2=8</m:t>
                    </m:r>
                  </m:oMath>
                </a14:m>
                <a:r>
                  <a:rPr lang="en-US" altLang="en-US" kern="0" dirty="0">
                    <a:solidFill>
                      <a:schemeClr val="bg1"/>
                    </a:solidFill>
                  </a:rPr>
                  <a:t> </a:t>
                </a:r>
              </a:p>
            </p:txBody>
          </p:sp>
        </mc:Choice>
        <mc:Fallback xmlns="">
          <p:sp>
            <p:nvSpPr>
              <p:cNvPr id="37" name="Text Placeholder 1">
                <a:extLst>
                  <a:ext uri="{FF2B5EF4-FFF2-40B4-BE49-F238E27FC236}">
                    <a16:creationId xmlns:a16="http://schemas.microsoft.com/office/drawing/2014/main" id="{4AAD135F-6B00-9537-9A02-9A65436A5676}"/>
                  </a:ext>
                </a:extLst>
              </p:cNvPr>
              <p:cNvSpPr txBox="1">
                <a:spLocks noRot="1" noChangeAspect="1" noMove="1" noResize="1" noEditPoints="1" noAdjustHandles="1" noChangeArrowheads="1" noChangeShapeType="1" noTextEdit="1"/>
              </p:cNvSpPr>
              <p:nvPr/>
            </p:nvSpPr>
            <p:spPr bwMode="auto">
              <a:xfrm>
                <a:off x="508000" y="4590189"/>
                <a:ext cx="12192000" cy="3367948"/>
              </a:xfrm>
              <a:prstGeom prst="rect">
                <a:avLst/>
              </a:prstGeom>
              <a:blipFill>
                <a:blip r:embed="rId3"/>
                <a:stretch>
                  <a:fillRect l="-1850"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grpSp>
        <p:nvGrpSpPr>
          <p:cNvPr id="15" name="Group 14">
            <a:extLst>
              <a:ext uri="{FF2B5EF4-FFF2-40B4-BE49-F238E27FC236}">
                <a16:creationId xmlns:a16="http://schemas.microsoft.com/office/drawing/2014/main" id="{3FA2A077-65DC-9F5B-5041-C7FF03CAABF0}"/>
              </a:ext>
            </a:extLst>
          </p:cNvPr>
          <p:cNvGrpSpPr/>
          <p:nvPr/>
        </p:nvGrpSpPr>
        <p:grpSpPr>
          <a:xfrm>
            <a:off x="5712732" y="1768182"/>
            <a:ext cx="6085568" cy="2441523"/>
            <a:chOff x="1089932" y="3578277"/>
            <a:chExt cx="7255540" cy="2905849"/>
          </a:xfrm>
        </p:grpSpPr>
        <p:cxnSp>
          <p:nvCxnSpPr>
            <p:cNvPr id="16" name="Straight Arrow Connector 15">
              <a:extLst>
                <a:ext uri="{FF2B5EF4-FFF2-40B4-BE49-F238E27FC236}">
                  <a16:creationId xmlns:a16="http://schemas.microsoft.com/office/drawing/2014/main" id="{3CBF7972-5A7F-64BD-28AC-28715018FED8}"/>
                </a:ext>
              </a:extLst>
            </p:cNvPr>
            <p:cNvCxnSpPr>
              <a:cxnSpLocks/>
              <a:endCxn id="20"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1ED2763-9DDF-2C3C-6C03-53FC534D40E5}"/>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17" name="TextBox 16">
                  <a:extLst>
                    <a:ext uri="{FF2B5EF4-FFF2-40B4-BE49-F238E27FC236}">
                      <a16:creationId xmlns:a16="http://schemas.microsoft.com/office/drawing/2014/main" id="{F1ED2763-9DDF-2C3C-6C03-53FC534D40E5}"/>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27BF37E2-9BAF-1A08-76D9-061049AFF4F3}"/>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4E03FBA-FAC7-309E-7A42-2E10BA131F28}"/>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19" name="TextBox 18">
                  <a:extLst>
                    <a:ext uri="{FF2B5EF4-FFF2-40B4-BE49-F238E27FC236}">
                      <a16:creationId xmlns:a16="http://schemas.microsoft.com/office/drawing/2014/main" id="{C4E03FBA-FAC7-309E-7A42-2E10BA131F28}"/>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sp>
          <p:nvSpPr>
            <p:cNvPr id="20" name="Oval 19">
              <a:extLst>
                <a:ext uri="{FF2B5EF4-FFF2-40B4-BE49-F238E27FC236}">
                  <a16:creationId xmlns:a16="http://schemas.microsoft.com/office/drawing/2014/main" id="{F69FE142-6B21-D689-01EF-00D030BF9F59}"/>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60B7DB-FC64-AFE9-79DB-56F4986021E6}"/>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21" name="TextBox 20">
                  <a:extLst>
                    <a:ext uri="{FF2B5EF4-FFF2-40B4-BE49-F238E27FC236}">
                      <a16:creationId xmlns:a16="http://schemas.microsoft.com/office/drawing/2014/main" id="{4160B7DB-FC64-AFE9-79DB-56F4986021E6}"/>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E1D32C1-39D3-93DE-1EA0-A9E32C138093}"/>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E33ECA-5BAA-6FD6-AD82-739A7C56391D}"/>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3F5EBD-968C-DFEF-904D-6D3DE0FA72A4}"/>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18DAD1D-5024-54F4-2484-9792D2878E7C}"/>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7" name="TextBox 26">
                  <a:extLst>
                    <a:ext uri="{FF2B5EF4-FFF2-40B4-BE49-F238E27FC236}">
                      <a16:creationId xmlns:a16="http://schemas.microsoft.com/office/drawing/2014/main" id="{F18DAD1D-5024-54F4-2484-9792D2878E7C}"/>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p:sp>
          <p:nvSpPr>
            <p:cNvPr id="28" name="Oval 27">
              <a:extLst>
                <a:ext uri="{FF2B5EF4-FFF2-40B4-BE49-F238E27FC236}">
                  <a16:creationId xmlns:a16="http://schemas.microsoft.com/office/drawing/2014/main" id="{8AFF9CB8-83AA-432A-5A78-1B820191A8FF}"/>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Oval 32">
              <a:extLst>
                <a:ext uri="{FF2B5EF4-FFF2-40B4-BE49-F238E27FC236}">
                  <a16:creationId xmlns:a16="http://schemas.microsoft.com/office/drawing/2014/main" id="{2D352413-37D6-C309-FB4D-0AB044C5B4AB}"/>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D1E039A-1721-25C3-F0C2-42A2B7C84C10}"/>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34" name="TextBox 33">
                  <a:extLst>
                    <a:ext uri="{FF2B5EF4-FFF2-40B4-BE49-F238E27FC236}">
                      <a16:creationId xmlns:a16="http://schemas.microsoft.com/office/drawing/2014/main" id="{ED1E039A-1721-25C3-F0C2-42A2B7C84C10}"/>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D4F19-DAE8-34B0-E76C-BEFC371F92FE}"/>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8" name="TextBox 37">
                  <a:extLst>
                    <a:ext uri="{FF2B5EF4-FFF2-40B4-BE49-F238E27FC236}">
                      <a16:creationId xmlns:a16="http://schemas.microsoft.com/office/drawing/2014/main" id="{B99D4F19-DAE8-34B0-E76C-BEFC371F92FE}"/>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cxnSp>
          <p:nvCxnSpPr>
            <p:cNvPr id="39" name="Straight Arrow Connector 38">
              <a:extLst>
                <a:ext uri="{FF2B5EF4-FFF2-40B4-BE49-F238E27FC236}">
                  <a16:creationId xmlns:a16="http://schemas.microsoft.com/office/drawing/2014/main" id="{CC75DD81-FF33-AEBB-9CB3-AFCEA6AA2D7E}"/>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73B77A7-0AC6-DF7F-DD5B-8F5634F4EEB1}"/>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40" name="TextBox 39">
                  <a:extLst>
                    <a:ext uri="{FF2B5EF4-FFF2-40B4-BE49-F238E27FC236}">
                      <a16:creationId xmlns:a16="http://schemas.microsoft.com/office/drawing/2014/main" id="{673B77A7-0AC6-DF7F-DD5B-8F5634F4EEB1}"/>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grpSp>
      <p:sp>
        <p:nvSpPr>
          <p:cNvPr id="41" name="Rectangle 40">
            <a:extLst>
              <a:ext uri="{FF2B5EF4-FFF2-40B4-BE49-F238E27FC236}">
                <a16:creationId xmlns:a16="http://schemas.microsoft.com/office/drawing/2014/main" id="{46934981-E786-A3B2-268E-FA6122809982}"/>
              </a:ext>
            </a:extLst>
          </p:cNvPr>
          <p:cNvSpPr/>
          <p:nvPr/>
        </p:nvSpPr>
        <p:spPr>
          <a:xfrm>
            <a:off x="7606357" y="2515094"/>
            <a:ext cx="1066800" cy="1229525"/>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43" name="Text Placeholder 1">
                <a:extLst>
                  <a:ext uri="{FF2B5EF4-FFF2-40B4-BE49-F238E27FC236}">
                    <a16:creationId xmlns:a16="http://schemas.microsoft.com/office/drawing/2014/main" id="{773ABCD0-CFAC-DC40-88BD-14FE1A18ACCF}"/>
                  </a:ext>
                </a:extLst>
              </p:cNvPr>
              <p:cNvSpPr txBox="1">
                <a:spLocks/>
              </p:cNvSpPr>
              <p:nvPr/>
            </p:nvSpPr>
            <p:spPr bwMode="auto">
              <a:xfrm>
                <a:off x="508000" y="2185114"/>
                <a:ext cx="12192000" cy="160766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r>
                  <a:rPr lang="en-US" altLang="en-US" b="1" kern="0" dirty="0">
                    <a:solidFill>
                      <a:schemeClr val="bg1"/>
                    </a:solidFill>
                  </a:rPr>
                  <a:t>Forward Pass</a:t>
                </a:r>
              </a:p>
              <a:p>
                <a14:m>
                  <m:oMath xmlns:m="http://schemas.openxmlformats.org/officeDocument/2006/math">
                    <m:r>
                      <a:rPr lang="en-US" altLang="en-US" i="1" kern="0" dirty="0" smtClean="0">
                        <a:solidFill>
                          <a:schemeClr val="bg1"/>
                        </a:solidFill>
                        <a:latin typeface="Cambria Math" panose="02040503050406030204" pitchFamily="18" charset="0"/>
                      </a:rPr>
                      <m:t>(</m:t>
                    </m:r>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r>
                      <a:rPr lang="en-US" altLang="en-US" i="1" kern="0" dirty="0" smtClean="0">
                        <a:solidFill>
                          <a:schemeClr val="bg1"/>
                        </a:solidFill>
                        <a:latin typeface="Cambria Math" panose="02040503050406030204" pitchFamily="18" charset="0"/>
                      </a:rPr>
                      <m:t>) =(2,2,3,2)</m:t>
                    </m:r>
                  </m:oMath>
                </a14:m>
                <a:r>
                  <a:rPr lang="en-US" altLang="en-US" kern="0" dirty="0">
                    <a:solidFill>
                      <a:schemeClr val="bg1"/>
                    </a:solidFill>
                  </a:rPr>
                  <a:t> 			</a:t>
                </a:r>
              </a:p>
            </p:txBody>
          </p:sp>
        </mc:Choice>
        <mc:Fallback xmlns="">
          <p:sp>
            <p:nvSpPr>
              <p:cNvPr id="43" name="Text Placeholder 1">
                <a:extLst>
                  <a:ext uri="{FF2B5EF4-FFF2-40B4-BE49-F238E27FC236}">
                    <a16:creationId xmlns:a16="http://schemas.microsoft.com/office/drawing/2014/main" id="{773ABCD0-CFAC-DC40-88BD-14FE1A18ACCF}"/>
                  </a:ext>
                </a:extLst>
              </p:cNvPr>
              <p:cNvSpPr txBox="1">
                <a:spLocks noRot="1" noChangeAspect="1" noMove="1" noResize="1" noEditPoints="1" noAdjustHandles="1" noChangeArrowheads="1" noChangeShapeType="1" noTextEdit="1"/>
              </p:cNvSpPr>
              <p:nvPr/>
            </p:nvSpPr>
            <p:spPr bwMode="auto">
              <a:xfrm>
                <a:off x="508000" y="2185114"/>
                <a:ext cx="12192000" cy="1607661"/>
              </a:xfrm>
              <a:prstGeom prst="rect">
                <a:avLst/>
              </a:prstGeom>
              <a:blipFill>
                <a:blip r:embed="rId11"/>
                <a:stretch>
                  <a:fillRect l="-1750" t="-64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cxnSp>
        <p:nvCxnSpPr>
          <p:cNvPr id="45" name="Straight Arrow Connector 44">
            <a:extLst>
              <a:ext uri="{FF2B5EF4-FFF2-40B4-BE49-F238E27FC236}">
                <a16:creationId xmlns:a16="http://schemas.microsoft.com/office/drawing/2014/main" id="{9EC54438-8DFA-FF05-0B5B-853CFFB790B2}"/>
              </a:ext>
            </a:extLst>
          </p:cNvPr>
          <p:cNvCxnSpPr/>
          <p:nvPr/>
        </p:nvCxnSpPr>
        <p:spPr>
          <a:xfrm>
            <a:off x="5980757" y="4260505"/>
            <a:ext cx="5890787" cy="0"/>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07930053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26</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E700E995-19BF-D608-64CC-672D86581829}"/>
                  </a:ext>
                </a:extLst>
              </p:cNvPr>
              <p:cNvSpPr>
                <a:spLocks noGrp="1"/>
              </p:cNvSpPr>
              <p:nvPr>
                <p:ph type="body" idx="1"/>
              </p:nvPr>
            </p:nvSpPr>
            <p:spPr>
              <a:xfrm>
                <a:off x="508000" y="2185114"/>
                <a:ext cx="12192000" cy="1607661"/>
              </a:xfrm>
            </p:spPr>
            <p:txBody>
              <a:bodyPr/>
              <a:lstStyle/>
              <a:p>
                <a:r>
                  <a:rPr lang="en-US" altLang="en-US" b="1" dirty="0">
                    <a:solidFill>
                      <a:schemeClr val="bg1"/>
                    </a:solidFill>
                  </a:rPr>
                  <a:t>Forward Pass</a:t>
                </a:r>
              </a:p>
              <a:p>
                <a14:m>
                  <m:oMath xmlns:m="http://schemas.openxmlformats.org/officeDocument/2006/math">
                    <m:r>
                      <a:rPr lang="en-US" altLang="en-US" i="1" kern="0" dirty="0" smtClean="0">
                        <a:solidFill>
                          <a:schemeClr val="bg1"/>
                        </a:solidFill>
                        <a:latin typeface="Cambria Math" panose="02040503050406030204" pitchFamily="18" charset="0"/>
                      </a:rPr>
                      <m:t>(</m:t>
                    </m:r>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r>
                      <a:rPr lang="en-US" altLang="en-US" b="0" i="1" kern="0" dirty="0" smtClean="0">
                        <a:solidFill>
                          <a:schemeClr val="bg1"/>
                        </a:solidFill>
                        <a:latin typeface="Cambria Math" panose="02040503050406030204" pitchFamily="18" charset="0"/>
                      </a:rPr>
                      <m:t>)</m:t>
                    </m:r>
                    <m:r>
                      <a:rPr lang="en-US" altLang="en-US" i="1" kern="0" dirty="0" smtClean="0">
                        <a:solidFill>
                          <a:schemeClr val="bg1"/>
                        </a:solidFill>
                        <a:latin typeface="Cambria Math" panose="02040503050406030204" pitchFamily="18" charset="0"/>
                      </a:rPr>
                      <m:t> =</m:t>
                    </m:r>
                    <m:r>
                      <a:rPr lang="en-US" altLang="en-US" b="0" i="1" kern="0" dirty="0" smtClean="0">
                        <a:solidFill>
                          <a:schemeClr val="bg1"/>
                        </a:solidFill>
                        <a:latin typeface="Cambria Math" panose="02040503050406030204" pitchFamily="18" charset="0"/>
                      </a:rPr>
                      <m:t>(2,2,3,2)</m:t>
                    </m:r>
                  </m:oMath>
                </a14:m>
                <a:r>
                  <a:rPr lang="en-US" altLang="en-US" kern="0" dirty="0">
                    <a:solidFill>
                      <a:schemeClr val="bg1"/>
                    </a:solidFill>
                  </a:rPr>
                  <a:t> </a:t>
                </a:r>
                <a:r>
                  <a:rPr lang="en-US" altLang="en-US" b="0" dirty="0">
                    <a:solidFill>
                      <a:schemeClr val="bg1"/>
                    </a:solidFill>
                  </a:rPr>
                  <a:t>			</a:t>
                </a:r>
              </a:p>
            </p:txBody>
          </p:sp>
        </mc:Choice>
        <mc:Fallback xmlns="">
          <p:sp>
            <p:nvSpPr>
              <p:cNvPr id="2" name="Text Placeholder 1">
                <a:extLst>
                  <a:ext uri="{FF2B5EF4-FFF2-40B4-BE49-F238E27FC236}">
                    <a16:creationId xmlns:a16="http://schemas.microsoft.com/office/drawing/2014/main" id="{E700E995-19BF-D608-64CC-672D86581829}"/>
                  </a:ext>
                </a:extLst>
              </p:cNvPr>
              <p:cNvSpPr>
                <a:spLocks noGrp="1" noRot="1" noChangeAspect="1" noMove="1" noResize="1" noEditPoints="1" noAdjustHandles="1" noChangeArrowheads="1" noChangeShapeType="1" noTextEdit="1"/>
              </p:cNvSpPr>
              <p:nvPr>
                <p:ph type="body" idx="1"/>
              </p:nvPr>
            </p:nvSpPr>
            <p:spPr>
              <a:xfrm>
                <a:off x="508000" y="2185114"/>
                <a:ext cx="12192000" cy="1607661"/>
              </a:xfrm>
              <a:blipFill>
                <a:blip r:embed="rId3"/>
                <a:stretch>
                  <a:fillRect l="-1750" t="-6439"/>
                </a:stretch>
              </a:blipFill>
            </p:spPr>
            <p:txBody>
              <a:bodyPr/>
              <a:lstStyle/>
              <a:p>
                <a:r>
                  <a:rPr lang="en-GB">
                    <a:noFill/>
                  </a:rPr>
                  <a:t> </a:t>
                </a:r>
              </a:p>
            </p:txBody>
          </p:sp>
        </mc:Fallback>
      </mc:AlternateContent>
      <p:grpSp>
        <p:nvGrpSpPr>
          <p:cNvPr id="12" name="Group 11">
            <a:extLst>
              <a:ext uri="{FF2B5EF4-FFF2-40B4-BE49-F238E27FC236}">
                <a16:creationId xmlns:a16="http://schemas.microsoft.com/office/drawing/2014/main" id="{BB404C5A-5307-8841-2D78-606B7A386C59}"/>
              </a:ext>
            </a:extLst>
          </p:cNvPr>
          <p:cNvGrpSpPr/>
          <p:nvPr/>
        </p:nvGrpSpPr>
        <p:grpSpPr>
          <a:xfrm>
            <a:off x="5712732" y="1768182"/>
            <a:ext cx="6085568" cy="2441523"/>
            <a:chOff x="1089932" y="3578277"/>
            <a:chExt cx="7255540" cy="2905849"/>
          </a:xfrm>
        </p:grpSpPr>
        <p:cxnSp>
          <p:nvCxnSpPr>
            <p:cNvPr id="3" name="Straight Arrow Connector 2">
              <a:extLst>
                <a:ext uri="{FF2B5EF4-FFF2-40B4-BE49-F238E27FC236}">
                  <a16:creationId xmlns:a16="http://schemas.microsoft.com/office/drawing/2014/main" id="{4B794A78-010B-4D0A-A3AA-4EDDF9F52510}"/>
                </a:ext>
              </a:extLst>
            </p:cNvPr>
            <p:cNvCxnSpPr>
              <a:cxnSpLocks/>
              <a:endCxn id="8"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36B740-16A4-488F-8DBC-A144B0E315C1}"/>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4" name="TextBox 3">
                  <a:extLst>
                    <a:ext uri="{FF2B5EF4-FFF2-40B4-BE49-F238E27FC236}">
                      <a16:creationId xmlns:a16="http://schemas.microsoft.com/office/drawing/2014/main" id="{E036B740-16A4-488F-8DBC-A144B0E315C1}"/>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cxnSp>
          <p:nvCxnSpPr>
            <p:cNvPr id="6" name="Straight Arrow Connector 5">
              <a:extLst>
                <a:ext uri="{FF2B5EF4-FFF2-40B4-BE49-F238E27FC236}">
                  <a16:creationId xmlns:a16="http://schemas.microsoft.com/office/drawing/2014/main" id="{3C5D8488-2672-C02C-3403-A806F05BCA1D}"/>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CF2AEED-5718-B0FE-732A-34E50D8CC769}"/>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7" name="TextBox 6">
                  <a:extLst>
                    <a:ext uri="{FF2B5EF4-FFF2-40B4-BE49-F238E27FC236}">
                      <a16:creationId xmlns:a16="http://schemas.microsoft.com/office/drawing/2014/main" id="{5CF2AEED-5718-B0FE-732A-34E50D8CC769}"/>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sp>
          <p:nvSpPr>
            <p:cNvPr id="8" name="Oval 7">
              <a:extLst>
                <a:ext uri="{FF2B5EF4-FFF2-40B4-BE49-F238E27FC236}">
                  <a16:creationId xmlns:a16="http://schemas.microsoft.com/office/drawing/2014/main" id="{A8B6DCE1-A396-F855-C94A-5BBA06A6C5C5}"/>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F44E17-5B6A-6756-24D2-85B343323639}"/>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9" name="TextBox 8">
                  <a:extLst>
                    <a:ext uri="{FF2B5EF4-FFF2-40B4-BE49-F238E27FC236}">
                      <a16:creationId xmlns:a16="http://schemas.microsoft.com/office/drawing/2014/main" id="{0CF44E17-5B6A-6756-24D2-85B343323639}"/>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CB3EACC3-8054-9EE7-678D-8975EBB92C0A}"/>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0177126-5427-BA56-69F5-9A5D188488DA}"/>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0B420A6-5DD9-D94C-D0DD-3A4F690EF143}"/>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1D1ACEB-4AA8-ED42-9D64-34281EE42393}"/>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6" name="TextBox 25">
                  <a:extLst>
                    <a:ext uri="{FF2B5EF4-FFF2-40B4-BE49-F238E27FC236}">
                      <a16:creationId xmlns:a16="http://schemas.microsoft.com/office/drawing/2014/main" id="{81D1ACEB-4AA8-ED42-9D64-34281EE42393}"/>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p:sp>
          <p:nvSpPr>
            <p:cNvPr id="29" name="Oval 28">
              <a:extLst>
                <a:ext uri="{FF2B5EF4-FFF2-40B4-BE49-F238E27FC236}">
                  <a16:creationId xmlns:a16="http://schemas.microsoft.com/office/drawing/2014/main" id="{E41720B0-C860-A7CB-2AB6-D60FFF39CC78}"/>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0" name="Oval 29">
              <a:extLst>
                <a:ext uri="{FF2B5EF4-FFF2-40B4-BE49-F238E27FC236}">
                  <a16:creationId xmlns:a16="http://schemas.microsoft.com/office/drawing/2014/main" id="{0D66C805-CAC9-C794-117F-485606CCD8BC}"/>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D93A45-069F-8BC5-9473-CC6672AA5A14}"/>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5" name="TextBox 4">
                  <a:extLst>
                    <a:ext uri="{FF2B5EF4-FFF2-40B4-BE49-F238E27FC236}">
                      <a16:creationId xmlns:a16="http://schemas.microsoft.com/office/drawing/2014/main" id="{31D93A45-069F-8BC5-9473-CC6672AA5A14}"/>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60A2E0E-E0F2-A5ED-3E95-7AFF3241F965}"/>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1" name="TextBox 30">
                  <a:extLst>
                    <a:ext uri="{FF2B5EF4-FFF2-40B4-BE49-F238E27FC236}">
                      <a16:creationId xmlns:a16="http://schemas.microsoft.com/office/drawing/2014/main" id="{B60A2E0E-E0F2-A5ED-3E95-7AFF3241F965}"/>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AF62607B-44F6-4F0B-8821-DEE4E270DF60}"/>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8CBCC8-72D0-D083-B73B-8C29A9D75352}"/>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35" name="TextBox 34">
                  <a:extLst>
                    <a:ext uri="{FF2B5EF4-FFF2-40B4-BE49-F238E27FC236}">
                      <a16:creationId xmlns:a16="http://schemas.microsoft.com/office/drawing/2014/main" id="{358CBCC8-72D0-D083-B73B-8C29A9D75352}"/>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7" name="Text Placeholder 1">
                <a:extLst>
                  <a:ext uri="{FF2B5EF4-FFF2-40B4-BE49-F238E27FC236}">
                    <a16:creationId xmlns:a16="http://schemas.microsoft.com/office/drawing/2014/main" id="{4AAD135F-6B00-9537-9A02-9A65436A5676}"/>
                  </a:ext>
                </a:extLst>
              </p:cNvPr>
              <p:cNvSpPr txBox="1">
                <a:spLocks/>
              </p:cNvSpPr>
              <p:nvPr/>
            </p:nvSpPr>
            <p:spPr bwMode="auto">
              <a:xfrm>
                <a:off x="508000" y="4590189"/>
                <a:ext cx="12192000" cy="336794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514350" indent="-514350">
                  <a:buFont typeface="+mj-lt"/>
                  <a:buAutoNum type="arabicParenR"/>
                </a:pPr>
                <a:r>
                  <a:rPr lang="en-US" altLang="en-US" kern="0" dirty="0">
                    <a:solidFill>
                      <a:schemeClr val="bg1"/>
                    </a:solidFill>
                  </a:rPr>
                  <a:t> </a:t>
                </a:r>
                <a14:m>
                  <m:oMath xmlns:m="http://schemas.openxmlformats.org/officeDocument/2006/math">
                    <m:r>
                      <m:rPr>
                        <m:sty m:val="p"/>
                      </m:rPr>
                      <a:rPr lang="en-US" altLang="en-US" b="0" i="0" kern="0" smtClean="0">
                        <a:solidFill>
                          <a:schemeClr val="bg1"/>
                        </a:solidFill>
                        <a:latin typeface="Cambria Math" panose="02040503050406030204" pitchFamily="18" charset="0"/>
                      </a:rPr>
                      <m:t>Σ</m:t>
                    </m:r>
                    <m:r>
                      <a:rPr lang="en-US" altLang="en-US" b="0" i="1"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𝑤</m:t>
                    </m:r>
                    <m:r>
                      <a:rPr lang="en-US" altLang="en-US" b="0" i="1" kern="0" smtClean="0">
                        <a:solidFill>
                          <a:schemeClr val="bg1"/>
                        </a:solidFill>
                        <a:latin typeface="Cambria Math" panose="02040503050406030204" pitchFamily="18" charset="0"/>
                      </a:rPr>
                      <m:t> </m:t>
                    </m:r>
                    <m:r>
                      <a:rPr lang="en-US" altLang="en-US" b="0" i="1" kern="0" smtClean="0">
                        <a:solidFill>
                          <a:schemeClr val="bg1"/>
                        </a:solidFill>
                        <a:latin typeface="Cambria Math" panose="02040503050406030204" pitchFamily="18" charset="0"/>
                      </a:rPr>
                      <m:t>𝑥</m:t>
                    </m:r>
                    <m:r>
                      <a:rPr lang="en-US" altLang="en-US" b="0" i="1"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𝑏</m:t>
                    </m:r>
                    <m:r>
                      <a:rPr lang="en-US" altLang="en-US" b="0" i="1" kern="0" smtClean="0">
                        <a:solidFill>
                          <a:schemeClr val="bg1"/>
                        </a:solidFill>
                        <a:latin typeface="Cambria Math" panose="02040503050406030204" pitchFamily="18" charset="0"/>
                      </a:rPr>
                      <m:t>=3 ×2+2=8</m:t>
                    </m:r>
                  </m:oMath>
                </a14:m>
                <a:r>
                  <a:rPr lang="en-US" altLang="en-US" kern="0" dirty="0">
                    <a:solidFill>
                      <a:schemeClr val="bg1"/>
                    </a:solidFill>
                  </a:rPr>
                  <a:t> </a:t>
                </a:r>
              </a:p>
              <a:p>
                <a:pPr marL="514350" indent="-514350">
                  <a:buFont typeface="+mj-lt"/>
                  <a:buAutoNum type="arabicParenR"/>
                </a:pPr>
                <a:r>
                  <a:rPr lang="en-US" altLang="en-US" kern="0" dirty="0">
                    <a:solidFill>
                      <a:schemeClr val="bg1"/>
                    </a:solidFill>
                  </a:rPr>
                  <a:t> </a:t>
                </a:r>
                <a14:m>
                  <m:oMath xmlns:m="http://schemas.openxmlformats.org/officeDocument/2006/math">
                    <m:acc>
                      <m:accPr>
                        <m:chr m:val="̂"/>
                        <m:ctrlPr>
                          <a:rPr lang="en-US" altLang="en-US" b="0" i="1" kern="0" smtClean="0">
                            <a:solidFill>
                              <a:schemeClr val="bg1"/>
                            </a:solidFill>
                            <a:latin typeface="Cambria Math" panose="02040503050406030204" pitchFamily="18" charset="0"/>
                          </a:rPr>
                        </m:ctrlPr>
                      </m:accPr>
                      <m:e>
                        <m:r>
                          <a:rPr lang="en-US" altLang="en-US" b="0" i="1" kern="0" smtClean="0">
                            <a:solidFill>
                              <a:schemeClr val="bg1"/>
                            </a:solidFill>
                            <a:latin typeface="Cambria Math" panose="02040503050406030204" pitchFamily="18" charset="0"/>
                          </a:rPr>
                          <m:t>𝑦</m:t>
                        </m:r>
                      </m:e>
                    </m:acc>
                    <m:r>
                      <a:rPr lang="en-US" altLang="en-US" b="0" i="1" kern="0" dirty="0" smtClean="0">
                        <a:solidFill>
                          <a:schemeClr val="bg1"/>
                        </a:solidFill>
                        <a:latin typeface="Cambria Math" panose="02040503050406030204" pitchFamily="18" charset="0"/>
                      </a:rPr>
                      <m:t>=</m:t>
                    </m:r>
                    <m:r>
                      <a:rPr lang="en-US" altLang="en-US" b="0" i="1" kern="0" dirty="0" smtClean="0">
                        <a:solidFill>
                          <a:schemeClr val="bg1"/>
                        </a:solidFill>
                        <a:latin typeface="Cambria Math" panose="02040503050406030204" pitchFamily="18" charset="0"/>
                      </a:rPr>
                      <m:t>𝑓</m:t>
                    </m:r>
                    <m:d>
                      <m:dPr>
                        <m:ctrlPr>
                          <a:rPr lang="en-US" altLang="en-US" b="0" i="1" kern="0" dirty="0" smtClean="0">
                            <a:solidFill>
                              <a:schemeClr val="bg1"/>
                            </a:solidFill>
                            <a:latin typeface="Cambria Math" panose="02040503050406030204" pitchFamily="18" charset="0"/>
                          </a:rPr>
                        </m:ctrlPr>
                      </m:dPr>
                      <m:e>
                        <m:r>
                          <m:rPr>
                            <m:sty m:val="p"/>
                          </m:rPr>
                          <a:rPr lang="en-US" altLang="en-US" b="0" i="0" kern="0" dirty="0" smtClean="0">
                            <a:solidFill>
                              <a:schemeClr val="bg1"/>
                            </a:solidFill>
                            <a:latin typeface="Cambria Math" panose="02040503050406030204" pitchFamily="18" charset="0"/>
                          </a:rPr>
                          <m:t>Σ</m:t>
                        </m:r>
                      </m:e>
                    </m:d>
                    <m:r>
                      <a:rPr lang="en-US" altLang="en-US" b="0" i="1" kern="0" dirty="0" smtClean="0">
                        <a:solidFill>
                          <a:schemeClr val="bg1"/>
                        </a:solidFill>
                        <a:latin typeface="Cambria Math" panose="02040503050406030204" pitchFamily="18" charset="0"/>
                      </a:rPr>
                      <m:t>=</m:t>
                    </m:r>
                    <m:f>
                      <m:fPr>
                        <m:ctrlPr>
                          <a:rPr lang="en-US" altLang="en-US" b="0" i="1" kern="0" dirty="0" smtClean="0">
                            <a:solidFill>
                              <a:schemeClr val="bg1"/>
                            </a:solidFill>
                            <a:latin typeface="Cambria Math" panose="02040503050406030204" pitchFamily="18" charset="0"/>
                          </a:rPr>
                        </m:ctrlPr>
                      </m:fPr>
                      <m:num>
                        <m:r>
                          <a:rPr lang="en-US" altLang="en-US" b="0" i="1" kern="0" dirty="0" smtClean="0">
                            <a:solidFill>
                              <a:schemeClr val="bg1"/>
                            </a:solidFill>
                            <a:latin typeface="Cambria Math" panose="02040503050406030204" pitchFamily="18" charset="0"/>
                          </a:rPr>
                          <m:t>1</m:t>
                        </m:r>
                      </m:num>
                      <m:den>
                        <m:r>
                          <a:rPr lang="en-US" altLang="en-US" b="0" i="1" kern="0" dirty="0" smtClean="0">
                            <a:solidFill>
                              <a:schemeClr val="bg1"/>
                            </a:solidFill>
                            <a:latin typeface="Cambria Math" panose="02040503050406030204" pitchFamily="18" charset="0"/>
                          </a:rPr>
                          <m:t>1+</m:t>
                        </m:r>
                        <m:sSup>
                          <m:sSupPr>
                            <m:ctrlPr>
                              <a:rPr lang="en-US" altLang="en-US" b="0" i="1" kern="0" dirty="0" smtClean="0">
                                <a:solidFill>
                                  <a:schemeClr val="bg1"/>
                                </a:solidFill>
                                <a:latin typeface="Cambria Math" panose="02040503050406030204" pitchFamily="18" charset="0"/>
                              </a:rPr>
                            </m:ctrlPr>
                          </m:sSupPr>
                          <m:e>
                            <m:r>
                              <a:rPr lang="en-US" altLang="en-US" b="0" i="1" kern="0" dirty="0" smtClean="0">
                                <a:solidFill>
                                  <a:schemeClr val="bg1"/>
                                </a:solidFill>
                                <a:latin typeface="Cambria Math" panose="02040503050406030204" pitchFamily="18" charset="0"/>
                              </a:rPr>
                              <m:t>𝑒</m:t>
                            </m:r>
                          </m:e>
                          <m:sup>
                            <m:r>
                              <a:rPr lang="en-US" altLang="en-US" b="0" i="1" kern="0" dirty="0" smtClean="0">
                                <a:solidFill>
                                  <a:schemeClr val="bg1"/>
                                </a:solidFill>
                                <a:latin typeface="Cambria Math" panose="02040503050406030204" pitchFamily="18" charset="0"/>
                              </a:rPr>
                              <m:t>−</m:t>
                            </m:r>
                            <m:r>
                              <m:rPr>
                                <m:sty m:val="p"/>
                              </m:rPr>
                              <a:rPr lang="en-US" altLang="en-US" b="0" i="0" kern="0" dirty="0" smtClean="0">
                                <a:solidFill>
                                  <a:schemeClr val="bg1"/>
                                </a:solidFill>
                                <a:latin typeface="Cambria Math" panose="02040503050406030204" pitchFamily="18" charset="0"/>
                              </a:rPr>
                              <m:t>Σ</m:t>
                            </m:r>
                          </m:sup>
                        </m:sSup>
                      </m:den>
                    </m:f>
                    <m:r>
                      <a:rPr lang="en-US" altLang="en-US" b="0" i="1" kern="0" dirty="0" smtClean="0">
                        <a:solidFill>
                          <a:schemeClr val="bg1"/>
                        </a:solidFill>
                        <a:latin typeface="Cambria Math" panose="02040503050406030204" pitchFamily="18" charset="0"/>
                      </a:rPr>
                      <m:t>=</m:t>
                    </m:r>
                    <m:f>
                      <m:fPr>
                        <m:ctrlPr>
                          <a:rPr lang="en-US" altLang="en-US" i="1" kern="0" dirty="0">
                            <a:solidFill>
                              <a:schemeClr val="bg1"/>
                            </a:solidFill>
                            <a:latin typeface="Cambria Math" panose="02040503050406030204" pitchFamily="18" charset="0"/>
                          </a:rPr>
                        </m:ctrlPr>
                      </m:fPr>
                      <m:num>
                        <m:r>
                          <a:rPr lang="en-US" altLang="en-US" i="1" kern="0" dirty="0">
                            <a:solidFill>
                              <a:schemeClr val="bg1"/>
                            </a:solidFill>
                            <a:latin typeface="Cambria Math" panose="02040503050406030204" pitchFamily="18" charset="0"/>
                          </a:rPr>
                          <m:t>1</m:t>
                        </m:r>
                      </m:num>
                      <m:den>
                        <m:r>
                          <a:rPr lang="en-US" altLang="en-US" i="1" kern="0" dirty="0">
                            <a:solidFill>
                              <a:schemeClr val="bg1"/>
                            </a:solidFill>
                            <a:latin typeface="Cambria Math" panose="02040503050406030204" pitchFamily="18" charset="0"/>
                          </a:rPr>
                          <m:t>1+</m:t>
                        </m:r>
                        <m:sSup>
                          <m:sSupPr>
                            <m:ctrlPr>
                              <a:rPr lang="en-US" altLang="en-US" i="1" kern="0" dirty="0">
                                <a:solidFill>
                                  <a:schemeClr val="bg1"/>
                                </a:solidFill>
                                <a:latin typeface="Cambria Math" panose="02040503050406030204" pitchFamily="18" charset="0"/>
                              </a:rPr>
                            </m:ctrlPr>
                          </m:sSupPr>
                          <m:e>
                            <m:r>
                              <a:rPr lang="en-US" altLang="en-US" i="1" kern="0" dirty="0">
                                <a:solidFill>
                                  <a:schemeClr val="bg1"/>
                                </a:solidFill>
                                <a:latin typeface="Cambria Math" panose="02040503050406030204" pitchFamily="18" charset="0"/>
                              </a:rPr>
                              <m:t>𝑒</m:t>
                            </m:r>
                          </m:e>
                          <m:sup>
                            <m:r>
                              <a:rPr lang="en-US" altLang="en-US" i="1" kern="0" dirty="0">
                                <a:solidFill>
                                  <a:schemeClr val="bg1"/>
                                </a:solidFill>
                                <a:latin typeface="Cambria Math" panose="02040503050406030204" pitchFamily="18" charset="0"/>
                              </a:rPr>
                              <m:t>−</m:t>
                            </m:r>
                            <m:r>
                              <a:rPr lang="en-US" altLang="en-US" b="0" i="0" kern="0" dirty="0" smtClean="0">
                                <a:solidFill>
                                  <a:schemeClr val="bg1"/>
                                </a:solidFill>
                                <a:latin typeface="Cambria Math" panose="02040503050406030204" pitchFamily="18" charset="0"/>
                              </a:rPr>
                              <m:t>8</m:t>
                            </m:r>
                          </m:sup>
                        </m:sSup>
                      </m:den>
                    </m:f>
                    <m:r>
                      <a:rPr lang="en-US" altLang="en-US" i="1" kern="0" dirty="0">
                        <a:solidFill>
                          <a:schemeClr val="bg1"/>
                        </a:solidFill>
                        <a:latin typeface="Cambria Math" panose="02040503050406030204" pitchFamily="18" charset="0"/>
                      </a:rPr>
                      <m:t>=0.999665</m:t>
                    </m:r>
                    <m:r>
                      <a:rPr lang="en-US" altLang="en-US" b="0" i="1" kern="0" dirty="0" smtClean="0">
                        <a:solidFill>
                          <a:schemeClr val="bg1"/>
                        </a:solidFill>
                        <a:latin typeface="Cambria Math" panose="02040503050406030204" pitchFamily="18" charset="0"/>
                      </a:rPr>
                      <m:t> </m:t>
                    </m:r>
                  </m:oMath>
                </a14:m>
                <a:endParaRPr lang="en-US" altLang="en-US" kern="0" dirty="0">
                  <a:solidFill>
                    <a:schemeClr val="bg1"/>
                  </a:solidFill>
                </a:endParaRPr>
              </a:p>
            </p:txBody>
          </p:sp>
        </mc:Choice>
        <mc:Fallback xmlns="">
          <p:sp>
            <p:nvSpPr>
              <p:cNvPr id="37" name="Text Placeholder 1">
                <a:extLst>
                  <a:ext uri="{FF2B5EF4-FFF2-40B4-BE49-F238E27FC236}">
                    <a16:creationId xmlns:a16="http://schemas.microsoft.com/office/drawing/2014/main" id="{4AAD135F-6B00-9537-9A02-9A65436A5676}"/>
                  </a:ext>
                </a:extLst>
              </p:cNvPr>
              <p:cNvSpPr txBox="1">
                <a:spLocks noRot="1" noChangeAspect="1" noMove="1" noResize="1" noEditPoints="1" noAdjustHandles="1" noChangeArrowheads="1" noChangeShapeType="1" noTextEdit="1"/>
              </p:cNvSpPr>
              <p:nvPr/>
            </p:nvSpPr>
            <p:spPr bwMode="auto">
              <a:xfrm>
                <a:off x="508000" y="4590189"/>
                <a:ext cx="12192000" cy="3367948"/>
              </a:xfrm>
              <a:prstGeom prst="rect">
                <a:avLst/>
              </a:prstGeom>
              <a:blipFill>
                <a:blip r:embed="rId11"/>
                <a:stretch>
                  <a:fillRect l="-1850"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sp>
        <p:nvSpPr>
          <p:cNvPr id="14" name="Rectangle 13">
            <a:extLst>
              <a:ext uri="{FF2B5EF4-FFF2-40B4-BE49-F238E27FC236}">
                <a16:creationId xmlns:a16="http://schemas.microsoft.com/office/drawing/2014/main" id="{0717857A-99F1-78EB-1EEF-6C408AF61A33}"/>
              </a:ext>
            </a:extLst>
          </p:cNvPr>
          <p:cNvSpPr/>
          <p:nvPr/>
        </p:nvSpPr>
        <p:spPr>
          <a:xfrm>
            <a:off x="9220200" y="2515094"/>
            <a:ext cx="1066800" cy="1229525"/>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5" name="Straight Arrow Connector 14">
            <a:extLst>
              <a:ext uri="{FF2B5EF4-FFF2-40B4-BE49-F238E27FC236}">
                <a16:creationId xmlns:a16="http://schemas.microsoft.com/office/drawing/2014/main" id="{85106693-C76D-6B9E-B861-A8B2C917D29B}"/>
              </a:ext>
            </a:extLst>
          </p:cNvPr>
          <p:cNvCxnSpPr/>
          <p:nvPr/>
        </p:nvCxnSpPr>
        <p:spPr>
          <a:xfrm>
            <a:off x="5980757" y="4260505"/>
            <a:ext cx="5890787" cy="0"/>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951943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27</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grpSp>
        <p:nvGrpSpPr>
          <p:cNvPr id="12" name="Group 11">
            <a:extLst>
              <a:ext uri="{FF2B5EF4-FFF2-40B4-BE49-F238E27FC236}">
                <a16:creationId xmlns:a16="http://schemas.microsoft.com/office/drawing/2014/main" id="{BB404C5A-5307-8841-2D78-606B7A386C59}"/>
              </a:ext>
            </a:extLst>
          </p:cNvPr>
          <p:cNvGrpSpPr/>
          <p:nvPr/>
        </p:nvGrpSpPr>
        <p:grpSpPr>
          <a:xfrm>
            <a:off x="5712732" y="1768182"/>
            <a:ext cx="6085568" cy="2441523"/>
            <a:chOff x="1089932" y="3578277"/>
            <a:chExt cx="7255540" cy="2905849"/>
          </a:xfrm>
        </p:grpSpPr>
        <p:cxnSp>
          <p:nvCxnSpPr>
            <p:cNvPr id="3" name="Straight Arrow Connector 2">
              <a:extLst>
                <a:ext uri="{FF2B5EF4-FFF2-40B4-BE49-F238E27FC236}">
                  <a16:creationId xmlns:a16="http://schemas.microsoft.com/office/drawing/2014/main" id="{4B794A78-010B-4D0A-A3AA-4EDDF9F52510}"/>
                </a:ext>
              </a:extLst>
            </p:cNvPr>
            <p:cNvCxnSpPr>
              <a:cxnSpLocks/>
              <a:endCxn id="8"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36B740-16A4-488F-8DBC-A144B0E315C1}"/>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4" name="TextBox 3">
                  <a:extLst>
                    <a:ext uri="{FF2B5EF4-FFF2-40B4-BE49-F238E27FC236}">
                      <a16:creationId xmlns:a16="http://schemas.microsoft.com/office/drawing/2014/main" id="{E036B740-16A4-488F-8DBC-A144B0E315C1}"/>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cxnSp>
          <p:nvCxnSpPr>
            <p:cNvPr id="6" name="Straight Arrow Connector 5">
              <a:extLst>
                <a:ext uri="{FF2B5EF4-FFF2-40B4-BE49-F238E27FC236}">
                  <a16:creationId xmlns:a16="http://schemas.microsoft.com/office/drawing/2014/main" id="{3C5D8488-2672-C02C-3403-A806F05BCA1D}"/>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CF2AEED-5718-B0FE-732A-34E50D8CC769}"/>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7" name="TextBox 6">
                  <a:extLst>
                    <a:ext uri="{FF2B5EF4-FFF2-40B4-BE49-F238E27FC236}">
                      <a16:creationId xmlns:a16="http://schemas.microsoft.com/office/drawing/2014/main" id="{5CF2AEED-5718-B0FE-732A-34E50D8CC769}"/>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sp>
          <p:nvSpPr>
            <p:cNvPr id="8" name="Oval 7">
              <a:extLst>
                <a:ext uri="{FF2B5EF4-FFF2-40B4-BE49-F238E27FC236}">
                  <a16:creationId xmlns:a16="http://schemas.microsoft.com/office/drawing/2014/main" id="{A8B6DCE1-A396-F855-C94A-5BBA06A6C5C5}"/>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F44E17-5B6A-6756-24D2-85B343323639}"/>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9" name="TextBox 8">
                  <a:extLst>
                    <a:ext uri="{FF2B5EF4-FFF2-40B4-BE49-F238E27FC236}">
                      <a16:creationId xmlns:a16="http://schemas.microsoft.com/office/drawing/2014/main" id="{0CF44E17-5B6A-6756-24D2-85B343323639}"/>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CB3EACC3-8054-9EE7-678D-8975EBB92C0A}"/>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0177126-5427-BA56-69F5-9A5D188488DA}"/>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0B420A6-5DD9-D94C-D0DD-3A4F690EF143}"/>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1D1ACEB-4AA8-ED42-9D64-34281EE42393}"/>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6" name="TextBox 25">
                  <a:extLst>
                    <a:ext uri="{FF2B5EF4-FFF2-40B4-BE49-F238E27FC236}">
                      <a16:creationId xmlns:a16="http://schemas.microsoft.com/office/drawing/2014/main" id="{81D1ACEB-4AA8-ED42-9D64-34281EE42393}"/>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p:sp>
          <p:nvSpPr>
            <p:cNvPr id="29" name="Oval 28">
              <a:extLst>
                <a:ext uri="{FF2B5EF4-FFF2-40B4-BE49-F238E27FC236}">
                  <a16:creationId xmlns:a16="http://schemas.microsoft.com/office/drawing/2014/main" id="{E41720B0-C860-A7CB-2AB6-D60FFF39CC78}"/>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0" name="Oval 29">
              <a:extLst>
                <a:ext uri="{FF2B5EF4-FFF2-40B4-BE49-F238E27FC236}">
                  <a16:creationId xmlns:a16="http://schemas.microsoft.com/office/drawing/2014/main" id="{0D66C805-CAC9-C794-117F-485606CCD8BC}"/>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D93A45-069F-8BC5-9473-CC6672AA5A14}"/>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5" name="TextBox 4">
                  <a:extLst>
                    <a:ext uri="{FF2B5EF4-FFF2-40B4-BE49-F238E27FC236}">
                      <a16:creationId xmlns:a16="http://schemas.microsoft.com/office/drawing/2014/main" id="{31D93A45-069F-8BC5-9473-CC6672AA5A14}"/>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60A2E0E-E0F2-A5ED-3E95-7AFF3241F965}"/>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1" name="TextBox 30">
                  <a:extLst>
                    <a:ext uri="{FF2B5EF4-FFF2-40B4-BE49-F238E27FC236}">
                      <a16:creationId xmlns:a16="http://schemas.microsoft.com/office/drawing/2014/main" id="{B60A2E0E-E0F2-A5ED-3E95-7AFF3241F965}"/>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AF62607B-44F6-4F0B-8821-DEE4E270DF60}"/>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8CBCC8-72D0-D083-B73B-8C29A9D75352}"/>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35" name="TextBox 34">
                  <a:extLst>
                    <a:ext uri="{FF2B5EF4-FFF2-40B4-BE49-F238E27FC236}">
                      <a16:creationId xmlns:a16="http://schemas.microsoft.com/office/drawing/2014/main" id="{358CBCC8-72D0-D083-B73B-8C29A9D75352}"/>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7" name="Text Placeholder 1">
                <a:extLst>
                  <a:ext uri="{FF2B5EF4-FFF2-40B4-BE49-F238E27FC236}">
                    <a16:creationId xmlns:a16="http://schemas.microsoft.com/office/drawing/2014/main" id="{4AAD135F-6B00-9537-9A02-9A65436A5676}"/>
                  </a:ext>
                </a:extLst>
              </p:cNvPr>
              <p:cNvSpPr txBox="1">
                <a:spLocks/>
              </p:cNvSpPr>
              <p:nvPr/>
            </p:nvSpPr>
            <p:spPr bwMode="auto">
              <a:xfrm>
                <a:off x="508000" y="4590189"/>
                <a:ext cx="12192000" cy="336794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514350" indent="-514350">
                  <a:buFont typeface="+mj-lt"/>
                  <a:buAutoNum type="arabicParenR"/>
                </a:pPr>
                <a:r>
                  <a:rPr lang="en-US" altLang="en-US" kern="0" dirty="0">
                    <a:solidFill>
                      <a:schemeClr val="bg1"/>
                    </a:solidFill>
                  </a:rPr>
                  <a:t> </a:t>
                </a:r>
                <a14:m>
                  <m:oMath xmlns:m="http://schemas.openxmlformats.org/officeDocument/2006/math">
                    <m:r>
                      <m:rPr>
                        <m:sty m:val="p"/>
                      </m:rPr>
                      <a:rPr lang="en-US" altLang="en-US" b="0" i="0" kern="0" smtClean="0">
                        <a:solidFill>
                          <a:schemeClr val="bg1"/>
                        </a:solidFill>
                        <a:latin typeface="Cambria Math" panose="02040503050406030204" pitchFamily="18" charset="0"/>
                      </a:rPr>
                      <m:t>Σ</m:t>
                    </m:r>
                    <m:r>
                      <a:rPr lang="en-US" altLang="en-US" b="0" i="1"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𝑤</m:t>
                    </m:r>
                    <m:r>
                      <a:rPr lang="en-US" altLang="en-US" b="0" i="1" kern="0" smtClean="0">
                        <a:solidFill>
                          <a:schemeClr val="bg1"/>
                        </a:solidFill>
                        <a:latin typeface="Cambria Math" panose="02040503050406030204" pitchFamily="18" charset="0"/>
                      </a:rPr>
                      <m:t> </m:t>
                    </m:r>
                    <m:r>
                      <a:rPr lang="en-US" altLang="en-US" b="0" i="1" kern="0" smtClean="0">
                        <a:solidFill>
                          <a:schemeClr val="bg1"/>
                        </a:solidFill>
                        <a:latin typeface="Cambria Math" panose="02040503050406030204" pitchFamily="18" charset="0"/>
                      </a:rPr>
                      <m:t>𝑥</m:t>
                    </m:r>
                    <m:r>
                      <a:rPr lang="en-US" altLang="en-US" b="0" i="1"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𝑏</m:t>
                    </m:r>
                    <m:r>
                      <a:rPr lang="en-US" altLang="en-US" b="0" i="1" kern="0" smtClean="0">
                        <a:solidFill>
                          <a:schemeClr val="bg1"/>
                        </a:solidFill>
                        <a:latin typeface="Cambria Math" panose="02040503050406030204" pitchFamily="18" charset="0"/>
                      </a:rPr>
                      <m:t>=3 ×2+2=8 </m:t>
                    </m:r>
                  </m:oMath>
                </a14:m>
                <a:endParaRPr lang="en-US" altLang="en-US" kern="0" dirty="0">
                  <a:solidFill>
                    <a:schemeClr val="bg1"/>
                  </a:solidFill>
                </a:endParaRPr>
              </a:p>
              <a:p>
                <a:pPr marL="514350" indent="-514350">
                  <a:buFont typeface="+mj-lt"/>
                  <a:buAutoNum type="arabicParenR"/>
                </a:pPr>
                <a:r>
                  <a:rPr lang="en-US" altLang="en-US" kern="0" dirty="0">
                    <a:solidFill>
                      <a:schemeClr val="bg1"/>
                    </a:solidFill>
                  </a:rPr>
                  <a:t> </a:t>
                </a:r>
                <a14:m>
                  <m:oMath xmlns:m="http://schemas.openxmlformats.org/officeDocument/2006/math">
                    <m:acc>
                      <m:accPr>
                        <m:chr m:val="̂"/>
                        <m:ctrlPr>
                          <a:rPr lang="en-US" altLang="en-US" b="0" i="1" kern="0" smtClean="0">
                            <a:solidFill>
                              <a:schemeClr val="bg1"/>
                            </a:solidFill>
                            <a:latin typeface="Cambria Math" panose="02040503050406030204" pitchFamily="18" charset="0"/>
                          </a:rPr>
                        </m:ctrlPr>
                      </m:accPr>
                      <m:e>
                        <m:r>
                          <a:rPr lang="en-US" altLang="en-US" b="0" i="1" kern="0" smtClean="0">
                            <a:solidFill>
                              <a:schemeClr val="bg1"/>
                            </a:solidFill>
                            <a:latin typeface="Cambria Math" panose="02040503050406030204" pitchFamily="18" charset="0"/>
                          </a:rPr>
                          <m:t>𝑦</m:t>
                        </m:r>
                      </m:e>
                    </m:acc>
                    <m:r>
                      <a:rPr lang="en-US" altLang="en-US" b="0" i="1" kern="0" dirty="0" smtClean="0">
                        <a:solidFill>
                          <a:schemeClr val="bg1"/>
                        </a:solidFill>
                        <a:latin typeface="Cambria Math" panose="02040503050406030204" pitchFamily="18" charset="0"/>
                      </a:rPr>
                      <m:t>=</m:t>
                    </m:r>
                    <m:r>
                      <a:rPr lang="en-US" altLang="en-US" b="0" i="1" kern="0" dirty="0" smtClean="0">
                        <a:solidFill>
                          <a:schemeClr val="bg1"/>
                        </a:solidFill>
                        <a:latin typeface="Cambria Math" panose="02040503050406030204" pitchFamily="18" charset="0"/>
                      </a:rPr>
                      <m:t>𝑓</m:t>
                    </m:r>
                    <m:d>
                      <m:dPr>
                        <m:ctrlPr>
                          <a:rPr lang="en-US" altLang="en-US" b="0" i="1" kern="0" dirty="0" smtClean="0">
                            <a:solidFill>
                              <a:schemeClr val="bg1"/>
                            </a:solidFill>
                            <a:latin typeface="Cambria Math" panose="02040503050406030204" pitchFamily="18" charset="0"/>
                          </a:rPr>
                        </m:ctrlPr>
                      </m:dPr>
                      <m:e>
                        <m:r>
                          <m:rPr>
                            <m:sty m:val="p"/>
                          </m:rPr>
                          <a:rPr lang="en-US" altLang="en-US" b="0" i="0" kern="0" dirty="0" smtClean="0">
                            <a:solidFill>
                              <a:schemeClr val="bg1"/>
                            </a:solidFill>
                            <a:latin typeface="Cambria Math" panose="02040503050406030204" pitchFamily="18" charset="0"/>
                          </a:rPr>
                          <m:t>Σ</m:t>
                        </m:r>
                      </m:e>
                    </m:d>
                    <m:r>
                      <a:rPr lang="en-US" altLang="en-US" b="0" i="1" kern="0" dirty="0" smtClean="0">
                        <a:solidFill>
                          <a:schemeClr val="bg1"/>
                        </a:solidFill>
                        <a:latin typeface="Cambria Math" panose="02040503050406030204" pitchFamily="18" charset="0"/>
                      </a:rPr>
                      <m:t>=</m:t>
                    </m:r>
                    <m:f>
                      <m:fPr>
                        <m:ctrlPr>
                          <a:rPr lang="en-US" altLang="en-US" b="0" i="1" kern="0" dirty="0" smtClean="0">
                            <a:solidFill>
                              <a:schemeClr val="bg1"/>
                            </a:solidFill>
                            <a:latin typeface="Cambria Math" panose="02040503050406030204" pitchFamily="18" charset="0"/>
                          </a:rPr>
                        </m:ctrlPr>
                      </m:fPr>
                      <m:num>
                        <m:r>
                          <a:rPr lang="en-US" altLang="en-US" b="0" i="1" kern="0" dirty="0" smtClean="0">
                            <a:solidFill>
                              <a:schemeClr val="bg1"/>
                            </a:solidFill>
                            <a:latin typeface="Cambria Math" panose="02040503050406030204" pitchFamily="18" charset="0"/>
                          </a:rPr>
                          <m:t>1</m:t>
                        </m:r>
                      </m:num>
                      <m:den>
                        <m:r>
                          <a:rPr lang="en-US" altLang="en-US" b="0" i="1" kern="0" dirty="0" smtClean="0">
                            <a:solidFill>
                              <a:schemeClr val="bg1"/>
                            </a:solidFill>
                            <a:latin typeface="Cambria Math" panose="02040503050406030204" pitchFamily="18" charset="0"/>
                          </a:rPr>
                          <m:t>1+</m:t>
                        </m:r>
                        <m:sSup>
                          <m:sSupPr>
                            <m:ctrlPr>
                              <a:rPr lang="en-US" altLang="en-US" b="0" i="1" kern="0" dirty="0" smtClean="0">
                                <a:solidFill>
                                  <a:schemeClr val="bg1"/>
                                </a:solidFill>
                                <a:latin typeface="Cambria Math" panose="02040503050406030204" pitchFamily="18" charset="0"/>
                              </a:rPr>
                            </m:ctrlPr>
                          </m:sSupPr>
                          <m:e>
                            <m:r>
                              <a:rPr lang="en-US" altLang="en-US" b="0" i="1" kern="0" dirty="0" smtClean="0">
                                <a:solidFill>
                                  <a:schemeClr val="bg1"/>
                                </a:solidFill>
                                <a:latin typeface="Cambria Math" panose="02040503050406030204" pitchFamily="18" charset="0"/>
                              </a:rPr>
                              <m:t>𝑒</m:t>
                            </m:r>
                          </m:e>
                          <m:sup>
                            <m:r>
                              <a:rPr lang="en-US" altLang="en-US" b="0" i="1" kern="0" dirty="0" smtClean="0">
                                <a:solidFill>
                                  <a:schemeClr val="bg1"/>
                                </a:solidFill>
                                <a:latin typeface="Cambria Math" panose="02040503050406030204" pitchFamily="18" charset="0"/>
                              </a:rPr>
                              <m:t>−</m:t>
                            </m:r>
                            <m:r>
                              <m:rPr>
                                <m:sty m:val="p"/>
                              </m:rPr>
                              <a:rPr lang="en-US" altLang="en-US" b="0" i="0" kern="0" dirty="0" smtClean="0">
                                <a:solidFill>
                                  <a:schemeClr val="bg1"/>
                                </a:solidFill>
                                <a:latin typeface="Cambria Math" panose="02040503050406030204" pitchFamily="18" charset="0"/>
                              </a:rPr>
                              <m:t>Σ</m:t>
                            </m:r>
                          </m:sup>
                        </m:sSup>
                      </m:den>
                    </m:f>
                    <m:r>
                      <a:rPr lang="en-US" altLang="en-US" b="0" i="1" kern="0" dirty="0" smtClean="0">
                        <a:solidFill>
                          <a:schemeClr val="bg1"/>
                        </a:solidFill>
                        <a:latin typeface="Cambria Math" panose="02040503050406030204" pitchFamily="18" charset="0"/>
                      </a:rPr>
                      <m:t>=</m:t>
                    </m:r>
                    <m:f>
                      <m:fPr>
                        <m:ctrlPr>
                          <a:rPr lang="en-US" altLang="en-US" i="1" kern="0" dirty="0">
                            <a:solidFill>
                              <a:schemeClr val="bg1"/>
                            </a:solidFill>
                            <a:latin typeface="Cambria Math" panose="02040503050406030204" pitchFamily="18" charset="0"/>
                          </a:rPr>
                        </m:ctrlPr>
                      </m:fPr>
                      <m:num>
                        <m:r>
                          <a:rPr lang="en-US" altLang="en-US" i="1" kern="0" dirty="0">
                            <a:solidFill>
                              <a:schemeClr val="bg1"/>
                            </a:solidFill>
                            <a:latin typeface="Cambria Math" panose="02040503050406030204" pitchFamily="18" charset="0"/>
                          </a:rPr>
                          <m:t>1</m:t>
                        </m:r>
                      </m:num>
                      <m:den>
                        <m:r>
                          <a:rPr lang="en-US" altLang="en-US" i="1" kern="0" dirty="0">
                            <a:solidFill>
                              <a:schemeClr val="bg1"/>
                            </a:solidFill>
                            <a:latin typeface="Cambria Math" panose="02040503050406030204" pitchFamily="18" charset="0"/>
                          </a:rPr>
                          <m:t>1+</m:t>
                        </m:r>
                        <m:sSup>
                          <m:sSupPr>
                            <m:ctrlPr>
                              <a:rPr lang="en-US" altLang="en-US" i="1" kern="0" dirty="0">
                                <a:solidFill>
                                  <a:schemeClr val="bg1"/>
                                </a:solidFill>
                                <a:latin typeface="Cambria Math" panose="02040503050406030204" pitchFamily="18" charset="0"/>
                              </a:rPr>
                            </m:ctrlPr>
                          </m:sSupPr>
                          <m:e>
                            <m:r>
                              <a:rPr lang="en-US" altLang="en-US" i="1" kern="0" dirty="0">
                                <a:solidFill>
                                  <a:schemeClr val="bg1"/>
                                </a:solidFill>
                                <a:latin typeface="Cambria Math" panose="02040503050406030204" pitchFamily="18" charset="0"/>
                              </a:rPr>
                              <m:t>𝑒</m:t>
                            </m:r>
                          </m:e>
                          <m:sup>
                            <m:r>
                              <a:rPr lang="en-US" altLang="en-US" i="1" kern="0" dirty="0">
                                <a:solidFill>
                                  <a:schemeClr val="bg1"/>
                                </a:solidFill>
                                <a:latin typeface="Cambria Math" panose="02040503050406030204" pitchFamily="18" charset="0"/>
                              </a:rPr>
                              <m:t>−</m:t>
                            </m:r>
                            <m:r>
                              <a:rPr lang="en-US" altLang="en-US" b="0" i="0" kern="0" dirty="0" smtClean="0">
                                <a:solidFill>
                                  <a:schemeClr val="bg1"/>
                                </a:solidFill>
                                <a:latin typeface="Cambria Math" panose="02040503050406030204" pitchFamily="18" charset="0"/>
                              </a:rPr>
                              <m:t>8</m:t>
                            </m:r>
                          </m:sup>
                        </m:sSup>
                      </m:den>
                    </m:f>
                    <m:r>
                      <a:rPr lang="en-US" altLang="en-US" b="0" i="1" kern="0" dirty="0" smtClean="0">
                        <a:solidFill>
                          <a:schemeClr val="bg1"/>
                        </a:solidFill>
                        <a:latin typeface="Cambria Math" panose="02040503050406030204" pitchFamily="18" charset="0"/>
                      </a:rPr>
                      <m:t>=0.999665</m:t>
                    </m:r>
                  </m:oMath>
                </a14:m>
                <a:endParaRPr lang="en-GB" dirty="0"/>
              </a:p>
              <a:p>
                <a:pPr marL="514350" indent="-514350">
                  <a:buFont typeface="+mj-lt"/>
                  <a:buAutoNum type="arabicParenR"/>
                </a:pPr>
                <a:r>
                  <a:rPr lang="en-GB" altLang="en-US" kern="0" dirty="0">
                    <a:solidFill>
                      <a:schemeClr val="bg1"/>
                    </a:solidFill>
                  </a:rPr>
                  <a:t> </a:t>
                </a:r>
                <a14:m>
                  <m:oMath xmlns:m="http://schemas.openxmlformats.org/officeDocument/2006/math">
                    <m:r>
                      <a:rPr lang="en-US" altLang="en-US" b="0" i="1" kern="0" smtClean="0">
                        <a:solidFill>
                          <a:schemeClr val="bg1"/>
                        </a:solidFill>
                        <a:latin typeface="Cambria Math" panose="02040503050406030204" pitchFamily="18" charset="0"/>
                      </a:rPr>
                      <m:t>𝐿</m:t>
                    </m:r>
                    <m:r>
                      <a:rPr lang="en-US" altLang="en-US" b="0" i="1" kern="0" smtClean="0">
                        <a:solidFill>
                          <a:schemeClr val="bg1"/>
                        </a:solidFill>
                        <a:latin typeface="Cambria Math" panose="02040503050406030204" pitchFamily="18" charset="0"/>
                      </a:rPr>
                      <m:t>=</m:t>
                    </m:r>
                    <m:f>
                      <m:fPr>
                        <m:ctrlPr>
                          <a:rPr lang="en-US" altLang="en-US" b="0" i="1" kern="0" smtClean="0">
                            <a:solidFill>
                              <a:schemeClr val="bg1"/>
                            </a:solidFill>
                            <a:latin typeface="Cambria Math" panose="02040503050406030204" pitchFamily="18" charset="0"/>
                          </a:rPr>
                        </m:ctrlPr>
                      </m:fPr>
                      <m:num>
                        <m:r>
                          <a:rPr lang="en-US" altLang="en-US" b="0" i="1" kern="0" smtClean="0">
                            <a:solidFill>
                              <a:schemeClr val="bg1"/>
                            </a:solidFill>
                            <a:latin typeface="Cambria Math" panose="02040503050406030204" pitchFamily="18" charset="0"/>
                          </a:rPr>
                          <m:t>1</m:t>
                        </m:r>
                      </m:num>
                      <m:den>
                        <m:r>
                          <a:rPr lang="en-US" altLang="en-US" b="0" i="1" kern="0" smtClean="0">
                            <a:solidFill>
                              <a:schemeClr val="bg1"/>
                            </a:solidFill>
                            <a:latin typeface="Cambria Math" panose="02040503050406030204" pitchFamily="18" charset="0"/>
                          </a:rPr>
                          <m:t>2</m:t>
                        </m:r>
                      </m:den>
                    </m:f>
                    <m:sSup>
                      <m:sSupPr>
                        <m:ctrlPr>
                          <a:rPr lang="en-US" altLang="en-US" b="0" i="1" kern="0" smtClean="0">
                            <a:solidFill>
                              <a:schemeClr val="bg1"/>
                            </a:solidFill>
                            <a:latin typeface="Cambria Math" panose="02040503050406030204" pitchFamily="18" charset="0"/>
                          </a:rPr>
                        </m:ctrlPr>
                      </m:sSupPr>
                      <m:e>
                        <m:d>
                          <m:dPr>
                            <m:ctrlPr>
                              <a:rPr lang="en-US" altLang="en-US" b="0" i="1" kern="0" smtClean="0">
                                <a:solidFill>
                                  <a:schemeClr val="bg1"/>
                                </a:solidFill>
                                <a:latin typeface="Cambria Math" panose="02040503050406030204" pitchFamily="18" charset="0"/>
                              </a:rPr>
                            </m:ctrlPr>
                          </m:dPr>
                          <m:e>
                            <m:acc>
                              <m:accPr>
                                <m:chr m:val="̂"/>
                                <m:ctrlPr>
                                  <a:rPr lang="en-US" altLang="en-US" b="0" i="1" kern="0" smtClean="0">
                                    <a:solidFill>
                                      <a:schemeClr val="bg1"/>
                                    </a:solidFill>
                                    <a:latin typeface="Cambria Math" panose="02040503050406030204" pitchFamily="18" charset="0"/>
                                  </a:rPr>
                                </m:ctrlPr>
                              </m:accPr>
                              <m:e>
                                <m:r>
                                  <a:rPr lang="en-US" altLang="en-US" b="0" i="1" kern="0" smtClean="0">
                                    <a:solidFill>
                                      <a:schemeClr val="bg1"/>
                                    </a:solidFill>
                                    <a:latin typeface="Cambria Math" panose="02040503050406030204" pitchFamily="18" charset="0"/>
                                  </a:rPr>
                                  <m:t>𝑦</m:t>
                                </m:r>
                              </m:e>
                            </m:acc>
                            <m:r>
                              <a:rPr lang="en-US" altLang="en-US" b="0" i="1" kern="0" smtClean="0">
                                <a:solidFill>
                                  <a:schemeClr val="bg1"/>
                                </a:solidFill>
                                <a:latin typeface="Cambria Math" panose="02040503050406030204" pitchFamily="18" charset="0"/>
                              </a:rPr>
                              <m:t>−</m:t>
                            </m:r>
                            <m:r>
                              <a:rPr lang="en-US" altLang="en-US" b="0" i="1" kern="0" smtClean="0">
                                <a:solidFill>
                                  <a:schemeClr val="bg1"/>
                                </a:solidFill>
                                <a:latin typeface="Cambria Math" panose="02040503050406030204" pitchFamily="18" charset="0"/>
                              </a:rPr>
                              <m:t>𝑦</m:t>
                            </m:r>
                          </m:e>
                        </m:d>
                      </m:e>
                      <m:sup>
                        <m:r>
                          <a:rPr lang="en-US" altLang="en-US" b="0" i="1" kern="0" smtClean="0">
                            <a:solidFill>
                              <a:schemeClr val="bg1"/>
                            </a:solidFill>
                            <a:latin typeface="Cambria Math" panose="02040503050406030204" pitchFamily="18" charset="0"/>
                          </a:rPr>
                          <m:t>2</m:t>
                        </m:r>
                      </m:sup>
                    </m:sSup>
                    <m:r>
                      <a:rPr lang="en-US" altLang="en-US" b="0" i="1" kern="0" smtClean="0">
                        <a:solidFill>
                          <a:schemeClr val="bg1"/>
                        </a:solidFill>
                        <a:latin typeface="Cambria Math" panose="02040503050406030204" pitchFamily="18" charset="0"/>
                      </a:rPr>
                      <m:t>=</m:t>
                    </m:r>
                    <m:f>
                      <m:fPr>
                        <m:ctrlPr>
                          <a:rPr lang="en-US" altLang="en-US" b="0" i="1" kern="0" smtClean="0">
                            <a:solidFill>
                              <a:schemeClr val="bg1"/>
                            </a:solidFill>
                            <a:latin typeface="Cambria Math" panose="02040503050406030204" pitchFamily="18" charset="0"/>
                          </a:rPr>
                        </m:ctrlPr>
                      </m:fPr>
                      <m:num>
                        <m:r>
                          <a:rPr lang="en-US" altLang="en-US" b="0" i="1" kern="0" smtClean="0">
                            <a:solidFill>
                              <a:schemeClr val="bg1"/>
                            </a:solidFill>
                            <a:latin typeface="Cambria Math" panose="02040503050406030204" pitchFamily="18" charset="0"/>
                          </a:rPr>
                          <m:t>1</m:t>
                        </m:r>
                      </m:num>
                      <m:den>
                        <m:r>
                          <a:rPr lang="en-US" altLang="en-US" b="0" i="1" kern="0" smtClean="0">
                            <a:solidFill>
                              <a:schemeClr val="bg1"/>
                            </a:solidFill>
                            <a:latin typeface="Cambria Math" panose="02040503050406030204" pitchFamily="18" charset="0"/>
                          </a:rPr>
                          <m:t>2</m:t>
                        </m:r>
                      </m:den>
                    </m:f>
                    <m:sSup>
                      <m:sSupPr>
                        <m:ctrlPr>
                          <a:rPr lang="en-US" altLang="en-US" b="0" i="1" kern="0" smtClean="0">
                            <a:solidFill>
                              <a:schemeClr val="bg1"/>
                            </a:solidFill>
                            <a:latin typeface="Cambria Math" panose="02040503050406030204" pitchFamily="18" charset="0"/>
                          </a:rPr>
                        </m:ctrlPr>
                      </m:sSupPr>
                      <m:e>
                        <m:d>
                          <m:dPr>
                            <m:ctrlPr>
                              <a:rPr lang="en-US" altLang="en-US" b="0" i="1" kern="0" smtClean="0">
                                <a:solidFill>
                                  <a:schemeClr val="bg1"/>
                                </a:solidFill>
                                <a:latin typeface="Cambria Math" panose="02040503050406030204" pitchFamily="18" charset="0"/>
                              </a:rPr>
                            </m:ctrlPr>
                          </m:dPr>
                          <m:e>
                            <m:r>
                              <a:rPr lang="en-US" altLang="en-US" b="0" i="1" kern="0" smtClean="0">
                                <a:solidFill>
                                  <a:schemeClr val="bg1"/>
                                </a:solidFill>
                                <a:latin typeface="Cambria Math" panose="02040503050406030204" pitchFamily="18" charset="0"/>
                              </a:rPr>
                              <m:t>0.999665 −2</m:t>
                            </m:r>
                          </m:e>
                        </m:d>
                      </m:e>
                      <m:sup>
                        <m:r>
                          <a:rPr lang="en-US" altLang="en-US" b="0" i="1" kern="0" smtClean="0">
                            <a:solidFill>
                              <a:schemeClr val="bg1"/>
                            </a:solidFill>
                            <a:latin typeface="Cambria Math" panose="02040503050406030204" pitchFamily="18" charset="0"/>
                          </a:rPr>
                          <m:t>2</m:t>
                        </m:r>
                      </m:sup>
                    </m:sSup>
                    <m:r>
                      <a:rPr lang="en-US" altLang="en-US" b="0" i="1" kern="0" smtClean="0">
                        <a:solidFill>
                          <a:schemeClr val="bg1"/>
                        </a:solidFill>
                        <a:latin typeface="Cambria Math" panose="02040503050406030204" pitchFamily="18" charset="0"/>
                      </a:rPr>
                      <m:t>=0.500335 </m:t>
                    </m:r>
                  </m:oMath>
                </a14:m>
                <a:endParaRPr lang="en-US" altLang="en-US" kern="0" dirty="0">
                  <a:solidFill>
                    <a:schemeClr val="bg1"/>
                  </a:solidFill>
                </a:endParaRPr>
              </a:p>
            </p:txBody>
          </p:sp>
        </mc:Choice>
        <mc:Fallback xmlns="">
          <p:sp>
            <p:nvSpPr>
              <p:cNvPr id="37" name="Text Placeholder 1">
                <a:extLst>
                  <a:ext uri="{FF2B5EF4-FFF2-40B4-BE49-F238E27FC236}">
                    <a16:creationId xmlns:a16="http://schemas.microsoft.com/office/drawing/2014/main" id="{4AAD135F-6B00-9537-9A02-9A65436A5676}"/>
                  </a:ext>
                </a:extLst>
              </p:cNvPr>
              <p:cNvSpPr txBox="1">
                <a:spLocks noRot="1" noChangeAspect="1" noMove="1" noResize="1" noEditPoints="1" noAdjustHandles="1" noChangeArrowheads="1" noChangeShapeType="1" noTextEdit="1"/>
              </p:cNvSpPr>
              <p:nvPr/>
            </p:nvSpPr>
            <p:spPr bwMode="auto">
              <a:xfrm>
                <a:off x="508000" y="4590189"/>
                <a:ext cx="12192000" cy="3367948"/>
              </a:xfrm>
              <a:prstGeom prst="rect">
                <a:avLst/>
              </a:prstGeom>
              <a:blipFill>
                <a:blip r:embed="rId11"/>
                <a:stretch>
                  <a:fillRect l="-1850"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sp>
        <p:nvSpPr>
          <p:cNvPr id="14" name="Rectangle 13">
            <a:extLst>
              <a:ext uri="{FF2B5EF4-FFF2-40B4-BE49-F238E27FC236}">
                <a16:creationId xmlns:a16="http://schemas.microsoft.com/office/drawing/2014/main" id="{0717857A-99F1-78EB-1EEF-6C408AF61A33}"/>
              </a:ext>
            </a:extLst>
          </p:cNvPr>
          <p:cNvSpPr/>
          <p:nvPr/>
        </p:nvSpPr>
        <p:spPr>
          <a:xfrm>
            <a:off x="10879337" y="2541642"/>
            <a:ext cx="1066800" cy="1229525"/>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5" name="Straight Arrow Connector 14">
            <a:extLst>
              <a:ext uri="{FF2B5EF4-FFF2-40B4-BE49-F238E27FC236}">
                <a16:creationId xmlns:a16="http://schemas.microsoft.com/office/drawing/2014/main" id="{0EC8389F-B910-E445-8C97-AC13D04D9C4A}"/>
              </a:ext>
            </a:extLst>
          </p:cNvPr>
          <p:cNvCxnSpPr/>
          <p:nvPr/>
        </p:nvCxnSpPr>
        <p:spPr>
          <a:xfrm>
            <a:off x="5980757" y="4260505"/>
            <a:ext cx="5890787" cy="0"/>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7" name="Text Placeholder 1">
                <a:extLst>
                  <a:ext uri="{FF2B5EF4-FFF2-40B4-BE49-F238E27FC236}">
                    <a16:creationId xmlns:a16="http://schemas.microsoft.com/office/drawing/2014/main" id="{A769D233-B5FE-EFD8-B2A8-E94C6963E7AA}"/>
                  </a:ext>
                </a:extLst>
              </p:cNvPr>
              <p:cNvSpPr txBox="1">
                <a:spLocks/>
              </p:cNvSpPr>
              <p:nvPr/>
            </p:nvSpPr>
            <p:spPr bwMode="auto">
              <a:xfrm>
                <a:off x="508000" y="2185114"/>
                <a:ext cx="12192000" cy="160766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r>
                  <a:rPr lang="en-US" altLang="en-US" b="1" kern="0" dirty="0">
                    <a:solidFill>
                      <a:schemeClr val="bg1"/>
                    </a:solidFill>
                  </a:rPr>
                  <a:t>Forward Pass</a:t>
                </a:r>
              </a:p>
              <a:p>
                <a14:m>
                  <m:oMath xmlns:m="http://schemas.openxmlformats.org/officeDocument/2006/math">
                    <m:r>
                      <a:rPr lang="en-US" altLang="en-US" i="1" kern="0" dirty="0" smtClean="0">
                        <a:solidFill>
                          <a:schemeClr val="bg1"/>
                        </a:solidFill>
                        <a:latin typeface="Cambria Math" panose="02040503050406030204" pitchFamily="18" charset="0"/>
                      </a:rPr>
                      <m:t>(</m:t>
                    </m:r>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r>
                      <a:rPr lang="en-US" altLang="en-US" i="1" kern="0" dirty="0" smtClean="0">
                        <a:solidFill>
                          <a:schemeClr val="bg1"/>
                        </a:solidFill>
                        <a:latin typeface="Cambria Math" panose="02040503050406030204" pitchFamily="18" charset="0"/>
                      </a:rPr>
                      <m:t>) =(2,2,3,2)</m:t>
                    </m:r>
                  </m:oMath>
                </a14:m>
                <a:r>
                  <a:rPr lang="en-US" altLang="en-US" kern="0" dirty="0">
                    <a:solidFill>
                      <a:schemeClr val="bg1"/>
                    </a:solidFill>
                  </a:rPr>
                  <a:t> 			</a:t>
                </a:r>
              </a:p>
            </p:txBody>
          </p:sp>
        </mc:Choice>
        <mc:Fallback xmlns="">
          <p:sp>
            <p:nvSpPr>
              <p:cNvPr id="17" name="Text Placeholder 1">
                <a:extLst>
                  <a:ext uri="{FF2B5EF4-FFF2-40B4-BE49-F238E27FC236}">
                    <a16:creationId xmlns:a16="http://schemas.microsoft.com/office/drawing/2014/main" id="{A769D233-B5FE-EFD8-B2A8-E94C6963E7AA}"/>
                  </a:ext>
                </a:extLst>
              </p:cNvPr>
              <p:cNvSpPr txBox="1">
                <a:spLocks noRot="1" noChangeAspect="1" noMove="1" noResize="1" noEditPoints="1" noAdjustHandles="1" noChangeArrowheads="1" noChangeShapeType="1" noTextEdit="1"/>
              </p:cNvSpPr>
              <p:nvPr/>
            </p:nvSpPr>
            <p:spPr bwMode="auto">
              <a:xfrm>
                <a:off x="508000" y="2185114"/>
                <a:ext cx="12192000" cy="1607661"/>
              </a:xfrm>
              <a:prstGeom prst="rect">
                <a:avLst/>
              </a:prstGeom>
              <a:blipFill>
                <a:blip r:embed="rId12"/>
                <a:stretch>
                  <a:fillRect l="-1750" t="-64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29133403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28</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mc:Choice xmlns:a14="http://schemas.microsoft.com/office/drawing/2010/main" Requires="a14">
          <p:sp>
            <p:nvSpPr>
              <p:cNvPr id="17" name="Text Placeholder 1">
                <a:extLst>
                  <a:ext uri="{FF2B5EF4-FFF2-40B4-BE49-F238E27FC236}">
                    <a16:creationId xmlns:a16="http://schemas.microsoft.com/office/drawing/2014/main" id="{F38DFFF4-F753-3F9E-E717-6DC74B3D861E}"/>
                  </a:ext>
                </a:extLst>
              </p:cNvPr>
              <p:cNvSpPr>
                <a:spLocks noGrp="1"/>
              </p:cNvSpPr>
              <p:nvPr>
                <p:ph type="body" idx="1"/>
              </p:nvPr>
            </p:nvSpPr>
            <p:spPr>
              <a:xfrm>
                <a:off x="508000" y="2185114"/>
                <a:ext cx="12192000" cy="4063286"/>
              </a:xfrm>
            </p:spPr>
            <p:txBody>
              <a:bodyPr/>
              <a:lstStyle/>
              <a:p>
                <a:r>
                  <a:rPr lang="en-US" altLang="en-US" dirty="0">
                    <a:solidFill>
                      <a:schemeClr val="bg1"/>
                    </a:solidFill>
                  </a:rPr>
                  <a:t>The </a:t>
                </a:r>
                <a:r>
                  <a:rPr lang="en-US" altLang="en-US" b="1" dirty="0">
                    <a:solidFill>
                      <a:schemeClr val="bg2"/>
                    </a:solidFill>
                  </a:rPr>
                  <a:t>forward pass </a:t>
                </a:r>
                <a:r>
                  <a:rPr lang="en-US" altLang="en-US" dirty="0">
                    <a:solidFill>
                      <a:schemeClr val="bg1"/>
                    </a:solidFill>
                  </a:rPr>
                  <a:t>has calculated the quantities at the nodes. W</a:t>
                </a:r>
                <a:r>
                  <a:rPr lang="en-US" altLang="en-US" b="0" dirty="0">
                    <a:solidFill>
                      <a:schemeClr val="bg1"/>
                    </a:solidFill>
                  </a:rPr>
                  <a:t>e now do a pass in the other direction</a:t>
                </a:r>
                <a:r>
                  <a:rPr lang="en-US" altLang="en-US" dirty="0">
                    <a:solidFill>
                      <a:schemeClr val="bg1"/>
                    </a:solidFill>
                  </a:rPr>
                  <a:t>.</a:t>
                </a:r>
              </a:p>
              <a:p>
                <a:r>
                  <a:rPr lang="en-US" altLang="en-US" b="0" dirty="0">
                    <a:solidFill>
                      <a:schemeClr val="bg1"/>
                    </a:solidFill>
                  </a:rPr>
                  <a:t>This is the aptly named </a:t>
                </a:r>
                <a:r>
                  <a:rPr lang="en-US" altLang="en-US" b="1" dirty="0">
                    <a:solidFill>
                      <a:schemeClr val="bg1"/>
                    </a:solidFill>
                  </a:rPr>
                  <a:t>backward pass, </a:t>
                </a:r>
                <a:r>
                  <a:rPr lang="en-US" altLang="en-US" dirty="0">
                    <a:solidFill>
                      <a:schemeClr val="bg1"/>
                    </a:solidFill>
                  </a:rPr>
                  <a:t>and here we calculate, step by step, the </a:t>
                </a:r>
                <a:r>
                  <a:rPr lang="en-US" altLang="en-US" b="1" dirty="0">
                    <a:solidFill>
                      <a:schemeClr val="bg1"/>
                    </a:solidFill>
                  </a:rPr>
                  <a:t>derivatives</a:t>
                </a:r>
                <a:r>
                  <a:rPr lang="en-US" altLang="en-US" dirty="0">
                    <a:solidFill>
                      <a:schemeClr val="bg1"/>
                    </a:solidFill>
                  </a:rPr>
                  <a:t> of each node quantity until we obtain </a:t>
                </a:r>
                <a14:m>
                  <m:oMath xmlns:m="http://schemas.openxmlformats.org/officeDocument/2006/math">
                    <m:f>
                      <m:fPr>
                        <m:ctrlPr>
                          <a:rPr lang="en-US" altLang="en-US" b="0" i="1" smtClean="0">
                            <a:solidFill>
                              <a:schemeClr val="bg1"/>
                            </a:solidFill>
                            <a:latin typeface="Cambria Math" panose="02040503050406030204" pitchFamily="18" charset="0"/>
                          </a:rPr>
                        </m:ctrlPr>
                      </m:fPr>
                      <m:num>
                        <m:r>
                          <a:rPr lang="en-US" altLang="en-US" b="0" i="1" smtClean="0">
                            <a:solidFill>
                              <a:schemeClr val="bg1"/>
                            </a:solidFill>
                            <a:latin typeface="Cambria Math" panose="02040503050406030204" pitchFamily="18" charset="0"/>
                          </a:rPr>
                          <m:t>𝜕</m:t>
                        </m:r>
                        <m:r>
                          <a:rPr lang="en-US" altLang="en-US" b="0" i="1" smtClean="0">
                            <a:solidFill>
                              <a:schemeClr val="bg1"/>
                            </a:solidFill>
                            <a:latin typeface="Cambria Math" panose="02040503050406030204" pitchFamily="18" charset="0"/>
                          </a:rPr>
                          <m:t>𝐿</m:t>
                        </m:r>
                      </m:num>
                      <m:den>
                        <m:r>
                          <a:rPr lang="en-US" altLang="en-US" b="0" i="1" smtClean="0">
                            <a:solidFill>
                              <a:schemeClr val="bg1"/>
                            </a:solidFill>
                            <a:latin typeface="Cambria Math" panose="02040503050406030204" pitchFamily="18" charset="0"/>
                          </a:rPr>
                          <m:t>𝜕</m:t>
                        </m:r>
                        <m:r>
                          <a:rPr lang="en-US" altLang="en-US" b="0" i="1" smtClean="0">
                            <a:solidFill>
                              <a:schemeClr val="bg1"/>
                            </a:solidFill>
                            <a:latin typeface="Cambria Math" panose="02040503050406030204" pitchFamily="18" charset="0"/>
                          </a:rPr>
                          <m:t>𝑤</m:t>
                        </m:r>
                      </m:den>
                    </m:f>
                  </m:oMath>
                </a14:m>
                <a:r>
                  <a:rPr lang="en-US" altLang="en-US" b="0" dirty="0">
                    <a:solidFill>
                      <a:schemeClr val="bg1"/>
                    </a:solidFill>
                  </a:rPr>
                  <a:t> and </a:t>
                </a:r>
                <a14:m>
                  <m:oMath xmlns:m="http://schemas.openxmlformats.org/officeDocument/2006/math">
                    <m:f>
                      <m:fPr>
                        <m:ctrlPr>
                          <a:rPr lang="en-US" altLang="en-US" i="1">
                            <a:solidFill>
                              <a:schemeClr val="bg1"/>
                            </a:solidFill>
                            <a:latin typeface="Cambria Math" panose="02040503050406030204" pitchFamily="18" charset="0"/>
                          </a:rPr>
                        </m:ctrlPr>
                      </m:fPr>
                      <m:num>
                        <m:r>
                          <a:rPr lang="en-US" altLang="en-US" i="1">
                            <a:solidFill>
                              <a:schemeClr val="bg1"/>
                            </a:solidFill>
                            <a:latin typeface="Cambria Math" panose="02040503050406030204" pitchFamily="18" charset="0"/>
                          </a:rPr>
                          <m:t>𝜕</m:t>
                        </m:r>
                        <m:r>
                          <a:rPr lang="en-US" altLang="en-US" i="1">
                            <a:solidFill>
                              <a:schemeClr val="bg1"/>
                            </a:solidFill>
                            <a:latin typeface="Cambria Math" panose="02040503050406030204" pitchFamily="18" charset="0"/>
                          </a:rPr>
                          <m:t>𝐿</m:t>
                        </m:r>
                      </m:num>
                      <m:den>
                        <m:r>
                          <a:rPr lang="en-US" altLang="en-US" i="1">
                            <a:solidFill>
                              <a:schemeClr val="bg1"/>
                            </a:solidFill>
                            <a:latin typeface="Cambria Math" panose="02040503050406030204" pitchFamily="18" charset="0"/>
                          </a:rPr>
                          <m:t>𝜕</m:t>
                        </m:r>
                        <m:r>
                          <a:rPr lang="en-US" altLang="en-US" b="0" i="1" smtClean="0">
                            <a:solidFill>
                              <a:schemeClr val="bg1"/>
                            </a:solidFill>
                            <a:latin typeface="Cambria Math" panose="02040503050406030204" pitchFamily="18" charset="0"/>
                          </a:rPr>
                          <m:t>𝑏</m:t>
                        </m:r>
                      </m:den>
                    </m:f>
                  </m:oMath>
                </a14:m>
                <a:r>
                  <a:rPr lang="en-US" altLang="en-US" b="1" dirty="0">
                    <a:solidFill>
                      <a:schemeClr val="bg1"/>
                    </a:solidFill>
                  </a:rPr>
                  <a:t>.</a:t>
                </a:r>
              </a:p>
              <a:p>
                <a:r>
                  <a:rPr lang="en-US" altLang="en-US" dirty="0">
                    <a:solidFill>
                      <a:schemeClr val="bg1"/>
                    </a:solidFill>
                  </a:rPr>
                  <a:t>Here we use chain rule and introduce one piece of useful notation to simplify matters: 			</a:t>
                </a:r>
              </a:p>
              <a:p>
                <a:pPr marL="889000" lvl="2" indent="0">
                  <a:buNone/>
                </a:pPr>
                <a14:m>
                  <m:oMathPara xmlns:m="http://schemas.openxmlformats.org/officeDocument/2006/math">
                    <m:oMathParaPr>
                      <m:jc m:val="centerGroup"/>
                    </m:oMathParaPr>
                    <m:oMath xmlns:m="http://schemas.openxmlformats.org/officeDocument/2006/math">
                      <m:acc>
                        <m:accPr>
                          <m:chr m:val="̅"/>
                          <m:ctrlPr>
                            <a:rPr lang="en-US" altLang="en-US" b="0" i="1" smtClean="0">
                              <a:solidFill>
                                <a:schemeClr val="bg1"/>
                              </a:solidFill>
                              <a:latin typeface="Cambria Math" panose="02040503050406030204" pitchFamily="18" charset="0"/>
                            </a:rPr>
                          </m:ctrlPr>
                        </m:accPr>
                        <m:e>
                          <m:r>
                            <a:rPr lang="en-US" altLang="en-US" b="0" i="1" smtClean="0">
                              <a:solidFill>
                                <a:schemeClr val="bg1"/>
                              </a:solidFill>
                              <a:latin typeface="Cambria Math" panose="02040503050406030204" pitchFamily="18" charset="0"/>
                            </a:rPr>
                            <m:t>𝑣</m:t>
                          </m:r>
                        </m:e>
                      </m:acc>
                      <m:r>
                        <a:rPr lang="en-US" altLang="en-US" b="0" i="1" dirty="0" smtClean="0">
                          <a:solidFill>
                            <a:schemeClr val="bg1"/>
                          </a:solidFill>
                          <a:latin typeface="Cambria Math" panose="02040503050406030204" pitchFamily="18" charset="0"/>
                        </a:rPr>
                        <m:t>=</m:t>
                      </m:r>
                      <m:f>
                        <m:fPr>
                          <m:ctrlPr>
                            <a:rPr lang="en-US" altLang="en-US" b="0" i="1" dirty="0" smtClean="0">
                              <a:solidFill>
                                <a:schemeClr val="bg1"/>
                              </a:solidFill>
                              <a:latin typeface="Cambria Math" panose="02040503050406030204" pitchFamily="18" charset="0"/>
                            </a:rPr>
                          </m:ctrlPr>
                        </m:fPr>
                        <m:num>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𝐿</m:t>
                          </m:r>
                        </m:num>
                        <m:den>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𝑣</m:t>
                          </m:r>
                        </m:den>
                      </m:f>
                    </m:oMath>
                  </m:oMathPara>
                </a14:m>
                <a:endParaRPr lang="en-US" altLang="en-US" dirty="0">
                  <a:solidFill>
                    <a:schemeClr val="bg1"/>
                  </a:solidFill>
                </a:endParaRPr>
              </a:p>
            </p:txBody>
          </p:sp>
        </mc:Choice>
        <mc:Fallback>
          <p:sp>
            <p:nvSpPr>
              <p:cNvPr id="17" name="Text Placeholder 1">
                <a:extLst>
                  <a:ext uri="{FF2B5EF4-FFF2-40B4-BE49-F238E27FC236}">
                    <a16:creationId xmlns:a16="http://schemas.microsoft.com/office/drawing/2014/main" id="{F38DFFF4-F753-3F9E-E717-6DC74B3D861E}"/>
                  </a:ext>
                </a:extLst>
              </p:cNvPr>
              <p:cNvSpPr>
                <a:spLocks noGrp="1" noRot="1" noChangeAspect="1" noMove="1" noResize="1" noEditPoints="1" noAdjustHandles="1" noChangeArrowheads="1" noChangeShapeType="1" noTextEdit="1"/>
              </p:cNvSpPr>
              <p:nvPr>
                <p:ph type="body" idx="1"/>
              </p:nvPr>
            </p:nvSpPr>
            <p:spPr>
              <a:xfrm>
                <a:off x="508000" y="2185114"/>
                <a:ext cx="12192000" cy="4063286"/>
              </a:xfrm>
              <a:blipFill>
                <a:blip r:embed="rId3"/>
                <a:stretch>
                  <a:fillRect l="-1750" t="-2549" r="-1950" b="-38231"/>
                </a:stretch>
              </a:blipFill>
            </p:spPr>
            <p:txBody>
              <a:bodyPr/>
              <a:lstStyle/>
              <a:p>
                <a:r>
                  <a:rPr lang="en-GB">
                    <a:noFill/>
                  </a:rPr>
                  <a:t> </a:t>
                </a:r>
              </a:p>
            </p:txBody>
          </p:sp>
        </mc:Fallback>
      </mc:AlternateContent>
    </p:spTree>
    <p:extLst>
      <p:ext uri="{BB962C8B-B14F-4D97-AF65-F5344CB8AC3E}">
        <p14:creationId xmlns:p14="http://schemas.microsoft.com/office/powerpoint/2010/main" val="9706042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29</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7" name="Text Placeholder 1">
                <a:extLst>
                  <a:ext uri="{FF2B5EF4-FFF2-40B4-BE49-F238E27FC236}">
                    <a16:creationId xmlns:a16="http://schemas.microsoft.com/office/drawing/2014/main" id="{4AAD135F-6B00-9537-9A02-9A65436A5676}"/>
                  </a:ext>
                </a:extLst>
              </p:cNvPr>
              <p:cNvSpPr txBox="1">
                <a:spLocks/>
              </p:cNvSpPr>
              <p:nvPr/>
            </p:nvSpPr>
            <p:spPr bwMode="auto">
              <a:xfrm>
                <a:off x="508000" y="4590189"/>
                <a:ext cx="12192000" cy="336794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𝐿</m:t>
                        </m:r>
                      </m:e>
                    </m:acc>
                    <m:r>
                      <a:rPr lang="en-US" altLang="en-US" sz="2800" b="0" i="1" kern="0" dirty="0" smtClean="0">
                        <a:solidFill>
                          <a:schemeClr val="bg1"/>
                        </a:solidFill>
                        <a:latin typeface="Cambria Math" panose="02040503050406030204" pitchFamily="18" charset="0"/>
                      </a:rPr>
                      <m:t>=1</m:t>
                    </m:r>
                  </m:oMath>
                </a14:m>
                <a:endParaRPr lang="en-US" altLang="en-US" sz="2800" b="0" kern="0" dirty="0">
                  <a:solidFill>
                    <a:schemeClr val="bg1"/>
                  </a:solidFill>
                </a:endParaRPr>
              </a:p>
            </p:txBody>
          </p:sp>
        </mc:Choice>
        <mc:Fallback xmlns="">
          <p:sp>
            <p:nvSpPr>
              <p:cNvPr id="37" name="Text Placeholder 1">
                <a:extLst>
                  <a:ext uri="{FF2B5EF4-FFF2-40B4-BE49-F238E27FC236}">
                    <a16:creationId xmlns:a16="http://schemas.microsoft.com/office/drawing/2014/main" id="{4AAD135F-6B00-9537-9A02-9A65436A5676}"/>
                  </a:ext>
                </a:extLst>
              </p:cNvPr>
              <p:cNvSpPr txBox="1">
                <a:spLocks noRot="1" noChangeAspect="1" noMove="1" noResize="1" noEditPoints="1" noAdjustHandles="1" noChangeArrowheads="1" noChangeShapeType="1" noTextEdit="1"/>
              </p:cNvSpPr>
              <p:nvPr/>
            </p:nvSpPr>
            <p:spPr bwMode="auto">
              <a:xfrm>
                <a:off x="508000" y="4590189"/>
                <a:ext cx="12192000" cy="3367948"/>
              </a:xfrm>
              <a:prstGeom prst="rect">
                <a:avLst/>
              </a:prstGeom>
              <a:blipFill>
                <a:blip r:embed="rId3"/>
                <a:stretch>
                  <a:fillRect l="-1450" t="-25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grpSp>
        <p:nvGrpSpPr>
          <p:cNvPr id="15" name="Group 14">
            <a:extLst>
              <a:ext uri="{FF2B5EF4-FFF2-40B4-BE49-F238E27FC236}">
                <a16:creationId xmlns:a16="http://schemas.microsoft.com/office/drawing/2014/main" id="{3FA2A077-65DC-9F5B-5041-C7FF03CAABF0}"/>
              </a:ext>
            </a:extLst>
          </p:cNvPr>
          <p:cNvGrpSpPr/>
          <p:nvPr/>
        </p:nvGrpSpPr>
        <p:grpSpPr>
          <a:xfrm>
            <a:off x="5712732" y="1768182"/>
            <a:ext cx="6085568" cy="2441523"/>
            <a:chOff x="1089932" y="3578277"/>
            <a:chExt cx="7255540" cy="2905849"/>
          </a:xfrm>
        </p:grpSpPr>
        <p:cxnSp>
          <p:nvCxnSpPr>
            <p:cNvPr id="16" name="Straight Arrow Connector 15">
              <a:extLst>
                <a:ext uri="{FF2B5EF4-FFF2-40B4-BE49-F238E27FC236}">
                  <a16:creationId xmlns:a16="http://schemas.microsoft.com/office/drawing/2014/main" id="{3CBF7972-5A7F-64BD-28AC-28715018FED8}"/>
                </a:ext>
              </a:extLst>
            </p:cNvPr>
            <p:cNvCxnSpPr>
              <a:cxnSpLocks/>
              <a:endCxn id="20"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1ED2763-9DDF-2C3C-6C03-53FC534D40E5}"/>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17" name="TextBox 16">
                  <a:extLst>
                    <a:ext uri="{FF2B5EF4-FFF2-40B4-BE49-F238E27FC236}">
                      <a16:creationId xmlns:a16="http://schemas.microsoft.com/office/drawing/2014/main" id="{F1ED2763-9DDF-2C3C-6C03-53FC534D40E5}"/>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27BF37E2-9BAF-1A08-76D9-061049AFF4F3}"/>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4E03FBA-FAC7-309E-7A42-2E10BA131F28}"/>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19" name="TextBox 18">
                  <a:extLst>
                    <a:ext uri="{FF2B5EF4-FFF2-40B4-BE49-F238E27FC236}">
                      <a16:creationId xmlns:a16="http://schemas.microsoft.com/office/drawing/2014/main" id="{C4E03FBA-FAC7-309E-7A42-2E10BA131F28}"/>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sp>
          <p:nvSpPr>
            <p:cNvPr id="20" name="Oval 19">
              <a:extLst>
                <a:ext uri="{FF2B5EF4-FFF2-40B4-BE49-F238E27FC236}">
                  <a16:creationId xmlns:a16="http://schemas.microsoft.com/office/drawing/2014/main" id="{F69FE142-6B21-D689-01EF-00D030BF9F59}"/>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60B7DB-FC64-AFE9-79DB-56F4986021E6}"/>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21" name="TextBox 20">
                  <a:extLst>
                    <a:ext uri="{FF2B5EF4-FFF2-40B4-BE49-F238E27FC236}">
                      <a16:creationId xmlns:a16="http://schemas.microsoft.com/office/drawing/2014/main" id="{4160B7DB-FC64-AFE9-79DB-56F4986021E6}"/>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E1D32C1-39D3-93DE-1EA0-A9E32C138093}"/>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E33ECA-5BAA-6FD6-AD82-739A7C56391D}"/>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3F5EBD-968C-DFEF-904D-6D3DE0FA72A4}"/>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18DAD1D-5024-54F4-2484-9792D2878E7C}"/>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7" name="TextBox 26">
                  <a:extLst>
                    <a:ext uri="{FF2B5EF4-FFF2-40B4-BE49-F238E27FC236}">
                      <a16:creationId xmlns:a16="http://schemas.microsoft.com/office/drawing/2014/main" id="{F18DAD1D-5024-54F4-2484-9792D2878E7C}"/>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p:sp>
          <p:nvSpPr>
            <p:cNvPr id="28" name="Oval 27">
              <a:extLst>
                <a:ext uri="{FF2B5EF4-FFF2-40B4-BE49-F238E27FC236}">
                  <a16:creationId xmlns:a16="http://schemas.microsoft.com/office/drawing/2014/main" id="{8AFF9CB8-83AA-432A-5A78-1B820191A8FF}"/>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Oval 32">
              <a:extLst>
                <a:ext uri="{FF2B5EF4-FFF2-40B4-BE49-F238E27FC236}">
                  <a16:creationId xmlns:a16="http://schemas.microsoft.com/office/drawing/2014/main" id="{2D352413-37D6-C309-FB4D-0AB044C5B4AB}"/>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D1E039A-1721-25C3-F0C2-42A2B7C84C10}"/>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34" name="TextBox 33">
                  <a:extLst>
                    <a:ext uri="{FF2B5EF4-FFF2-40B4-BE49-F238E27FC236}">
                      <a16:creationId xmlns:a16="http://schemas.microsoft.com/office/drawing/2014/main" id="{ED1E039A-1721-25C3-F0C2-42A2B7C84C10}"/>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D4F19-DAE8-34B0-E76C-BEFC371F92FE}"/>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8" name="TextBox 37">
                  <a:extLst>
                    <a:ext uri="{FF2B5EF4-FFF2-40B4-BE49-F238E27FC236}">
                      <a16:creationId xmlns:a16="http://schemas.microsoft.com/office/drawing/2014/main" id="{B99D4F19-DAE8-34B0-E76C-BEFC371F92FE}"/>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cxnSp>
          <p:nvCxnSpPr>
            <p:cNvPr id="39" name="Straight Arrow Connector 38">
              <a:extLst>
                <a:ext uri="{FF2B5EF4-FFF2-40B4-BE49-F238E27FC236}">
                  <a16:creationId xmlns:a16="http://schemas.microsoft.com/office/drawing/2014/main" id="{CC75DD81-FF33-AEBB-9CB3-AFCEA6AA2D7E}"/>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73B77A7-0AC6-DF7F-DD5B-8F5634F4EEB1}"/>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40" name="TextBox 39">
                  <a:extLst>
                    <a:ext uri="{FF2B5EF4-FFF2-40B4-BE49-F238E27FC236}">
                      <a16:creationId xmlns:a16="http://schemas.microsoft.com/office/drawing/2014/main" id="{673B77A7-0AC6-DF7F-DD5B-8F5634F4EEB1}"/>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grpSp>
      <p:sp>
        <p:nvSpPr>
          <p:cNvPr id="41" name="Rectangle 40">
            <a:extLst>
              <a:ext uri="{FF2B5EF4-FFF2-40B4-BE49-F238E27FC236}">
                <a16:creationId xmlns:a16="http://schemas.microsoft.com/office/drawing/2014/main" id="{46934981-E786-A3B2-268E-FA6122809982}"/>
              </a:ext>
            </a:extLst>
          </p:cNvPr>
          <p:cNvSpPr/>
          <p:nvPr/>
        </p:nvSpPr>
        <p:spPr>
          <a:xfrm>
            <a:off x="10896062" y="2563250"/>
            <a:ext cx="1066800" cy="1229525"/>
          </a:xfrm>
          <a:prstGeom prst="rect">
            <a:avLst/>
          </a:prstGeom>
          <a:noFill/>
          <a:ln>
            <a:solidFill>
              <a:schemeClr val="accent3"/>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43" name="Text Placeholder 1">
                <a:extLst>
                  <a:ext uri="{FF2B5EF4-FFF2-40B4-BE49-F238E27FC236}">
                    <a16:creationId xmlns:a16="http://schemas.microsoft.com/office/drawing/2014/main" id="{773ABCD0-CFAC-DC40-88BD-14FE1A18ACCF}"/>
                  </a:ext>
                </a:extLst>
              </p:cNvPr>
              <p:cNvSpPr txBox="1">
                <a:spLocks/>
              </p:cNvSpPr>
              <p:nvPr/>
            </p:nvSpPr>
            <p:spPr bwMode="auto">
              <a:xfrm>
                <a:off x="605350" y="1936216"/>
                <a:ext cx="4987796" cy="160766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r>
                  <a:rPr lang="en-US" altLang="en-US" b="1" kern="0" dirty="0">
                    <a:solidFill>
                      <a:schemeClr val="bg1"/>
                    </a:solidFill>
                  </a:rPr>
                  <a:t>Backward Pass</a:t>
                </a:r>
              </a:p>
              <a:p>
                <a14:m>
                  <m:oMath xmlns:m="http://schemas.openxmlformats.org/officeDocument/2006/math">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e>
                    </m:d>
                    <m:r>
                      <a:rPr lang="en-US" altLang="en-US" i="1" kern="0" dirty="0" smtClean="0">
                        <a:solidFill>
                          <a:schemeClr val="bg1"/>
                        </a:solidFill>
                        <a:latin typeface="Cambria Math" panose="02040503050406030204" pitchFamily="18" charset="0"/>
                      </a:rPr>
                      <m:t>=</m:t>
                    </m:r>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2,2,3,2</m:t>
                        </m:r>
                      </m:e>
                    </m:d>
                  </m:oMath>
                </a14:m>
                <a:endParaRPr lang="en-US" altLang="en-US" kern="0" dirty="0">
                  <a:solidFill>
                    <a:schemeClr val="bg1"/>
                  </a:solidFill>
                </a:endParaRPr>
              </a:p>
              <a:p>
                <a14:m>
                  <m:oMath xmlns:m="http://schemas.openxmlformats.org/officeDocument/2006/math">
                    <m:acc>
                      <m:accPr>
                        <m:chr m:val="̅"/>
                        <m:ctrlPr>
                          <a:rPr lang="en-US" altLang="en-US" b="0" i="1" smtClean="0">
                            <a:solidFill>
                              <a:schemeClr val="bg1"/>
                            </a:solidFill>
                            <a:latin typeface="Cambria Math" panose="02040503050406030204" pitchFamily="18" charset="0"/>
                          </a:rPr>
                        </m:ctrlPr>
                      </m:accPr>
                      <m:e>
                        <m:r>
                          <a:rPr lang="en-US" altLang="en-US" b="0" i="1" smtClean="0">
                            <a:solidFill>
                              <a:schemeClr val="bg1"/>
                            </a:solidFill>
                            <a:latin typeface="Cambria Math" panose="02040503050406030204" pitchFamily="18" charset="0"/>
                          </a:rPr>
                          <m:t>𝑣</m:t>
                        </m:r>
                      </m:e>
                    </m:acc>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𝐿</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𝑣</m:t>
                    </m:r>
                  </m:oMath>
                </a14:m>
                <a:r>
                  <a:rPr lang="en-US" altLang="en-US" kern="0" dirty="0">
                    <a:solidFill>
                      <a:schemeClr val="bg1"/>
                    </a:solidFill>
                  </a:rPr>
                  <a:t> 			</a:t>
                </a:r>
              </a:p>
            </p:txBody>
          </p:sp>
        </mc:Choice>
        <mc:Fallback xmlns="">
          <p:sp>
            <p:nvSpPr>
              <p:cNvPr id="43" name="Text Placeholder 1">
                <a:extLst>
                  <a:ext uri="{FF2B5EF4-FFF2-40B4-BE49-F238E27FC236}">
                    <a16:creationId xmlns:a16="http://schemas.microsoft.com/office/drawing/2014/main" id="{773ABCD0-CFAC-DC40-88BD-14FE1A18ACCF}"/>
                  </a:ext>
                </a:extLst>
              </p:cNvPr>
              <p:cNvSpPr txBox="1">
                <a:spLocks noRot="1" noChangeAspect="1" noMove="1" noResize="1" noEditPoints="1" noAdjustHandles="1" noChangeArrowheads="1" noChangeShapeType="1" noTextEdit="1"/>
              </p:cNvSpPr>
              <p:nvPr/>
            </p:nvSpPr>
            <p:spPr bwMode="auto">
              <a:xfrm>
                <a:off x="605350" y="1936216"/>
                <a:ext cx="4987796" cy="1607661"/>
              </a:xfrm>
              <a:prstGeom prst="rect">
                <a:avLst/>
              </a:prstGeom>
              <a:blipFill>
                <a:blip r:embed="rId11"/>
                <a:stretch>
                  <a:fillRect l="-4274" t="-6844" b="-429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cxnSp>
        <p:nvCxnSpPr>
          <p:cNvPr id="2" name="Straight Arrow Connector 1">
            <a:extLst>
              <a:ext uri="{FF2B5EF4-FFF2-40B4-BE49-F238E27FC236}">
                <a16:creationId xmlns:a16="http://schemas.microsoft.com/office/drawing/2014/main" id="{BB3DFD77-C2A0-D944-4F22-DC7EF33AAC2C}"/>
              </a:ext>
            </a:extLst>
          </p:cNvPr>
          <p:cNvCxnSpPr/>
          <p:nvPr/>
        </p:nvCxnSpPr>
        <p:spPr>
          <a:xfrm>
            <a:off x="5980757" y="4260505"/>
            <a:ext cx="5890787" cy="0"/>
          </a:xfrm>
          <a:prstGeom prst="straightConnector1">
            <a:avLst/>
          </a:prstGeom>
          <a:ln w="57150">
            <a:solidFill>
              <a:schemeClr val="accent3"/>
            </a:solidFill>
            <a:headEnd type="triangle"/>
            <a:tailEnd type="non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5632394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Single perceptron</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3"/>
            <a:ext cx="12192000" cy="6897687"/>
          </a:xfrm>
        </p:spPr>
        <p:txBody>
          <a:bodyPr/>
          <a:lstStyle/>
          <a:p>
            <a:pPr eaLnBrk="1" hangingPunct="1"/>
            <a:r>
              <a:rPr lang="en-US" altLang="en-US" dirty="0"/>
              <a:t>Originally used for all-or-nothing outputs, based on a binary activation function (Rosenblatt). 2-component input vector example:</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3</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56493D1-071D-F7F4-E2F9-EE0FC184D904}"/>
                  </a:ext>
                </a:extLst>
              </p:cNvPr>
              <p:cNvSpPr txBox="1"/>
              <p:nvPr/>
            </p:nvSpPr>
            <p:spPr>
              <a:xfrm>
                <a:off x="7327900" y="3820390"/>
                <a:ext cx="5456811" cy="46269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eaLnBrk="1" hangingPunct="1">
                  <a:lnSpc>
                    <a:spcPct val="150000"/>
                  </a:lnSpc>
                  <a:buFont typeface="Courier New" panose="02070309020205020404" pitchFamily="49" charset="0"/>
                  <a:buChar char="o"/>
                </a:pPr>
                <a:r>
                  <a:rPr lang="en-US" altLang="en-US" sz="2800" b="0" dirty="0">
                    <a:solidFill>
                      <a:schemeClr val="bg1"/>
                    </a:solidFill>
                  </a:rPr>
                  <a:t> </a:t>
                </a:r>
                <a14:m>
                  <m:oMath xmlns:m="http://schemas.openxmlformats.org/officeDocument/2006/math">
                    <m:sSub>
                      <m:sSubPr>
                        <m:ctrlPr>
                          <a:rPr lang="en-US" altLang="en-US" sz="2800" b="0" i="1" smtClean="0">
                            <a:solidFill>
                              <a:schemeClr val="bg1"/>
                            </a:solidFill>
                            <a:latin typeface="Cambria Math" panose="02040503050406030204" pitchFamily="18" charset="0"/>
                          </a:rPr>
                        </m:ctrlPr>
                      </m:sSubPr>
                      <m:e>
                        <m:r>
                          <a:rPr lang="en-US" altLang="en-US" sz="2800" b="0" i="1" smtClean="0">
                            <a:solidFill>
                              <a:schemeClr val="bg1"/>
                            </a:solidFill>
                            <a:latin typeface="Cambria Math" panose="02040503050406030204" pitchFamily="18" charset="0"/>
                          </a:rPr>
                          <m:t>𝑥</m:t>
                        </m:r>
                      </m:e>
                      <m:sub>
                        <m:r>
                          <a:rPr lang="en-US" altLang="en-US" sz="2800" b="0" i="1" smtClean="0">
                            <a:solidFill>
                              <a:schemeClr val="bg1"/>
                            </a:solidFill>
                            <a:latin typeface="Cambria Math" panose="02040503050406030204" pitchFamily="18" charset="0"/>
                          </a:rPr>
                          <m:t>1</m:t>
                        </m:r>
                      </m:sub>
                    </m:sSub>
                    <m:r>
                      <a:rPr lang="en-US" altLang="en-US" sz="2800" b="0" i="1" smtClean="0">
                        <a:solidFill>
                          <a:schemeClr val="bg1"/>
                        </a:solidFill>
                        <a:latin typeface="Cambria Math" panose="02040503050406030204" pitchFamily="18" charset="0"/>
                      </a:rPr>
                      <m:t>,</m:t>
                    </m:r>
                    <m:sSub>
                      <m:sSubPr>
                        <m:ctrlPr>
                          <a:rPr lang="en-US" altLang="en-US" sz="2800" i="1" smtClean="0">
                            <a:solidFill>
                              <a:schemeClr val="bg1"/>
                            </a:solidFill>
                            <a:latin typeface="Cambria Math" panose="02040503050406030204" pitchFamily="18" charset="0"/>
                          </a:rPr>
                        </m:ctrlPr>
                      </m:sSubPr>
                      <m:e>
                        <m:r>
                          <a:rPr lang="en-US" altLang="en-US" sz="2800" i="1">
                            <a:solidFill>
                              <a:schemeClr val="bg1"/>
                            </a:solidFill>
                            <a:latin typeface="Cambria Math" panose="02040503050406030204" pitchFamily="18" charset="0"/>
                          </a:rPr>
                          <m:t>𝑥</m:t>
                        </m:r>
                      </m:e>
                      <m:sub>
                        <m:r>
                          <a:rPr lang="en-US" altLang="en-US" sz="2800" b="0" i="1" smtClean="0">
                            <a:solidFill>
                              <a:schemeClr val="bg1"/>
                            </a:solidFill>
                            <a:latin typeface="Cambria Math" panose="02040503050406030204" pitchFamily="18" charset="0"/>
                          </a:rPr>
                          <m:t>2</m:t>
                        </m:r>
                      </m:sub>
                    </m:sSub>
                    <m:r>
                      <a:rPr lang="en-US" altLang="en-US" sz="2800" b="0" i="1" smtClean="0">
                        <a:solidFill>
                          <a:schemeClr val="bg1"/>
                        </a:solidFill>
                        <a:latin typeface="Cambria Math" panose="02040503050406030204" pitchFamily="18" charset="0"/>
                      </a:rPr>
                      <m:t>=</m:t>
                    </m:r>
                    <m:r>
                      <a:rPr lang="en-GB" altLang="en-US" sz="2800" b="0" i="1" smtClean="0">
                        <a:solidFill>
                          <a:schemeClr val="bg1"/>
                        </a:solidFill>
                        <a:latin typeface="Cambria Math" panose="02040503050406030204" pitchFamily="18" charset="0"/>
                      </a:rPr>
                      <m:t>𝐼</m:t>
                    </m:r>
                    <m:r>
                      <a:rPr lang="en-US" altLang="en-US" sz="2800" b="0" i="1" smtClean="0">
                        <a:solidFill>
                          <a:schemeClr val="bg1"/>
                        </a:solidFill>
                        <a:latin typeface="Cambria Math" panose="02040503050406030204" pitchFamily="18" charset="0"/>
                      </a:rPr>
                      <m:t>𝑛𝑝𝑢𝑡</m:t>
                    </m:r>
                  </m:oMath>
                </a14:m>
                <a:endParaRPr lang="en-US" altLang="en-US" sz="2800" b="0" dirty="0">
                  <a:solidFill>
                    <a:schemeClr val="bg1"/>
                  </a:solidFill>
                </a:endParaRPr>
              </a:p>
              <a:p>
                <a:pPr marL="571500" indent="-571500" eaLnBrk="1" hangingPunct="1">
                  <a:lnSpc>
                    <a:spcPct val="150000"/>
                  </a:lnSpc>
                  <a:buFont typeface="Courier New" panose="02070309020205020404" pitchFamily="49" charset="0"/>
                  <a:buChar char="o"/>
                </a:pPr>
                <a14:m>
                  <m:oMath xmlns:m="http://schemas.openxmlformats.org/officeDocument/2006/math">
                    <m:sSub>
                      <m:sSubPr>
                        <m:ctrlPr>
                          <a:rPr lang="en-US" altLang="en-US" sz="2800" b="0" i="1" smtClean="0">
                            <a:solidFill>
                              <a:schemeClr val="bg1"/>
                            </a:solidFill>
                            <a:latin typeface="Cambria Math" panose="02040503050406030204" pitchFamily="18" charset="0"/>
                          </a:rPr>
                        </m:ctrlPr>
                      </m:sSubPr>
                      <m:e>
                        <m:r>
                          <a:rPr lang="en-US" altLang="en-US" sz="2800" b="0" i="1" smtClean="0">
                            <a:solidFill>
                              <a:schemeClr val="bg1"/>
                            </a:solidFill>
                            <a:latin typeface="Cambria Math" panose="02040503050406030204" pitchFamily="18" charset="0"/>
                          </a:rPr>
                          <m:t> </m:t>
                        </m:r>
                        <m:r>
                          <a:rPr lang="en-US" altLang="en-US" sz="2800" b="0" i="1" smtClean="0">
                            <a:solidFill>
                              <a:srgbClr val="FF0000"/>
                            </a:solidFill>
                            <a:latin typeface="Cambria Math" panose="02040503050406030204" pitchFamily="18" charset="0"/>
                          </a:rPr>
                          <m:t>𝑤</m:t>
                        </m:r>
                      </m:e>
                      <m:sub>
                        <m:r>
                          <a:rPr lang="en-US" altLang="en-US" sz="2800" b="0" i="1" smtClean="0">
                            <a:solidFill>
                              <a:srgbClr val="FF0000"/>
                            </a:solidFill>
                            <a:latin typeface="Cambria Math" panose="02040503050406030204" pitchFamily="18" charset="0"/>
                          </a:rPr>
                          <m:t>1</m:t>
                        </m:r>
                      </m:sub>
                    </m:sSub>
                    <m:r>
                      <a:rPr lang="en-US" altLang="en-US" sz="2800" b="0" i="1" smtClean="0">
                        <a:solidFill>
                          <a:schemeClr val="bg1"/>
                        </a:solidFill>
                        <a:latin typeface="Cambria Math" panose="02040503050406030204" pitchFamily="18" charset="0"/>
                      </a:rPr>
                      <m:t>,</m:t>
                    </m:r>
                    <m:sSub>
                      <m:sSubPr>
                        <m:ctrlPr>
                          <a:rPr lang="en-US" altLang="en-US" sz="2800" b="0" i="1" smtClean="0">
                            <a:solidFill>
                              <a:srgbClr val="FF0000"/>
                            </a:solidFill>
                            <a:latin typeface="Cambria Math" panose="02040503050406030204" pitchFamily="18" charset="0"/>
                          </a:rPr>
                        </m:ctrlPr>
                      </m:sSubPr>
                      <m:e>
                        <m:r>
                          <a:rPr lang="en-US" altLang="en-US" sz="2800" b="0" i="1" smtClean="0">
                            <a:solidFill>
                              <a:srgbClr val="FF0000"/>
                            </a:solidFill>
                            <a:latin typeface="Cambria Math" panose="02040503050406030204" pitchFamily="18" charset="0"/>
                          </a:rPr>
                          <m:t>𝑤</m:t>
                        </m:r>
                      </m:e>
                      <m:sub>
                        <m:r>
                          <a:rPr lang="en-US" altLang="en-US" sz="2800" b="0" i="1" smtClean="0">
                            <a:solidFill>
                              <a:srgbClr val="FF0000"/>
                            </a:solidFill>
                            <a:latin typeface="Cambria Math" panose="02040503050406030204" pitchFamily="18" charset="0"/>
                          </a:rPr>
                          <m:t>2</m:t>
                        </m:r>
                      </m:sub>
                    </m:sSub>
                    <m:r>
                      <a:rPr lang="en-US" altLang="en-US" sz="2800" b="0" i="1" smtClean="0">
                        <a:solidFill>
                          <a:schemeClr val="bg1"/>
                        </a:solidFill>
                        <a:latin typeface="Cambria Math" panose="02040503050406030204" pitchFamily="18" charset="0"/>
                      </a:rPr>
                      <m:t>=</m:t>
                    </m:r>
                    <m:r>
                      <a:rPr lang="en-GB" altLang="en-US" sz="2800" b="0" i="1" smtClean="0">
                        <a:solidFill>
                          <a:schemeClr val="bg1"/>
                        </a:solidFill>
                        <a:latin typeface="Cambria Math" panose="02040503050406030204" pitchFamily="18" charset="0"/>
                      </a:rPr>
                      <m:t>𝑊</m:t>
                    </m:r>
                    <m:r>
                      <a:rPr lang="en-US" altLang="en-US" sz="2800" b="0" i="1" smtClean="0">
                        <a:solidFill>
                          <a:schemeClr val="bg1"/>
                        </a:solidFill>
                        <a:latin typeface="Cambria Math" panose="02040503050406030204" pitchFamily="18" charset="0"/>
                      </a:rPr>
                      <m:t>𝑒𝑖𝑔h𝑡𝑠</m:t>
                    </m:r>
                  </m:oMath>
                </a14:m>
                <a:endParaRPr lang="en-US" altLang="en-US" sz="2800" b="0" dirty="0">
                  <a:solidFill>
                    <a:schemeClr val="bg1"/>
                  </a:solidFill>
                </a:endParaRPr>
              </a:p>
              <a:p>
                <a:pPr marL="571500" indent="-571500" eaLnBrk="1" hangingPunct="1">
                  <a:lnSpc>
                    <a:spcPct val="150000"/>
                  </a:lnSpc>
                  <a:buFont typeface="Courier New" panose="02070309020205020404" pitchFamily="49" charset="0"/>
                  <a:buChar char="o"/>
                </a:pPr>
                <a14:m>
                  <m:oMath xmlns:m="http://schemas.openxmlformats.org/officeDocument/2006/math">
                    <m:r>
                      <a:rPr lang="en-US" altLang="en-US" sz="2800" b="0" i="1" smtClean="0">
                        <a:solidFill>
                          <a:schemeClr val="bg1"/>
                        </a:solidFill>
                        <a:latin typeface="Cambria Math" panose="02040503050406030204" pitchFamily="18" charset="0"/>
                      </a:rPr>
                      <m:t> </m:t>
                    </m:r>
                    <m:r>
                      <a:rPr lang="en-US" altLang="en-US" sz="2800" b="0" i="1" smtClean="0">
                        <a:solidFill>
                          <a:srgbClr val="FF0000"/>
                        </a:solidFill>
                        <a:latin typeface="Cambria Math" panose="02040503050406030204" pitchFamily="18" charset="0"/>
                      </a:rPr>
                      <m:t>𝑏</m:t>
                    </m:r>
                    <m:r>
                      <a:rPr lang="en-US" altLang="en-US" sz="2800" b="0" i="1" smtClean="0">
                        <a:solidFill>
                          <a:schemeClr val="bg1"/>
                        </a:solidFill>
                        <a:latin typeface="Cambria Math" panose="02040503050406030204" pitchFamily="18" charset="0"/>
                      </a:rPr>
                      <m:t>=</m:t>
                    </m:r>
                    <m:r>
                      <a:rPr lang="en-GB" altLang="en-US" sz="2800" b="0" i="1" smtClean="0">
                        <a:solidFill>
                          <a:schemeClr val="bg1"/>
                        </a:solidFill>
                        <a:latin typeface="Cambria Math" panose="02040503050406030204" pitchFamily="18" charset="0"/>
                      </a:rPr>
                      <m:t>𝐵</m:t>
                    </m:r>
                    <m:r>
                      <a:rPr lang="en-US" altLang="en-US" sz="2800" b="0" i="1" smtClean="0">
                        <a:solidFill>
                          <a:schemeClr val="bg1"/>
                        </a:solidFill>
                        <a:latin typeface="Cambria Math" panose="02040503050406030204" pitchFamily="18" charset="0"/>
                      </a:rPr>
                      <m:t>𝑖𝑎𝑠</m:t>
                    </m:r>
                  </m:oMath>
                </a14:m>
                <a:endParaRPr lang="en-US" altLang="en-US" sz="2800" b="0" dirty="0">
                  <a:solidFill>
                    <a:schemeClr val="bg1"/>
                  </a:solidFill>
                </a:endParaRPr>
              </a:p>
              <a:p>
                <a:pPr marL="571500" indent="-571500" eaLnBrk="1" hangingPunct="1">
                  <a:lnSpc>
                    <a:spcPct val="150000"/>
                  </a:lnSpc>
                  <a:buFont typeface="Courier New" panose="02070309020205020404" pitchFamily="49" charset="0"/>
                  <a:buChar char="o"/>
                </a:pPr>
                <a14:m>
                  <m:oMath xmlns:m="http://schemas.openxmlformats.org/officeDocument/2006/math">
                    <m:r>
                      <a:rPr lang="en-US" altLang="en-US" sz="2800" b="0" i="0" dirty="0" smtClean="0">
                        <a:solidFill>
                          <a:schemeClr val="bg1"/>
                        </a:solidFill>
                        <a:latin typeface="Cambria Math" panose="02040503050406030204" pitchFamily="18" charset="0"/>
                      </a:rPr>
                      <m:t> </m:t>
                    </m:r>
                    <m:r>
                      <m:rPr>
                        <m:sty m:val="p"/>
                      </m:rPr>
                      <a:rPr lang="en-US" altLang="en-US" sz="2800" b="0" i="0" dirty="0" smtClean="0">
                        <a:solidFill>
                          <a:schemeClr val="bg1"/>
                        </a:solidFill>
                        <a:latin typeface="Cambria Math" panose="02040503050406030204" pitchFamily="18" charset="0"/>
                      </a:rPr>
                      <m:t>Σ</m:t>
                    </m:r>
                    <m:r>
                      <a:rPr lang="en-US" altLang="en-US" sz="2800" b="0" i="1" dirty="0" smtClean="0">
                        <a:solidFill>
                          <a:schemeClr val="bg1"/>
                        </a:solidFill>
                        <a:latin typeface="Cambria Math" panose="02040503050406030204" pitchFamily="18" charset="0"/>
                      </a:rPr>
                      <m:t>=</m:t>
                    </m:r>
                    <m:sSub>
                      <m:sSubPr>
                        <m:ctrlPr>
                          <a:rPr lang="en-US" altLang="en-US" sz="2800" b="0" i="1" dirty="0" smtClean="0">
                            <a:solidFill>
                              <a:schemeClr val="accent5"/>
                            </a:solidFill>
                            <a:latin typeface="Cambria Math" panose="02040503050406030204" pitchFamily="18" charset="0"/>
                          </a:rPr>
                        </m:ctrlPr>
                      </m:sSubPr>
                      <m:e>
                        <m:r>
                          <a:rPr lang="en-US" altLang="en-US" sz="2800" b="0" i="1" dirty="0" smtClean="0">
                            <a:solidFill>
                              <a:schemeClr val="accent5"/>
                            </a:solidFill>
                            <a:latin typeface="Cambria Math" panose="02040503050406030204" pitchFamily="18" charset="0"/>
                          </a:rPr>
                          <m:t>𝑤</m:t>
                        </m:r>
                      </m:e>
                      <m:sub>
                        <m:r>
                          <a:rPr lang="en-US" altLang="en-US" sz="2800" b="0" i="1" dirty="0" smtClean="0">
                            <a:solidFill>
                              <a:schemeClr val="accent5"/>
                            </a:solidFill>
                            <a:latin typeface="Cambria Math" panose="02040503050406030204" pitchFamily="18" charset="0"/>
                          </a:rPr>
                          <m:t>1</m:t>
                        </m:r>
                      </m:sub>
                    </m:sSub>
                    <m:sSub>
                      <m:sSubPr>
                        <m:ctrlPr>
                          <a:rPr lang="en-US" altLang="en-US" sz="2800" b="0" i="1" dirty="0" smtClean="0">
                            <a:solidFill>
                              <a:schemeClr val="bg1"/>
                            </a:solidFill>
                            <a:latin typeface="Cambria Math" panose="02040503050406030204" pitchFamily="18" charset="0"/>
                          </a:rPr>
                        </m:ctrlPr>
                      </m:sSubPr>
                      <m:e>
                        <m:r>
                          <a:rPr lang="en-US" altLang="en-US" sz="2800" b="0" i="1" dirty="0" smtClean="0">
                            <a:solidFill>
                              <a:schemeClr val="bg1"/>
                            </a:solidFill>
                            <a:latin typeface="Cambria Math" panose="02040503050406030204" pitchFamily="18" charset="0"/>
                          </a:rPr>
                          <m:t>𝑥</m:t>
                        </m:r>
                      </m:e>
                      <m:sub>
                        <m:r>
                          <a:rPr lang="en-US" altLang="en-US" sz="2800" b="0" i="1" dirty="0" smtClean="0">
                            <a:solidFill>
                              <a:schemeClr val="bg1"/>
                            </a:solidFill>
                            <a:latin typeface="Cambria Math" panose="02040503050406030204" pitchFamily="18" charset="0"/>
                          </a:rPr>
                          <m:t>1</m:t>
                        </m:r>
                      </m:sub>
                    </m:sSub>
                    <m:r>
                      <a:rPr lang="en-US" altLang="en-US" sz="2800" b="0" i="1" dirty="0" smtClean="0">
                        <a:solidFill>
                          <a:schemeClr val="bg1"/>
                        </a:solidFill>
                        <a:latin typeface="Cambria Math" panose="02040503050406030204" pitchFamily="18" charset="0"/>
                      </a:rPr>
                      <m:t>+</m:t>
                    </m:r>
                    <m:sSub>
                      <m:sSubPr>
                        <m:ctrlPr>
                          <a:rPr lang="en-US" altLang="en-US" sz="2800" b="0" i="1" dirty="0" smtClean="0">
                            <a:solidFill>
                              <a:schemeClr val="accent5"/>
                            </a:solidFill>
                            <a:latin typeface="Cambria Math" panose="02040503050406030204" pitchFamily="18" charset="0"/>
                          </a:rPr>
                        </m:ctrlPr>
                      </m:sSubPr>
                      <m:e>
                        <m:r>
                          <a:rPr lang="en-US" altLang="en-US" sz="2800" b="0" i="1" dirty="0" smtClean="0">
                            <a:solidFill>
                              <a:schemeClr val="accent5"/>
                            </a:solidFill>
                            <a:latin typeface="Cambria Math" panose="02040503050406030204" pitchFamily="18" charset="0"/>
                          </a:rPr>
                          <m:t>𝑤</m:t>
                        </m:r>
                      </m:e>
                      <m:sub>
                        <m:r>
                          <a:rPr lang="en-US" altLang="en-US" sz="2800" b="0" i="1" dirty="0" smtClean="0">
                            <a:solidFill>
                              <a:schemeClr val="accent5"/>
                            </a:solidFill>
                            <a:latin typeface="Cambria Math" panose="02040503050406030204" pitchFamily="18" charset="0"/>
                          </a:rPr>
                          <m:t>2</m:t>
                        </m:r>
                      </m:sub>
                    </m:sSub>
                    <m:sSub>
                      <m:sSubPr>
                        <m:ctrlPr>
                          <a:rPr lang="en-US" altLang="en-US" sz="2800" b="0" i="1" dirty="0" smtClean="0">
                            <a:solidFill>
                              <a:schemeClr val="bg1"/>
                            </a:solidFill>
                            <a:latin typeface="Cambria Math" panose="02040503050406030204" pitchFamily="18" charset="0"/>
                          </a:rPr>
                        </m:ctrlPr>
                      </m:sSubPr>
                      <m:e>
                        <m:r>
                          <a:rPr lang="en-US" altLang="en-US" sz="2800" b="0" i="1" dirty="0" smtClean="0">
                            <a:solidFill>
                              <a:schemeClr val="bg1"/>
                            </a:solidFill>
                            <a:latin typeface="Cambria Math" panose="02040503050406030204" pitchFamily="18" charset="0"/>
                          </a:rPr>
                          <m:t>𝑥</m:t>
                        </m:r>
                      </m:e>
                      <m:sub>
                        <m:r>
                          <a:rPr lang="en-US" altLang="en-US" sz="2800" b="0" i="1" dirty="0" smtClean="0">
                            <a:solidFill>
                              <a:schemeClr val="bg1"/>
                            </a:solidFill>
                            <a:latin typeface="Cambria Math" panose="02040503050406030204" pitchFamily="18" charset="0"/>
                          </a:rPr>
                          <m:t>2</m:t>
                        </m:r>
                      </m:sub>
                    </m:sSub>
                    <m:r>
                      <a:rPr lang="en-US" altLang="en-US" sz="2800" b="0" i="1" dirty="0" smtClean="0">
                        <a:solidFill>
                          <a:schemeClr val="bg1"/>
                        </a:solidFill>
                        <a:latin typeface="Cambria Math" panose="02040503050406030204" pitchFamily="18" charset="0"/>
                      </a:rPr>
                      <m:t>+</m:t>
                    </m:r>
                    <m:r>
                      <a:rPr lang="en-US" altLang="en-US" sz="2800" b="0" i="1" dirty="0" smtClean="0">
                        <a:solidFill>
                          <a:schemeClr val="accent5"/>
                        </a:solidFill>
                        <a:latin typeface="Cambria Math" panose="02040503050406030204" pitchFamily="18" charset="0"/>
                      </a:rPr>
                      <m:t>𝑏</m:t>
                    </m:r>
                    <m:r>
                      <a:rPr lang="en-US" altLang="en-US" sz="2800" b="0" i="1" dirty="0" smtClean="0">
                        <a:solidFill>
                          <a:schemeClr val="bg1"/>
                        </a:solidFill>
                        <a:latin typeface="Cambria Math" panose="02040503050406030204" pitchFamily="18" charset="0"/>
                      </a:rPr>
                      <m:t> </m:t>
                    </m:r>
                  </m:oMath>
                </a14:m>
                <a:endParaRPr lang="en-US" altLang="en-US" sz="2800" b="0" dirty="0">
                  <a:solidFill>
                    <a:schemeClr val="bg1"/>
                  </a:solidFill>
                </a:endParaRPr>
              </a:p>
              <a:p>
                <a:pPr marL="571500" indent="-571500" eaLnBrk="1" hangingPunct="1">
                  <a:lnSpc>
                    <a:spcPct val="150000"/>
                  </a:lnSpc>
                  <a:buFont typeface="Courier New" panose="02070309020205020404" pitchFamily="49" charset="0"/>
                  <a:buChar char="o"/>
                </a:pPr>
                <a14:m>
                  <m:oMath xmlns:m="http://schemas.openxmlformats.org/officeDocument/2006/math">
                    <m:r>
                      <a:rPr lang="en-US" altLang="en-US" sz="2800" b="0" i="1" smtClean="0">
                        <a:solidFill>
                          <a:schemeClr val="bg1"/>
                        </a:solidFill>
                        <a:latin typeface="Cambria Math" panose="02040503050406030204" pitchFamily="18" charset="0"/>
                      </a:rPr>
                      <m:t> </m:t>
                    </m:r>
                    <m:r>
                      <a:rPr lang="en-US" altLang="en-US" sz="2800" b="0" i="1" smtClean="0">
                        <a:solidFill>
                          <a:schemeClr val="bg1"/>
                        </a:solidFill>
                        <a:latin typeface="Cambria Math" panose="02040503050406030204" pitchFamily="18" charset="0"/>
                      </a:rPr>
                      <m:t>𝑓</m:t>
                    </m:r>
                    <m:r>
                      <a:rPr lang="en-US" altLang="en-US" sz="2800" b="0" i="1" smtClean="0">
                        <a:solidFill>
                          <a:schemeClr val="bg1"/>
                        </a:solidFill>
                        <a:latin typeface="Cambria Math" panose="02040503050406030204" pitchFamily="18" charset="0"/>
                      </a:rPr>
                      <m:t>=</m:t>
                    </m:r>
                    <m:r>
                      <a:rPr lang="en-GB" altLang="en-US" sz="2800" b="0" i="1" smtClean="0">
                        <a:solidFill>
                          <a:schemeClr val="bg1"/>
                        </a:solidFill>
                        <a:latin typeface="Cambria Math" panose="02040503050406030204" pitchFamily="18" charset="0"/>
                      </a:rPr>
                      <m:t>𝐴</m:t>
                    </m:r>
                    <m:r>
                      <a:rPr lang="en-US" altLang="en-US" sz="2800" b="0" i="1" smtClean="0">
                        <a:solidFill>
                          <a:schemeClr val="bg1"/>
                        </a:solidFill>
                        <a:latin typeface="Cambria Math" panose="02040503050406030204" pitchFamily="18" charset="0"/>
                      </a:rPr>
                      <m:t>𝑐𝑡𝑖𝑣𝑎𝑡𝑖𝑜𝑛</m:t>
                    </m:r>
                    <m:r>
                      <a:rPr lang="en-US" altLang="en-US" sz="2800" b="0" i="1" smtClean="0">
                        <a:solidFill>
                          <a:schemeClr val="bg1"/>
                        </a:solidFill>
                        <a:latin typeface="Cambria Math" panose="02040503050406030204" pitchFamily="18" charset="0"/>
                      </a:rPr>
                      <m:t> </m:t>
                    </m:r>
                    <m:r>
                      <a:rPr lang="en-US" altLang="en-US" sz="2800" b="0" i="1" smtClean="0">
                        <a:solidFill>
                          <a:schemeClr val="bg1"/>
                        </a:solidFill>
                        <a:latin typeface="Cambria Math" panose="02040503050406030204" pitchFamily="18" charset="0"/>
                      </a:rPr>
                      <m:t>𝑓𝑢𝑛𝑐𝑡𝑖𝑜𝑛</m:t>
                    </m:r>
                  </m:oMath>
                </a14:m>
                <a:endParaRPr lang="en-US" altLang="en-US" sz="2800" b="0" dirty="0">
                  <a:solidFill>
                    <a:schemeClr val="bg1"/>
                  </a:solidFill>
                </a:endParaRPr>
              </a:p>
              <a:p>
                <a:pPr marL="571500" indent="-571500" eaLnBrk="1" hangingPunct="1">
                  <a:lnSpc>
                    <a:spcPct val="150000"/>
                  </a:lnSpc>
                  <a:buFont typeface="Courier New" panose="02070309020205020404" pitchFamily="49" charset="0"/>
                  <a:buChar char="o"/>
                </a:pPr>
                <a:r>
                  <a:rPr lang="en-US" altLang="en-US" sz="2800" b="0" dirty="0">
                    <a:solidFill>
                      <a:schemeClr val="bg1"/>
                    </a:solidFill>
                  </a:rPr>
                  <a:t> </a:t>
                </a:r>
                <a14:m>
                  <m:oMath xmlns:m="http://schemas.openxmlformats.org/officeDocument/2006/math">
                    <m:acc>
                      <m:accPr>
                        <m:chr m:val="̂"/>
                        <m:ctrlPr>
                          <a:rPr lang="en-US" altLang="en-US" sz="2800" b="0" i="1" dirty="0" smtClean="0">
                            <a:solidFill>
                              <a:schemeClr val="bg1"/>
                            </a:solidFill>
                            <a:latin typeface="Cambria Math" panose="02040503050406030204" pitchFamily="18" charset="0"/>
                          </a:rPr>
                        </m:ctrlPr>
                      </m:accPr>
                      <m:e>
                        <m:r>
                          <a:rPr lang="en-US" altLang="en-US" sz="2800" b="0" i="1" dirty="0" smtClean="0">
                            <a:solidFill>
                              <a:schemeClr val="bg1"/>
                            </a:solidFill>
                            <a:latin typeface="Cambria Math" panose="02040503050406030204" pitchFamily="18" charset="0"/>
                          </a:rPr>
                          <m:t>𝑦</m:t>
                        </m:r>
                      </m:e>
                    </m:acc>
                    <m:r>
                      <a:rPr lang="en-US" altLang="en-US" sz="2800" b="0" i="1" dirty="0" smtClean="0">
                        <a:solidFill>
                          <a:schemeClr val="bg1"/>
                        </a:solidFill>
                        <a:latin typeface="Cambria Math" panose="02040503050406030204" pitchFamily="18" charset="0"/>
                      </a:rPr>
                      <m:t>=</m:t>
                    </m:r>
                    <m:r>
                      <a:rPr lang="en-US" altLang="en-US" sz="2800" b="0" i="1" dirty="0" smtClean="0">
                        <a:solidFill>
                          <a:schemeClr val="bg1"/>
                        </a:solidFill>
                        <a:latin typeface="Cambria Math" panose="02040503050406030204" pitchFamily="18" charset="0"/>
                      </a:rPr>
                      <m:t>𝑓</m:t>
                    </m:r>
                    <m:d>
                      <m:dPr>
                        <m:ctrlPr>
                          <a:rPr lang="en-US" altLang="en-US" sz="2800" b="0" i="1" dirty="0" smtClean="0">
                            <a:solidFill>
                              <a:schemeClr val="bg1"/>
                            </a:solidFill>
                            <a:latin typeface="Cambria Math" panose="02040503050406030204" pitchFamily="18" charset="0"/>
                          </a:rPr>
                        </m:ctrlPr>
                      </m:dPr>
                      <m:e>
                        <m:r>
                          <m:rPr>
                            <m:sty m:val="p"/>
                          </m:rPr>
                          <a:rPr lang="en-US" altLang="en-US" sz="2800" dirty="0">
                            <a:solidFill>
                              <a:schemeClr val="bg1"/>
                            </a:solidFill>
                            <a:latin typeface="Cambria Math" panose="02040503050406030204" pitchFamily="18" charset="0"/>
                          </a:rPr>
                          <m:t>Σ</m:t>
                        </m:r>
                      </m:e>
                    </m:d>
                    <m:r>
                      <a:rPr lang="en-US" altLang="en-US" sz="2800" b="0" i="1" dirty="0" smtClean="0">
                        <a:solidFill>
                          <a:schemeClr val="bg1"/>
                        </a:solidFill>
                        <a:latin typeface="Cambria Math" panose="02040503050406030204" pitchFamily="18" charset="0"/>
                      </a:rPr>
                      <m:t>=</m:t>
                    </m:r>
                    <m:r>
                      <a:rPr lang="en-US" altLang="en-US" sz="2800" b="0" i="1" dirty="0" smtClean="0">
                        <a:solidFill>
                          <a:schemeClr val="bg1"/>
                        </a:solidFill>
                        <a:latin typeface="Cambria Math" panose="02040503050406030204" pitchFamily="18" charset="0"/>
                      </a:rPr>
                      <m:t>𝑃𝑟𝑒𝑑𝑖𝑐𝑡𝑒𝑑</m:t>
                    </m:r>
                    <m:r>
                      <a:rPr lang="en-US" altLang="en-US" sz="2800" b="0" i="1" dirty="0" smtClean="0">
                        <a:solidFill>
                          <a:schemeClr val="bg1"/>
                        </a:solidFill>
                        <a:latin typeface="Cambria Math" panose="02040503050406030204" pitchFamily="18" charset="0"/>
                      </a:rPr>
                      <m:t> </m:t>
                    </m:r>
                    <m:r>
                      <a:rPr lang="en-US" altLang="en-US" sz="2800" b="0" i="1" dirty="0" smtClean="0">
                        <a:solidFill>
                          <a:schemeClr val="bg1"/>
                        </a:solidFill>
                        <a:latin typeface="Cambria Math" panose="02040503050406030204" pitchFamily="18" charset="0"/>
                      </a:rPr>
                      <m:t>𝑜𝑢𝑡𝑝𝑢𝑡</m:t>
                    </m:r>
                  </m:oMath>
                </a14:m>
                <a:endParaRPr lang="en-US" altLang="en-US" sz="2800" b="0" dirty="0">
                  <a:solidFill>
                    <a:schemeClr val="bg1"/>
                  </a:solidFill>
                </a:endParaRPr>
              </a:p>
              <a:p>
                <a:pPr marL="571500" indent="-571500" eaLnBrk="1" hangingPunct="1">
                  <a:lnSpc>
                    <a:spcPct val="150000"/>
                  </a:lnSpc>
                  <a:buFont typeface="Courier New" panose="02070309020205020404" pitchFamily="49" charset="0"/>
                  <a:buChar char="o"/>
                </a:pPr>
                <a:r>
                  <a:rPr lang="en-US" altLang="en-US" sz="2800" b="0" dirty="0">
                    <a:solidFill>
                      <a:schemeClr val="bg1"/>
                    </a:solidFill>
                  </a:rPr>
                  <a:t> </a:t>
                </a:r>
                <a14:m>
                  <m:oMath xmlns:m="http://schemas.openxmlformats.org/officeDocument/2006/math">
                    <m:r>
                      <a:rPr lang="en-US" altLang="en-US" sz="2800" b="0" i="1" smtClean="0">
                        <a:solidFill>
                          <a:schemeClr val="bg1"/>
                        </a:solidFill>
                        <a:latin typeface="Cambria Math" panose="02040503050406030204" pitchFamily="18" charset="0"/>
                      </a:rPr>
                      <m:t>𝑦</m:t>
                    </m:r>
                    <m:r>
                      <a:rPr lang="en-US" altLang="en-US" sz="2800" b="0" i="1" smtClean="0">
                        <a:solidFill>
                          <a:schemeClr val="bg1"/>
                        </a:solidFill>
                        <a:latin typeface="Cambria Math" panose="02040503050406030204" pitchFamily="18" charset="0"/>
                      </a:rPr>
                      <m:t>=</m:t>
                    </m:r>
                    <m:r>
                      <a:rPr lang="en-US" altLang="en-US" sz="2800" b="0" i="1" smtClean="0">
                        <a:solidFill>
                          <a:schemeClr val="bg1"/>
                        </a:solidFill>
                        <a:latin typeface="Cambria Math" panose="02040503050406030204" pitchFamily="18" charset="0"/>
                      </a:rPr>
                      <m:t>𝑇𝑟𝑢𝑒</m:t>
                    </m:r>
                    <m:r>
                      <a:rPr lang="en-US" altLang="en-US" sz="2800" b="0" i="1" smtClean="0">
                        <a:solidFill>
                          <a:schemeClr val="bg1"/>
                        </a:solidFill>
                        <a:latin typeface="Cambria Math" panose="02040503050406030204" pitchFamily="18" charset="0"/>
                      </a:rPr>
                      <m:t> </m:t>
                    </m:r>
                    <m:r>
                      <a:rPr lang="en-US" altLang="en-US" sz="2800" b="0" i="1" smtClean="0">
                        <a:solidFill>
                          <a:schemeClr val="bg1"/>
                        </a:solidFill>
                        <a:latin typeface="Cambria Math" panose="02040503050406030204" pitchFamily="18" charset="0"/>
                      </a:rPr>
                      <m:t>𝑜𝑢𝑡𝑝𝑢𝑡</m:t>
                    </m:r>
                  </m:oMath>
                </a14:m>
                <a:endParaRPr lang="en-US" altLang="en-US" sz="2800" b="0" dirty="0">
                  <a:solidFill>
                    <a:schemeClr val="bg1"/>
                  </a:solidFill>
                </a:endParaRPr>
              </a:p>
            </p:txBody>
          </p:sp>
        </mc:Choice>
        <mc:Fallback>
          <p:sp>
            <p:nvSpPr>
              <p:cNvPr id="2" name="TextBox 1">
                <a:extLst>
                  <a:ext uri="{FF2B5EF4-FFF2-40B4-BE49-F238E27FC236}">
                    <a16:creationId xmlns:a16="http://schemas.microsoft.com/office/drawing/2014/main" id="{F56493D1-071D-F7F4-E2F9-EE0FC184D904}"/>
                  </a:ext>
                </a:extLst>
              </p:cNvPr>
              <p:cNvSpPr txBox="1">
                <a:spLocks noRot="1" noChangeAspect="1" noMove="1" noResize="1" noEditPoints="1" noAdjustHandles="1" noChangeArrowheads="1" noChangeShapeType="1" noTextEdit="1"/>
              </p:cNvSpPr>
              <p:nvPr/>
            </p:nvSpPr>
            <p:spPr>
              <a:xfrm>
                <a:off x="7327900" y="3820390"/>
                <a:ext cx="5456811" cy="4626908"/>
              </a:xfrm>
              <a:prstGeom prst="rect">
                <a:avLst/>
              </a:prstGeom>
              <a:blipFill>
                <a:blip r:embed="rId2"/>
                <a:stretch>
                  <a:fillRect l="-2793" b="-1581"/>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6115A4-BAF3-C0F4-3B85-288287D2B7A8}"/>
                  </a:ext>
                </a:extLst>
              </p:cNvPr>
              <p:cNvSpPr txBox="1"/>
              <p:nvPr/>
            </p:nvSpPr>
            <p:spPr>
              <a:xfrm>
                <a:off x="1508374" y="4828036"/>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4000" b="0" i="1" smtClean="0">
                              <a:solidFill>
                                <a:srgbClr val="FF0000"/>
                              </a:solidFill>
                              <a:latin typeface="Cambria Math" panose="02040503050406030204" pitchFamily="18" charset="0"/>
                            </a:rPr>
                          </m:ctrlPr>
                        </m:sSubPr>
                        <m:e>
                          <m:r>
                            <a:rPr lang="en-US" altLang="en-US" sz="4000" b="0" i="1" smtClean="0">
                              <a:solidFill>
                                <a:srgbClr val="FF0000"/>
                              </a:solidFill>
                              <a:latin typeface="Cambria Math" panose="02040503050406030204" pitchFamily="18" charset="0"/>
                            </a:rPr>
                            <m:t>𝑤</m:t>
                          </m:r>
                        </m:e>
                        <m:sub>
                          <m:r>
                            <a:rPr lang="en-US" altLang="en-US" sz="4000" b="0" i="1" smtClean="0">
                              <a:solidFill>
                                <a:srgbClr val="FF0000"/>
                              </a:solidFill>
                              <a:latin typeface="Cambria Math" panose="02040503050406030204" pitchFamily="18" charset="0"/>
                            </a:rPr>
                            <m:t>1</m:t>
                          </m:r>
                        </m:sub>
                      </m:sSub>
                    </m:oMath>
                  </m:oMathPara>
                </a14:m>
                <a:endParaRPr lang="en-US" altLang="en-US" sz="4000" b="0" dirty="0"/>
              </a:p>
            </p:txBody>
          </p:sp>
        </mc:Choice>
        <mc:Fallback xmlns="">
          <p:sp>
            <p:nvSpPr>
              <p:cNvPr id="3" name="TextBox 2">
                <a:extLst>
                  <a:ext uri="{FF2B5EF4-FFF2-40B4-BE49-F238E27FC236}">
                    <a16:creationId xmlns:a16="http://schemas.microsoft.com/office/drawing/2014/main" id="{856115A4-BAF3-C0F4-3B85-288287D2B7A8}"/>
                  </a:ext>
                </a:extLst>
              </p:cNvPr>
              <p:cNvSpPr txBox="1">
                <a:spLocks noRot="1" noChangeAspect="1" noMove="1" noResize="1" noEditPoints="1" noAdjustHandles="1" noChangeArrowheads="1" noChangeShapeType="1" noTextEdit="1"/>
              </p:cNvSpPr>
              <p:nvPr/>
            </p:nvSpPr>
            <p:spPr>
              <a:xfrm>
                <a:off x="1508374" y="4828036"/>
                <a:ext cx="1067270" cy="718145"/>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1825755-0625-5D32-8F58-414D94815BF3}"/>
                  </a:ext>
                </a:extLst>
              </p:cNvPr>
              <p:cNvSpPr txBox="1"/>
              <p:nvPr/>
            </p:nvSpPr>
            <p:spPr>
              <a:xfrm>
                <a:off x="1203151" y="6596915"/>
                <a:ext cx="106727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3600" b="0" i="1" smtClean="0">
                              <a:solidFill>
                                <a:srgbClr val="FF0000"/>
                              </a:solidFill>
                              <a:latin typeface="Cambria Math" panose="02040503050406030204" pitchFamily="18" charset="0"/>
                            </a:rPr>
                          </m:ctrlPr>
                        </m:sSubPr>
                        <m:e>
                          <m:r>
                            <a:rPr lang="en-US" altLang="en-US" sz="3600" b="0" i="1" smtClean="0">
                              <a:solidFill>
                                <a:srgbClr val="FF0000"/>
                              </a:solidFill>
                              <a:latin typeface="Cambria Math" panose="02040503050406030204" pitchFamily="18" charset="0"/>
                            </a:rPr>
                            <m:t>𝑤</m:t>
                          </m:r>
                        </m:e>
                        <m:sub>
                          <m:r>
                            <a:rPr lang="en-US" altLang="en-US" sz="3600" b="0" i="1" smtClean="0">
                              <a:solidFill>
                                <a:srgbClr val="FF0000"/>
                              </a:solidFill>
                              <a:latin typeface="Cambria Math" panose="02040503050406030204" pitchFamily="18" charset="0"/>
                            </a:rPr>
                            <m:t>2</m:t>
                          </m:r>
                        </m:sub>
                      </m:sSub>
                    </m:oMath>
                  </m:oMathPara>
                </a14:m>
                <a:endParaRPr lang="en-US" altLang="en-US" sz="3600" b="0" dirty="0">
                  <a:solidFill>
                    <a:srgbClr val="FF0000"/>
                  </a:solidFill>
                </a:endParaRPr>
              </a:p>
            </p:txBody>
          </p:sp>
        </mc:Choice>
        <mc:Fallback xmlns="">
          <p:sp>
            <p:nvSpPr>
              <p:cNvPr id="4" name="TextBox 3">
                <a:extLst>
                  <a:ext uri="{FF2B5EF4-FFF2-40B4-BE49-F238E27FC236}">
                    <a16:creationId xmlns:a16="http://schemas.microsoft.com/office/drawing/2014/main" id="{E1825755-0625-5D32-8F58-414D94815BF3}"/>
                  </a:ext>
                </a:extLst>
              </p:cNvPr>
              <p:cNvSpPr txBox="1">
                <a:spLocks noRot="1" noChangeAspect="1" noMove="1" noResize="1" noEditPoints="1" noAdjustHandles="1" noChangeArrowheads="1" noChangeShapeType="1" noTextEdit="1"/>
              </p:cNvSpPr>
              <p:nvPr/>
            </p:nvSpPr>
            <p:spPr>
              <a:xfrm>
                <a:off x="1203151" y="6596915"/>
                <a:ext cx="1067270" cy="656590"/>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C939BE-5C97-925D-4968-8C9C295C8C0B}"/>
                  </a:ext>
                </a:extLst>
              </p:cNvPr>
              <p:cNvSpPr txBox="1"/>
              <p:nvPr/>
            </p:nvSpPr>
            <p:spPr>
              <a:xfrm>
                <a:off x="2417956" y="4121569"/>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𝑏</m:t>
                      </m:r>
                    </m:oMath>
                  </m:oMathPara>
                </a14:m>
                <a:endParaRPr lang="en-US" altLang="en-US" sz="4000" b="0" dirty="0">
                  <a:solidFill>
                    <a:srgbClr val="FF0000"/>
                  </a:solidFill>
                </a:endParaRPr>
              </a:p>
            </p:txBody>
          </p:sp>
        </mc:Choice>
        <mc:Fallback xmlns="">
          <p:sp>
            <p:nvSpPr>
              <p:cNvPr id="7" name="TextBox 6">
                <a:extLst>
                  <a:ext uri="{FF2B5EF4-FFF2-40B4-BE49-F238E27FC236}">
                    <a16:creationId xmlns:a16="http://schemas.microsoft.com/office/drawing/2014/main" id="{42C939BE-5C97-925D-4968-8C9C295C8C0B}"/>
                  </a:ext>
                </a:extLst>
              </p:cNvPr>
              <p:cNvSpPr txBox="1">
                <a:spLocks noRot="1" noChangeAspect="1" noMove="1" noResize="1" noEditPoints="1" noAdjustHandles="1" noChangeArrowheads="1" noChangeShapeType="1" noTextEdit="1"/>
              </p:cNvSpPr>
              <p:nvPr/>
            </p:nvSpPr>
            <p:spPr>
              <a:xfrm>
                <a:off x="2417956" y="4121569"/>
                <a:ext cx="1067270" cy="718145"/>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sp>
        <p:nvSpPr>
          <p:cNvPr id="9" name="TextBox 8">
            <a:extLst>
              <a:ext uri="{FF2B5EF4-FFF2-40B4-BE49-F238E27FC236}">
                <a16:creationId xmlns:a16="http://schemas.microsoft.com/office/drawing/2014/main" id="{4256B47F-6F83-76FB-1C49-59245D1ED362}"/>
              </a:ext>
            </a:extLst>
          </p:cNvPr>
          <p:cNvSpPr txBox="1"/>
          <p:nvPr/>
        </p:nvSpPr>
        <p:spPr>
          <a:xfrm>
            <a:off x="2509652" y="7733221"/>
            <a:ext cx="222562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sz="2800" b="0" i="0" u="none" strike="noStrike" cap="none" spc="0" normalizeH="0" baseline="0" dirty="0">
                <a:ln>
                  <a:noFill/>
                </a:ln>
                <a:solidFill>
                  <a:schemeClr val="bg1"/>
                </a:solidFill>
                <a:effectLst/>
                <a:uFillTx/>
                <a:latin typeface="Avenir Next Medium"/>
                <a:ea typeface="Avenir Next Medium"/>
                <a:cs typeface="Avenir Next Medium"/>
                <a:sym typeface="Avenir Next Medium"/>
              </a:rPr>
              <a:t>Node/Neuron</a:t>
            </a:r>
            <a:endParaRPr kumimoji="0" lang="en-GB" sz="28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grpSp>
        <p:nvGrpSpPr>
          <p:cNvPr id="11" name="Group 10">
            <a:extLst>
              <a:ext uri="{FF2B5EF4-FFF2-40B4-BE49-F238E27FC236}">
                <a16:creationId xmlns:a16="http://schemas.microsoft.com/office/drawing/2014/main" id="{BD76D75D-36AB-5232-7A7D-3AA92D74B712}"/>
              </a:ext>
            </a:extLst>
          </p:cNvPr>
          <p:cNvGrpSpPr/>
          <p:nvPr/>
        </p:nvGrpSpPr>
        <p:grpSpPr>
          <a:xfrm>
            <a:off x="477114" y="4507129"/>
            <a:ext cx="6591598" cy="3620905"/>
            <a:chOff x="475185" y="4496061"/>
            <a:chExt cx="6824021" cy="3889981"/>
          </a:xfrm>
        </p:grpSpPr>
        <p:sp>
          <p:nvSpPr>
            <p:cNvPr id="12" name="Oval 11">
              <a:extLst>
                <a:ext uri="{FF2B5EF4-FFF2-40B4-BE49-F238E27FC236}">
                  <a16:creationId xmlns:a16="http://schemas.microsoft.com/office/drawing/2014/main" id="{6737FCCF-390B-5303-B6A8-0200B66952A8}"/>
                </a:ext>
              </a:extLst>
            </p:cNvPr>
            <p:cNvSpPr/>
            <p:nvPr/>
          </p:nvSpPr>
          <p:spPr>
            <a:xfrm>
              <a:off x="2450317" y="5062883"/>
              <a:ext cx="2499108" cy="2600968"/>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4" name="Straight Arrow Connector 13">
              <a:extLst>
                <a:ext uri="{FF2B5EF4-FFF2-40B4-BE49-F238E27FC236}">
                  <a16:creationId xmlns:a16="http://schemas.microsoft.com/office/drawing/2014/main" id="{730057C5-0CE0-9302-EE6B-0ECB56FE65C1}"/>
                </a:ext>
              </a:extLst>
            </p:cNvPr>
            <p:cNvCxnSpPr>
              <a:cxnSpLocks/>
            </p:cNvCxnSpPr>
            <p:nvPr/>
          </p:nvCxnSpPr>
          <p:spPr>
            <a:xfrm>
              <a:off x="1383802" y="5226572"/>
              <a:ext cx="1195589" cy="595696"/>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ACC11255-45CA-3C0C-BA41-1BAD51A3740A}"/>
                </a:ext>
              </a:extLst>
            </p:cNvPr>
            <p:cNvCxnSpPr>
              <a:cxnSpLocks/>
            </p:cNvCxnSpPr>
            <p:nvPr/>
          </p:nvCxnSpPr>
          <p:spPr>
            <a:xfrm flipV="1">
              <a:off x="1226822" y="7059835"/>
              <a:ext cx="1407702" cy="774563"/>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61862D1-0885-269C-575F-6343C6EAD349}"/>
                    </a:ext>
                  </a:extLst>
                </p:cNvPr>
                <p:cNvSpPr txBox="1"/>
                <p:nvPr/>
              </p:nvSpPr>
              <p:spPr>
                <a:xfrm>
                  <a:off x="3721832" y="5886664"/>
                  <a:ext cx="976003" cy="8376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400" b="0" i="1" smtClean="0">
                            <a:solidFill>
                              <a:schemeClr val="bg1"/>
                            </a:solidFill>
                            <a:latin typeface="Cambria Math" panose="02040503050406030204" pitchFamily="18" charset="0"/>
                          </a:rPr>
                          <m:t>𝑓</m:t>
                        </m:r>
                        <m:r>
                          <a:rPr lang="en-US" altLang="en-US" sz="4400" b="0" i="1" smtClean="0">
                            <a:solidFill>
                              <a:schemeClr val="bg1"/>
                            </a:solidFill>
                            <a:latin typeface="Cambria Math" panose="02040503050406030204" pitchFamily="18" charset="0"/>
                          </a:rPr>
                          <m:t>(</m:t>
                        </m:r>
                        <m:r>
                          <m:rPr>
                            <m:sty m:val="p"/>
                          </m:rPr>
                          <a:rPr lang="en-US" altLang="en-US" sz="4400" b="0" i="0" smtClean="0">
                            <a:solidFill>
                              <a:schemeClr val="bg1"/>
                            </a:solidFill>
                            <a:latin typeface="Cambria Math" panose="02040503050406030204" pitchFamily="18" charset="0"/>
                          </a:rPr>
                          <m:t>Σ</m:t>
                        </m:r>
                        <m:r>
                          <a:rPr lang="en-US" altLang="en-US" sz="4400" b="0" i="1" smtClean="0">
                            <a:solidFill>
                              <a:schemeClr val="bg1"/>
                            </a:solidFill>
                            <a:latin typeface="Cambria Math" panose="02040503050406030204" pitchFamily="18" charset="0"/>
                          </a:rPr>
                          <m:t>)</m:t>
                        </m:r>
                      </m:oMath>
                    </m:oMathPara>
                  </a14:m>
                  <a:endParaRPr lang="en-US" altLang="en-US" sz="4400" dirty="0">
                    <a:solidFill>
                      <a:schemeClr val="bg1"/>
                    </a:solidFill>
                  </a:endParaRPr>
                </a:p>
              </p:txBody>
            </p:sp>
          </mc:Choice>
          <mc:Fallback xmlns="">
            <p:sp>
              <p:nvSpPr>
                <p:cNvPr id="16" name="TextBox 15">
                  <a:extLst>
                    <a:ext uri="{FF2B5EF4-FFF2-40B4-BE49-F238E27FC236}">
                      <a16:creationId xmlns:a16="http://schemas.microsoft.com/office/drawing/2014/main" id="{161862D1-0885-269C-575F-6343C6EAD349}"/>
                    </a:ext>
                  </a:extLst>
                </p:cNvPr>
                <p:cNvSpPr txBox="1">
                  <a:spLocks noRot="1" noChangeAspect="1" noMove="1" noResize="1" noEditPoints="1" noAdjustHandles="1" noChangeArrowheads="1" noChangeShapeType="1" noTextEdit="1"/>
                </p:cNvSpPr>
                <p:nvPr/>
              </p:nvSpPr>
              <p:spPr>
                <a:xfrm>
                  <a:off x="3721832" y="5886664"/>
                  <a:ext cx="976003" cy="837642"/>
                </a:xfrm>
                <a:prstGeom prst="rect">
                  <a:avLst/>
                </a:prstGeom>
                <a:blipFill>
                  <a:blip r:embed="rId10"/>
                  <a:stretch>
                    <a:fillRect r="-16883"/>
                  </a:stretch>
                </a:blipFill>
                <a:ln w="12700" cap="flat">
                  <a:noFill/>
                  <a:miter lim="400000"/>
                </a:ln>
                <a:effectLst/>
              </p:spPr>
              <p:txBody>
                <a:bodyPr/>
                <a:lstStyle/>
                <a:p>
                  <a:r>
                    <a:rPr lang="en-GB">
                      <a:noFill/>
                    </a:rPr>
                    <a:t> </a:t>
                  </a:r>
                </a:p>
              </p:txBody>
            </p:sp>
          </mc:Fallback>
        </mc:AlternateContent>
        <p:cxnSp>
          <p:nvCxnSpPr>
            <p:cNvPr id="17" name="Straight Arrow Connector 16">
              <a:extLst>
                <a:ext uri="{FF2B5EF4-FFF2-40B4-BE49-F238E27FC236}">
                  <a16:creationId xmlns:a16="http://schemas.microsoft.com/office/drawing/2014/main" id="{EBF85BF8-3DE4-AB49-CA1F-3916D0703F37}"/>
                </a:ext>
              </a:extLst>
            </p:cNvPr>
            <p:cNvCxnSpPr>
              <a:cxnSpLocks/>
            </p:cNvCxnSpPr>
            <p:nvPr/>
          </p:nvCxnSpPr>
          <p:spPr>
            <a:xfrm>
              <a:off x="4949426" y="6305486"/>
              <a:ext cx="1524120" cy="0"/>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D9429D-6A3C-BABE-F2A4-1FE9226E3EC3}"/>
                    </a:ext>
                  </a:extLst>
                </p:cNvPr>
                <p:cNvSpPr txBox="1"/>
                <p:nvPr/>
              </p:nvSpPr>
              <p:spPr>
                <a:xfrm>
                  <a:off x="475185" y="4496061"/>
                  <a:ext cx="110490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4800" b="0" i="1" smtClean="0">
                                <a:latin typeface="Cambria Math" panose="02040503050406030204" pitchFamily="18" charset="0"/>
                              </a:rPr>
                            </m:ctrlPr>
                          </m:sSubPr>
                          <m:e>
                            <m:r>
                              <a:rPr lang="en-US" altLang="en-US" sz="4800" b="0" i="1" smtClean="0">
                                <a:latin typeface="Cambria Math" panose="02040503050406030204" pitchFamily="18" charset="0"/>
                              </a:rPr>
                              <m:t>𝑥</m:t>
                            </m:r>
                          </m:e>
                          <m:sub>
                            <m:r>
                              <a:rPr lang="en-US" altLang="en-US" sz="4800" b="0" i="1" smtClean="0">
                                <a:latin typeface="Cambria Math" panose="02040503050406030204" pitchFamily="18" charset="0"/>
                              </a:rPr>
                              <m:t>1</m:t>
                            </m:r>
                          </m:sub>
                        </m:sSub>
                      </m:oMath>
                    </m:oMathPara>
                  </a14:m>
                  <a:endParaRPr lang="en-US" altLang="en-US" sz="4800" b="0" dirty="0"/>
                </a:p>
              </p:txBody>
            </p:sp>
          </mc:Choice>
          <mc:Fallback xmlns="">
            <p:sp>
              <p:nvSpPr>
                <p:cNvPr id="18" name="TextBox 17">
                  <a:extLst>
                    <a:ext uri="{FF2B5EF4-FFF2-40B4-BE49-F238E27FC236}">
                      <a16:creationId xmlns:a16="http://schemas.microsoft.com/office/drawing/2014/main" id="{DCD9429D-6A3C-BABE-F2A4-1FE9226E3EC3}"/>
                    </a:ext>
                  </a:extLst>
                </p:cNvPr>
                <p:cNvSpPr txBox="1">
                  <a:spLocks noRot="1" noChangeAspect="1" noMove="1" noResize="1" noEditPoints="1" noAdjustHandles="1" noChangeArrowheads="1" noChangeShapeType="1" noTextEdit="1"/>
                </p:cNvSpPr>
                <p:nvPr/>
              </p:nvSpPr>
              <p:spPr>
                <a:xfrm>
                  <a:off x="475185" y="4496061"/>
                  <a:ext cx="1104902" cy="841256"/>
                </a:xfrm>
                <a:prstGeom prst="rect">
                  <a:avLst/>
                </a:prstGeom>
                <a:blipFill>
                  <a:blip r:embed="rId11"/>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DB103CB-F0A3-4355-6733-F3BC7F3D99AA}"/>
                    </a:ext>
                  </a:extLst>
                </p:cNvPr>
                <p:cNvSpPr txBox="1"/>
                <p:nvPr/>
              </p:nvSpPr>
              <p:spPr>
                <a:xfrm>
                  <a:off x="520287" y="7544786"/>
                  <a:ext cx="9271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en-US" sz="4800" b="0" i="1" smtClean="0">
                                <a:latin typeface="Cambria Math" panose="02040503050406030204" pitchFamily="18" charset="0"/>
                              </a:rPr>
                            </m:ctrlPr>
                          </m:sSubPr>
                          <m:e>
                            <m:r>
                              <a:rPr lang="en-US" altLang="en-US" sz="4800" b="0" i="1" smtClean="0">
                                <a:latin typeface="Cambria Math" panose="02040503050406030204" pitchFamily="18" charset="0"/>
                              </a:rPr>
                              <m:t>𝑥</m:t>
                            </m:r>
                          </m:e>
                          <m:sub>
                            <m:r>
                              <a:rPr lang="en-US" altLang="en-US" sz="4800" b="0" i="1" smtClean="0">
                                <a:latin typeface="Cambria Math" panose="02040503050406030204" pitchFamily="18" charset="0"/>
                              </a:rPr>
                              <m:t>2</m:t>
                            </m:r>
                          </m:sub>
                        </m:sSub>
                      </m:oMath>
                    </m:oMathPara>
                  </a14:m>
                  <a:endParaRPr lang="en-US" altLang="en-US" sz="4800" b="0" dirty="0"/>
                </a:p>
              </p:txBody>
            </p:sp>
          </mc:Choice>
          <mc:Fallback xmlns="">
            <p:sp>
              <p:nvSpPr>
                <p:cNvPr id="20" name="TextBox 19">
                  <a:extLst>
                    <a:ext uri="{FF2B5EF4-FFF2-40B4-BE49-F238E27FC236}">
                      <a16:creationId xmlns:a16="http://schemas.microsoft.com/office/drawing/2014/main" id="{7DB103CB-F0A3-4355-6733-F3BC7F3D99AA}"/>
                    </a:ext>
                  </a:extLst>
                </p:cNvPr>
                <p:cNvSpPr txBox="1">
                  <a:spLocks noRot="1" noChangeAspect="1" noMove="1" noResize="1" noEditPoints="1" noAdjustHandles="1" noChangeArrowheads="1" noChangeShapeType="1" noTextEdit="1"/>
                </p:cNvSpPr>
                <p:nvPr/>
              </p:nvSpPr>
              <p:spPr>
                <a:xfrm>
                  <a:off x="520287" y="7544786"/>
                  <a:ext cx="927100" cy="841256"/>
                </a:xfrm>
                <a:prstGeom prst="rect">
                  <a:avLst/>
                </a:prstGeom>
                <a:blipFill>
                  <a:blip r:embed="rId12"/>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218208E-5A8D-CDC0-07A7-0A7F45B762F9}"/>
                    </a:ext>
                  </a:extLst>
                </p:cNvPr>
                <p:cNvSpPr txBox="1"/>
                <p:nvPr/>
              </p:nvSpPr>
              <p:spPr>
                <a:xfrm>
                  <a:off x="6372106" y="5791833"/>
                  <a:ext cx="927100" cy="903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latin typeface="Cambria Math" panose="02040503050406030204" pitchFamily="18" charset="0"/>
                              </a:rPr>
                            </m:ctrlPr>
                          </m:accPr>
                          <m:e>
                            <m:r>
                              <a:rPr lang="en-US" altLang="en-US" sz="4800" b="0" i="1" smtClean="0">
                                <a:latin typeface="Cambria Math" panose="02040503050406030204" pitchFamily="18" charset="0"/>
                              </a:rPr>
                              <m:t>𝑦</m:t>
                            </m:r>
                          </m:e>
                        </m:acc>
                      </m:oMath>
                    </m:oMathPara>
                  </a14:m>
                  <a:endParaRPr lang="en-US" altLang="en-US" sz="4800" b="0" dirty="0"/>
                </a:p>
              </p:txBody>
            </p:sp>
          </mc:Choice>
          <mc:Fallback xmlns="">
            <p:sp>
              <p:nvSpPr>
                <p:cNvPr id="23" name="TextBox 22">
                  <a:extLst>
                    <a:ext uri="{FF2B5EF4-FFF2-40B4-BE49-F238E27FC236}">
                      <a16:creationId xmlns:a16="http://schemas.microsoft.com/office/drawing/2014/main" id="{8218208E-5A8D-CDC0-07A7-0A7F45B762F9}"/>
                    </a:ext>
                  </a:extLst>
                </p:cNvPr>
                <p:cNvSpPr txBox="1">
                  <a:spLocks noRot="1" noChangeAspect="1" noMove="1" noResize="1" noEditPoints="1" noAdjustHandles="1" noChangeArrowheads="1" noChangeShapeType="1" noTextEdit="1"/>
                </p:cNvSpPr>
                <p:nvPr/>
              </p:nvSpPr>
              <p:spPr>
                <a:xfrm>
                  <a:off x="6372106" y="5791833"/>
                  <a:ext cx="927100" cy="903771"/>
                </a:xfrm>
                <a:prstGeom prst="rect">
                  <a:avLst/>
                </a:prstGeom>
                <a:blipFill>
                  <a:blip r:embed="rId13"/>
                  <a:stretch>
                    <a:fillRect/>
                  </a:stretch>
                </a:blipFill>
                <a:ln w="12700" cap="flat">
                  <a:noFill/>
                  <a:miter lim="400000"/>
                </a:ln>
                <a:effectLst/>
              </p:spPr>
              <p:txBody>
                <a:bodyPr/>
                <a:lstStyle/>
                <a:p>
                  <a:r>
                    <a:rPr lang="en-GB">
                      <a:noFill/>
                    </a:rPr>
                    <a:t> </a:t>
                  </a:r>
                </a:p>
              </p:txBody>
            </p:sp>
          </mc:Fallback>
        </mc:AlternateContent>
      </p:grpSp>
      <p:cxnSp>
        <p:nvCxnSpPr>
          <p:cNvPr id="27" name="Straight Connector 26">
            <a:extLst>
              <a:ext uri="{FF2B5EF4-FFF2-40B4-BE49-F238E27FC236}">
                <a16:creationId xmlns:a16="http://schemas.microsoft.com/office/drawing/2014/main" id="{9D2C035A-93AC-FAC2-1AD8-6B019263856D}"/>
              </a:ext>
            </a:extLst>
          </p:cNvPr>
          <p:cNvCxnSpPr>
            <a:stCxn id="12" idx="0"/>
            <a:endCxn id="12" idx="4"/>
          </p:cNvCxnSpPr>
          <p:nvPr/>
        </p:nvCxnSpPr>
        <p:spPr>
          <a:xfrm>
            <a:off x="3591969" y="5034743"/>
            <a:ext cx="0" cy="2421055"/>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8AD8E4-01C2-5BA7-2B84-48932B5C07B6}"/>
                  </a:ext>
                </a:extLst>
              </p:cNvPr>
              <p:cNvSpPr txBox="1"/>
              <p:nvPr/>
            </p:nvSpPr>
            <p:spPr>
              <a:xfrm>
                <a:off x="2745480" y="5860549"/>
                <a:ext cx="652253"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en-US" sz="4400" b="0" i="0" smtClean="0">
                          <a:solidFill>
                            <a:schemeClr val="bg1"/>
                          </a:solidFill>
                          <a:latin typeface="Cambria Math" panose="02040503050406030204" pitchFamily="18" charset="0"/>
                        </a:rPr>
                        <m:t>Σ</m:t>
                      </m:r>
                    </m:oMath>
                  </m:oMathPara>
                </a14:m>
                <a:endParaRPr lang="en-GB" sz="4400" dirty="0"/>
              </a:p>
            </p:txBody>
          </p:sp>
        </mc:Choice>
        <mc:Fallback xmlns="">
          <p:sp>
            <p:nvSpPr>
              <p:cNvPr id="28" name="TextBox 27">
                <a:extLst>
                  <a:ext uri="{FF2B5EF4-FFF2-40B4-BE49-F238E27FC236}">
                    <a16:creationId xmlns:a16="http://schemas.microsoft.com/office/drawing/2014/main" id="{AF8AD8E4-01C2-5BA7-2B84-48932B5C07B6}"/>
                  </a:ext>
                </a:extLst>
              </p:cNvPr>
              <p:cNvSpPr txBox="1">
                <a:spLocks noRot="1" noChangeAspect="1" noMove="1" noResize="1" noEditPoints="1" noAdjustHandles="1" noChangeArrowheads="1" noChangeShapeType="1" noTextEdit="1"/>
              </p:cNvSpPr>
              <p:nvPr/>
            </p:nvSpPr>
            <p:spPr>
              <a:xfrm>
                <a:off x="2745480" y="5860549"/>
                <a:ext cx="652253" cy="769441"/>
              </a:xfrm>
              <a:prstGeom prst="rect">
                <a:avLst/>
              </a:prstGeom>
              <a:blipFill>
                <a:blip r:embed="rId14"/>
                <a:stretch>
                  <a:fillRect/>
                </a:stretch>
              </a:blipFill>
              <a:ln w="12700" cap="flat">
                <a:noFill/>
                <a:miter lim="400000"/>
              </a:ln>
              <a:effectLst/>
            </p:spPr>
            <p:txBody>
              <a:bodyPr/>
              <a:lstStyle/>
              <a:p>
                <a:r>
                  <a:rPr lang="en-GB">
                    <a:noFill/>
                  </a:rPr>
                  <a:t> </a:t>
                </a:r>
              </a:p>
            </p:txBody>
          </p:sp>
        </mc:Fallback>
      </mc:AlternateContent>
      <p:cxnSp>
        <p:nvCxnSpPr>
          <p:cNvPr id="29" name="Straight Arrow Connector 28">
            <a:extLst>
              <a:ext uri="{FF2B5EF4-FFF2-40B4-BE49-F238E27FC236}">
                <a16:creationId xmlns:a16="http://schemas.microsoft.com/office/drawing/2014/main" id="{D3377083-2688-8BCC-307E-9D9F3C75716C}"/>
              </a:ext>
            </a:extLst>
          </p:cNvPr>
          <p:cNvCxnSpPr>
            <a:cxnSpLocks/>
          </p:cNvCxnSpPr>
          <p:nvPr/>
        </p:nvCxnSpPr>
        <p:spPr>
          <a:xfrm>
            <a:off x="2452493" y="4075116"/>
            <a:ext cx="619113" cy="1090644"/>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2481747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30</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7" name="Text Placeholder 1">
                <a:extLst>
                  <a:ext uri="{FF2B5EF4-FFF2-40B4-BE49-F238E27FC236}">
                    <a16:creationId xmlns:a16="http://schemas.microsoft.com/office/drawing/2014/main" id="{4AAD135F-6B00-9537-9A02-9A65436A5676}"/>
                  </a:ext>
                </a:extLst>
              </p:cNvPr>
              <p:cNvSpPr txBox="1">
                <a:spLocks/>
              </p:cNvSpPr>
              <p:nvPr/>
            </p:nvSpPr>
            <p:spPr bwMode="auto">
              <a:xfrm>
                <a:off x="508000" y="4590189"/>
                <a:ext cx="12192000" cy="336794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𝐿</m:t>
                        </m:r>
                      </m:e>
                    </m:acc>
                    <m:r>
                      <a:rPr lang="en-US" altLang="en-US" sz="2800" b="0" i="1" kern="0" dirty="0" smtClean="0">
                        <a:solidFill>
                          <a:schemeClr val="bg1"/>
                        </a:solidFill>
                        <a:latin typeface="Cambria Math" panose="02040503050406030204" pitchFamily="18" charset="0"/>
                      </a:rPr>
                      <m:t>=1</m:t>
                    </m:r>
                  </m:oMath>
                </a14:m>
                <a:endParaRPr lang="en-US" altLang="en-US" sz="2800" b="0" kern="0" dirty="0">
                  <a:solidFill>
                    <a:schemeClr val="bg1"/>
                  </a:solidFill>
                </a:endParaRPr>
              </a:p>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𝑦</m:t>
                            </m:r>
                          </m:e>
                        </m:acc>
                      </m:e>
                    </m:acc>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𝑦</m:t>
                    </m:r>
                    <m:r>
                      <a:rPr lang="en-US" altLang="en-US" sz="2800" i="1" kern="0" dirty="0">
                        <a:solidFill>
                          <a:schemeClr val="bg1"/>
                        </a:solidFill>
                        <a:latin typeface="Cambria Math" panose="02040503050406030204" pitchFamily="18" charset="0"/>
                      </a:rPr>
                      <m:t>=−1.00034</m:t>
                    </m:r>
                  </m:oMath>
                </a14:m>
                <a:endParaRPr lang="en-US" altLang="en-US" sz="2800" b="0" kern="0" dirty="0">
                  <a:solidFill>
                    <a:schemeClr val="bg1"/>
                  </a:solidFill>
                </a:endParaRPr>
              </a:p>
            </p:txBody>
          </p:sp>
        </mc:Choice>
        <mc:Fallback xmlns="">
          <p:sp>
            <p:nvSpPr>
              <p:cNvPr id="37" name="Text Placeholder 1">
                <a:extLst>
                  <a:ext uri="{FF2B5EF4-FFF2-40B4-BE49-F238E27FC236}">
                    <a16:creationId xmlns:a16="http://schemas.microsoft.com/office/drawing/2014/main" id="{4AAD135F-6B00-9537-9A02-9A65436A5676}"/>
                  </a:ext>
                </a:extLst>
              </p:cNvPr>
              <p:cNvSpPr txBox="1">
                <a:spLocks noRot="1" noChangeAspect="1" noMove="1" noResize="1" noEditPoints="1" noAdjustHandles="1" noChangeArrowheads="1" noChangeShapeType="1" noTextEdit="1"/>
              </p:cNvSpPr>
              <p:nvPr/>
            </p:nvSpPr>
            <p:spPr bwMode="auto">
              <a:xfrm>
                <a:off x="508000" y="4590189"/>
                <a:ext cx="12192000" cy="3367948"/>
              </a:xfrm>
              <a:prstGeom prst="rect">
                <a:avLst/>
              </a:prstGeom>
              <a:blipFill>
                <a:blip r:embed="rId3"/>
                <a:stretch>
                  <a:fillRect l="-1450" t="-25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grpSp>
        <p:nvGrpSpPr>
          <p:cNvPr id="15" name="Group 14">
            <a:extLst>
              <a:ext uri="{FF2B5EF4-FFF2-40B4-BE49-F238E27FC236}">
                <a16:creationId xmlns:a16="http://schemas.microsoft.com/office/drawing/2014/main" id="{3FA2A077-65DC-9F5B-5041-C7FF03CAABF0}"/>
              </a:ext>
            </a:extLst>
          </p:cNvPr>
          <p:cNvGrpSpPr/>
          <p:nvPr/>
        </p:nvGrpSpPr>
        <p:grpSpPr>
          <a:xfrm>
            <a:off x="5712732" y="1768182"/>
            <a:ext cx="6085568" cy="2441523"/>
            <a:chOff x="1089932" y="3578277"/>
            <a:chExt cx="7255540" cy="2905849"/>
          </a:xfrm>
        </p:grpSpPr>
        <p:cxnSp>
          <p:nvCxnSpPr>
            <p:cNvPr id="16" name="Straight Arrow Connector 15">
              <a:extLst>
                <a:ext uri="{FF2B5EF4-FFF2-40B4-BE49-F238E27FC236}">
                  <a16:creationId xmlns:a16="http://schemas.microsoft.com/office/drawing/2014/main" id="{3CBF7972-5A7F-64BD-28AC-28715018FED8}"/>
                </a:ext>
              </a:extLst>
            </p:cNvPr>
            <p:cNvCxnSpPr>
              <a:cxnSpLocks/>
              <a:endCxn id="20"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1ED2763-9DDF-2C3C-6C03-53FC534D40E5}"/>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17" name="TextBox 16">
                  <a:extLst>
                    <a:ext uri="{FF2B5EF4-FFF2-40B4-BE49-F238E27FC236}">
                      <a16:creationId xmlns:a16="http://schemas.microsoft.com/office/drawing/2014/main" id="{F1ED2763-9DDF-2C3C-6C03-53FC534D40E5}"/>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27BF37E2-9BAF-1A08-76D9-061049AFF4F3}"/>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4E03FBA-FAC7-309E-7A42-2E10BA131F28}"/>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19" name="TextBox 18">
                  <a:extLst>
                    <a:ext uri="{FF2B5EF4-FFF2-40B4-BE49-F238E27FC236}">
                      <a16:creationId xmlns:a16="http://schemas.microsoft.com/office/drawing/2014/main" id="{C4E03FBA-FAC7-309E-7A42-2E10BA131F28}"/>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sp>
          <p:nvSpPr>
            <p:cNvPr id="20" name="Oval 19">
              <a:extLst>
                <a:ext uri="{FF2B5EF4-FFF2-40B4-BE49-F238E27FC236}">
                  <a16:creationId xmlns:a16="http://schemas.microsoft.com/office/drawing/2014/main" id="{F69FE142-6B21-D689-01EF-00D030BF9F59}"/>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60B7DB-FC64-AFE9-79DB-56F4986021E6}"/>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21" name="TextBox 20">
                  <a:extLst>
                    <a:ext uri="{FF2B5EF4-FFF2-40B4-BE49-F238E27FC236}">
                      <a16:creationId xmlns:a16="http://schemas.microsoft.com/office/drawing/2014/main" id="{4160B7DB-FC64-AFE9-79DB-56F4986021E6}"/>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E1D32C1-39D3-93DE-1EA0-A9E32C138093}"/>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E33ECA-5BAA-6FD6-AD82-739A7C56391D}"/>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3F5EBD-968C-DFEF-904D-6D3DE0FA72A4}"/>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18DAD1D-5024-54F4-2484-9792D2878E7C}"/>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7" name="TextBox 26">
                  <a:extLst>
                    <a:ext uri="{FF2B5EF4-FFF2-40B4-BE49-F238E27FC236}">
                      <a16:creationId xmlns:a16="http://schemas.microsoft.com/office/drawing/2014/main" id="{F18DAD1D-5024-54F4-2484-9792D2878E7C}"/>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p:sp>
          <p:nvSpPr>
            <p:cNvPr id="28" name="Oval 27">
              <a:extLst>
                <a:ext uri="{FF2B5EF4-FFF2-40B4-BE49-F238E27FC236}">
                  <a16:creationId xmlns:a16="http://schemas.microsoft.com/office/drawing/2014/main" id="{8AFF9CB8-83AA-432A-5A78-1B820191A8FF}"/>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Oval 32">
              <a:extLst>
                <a:ext uri="{FF2B5EF4-FFF2-40B4-BE49-F238E27FC236}">
                  <a16:creationId xmlns:a16="http://schemas.microsoft.com/office/drawing/2014/main" id="{2D352413-37D6-C309-FB4D-0AB044C5B4AB}"/>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D1E039A-1721-25C3-F0C2-42A2B7C84C10}"/>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34" name="TextBox 33">
                  <a:extLst>
                    <a:ext uri="{FF2B5EF4-FFF2-40B4-BE49-F238E27FC236}">
                      <a16:creationId xmlns:a16="http://schemas.microsoft.com/office/drawing/2014/main" id="{ED1E039A-1721-25C3-F0C2-42A2B7C84C10}"/>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D4F19-DAE8-34B0-E76C-BEFC371F92FE}"/>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8" name="TextBox 37">
                  <a:extLst>
                    <a:ext uri="{FF2B5EF4-FFF2-40B4-BE49-F238E27FC236}">
                      <a16:creationId xmlns:a16="http://schemas.microsoft.com/office/drawing/2014/main" id="{B99D4F19-DAE8-34B0-E76C-BEFC371F92FE}"/>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cxnSp>
          <p:nvCxnSpPr>
            <p:cNvPr id="39" name="Straight Arrow Connector 38">
              <a:extLst>
                <a:ext uri="{FF2B5EF4-FFF2-40B4-BE49-F238E27FC236}">
                  <a16:creationId xmlns:a16="http://schemas.microsoft.com/office/drawing/2014/main" id="{CC75DD81-FF33-AEBB-9CB3-AFCEA6AA2D7E}"/>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73B77A7-0AC6-DF7F-DD5B-8F5634F4EEB1}"/>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40" name="TextBox 39">
                  <a:extLst>
                    <a:ext uri="{FF2B5EF4-FFF2-40B4-BE49-F238E27FC236}">
                      <a16:creationId xmlns:a16="http://schemas.microsoft.com/office/drawing/2014/main" id="{673B77A7-0AC6-DF7F-DD5B-8F5634F4EEB1}"/>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grpSp>
      <p:sp>
        <p:nvSpPr>
          <p:cNvPr id="41" name="Rectangle 40">
            <a:extLst>
              <a:ext uri="{FF2B5EF4-FFF2-40B4-BE49-F238E27FC236}">
                <a16:creationId xmlns:a16="http://schemas.microsoft.com/office/drawing/2014/main" id="{46934981-E786-A3B2-268E-FA6122809982}"/>
              </a:ext>
            </a:extLst>
          </p:cNvPr>
          <p:cNvSpPr/>
          <p:nvPr/>
        </p:nvSpPr>
        <p:spPr>
          <a:xfrm>
            <a:off x="9247551" y="2572455"/>
            <a:ext cx="1066800" cy="1229525"/>
          </a:xfrm>
          <a:prstGeom prst="rect">
            <a:avLst/>
          </a:prstGeom>
          <a:noFill/>
          <a:ln>
            <a:solidFill>
              <a:schemeClr val="accent3"/>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43" name="Text Placeholder 1">
                <a:extLst>
                  <a:ext uri="{FF2B5EF4-FFF2-40B4-BE49-F238E27FC236}">
                    <a16:creationId xmlns:a16="http://schemas.microsoft.com/office/drawing/2014/main" id="{773ABCD0-CFAC-DC40-88BD-14FE1A18ACCF}"/>
                  </a:ext>
                </a:extLst>
              </p:cNvPr>
              <p:cNvSpPr txBox="1">
                <a:spLocks/>
              </p:cNvSpPr>
              <p:nvPr/>
            </p:nvSpPr>
            <p:spPr bwMode="auto">
              <a:xfrm>
                <a:off x="605350" y="1936216"/>
                <a:ext cx="4987796" cy="160766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r>
                  <a:rPr lang="en-US" altLang="en-US" b="1" kern="0" dirty="0">
                    <a:solidFill>
                      <a:schemeClr val="bg1"/>
                    </a:solidFill>
                  </a:rPr>
                  <a:t>Backward Pass</a:t>
                </a:r>
              </a:p>
              <a:p>
                <a14:m>
                  <m:oMath xmlns:m="http://schemas.openxmlformats.org/officeDocument/2006/math">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e>
                    </m:d>
                    <m:r>
                      <a:rPr lang="en-US" altLang="en-US" i="1" kern="0" dirty="0" smtClean="0">
                        <a:solidFill>
                          <a:schemeClr val="bg1"/>
                        </a:solidFill>
                        <a:latin typeface="Cambria Math" panose="02040503050406030204" pitchFamily="18" charset="0"/>
                      </a:rPr>
                      <m:t>=</m:t>
                    </m:r>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2,2,3,2</m:t>
                        </m:r>
                      </m:e>
                    </m:d>
                  </m:oMath>
                </a14:m>
                <a:endParaRPr lang="en-US" altLang="en-US" kern="0" dirty="0">
                  <a:solidFill>
                    <a:schemeClr val="bg1"/>
                  </a:solidFill>
                </a:endParaRPr>
              </a:p>
              <a:p>
                <a14:m>
                  <m:oMath xmlns:m="http://schemas.openxmlformats.org/officeDocument/2006/math">
                    <m:acc>
                      <m:accPr>
                        <m:chr m:val="̅"/>
                        <m:ctrlPr>
                          <a:rPr lang="en-US" altLang="en-US" b="0" i="1" smtClean="0">
                            <a:solidFill>
                              <a:schemeClr val="bg1"/>
                            </a:solidFill>
                            <a:latin typeface="Cambria Math" panose="02040503050406030204" pitchFamily="18" charset="0"/>
                          </a:rPr>
                        </m:ctrlPr>
                      </m:accPr>
                      <m:e>
                        <m:r>
                          <a:rPr lang="en-US" altLang="en-US" b="0" i="1" smtClean="0">
                            <a:solidFill>
                              <a:schemeClr val="bg1"/>
                            </a:solidFill>
                            <a:latin typeface="Cambria Math" panose="02040503050406030204" pitchFamily="18" charset="0"/>
                          </a:rPr>
                          <m:t>𝑣</m:t>
                        </m:r>
                      </m:e>
                    </m:acc>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𝐿</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𝑣</m:t>
                    </m:r>
                  </m:oMath>
                </a14:m>
                <a:r>
                  <a:rPr lang="en-US" altLang="en-US" kern="0" dirty="0">
                    <a:solidFill>
                      <a:schemeClr val="bg1"/>
                    </a:solidFill>
                  </a:rPr>
                  <a:t> 			</a:t>
                </a:r>
              </a:p>
            </p:txBody>
          </p:sp>
        </mc:Choice>
        <mc:Fallback xmlns="">
          <p:sp>
            <p:nvSpPr>
              <p:cNvPr id="43" name="Text Placeholder 1">
                <a:extLst>
                  <a:ext uri="{FF2B5EF4-FFF2-40B4-BE49-F238E27FC236}">
                    <a16:creationId xmlns:a16="http://schemas.microsoft.com/office/drawing/2014/main" id="{773ABCD0-CFAC-DC40-88BD-14FE1A18ACCF}"/>
                  </a:ext>
                </a:extLst>
              </p:cNvPr>
              <p:cNvSpPr txBox="1">
                <a:spLocks noRot="1" noChangeAspect="1" noMove="1" noResize="1" noEditPoints="1" noAdjustHandles="1" noChangeArrowheads="1" noChangeShapeType="1" noTextEdit="1"/>
              </p:cNvSpPr>
              <p:nvPr/>
            </p:nvSpPr>
            <p:spPr bwMode="auto">
              <a:xfrm>
                <a:off x="605350" y="1936216"/>
                <a:ext cx="4987796" cy="1607661"/>
              </a:xfrm>
              <a:prstGeom prst="rect">
                <a:avLst/>
              </a:prstGeom>
              <a:blipFill>
                <a:blip r:embed="rId11"/>
                <a:stretch>
                  <a:fillRect l="-4274" t="-6844" b="-429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cxnSp>
        <p:nvCxnSpPr>
          <p:cNvPr id="2" name="Straight Arrow Connector 1">
            <a:extLst>
              <a:ext uri="{FF2B5EF4-FFF2-40B4-BE49-F238E27FC236}">
                <a16:creationId xmlns:a16="http://schemas.microsoft.com/office/drawing/2014/main" id="{BB3DFD77-C2A0-D944-4F22-DC7EF33AAC2C}"/>
              </a:ext>
            </a:extLst>
          </p:cNvPr>
          <p:cNvCxnSpPr/>
          <p:nvPr/>
        </p:nvCxnSpPr>
        <p:spPr>
          <a:xfrm>
            <a:off x="5980757" y="4260505"/>
            <a:ext cx="5890787" cy="0"/>
          </a:xfrm>
          <a:prstGeom prst="straightConnector1">
            <a:avLst/>
          </a:prstGeom>
          <a:ln w="57150">
            <a:solidFill>
              <a:schemeClr val="accent3"/>
            </a:solidFill>
            <a:headEnd type="triangle"/>
            <a:tailEnd type="non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32550582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31</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7" name="Text Placeholder 1">
                <a:extLst>
                  <a:ext uri="{FF2B5EF4-FFF2-40B4-BE49-F238E27FC236}">
                    <a16:creationId xmlns:a16="http://schemas.microsoft.com/office/drawing/2014/main" id="{4AAD135F-6B00-9537-9A02-9A65436A5676}"/>
                  </a:ext>
                </a:extLst>
              </p:cNvPr>
              <p:cNvSpPr txBox="1">
                <a:spLocks/>
              </p:cNvSpPr>
              <p:nvPr/>
            </p:nvSpPr>
            <p:spPr bwMode="auto">
              <a:xfrm>
                <a:off x="508000" y="4590188"/>
                <a:ext cx="12192000" cy="4654443"/>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𝐿</m:t>
                        </m:r>
                      </m:e>
                    </m:acc>
                    <m:r>
                      <a:rPr lang="en-US" altLang="en-US" sz="2800" b="0" i="1" kern="0" dirty="0" smtClean="0">
                        <a:solidFill>
                          <a:schemeClr val="bg1"/>
                        </a:solidFill>
                        <a:latin typeface="Cambria Math" panose="02040503050406030204" pitchFamily="18" charset="0"/>
                      </a:rPr>
                      <m:t>=1</m:t>
                    </m:r>
                  </m:oMath>
                </a14:m>
                <a:endParaRPr lang="en-US" altLang="en-US" sz="2800" b="0" kern="0" dirty="0">
                  <a:solidFill>
                    <a:schemeClr val="bg1"/>
                  </a:solidFill>
                </a:endParaRPr>
              </a:p>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𝑦</m:t>
                            </m:r>
                          </m:e>
                        </m:acc>
                      </m:e>
                    </m:acc>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𝑦</m:t>
                    </m:r>
                    <m:r>
                      <a:rPr lang="en-US" altLang="en-US" sz="2800" i="1" kern="0" dirty="0">
                        <a:solidFill>
                          <a:schemeClr val="bg1"/>
                        </a:solidFill>
                        <a:latin typeface="Cambria Math" panose="02040503050406030204" pitchFamily="18" charset="0"/>
                      </a:rPr>
                      <m:t>=−1.00034</m:t>
                    </m:r>
                  </m:oMath>
                </a14:m>
                <a:endParaRPr lang="en-US" altLang="en-US" sz="2800" b="0" kern="0" dirty="0">
                  <a:solidFill>
                    <a:schemeClr val="bg1"/>
                  </a:solidFill>
                </a:endParaRPr>
              </a:p>
              <a:p>
                <a:pPr marL="514350" indent="-514350">
                  <a:buFont typeface="+mj-lt"/>
                  <a:buAutoNum type="arabicParenR"/>
                </a:pPr>
                <a:r>
                  <a:rPr lang="en-US" altLang="en-US" sz="2800" b="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m:rPr>
                            <m:sty m:val="p"/>
                          </m:rPr>
                          <a:rPr lang="en-US" altLang="en-US" sz="2800" b="0" i="0" kern="0" smtClean="0">
                            <a:solidFill>
                              <a:schemeClr val="bg1"/>
                            </a:solidFill>
                            <a:latin typeface="Cambria Math" panose="02040503050406030204" pitchFamily="18" charset="0"/>
                          </a:rPr>
                          <m:t>Σ</m:t>
                        </m:r>
                      </m:e>
                    </m:acc>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den>
                    </m:f>
                    <m:f>
                      <m:fPr>
                        <m:ctrlPr>
                          <a:rPr lang="en-US" altLang="en-US" sz="2800" b="0" i="1" kern="0" dirty="0" smtClean="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acc>
                          <m:accPr>
                            <m:chr m:val="̂"/>
                            <m:ctrlPr>
                              <a:rPr lang="en-US" altLang="en-US" sz="2800" i="1" kern="0" dirty="0">
                                <a:solidFill>
                                  <a:schemeClr val="bg1"/>
                                </a:solidFill>
                                <a:latin typeface="Cambria Math" panose="02040503050406030204" pitchFamily="18" charset="0"/>
                              </a:rPr>
                            </m:ctrlPr>
                          </m:accPr>
                          <m:e>
                            <m:r>
                              <a:rPr lang="en-US" altLang="en-US" sz="2800" i="1" kern="0" dirty="0">
                                <a:solidFill>
                                  <a:schemeClr val="bg1"/>
                                </a:solidFill>
                                <a:latin typeface="Cambria Math" panose="02040503050406030204" pitchFamily="18" charset="0"/>
                              </a:rPr>
                              <m:t>𝑦</m:t>
                            </m:r>
                          </m:e>
                        </m:acc>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r>
                      <a:rPr lang="en-US" altLang="en-US" sz="2800" b="0" i="0"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e>
                    </m:acc>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𝑓</m:t>
                        </m:r>
                        <m:r>
                          <a:rPr lang="en-US" altLang="en-US" sz="2800" i="1" kern="0" dirty="0">
                            <a:solidFill>
                              <a:schemeClr val="bg1"/>
                            </a:solidFill>
                            <a:latin typeface="Cambria Math" panose="02040503050406030204" pitchFamily="18" charset="0"/>
                          </a:rPr>
                          <m:t>(</m:t>
                        </m:r>
                        <m:r>
                          <m:rPr>
                            <m:sty m:val="p"/>
                          </m:rPr>
                          <a:rPr lang="en-US" altLang="en-US" sz="2800" kern="0" dirty="0">
                            <a:solidFill>
                              <a:schemeClr val="bg1"/>
                            </a:solidFill>
                            <a:latin typeface="Cambria Math" panose="02040503050406030204" pitchFamily="18" charset="0"/>
                          </a:rPr>
                          <m:t>Σ</m:t>
                        </m:r>
                        <m:r>
                          <a:rPr lang="en-US" altLang="en-US" sz="2800" i="1" kern="0" dirty="0">
                            <a:solidFill>
                              <a:schemeClr val="bg1"/>
                            </a:solidFill>
                            <a:latin typeface="Cambria Math" panose="02040503050406030204" pitchFamily="18" charset="0"/>
                          </a:rPr>
                          <m:t>)</m:t>
                        </m:r>
                      </m:num>
                      <m:den>
                        <m:r>
                          <a:rPr lang="en-US" altLang="en-US" sz="2800" i="1" kern="0" dirty="0">
                            <a:solidFill>
                              <a:schemeClr val="bg1"/>
                            </a:solidFill>
                            <a:latin typeface="Cambria Math" panose="02040503050406030204" pitchFamily="18" charset="0"/>
                          </a:rPr>
                          <m:t>𝜕</m:t>
                        </m:r>
                        <m:r>
                          <m:rPr>
                            <m:sty m:val="p"/>
                          </m:rPr>
                          <a:rPr lang="en-US" altLang="en-US" sz="2800" kern="0" dirty="0">
                            <a:solidFill>
                              <a:schemeClr val="bg1"/>
                            </a:solidFill>
                            <a:latin typeface="Cambria Math" panose="02040503050406030204" pitchFamily="18" charset="0"/>
                          </a:rPr>
                          <m:t>Σ</m:t>
                        </m:r>
                      </m:den>
                    </m:f>
                    <m:r>
                      <a:rPr lang="en-US" altLang="en-US" sz="2800" b="0" i="1" kern="0" dirty="0" smtClean="0">
                        <a:solidFill>
                          <a:schemeClr val="bg1"/>
                        </a:solidFill>
                        <a:latin typeface="Cambria Math" panose="02040503050406030204" pitchFamily="18" charset="0"/>
                      </a:rPr>
                      <m:t>=</m:t>
                    </m:r>
                    <m:acc>
                      <m:accPr>
                        <m:chr m:val="̅"/>
                        <m:ctrlPr>
                          <a:rPr lang="en-US" altLang="en-US" sz="2800" i="1" kern="0" dirty="0">
                            <a:solidFill>
                              <a:schemeClr val="bg1"/>
                            </a:solidFill>
                            <a:latin typeface="Cambria Math" panose="02040503050406030204" pitchFamily="18" charset="0"/>
                          </a:rPr>
                        </m:ctrlPr>
                      </m:accPr>
                      <m:e>
                        <m:acc>
                          <m:accPr>
                            <m:chr m:val="̂"/>
                            <m:ctrlPr>
                              <a:rPr lang="en-US" altLang="en-US" sz="2800" i="1" kern="0" dirty="0">
                                <a:solidFill>
                                  <a:schemeClr val="bg1"/>
                                </a:solidFill>
                                <a:latin typeface="Cambria Math" panose="02040503050406030204" pitchFamily="18" charset="0"/>
                              </a:rPr>
                            </m:ctrlPr>
                          </m:accPr>
                          <m:e>
                            <m:r>
                              <a:rPr lang="en-US" altLang="en-US" sz="2800" i="1" kern="0" dirty="0">
                                <a:solidFill>
                                  <a:schemeClr val="bg1"/>
                                </a:solidFill>
                                <a:latin typeface="Cambria Math" panose="02040503050406030204" pitchFamily="18" charset="0"/>
                              </a:rPr>
                              <m:t>𝑦</m:t>
                            </m:r>
                          </m:e>
                        </m:acc>
                      </m:e>
                    </m:acc>
                    <m:f>
                      <m:fPr>
                        <m:ctrlPr>
                          <a:rPr lang="en-US" altLang="en-US" sz="2800" b="0" i="1" kern="0" dirty="0" smtClean="0">
                            <a:solidFill>
                              <a:schemeClr val="bg1"/>
                            </a:solidFill>
                            <a:latin typeface="Cambria Math" panose="02040503050406030204" pitchFamily="18" charset="0"/>
                          </a:rPr>
                        </m:ctrlPr>
                      </m:fPr>
                      <m:num>
                        <m:sSup>
                          <m:sSupPr>
                            <m:ctrlPr>
                              <a:rPr lang="en-US" altLang="en-US" sz="2800" b="0" i="1" kern="0" dirty="0" smtClean="0">
                                <a:solidFill>
                                  <a:schemeClr val="bg1"/>
                                </a:solidFill>
                                <a:latin typeface="Cambria Math" panose="02040503050406030204" pitchFamily="18" charset="0"/>
                              </a:rPr>
                            </m:ctrlPr>
                          </m:sSupPr>
                          <m:e>
                            <m:r>
                              <a:rPr lang="en-US" altLang="en-US" sz="2800" b="0" i="1" kern="0" dirty="0" smtClean="0">
                                <a:solidFill>
                                  <a:schemeClr val="bg1"/>
                                </a:solidFill>
                                <a:latin typeface="Cambria Math" panose="02040503050406030204" pitchFamily="18" charset="0"/>
                              </a:rPr>
                              <m:t>𝑒</m:t>
                            </m:r>
                          </m:e>
                          <m:sup>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sup>
                        </m:sSup>
                      </m:num>
                      <m:den>
                        <m:sSup>
                          <m:sSupPr>
                            <m:ctrlPr>
                              <a:rPr lang="en-US" altLang="en-US" sz="2800" b="0" i="1" kern="0" dirty="0" smtClean="0">
                                <a:solidFill>
                                  <a:schemeClr val="bg1"/>
                                </a:solidFill>
                                <a:latin typeface="Cambria Math" panose="02040503050406030204" pitchFamily="18" charset="0"/>
                              </a:rPr>
                            </m:ctrlPr>
                          </m:sSupPr>
                          <m:e>
                            <m:d>
                              <m:dPr>
                                <m:ctrlPr>
                                  <a:rPr lang="en-US" altLang="en-US" sz="2800" b="0" i="1" kern="0" dirty="0" smtClean="0">
                                    <a:solidFill>
                                      <a:schemeClr val="bg1"/>
                                    </a:solidFill>
                                    <a:latin typeface="Cambria Math" panose="02040503050406030204" pitchFamily="18" charset="0"/>
                                  </a:rPr>
                                </m:ctrlPr>
                              </m:dPr>
                              <m:e>
                                <m:r>
                                  <a:rPr lang="en-US" altLang="en-US" sz="2800" b="0" i="1" kern="0" dirty="0" smtClean="0">
                                    <a:solidFill>
                                      <a:schemeClr val="bg1"/>
                                    </a:solidFill>
                                    <a:latin typeface="Cambria Math" panose="02040503050406030204" pitchFamily="18" charset="0"/>
                                  </a:rPr>
                                  <m:t>1+</m:t>
                                </m:r>
                                <m:sSup>
                                  <m:sSupPr>
                                    <m:ctrlPr>
                                      <a:rPr lang="en-US" altLang="en-US" sz="2800" b="0" i="1" kern="0" dirty="0" smtClean="0">
                                        <a:solidFill>
                                          <a:schemeClr val="bg1"/>
                                        </a:solidFill>
                                        <a:latin typeface="Cambria Math" panose="02040503050406030204" pitchFamily="18" charset="0"/>
                                      </a:rPr>
                                    </m:ctrlPr>
                                  </m:sSupPr>
                                  <m:e>
                                    <m:r>
                                      <a:rPr lang="en-US" altLang="en-US" sz="2800" b="0" i="1" kern="0" dirty="0" smtClean="0">
                                        <a:solidFill>
                                          <a:schemeClr val="bg1"/>
                                        </a:solidFill>
                                        <a:latin typeface="Cambria Math" panose="02040503050406030204" pitchFamily="18" charset="0"/>
                                      </a:rPr>
                                      <m:t>𝑒</m:t>
                                    </m:r>
                                  </m:e>
                                  <m:sup>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sup>
                                </m:sSup>
                              </m:e>
                            </m:d>
                          </m:e>
                          <m:sup>
                            <m:r>
                              <a:rPr lang="en-US" altLang="en-US" sz="2800" b="0" i="1" kern="0" dirty="0" smtClean="0">
                                <a:solidFill>
                                  <a:schemeClr val="bg1"/>
                                </a:solidFill>
                                <a:latin typeface="Cambria Math" panose="02040503050406030204" pitchFamily="18" charset="0"/>
                              </a:rPr>
                              <m:t>2</m:t>
                            </m:r>
                          </m:sup>
                        </m:sSup>
                      </m:den>
                    </m:f>
                    <m:r>
                      <a:rPr lang="en-US" altLang="en-US" sz="2800" i="1" kern="0" dirty="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0.00033535</m:t>
                    </m:r>
                  </m:oMath>
                </a14:m>
                <a:endParaRPr lang="en-US" altLang="en-US" sz="2800" b="0" kern="0" dirty="0">
                  <a:solidFill>
                    <a:schemeClr val="bg1"/>
                  </a:solidFill>
                </a:endParaRPr>
              </a:p>
            </p:txBody>
          </p:sp>
        </mc:Choice>
        <mc:Fallback xmlns="">
          <p:sp>
            <p:nvSpPr>
              <p:cNvPr id="37" name="Text Placeholder 1">
                <a:extLst>
                  <a:ext uri="{FF2B5EF4-FFF2-40B4-BE49-F238E27FC236}">
                    <a16:creationId xmlns:a16="http://schemas.microsoft.com/office/drawing/2014/main" id="{4AAD135F-6B00-9537-9A02-9A65436A5676}"/>
                  </a:ext>
                </a:extLst>
              </p:cNvPr>
              <p:cNvSpPr txBox="1">
                <a:spLocks noRot="1" noChangeAspect="1" noMove="1" noResize="1" noEditPoints="1" noAdjustHandles="1" noChangeArrowheads="1" noChangeShapeType="1" noTextEdit="1"/>
              </p:cNvSpPr>
              <p:nvPr/>
            </p:nvSpPr>
            <p:spPr bwMode="auto">
              <a:xfrm>
                <a:off x="508000" y="4590188"/>
                <a:ext cx="12192000" cy="4654443"/>
              </a:xfrm>
              <a:prstGeom prst="rect">
                <a:avLst/>
              </a:prstGeom>
              <a:blipFill>
                <a:blip r:embed="rId3"/>
                <a:stretch>
                  <a:fillRect l="-1450" t="-18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grpSp>
        <p:nvGrpSpPr>
          <p:cNvPr id="15" name="Group 14">
            <a:extLst>
              <a:ext uri="{FF2B5EF4-FFF2-40B4-BE49-F238E27FC236}">
                <a16:creationId xmlns:a16="http://schemas.microsoft.com/office/drawing/2014/main" id="{3FA2A077-65DC-9F5B-5041-C7FF03CAABF0}"/>
              </a:ext>
            </a:extLst>
          </p:cNvPr>
          <p:cNvGrpSpPr/>
          <p:nvPr/>
        </p:nvGrpSpPr>
        <p:grpSpPr>
          <a:xfrm>
            <a:off x="5712732" y="1768182"/>
            <a:ext cx="6085568" cy="2441523"/>
            <a:chOff x="1089932" y="3578277"/>
            <a:chExt cx="7255540" cy="2905849"/>
          </a:xfrm>
        </p:grpSpPr>
        <p:cxnSp>
          <p:nvCxnSpPr>
            <p:cNvPr id="16" name="Straight Arrow Connector 15">
              <a:extLst>
                <a:ext uri="{FF2B5EF4-FFF2-40B4-BE49-F238E27FC236}">
                  <a16:creationId xmlns:a16="http://schemas.microsoft.com/office/drawing/2014/main" id="{3CBF7972-5A7F-64BD-28AC-28715018FED8}"/>
                </a:ext>
              </a:extLst>
            </p:cNvPr>
            <p:cNvCxnSpPr>
              <a:cxnSpLocks/>
              <a:endCxn id="20"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1ED2763-9DDF-2C3C-6C03-53FC534D40E5}"/>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17" name="TextBox 16">
                  <a:extLst>
                    <a:ext uri="{FF2B5EF4-FFF2-40B4-BE49-F238E27FC236}">
                      <a16:creationId xmlns:a16="http://schemas.microsoft.com/office/drawing/2014/main" id="{F1ED2763-9DDF-2C3C-6C03-53FC534D40E5}"/>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27BF37E2-9BAF-1A08-76D9-061049AFF4F3}"/>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4E03FBA-FAC7-309E-7A42-2E10BA131F28}"/>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19" name="TextBox 18">
                  <a:extLst>
                    <a:ext uri="{FF2B5EF4-FFF2-40B4-BE49-F238E27FC236}">
                      <a16:creationId xmlns:a16="http://schemas.microsoft.com/office/drawing/2014/main" id="{C4E03FBA-FAC7-309E-7A42-2E10BA131F28}"/>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sp>
          <p:nvSpPr>
            <p:cNvPr id="20" name="Oval 19">
              <a:extLst>
                <a:ext uri="{FF2B5EF4-FFF2-40B4-BE49-F238E27FC236}">
                  <a16:creationId xmlns:a16="http://schemas.microsoft.com/office/drawing/2014/main" id="{F69FE142-6B21-D689-01EF-00D030BF9F59}"/>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60B7DB-FC64-AFE9-79DB-56F4986021E6}"/>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21" name="TextBox 20">
                  <a:extLst>
                    <a:ext uri="{FF2B5EF4-FFF2-40B4-BE49-F238E27FC236}">
                      <a16:creationId xmlns:a16="http://schemas.microsoft.com/office/drawing/2014/main" id="{4160B7DB-FC64-AFE9-79DB-56F4986021E6}"/>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E1D32C1-39D3-93DE-1EA0-A9E32C138093}"/>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E33ECA-5BAA-6FD6-AD82-739A7C56391D}"/>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3F5EBD-968C-DFEF-904D-6D3DE0FA72A4}"/>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18DAD1D-5024-54F4-2484-9792D2878E7C}"/>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7" name="TextBox 26">
                  <a:extLst>
                    <a:ext uri="{FF2B5EF4-FFF2-40B4-BE49-F238E27FC236}">
                      <a16:creationId xmlns:a16="http://schemas.microsoft.com/office/drawing/2014/main" id="{F18DAD1D-5024-54F4-2484-9792D2878E7C}"/>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p:sp>
          <p:nvSpPr>
            <p:cNvPr id="28" name="Oval 27">
              <a:extLst>
                <a:ext uri="{FF2B5EF4-FFF2-40B4-BE49-F238E27FC236}">
                  <a16:creationId xmlns:a16="http://schemas.microsoft.com/office/drawing/2014/main" id="{8AFF9CB8-83AA-432A-5A78-1B820191A8FF}"/>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Oval 32">
              <a:extLst>
                <a:ext uri="{FF2B5EF4-FFF2-40B4-BE49-F238E27FC236}">
                  <a16:creationId xmlns:a16="http://schemas.microsoft.com/office/drawing/2014/main" id="{2D352413-37D6-C309-FB4D-0AB044C5B4AB}"/>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D1E039A-1721-25C3-F0C2-42A2B7C84C10}"/>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34" name="TextBox 33">
                  <a:extLst>
                    <a:ext uri="{FF2B5EF4-FFF2-40B4-BE49-F238E27FC236}">
                      <a16:creationId xmlns:a16="http://schemas.microsoft.com/office/drawing/2014/main" id="{ED1E039A-1721-25C3-F0C2-42A2B7C84C10}"/>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D4F19-DAE8-34B0-E76C-BEFC371F92FE}"/>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8" name="TextBox 37">
                  <a:extLst>
                    <a:ext uri="{FF2B5EF4-FFF2-40B4-BE49-F238E27FC236}">
                      <a16:creationId xmlns:a16="http://schemas.microsoft.com/office/drawing/2014/main" id="{B99D4F19-DAE8-34B0-E76C-BEFC371F92FE}"/>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cxnSp>
          <p:nvCxnSpPr>
            <p:cNvPr id="39" name="Straight Arrow Connector 38">
              <a:extLst>
                <a:ext uri="{FF2B5EF4-FFF2-40B4-BE49-F238E27FC236}">
                  <a16:creationId xmlns:a16="http://schemas.microsoft.com/office/drawing/2014/main" id="{CC75DD81-FF33-AEBB-9CB3-AFCEA6AA2D7E}"/>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73B77A7-0AC6-DF7F-DD5B-8F5634F4EEB1}"/>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40" name="TextBox 39">
                  <a:extLst>
                    <a:ext uri="{FF2B5EF4-FFF2-40B4-BE49-F238E27FC236}">
                      <a16:creationId xmlns:a16="http://schemas.microsoft.com/office/drawing/2014/main" id="{673B77A7-0AC6-DF7F-DD5B-8F5634F4EEB1}"/>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grpSp>
      <p:sp>
        <p:nvSpPr>
          <p:cNvPr id="41" name="Rectangle 40">
            <a:extLst>
              <a:ext uri="{FF2B5EF4-FFF2-40B4-BE49-F238E27FC236}">
                <a16:creationId xmlns:a16="http://schemas.microsoft.com/office/drawing/2014/main" id="{46934981-E786-A3B2-268E-FA6122809982}"/>
              </a:ext>
            </a:extLst>
          </p:cNvPr>
          <p:cNvSpPr/>
          <p:nvPr/>
        </p:nvSpPr>
        <p:spPr>
          <a:xfrm>
            <a:off x="7586019" y="2536394"/>
            <a:ext cx="1066800" cy="1229525"/>
          </a:xfrm>
          <a:prstGeom prst="rect">
            <a:avLst/>
          </a:prstGeom>
          <a:noFill/>
          <a:ln>
            <a:solidFill>
              <a:schemeClr val="accent3"/>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43" name="Text Placeholder 1">
                <a:extLst>
                  <a:ext uri="{FF2B5EF4-FFF2-40B4-BE49-F238E27FC236}">
                    <a16:creationId xmlns:a16="http://schemas.microsoft.com/office/drawing/2014/main" id="{773ABCD0-CFAC-DC40-88BD-14FE1A18ACCF}"/>
                  </a:ext>
                </a:extLst>
              </p:cNvPr>
              <p:cNvSpPr txBox="1">
                <a:spLocks/>
              </p:cNvSpPr>
              <p:nvPr/>
            </p:nvSpPr>
            <p:spPr bwMode="auto">
              <a:xfrm>
                <a:off x="605350" y="1936216"/>
                <a:ext cx="4987796" cy="160766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r>
                  <a:rPr lang="en-US" altLang="en-US" b="1" kern="0" dirty="0">
                    <a:solidFill>
                      <a:schemeClr val="bg1"/>
                    </a:solidFill>
                  </a:rPr>
                  <a:t>Backward Pass</a:t>
                </a:r>
              </a:p>
              <a:p>
                <a14:m>
                  <m:oMath xmlns:m="http://schemas.openxmlformats.org/officeDocument/2006/math">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e>
                    </m:d>
                    <m:r>
                      <a:rPr lang="en-US" altLang="en-US" i="1" kern="0" dirty="0" smtClean="0">
                        <a:solidFill>
                          <a:schemeClr val="bg1"/>
                        </a:solidFill>
                        <a:latin typeface="Cambria Math" panose="02040503050406030204" pitchFamily="18" charset="0"/>
                      </a:rPr>
                      <m:t>=</m:t>
                    </m:r>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2,2,3,2</m:t>
                        </m:r>
                      </m:e>
                    </m:d>
                  </m:oMath>
                </a14:m>
                <a:endParaRPr lang="en-US" altLang="en-US" kern="0" dirty="0">
                  <a:solidFill>
                    <a:schemeClr val="bg1"/>
                  </a:solidFill>
                </a:endParaRPr>
              </a:p>
              <a:p>
                <a14:m>
                  <m:oMath xmlns:m="http://schemas.openxmlformats.org/officeDocument/2006/math">
                    <m:acc>
                      <m:accPr>
                        <m:chr m:val="̅"/>
                        <m:ctrlPr>
                          <a:rPr lang="en-US" altLang="en-US" b="0" i="1" smtClean="0">
                            <a:solidFill>
                              <a:schemeClr val="bg1"/>
                            </a:solidFill>
                            <a:latin typeface="Cambria Math" panose="02040503050406030204" pitchFamily="18" charset="0"/>
                          </a:rPr>
                        </m:ctrlPr>
                      </m:accPr>
                      <m:e>
                        <m:r>
                          <a:rPr lang="en-US" altLang="en-US" b="0" i="1" smtClean="0">
                            <a:solidFill>
                              <a:schemeClr val="bg1"/>
                            </a:solidFill>
                            <a:latin typeface="Cambria Math" panose="02040503050406030204" pitchFamily="18" charset="0"/>
                          </a:rPr>
                          <m:t>𝑣</m:t>
                        </m:r>
                      </m:e>
                    </m:acc>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𝐿</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𝑣</m:t>
                    </m:r>
                  </m:oMath>
                </a14:m>
                <a:r>
                  <a:rPr lang="en-US" altLang="en-US" kern="0" dirty="0">
                    <a:solidFill>
                      <a:schemeClr val="bg1"/>
                    </a:solidFill>
                  </a:rPr>
                  <a:t> 			</a:t>
                </a:r>
              </a:p>
            </p:txBody>
          </p:sp>
        </mc:Choice>
        <mc:Fallback xmlns="">
          <p:sp>
            <p:nvSpPr>
              <p:cNvPr id="43" name="Text Placeholder 1">
                <a:extLst>
                  <a:ext uri="{FF2B5EF4-FFF2-40B4-BE49-F238E27FC236}">
                    <a16:creationId xmlns:a16="http://schemas.microsoft.com/office/drawing/2014/main" id="{773ABCD0-CFAC-DC40-88BD-14FE1A18ACCF}"/>
                  </a:ext>
                </a:extLst>
              </p:cNvPr>
              <p:cNvSpPr txBox="1">
                <a:spLocks noRot="1" noChangeAspect="1" noMove="1" noResize="1" noEditPoints="1" noAdjustHandles="1" noChangeArrowheads="1" noChangeShapeType="1" noTextEdit="1"/>
              </p:cNvSpPr>
              <p:nvPr/>
            </p:nvSpPr>
            <p:spPr bwMode="auto">
              <a:xfrm>
                <a:off x="605350" y="1936216"/>
                <a:ext cx="4987796" cy="1607661"/>
              </a:xfrm>
              <a:prstGeom prst="rect">
                <a:avLst/>
              </a:prstGeom>
              <a:blipFill>
                <a:blip r:embed="rId11"/>
                <a:stretch>
                  <a:fillRect l="-4274" t="-6844" b="-429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cxnSp>
        <p:nvCxnSpPr>
          <p:cNvPr id="2" name="Straight Arrow Connector 1">
            <a:extLst>
              <a:ext uri="{FF2B5EF4-FFF2-40B4-BE49-F238E27FC236}">
                <a16:creationId xmlns:a16="http://schemas.microsoft.com/office/drawing/2014/main" id="{BB3DFD77-C2A0-D944-4F22-DC7EF33AAC2C}"/>
              </a:ext>
            </a:extLst>
          </p:cNvPr>
          <p:cNvCxnSpPr/>
          <p:nvPr/>
        </p:nvCxnSpPr>
        <p:spPr>
          <a:xfrm>
            <a:off x="5980757" y="4260505"/>
            <a:ext cx="5890787" cy="0"/>
          </a:xfrm>
          <a:prstGeom prst="straightConnector1">
            <a:avLst/>
          </a:prstGeom>
          <a:ln w="57150">
            <a:solidFill>
              <a:schemeClr val="accent3"/>
            </a:solidFill>
            <a:headEnd type="triangle"/>
            <a:tailEnd type="non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1625039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32</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7" name="Text Placeholder 1">
                <a:extLst>
                  <a:ext uri="{FF2B5EF4-FFF2-40B4-BE49-F238E27FC236}">
                    <a16:creationId xmlns:a16="http://schemas.microsoft.com/office/drawing/2014/main" id="{4AAD135F-6B00-9537-9A02-9A65436A5676}"/>
                  </a:ext>
                </a:extLst>
              </p:cNvPr>
              <p:cNvSpPr txBox="1">
                <a:spLocks/>
              </p:cNvSpPr>
              <p:nvPr/>
            </p:nvSpPr>
            <p:spPr bwMode="auto">
              <a:xfrm>
                <a:off x="508000" y="4590188"/>
                <a:ext cx="12192000" cy="4654443"/>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𝐿</m:t>
                        </m:r>
                      </m:e>
                    </m:acc>
                    <m:r>
                      <a:rPr lang="en-US" altLang="en-US" sz="2800" b="0" i="1" kern="0" dirty="0" smtClean="0">
                        <a:solidFill>
                          <a:schemeClr val="bg1"/>
                        </a:solidFill>
                        <a:latin typeface="Cambria Math" panose="02040503050406030204" pitchFamily="18" charset="0"/>
                      </a:rPr>
                      <m:t>=1</m:t>
                    </m:r>
                  </m:oMath>
                </a14:m>
                <a:endParaRPr lang="en-US" altLang="en-US" sz="2800" b="0" kern="0" dirty="0">
                  <a:solidFill>
                    <a:schemeClr val="bg1"/>
                  </a:solidFill>
                </a:endParaRPr>
              </a:p>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𝑦</m:t>
                            </m:r>
                          </m:e>
                        </m:acc>
                      </m:e>
                    </m:acc>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𝑦</m:t>
                    </m:r>
                    <m:r>
                      <a:rPr lang="en-US" altLang="en-US" sz="2800" i="1" kern="0" dirty="0">
                        <a:solidFill>
                          <a:schemeClr val="bg1"/>
                        </a:solidFill>
                        <a:latin typeface="Cambria Math" panose="02040503050406030204" pitchFamily="18" charset="0"/>
                      </a:rPr>
                      <m:t>=−1.00034</m:t>
                    </m:r>
                  </m:oMath>
                </a14:m>
                <a:endParaRPr lang="en-US" altLang="en-US" sz="2800" b="0" kern="0" dirty="0">
                  <a:solidFill>
                    <a:schemeClr val="bg1"/>
                  </a:solidFill>
                </a:endParaRPr>
              </a:p>
              <a:p>
                <a:pPr marL="514350" indent="-514350">
                  <a:buFont typeface="+mj-lt"/>
                  <a:buAutoNum type="arabicParenR"/>
                </a:pPr>
                <a:r>
                  <a:rPr lang="en-US" altLang="en-US" sz="2800" b="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m:rPr>
                            <m:sty m:val="p"/>
                          </m:rPr>
                          <a:rPr lang="en-US" altLang="en-US" sz="2800" b="0" i="0" kern="0" smtClean="0">
                            <a:solidFill>
                              <a:schemeClr val="bg1"/>
                            </a:solidFill>
                            <a:latin typeface="Cambria Math" panose="02040503050406030204" pitchFamily="18" charset="0"/>
                          </a:rPr>
                          <m:t>Σ</m:t>
                        </m:r>
                      </m:e>
                    </m:acc>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den>
                    </m:f>
                    <m:f>
                      <m:fPr>
                        <m:ctrlPr>
                          <a:rPr lang="en-US" altLang="en-US" sz="2800" b="0" i="1" kern="0" dirty="0" smtClean="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acc>
                          <m:accPr>
                            <m:chr m:val="̂"/>
                            <m:ctrlPr>
                              <a:rPr lang="en-US" altLang="en-US" sz="2800" i="1" kern="0" dirty="0">
                                <a:solidFill>
                                  <a:schemeClr val="bg1"/>
                                </a:solidFill>
                                <a:latin typeface="Cambria Math" panose="02040503050406030204" pitchFamily="18" charset="0"/>
                              </a:rPr>
                            </m:ctrlPr>
                          </m:accPr>
                          <m:e>
                            <m:r>
                              <a:rPr lang="en-US" altLang="en-US" sz="2800" i="1" kern="0" dirty="0">
                                <a:solidFill>
                                  <a:schemeClr val="bg1"/>
                                </a:solidFill>
                                <a:latin typeface="Cambria Math" panose="02040503050406030204" pitchFamily="18" charset="0"/>
                              </a:rPr>
                              <m:t>𝑦</m:t>
                            </m:r>
                          </m:e>
                        </m:acc>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r>
                      <a:rPr lang="en-US" altLang="en-US" sz="2800" b="0" i="0"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e>
                    </m:acc>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𝑓</m:t>
                        </m:r>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r>
                          <a:rPr lang="en-US" altLang="en-US" sz="2800" b="0" i="1" kern="0" dirty="0" smtClean="0">
                            <a:solidFill>
                              <a:schemeClr val="bg1"/>
                            </a:solidFill>
                            <a:latin typeface="Cambria Math" panose="02040503050406030204" pitchFamily="18" charset="0"/>
                          </a:rPr>
                          <m:t>)</m:t>
                        </m:r>
                      </m:num>
                      <m:den>
                        <m:r>
                          <a:rPr lang="en-US" altLang="en-US" sz="2800" i="1" kern="0" dirty="0">
                            <a:solidFill>
                              <a:schemeClr val="bg1"/>
                            </a:solidFill>
                            <a:latin typeface="Cambria Math" panose="02040503050406030204" pitchFamily="18" charset="0"/>
                          </a:rPr>
                          <m:t>𝜕</m:t>
                        </m:r>
                        <m:r>
                          <m:rPr>
                            <m:sty m:val="p"/>
                          </m:rPr>
                          <a:rPr lang="en-US" altLang="en-US" sz="2800" kern="0" dirty="0">
                            <a:solidFill>
                              <a:schemeClr val="bg1"/>
                            </a:solidFill>
                            <a:latin typeface="Cambria Math" panose="02040503050406030204" pitchFamily="18" charset="0"/>
                          </a:rPr>
                          <m:t>Σ</m:t>
                        </m:r>
                      </m:den>
                    </m:f>
                    <m:r>
                      <a:rPr lang="en-US" altLang="en-US" sz="2800" b="0" i="1" kern="0" dirty="0" smtClean="0">
                        <a:solidFill>
                          <a:schemeClr val="bg1"/>
                        </a:solidFill>
                        <a:latin typeface="Cambria Math" panose="02040503050406030204" pitchFamily="18" charset="0"/>
                      </a:rPr>
                      <m:t>=</m:t>
                    </m:r>
                    <m:acc>
                      <m:accPr>
                        <m:chr m:val="̅"/>
                        <m:ctrlPr>
                          <a:rPr lang="en-US" altLang="en-US" sz="2800" i="1" kern="0" dirty="0">
                            <a:solidFill>
                              <a:schemeClr val="bg1"/>
                            </a:solidFill>
                            <a:latin typeface="Cambria Math" panose="02040503050406030204" pitchFamily="18" charset="0"/>
                          </a:rPr>
                        </m:ctrlPr>
                      </m:accPr>
                      <m:e>
                        <m:acc>
                          <m:accPr>
                            <m:chr m:val="̂"/>
                            <m:ctrlPr>
                              <a:rPr lang="en-US" altLang="en-US" sz="2800" i="1" kern="0" dirty="0">
                                <a:solidFill>
                                  <a:schemeClr val="bg1"/>
                                </a:solidFill>
                                <a:latin typeface="Cambria Math" panose="02040503050406030204" pitchFamily="18" charset="0"/>
                              </a:rPr>
                            </m:ctrlPr>
                          </m:accPr>
                          <m:e>
                            <m:r>
                              <a:rPr lang="en-US" altLang="en-US" sz="2800" i="1" kern="0" dirty="0">
                                <a:solidFill>
                                  <a:schemeClr val="bg1"/>
                                </a:solidFill>
                                <a:latin typeface="Cambria Math" panose="02040503050406030204" pitchFamily="18" charset="0"/>
                              </a:rPr>
                              <m:t>𝑦</m:t>
                            </m:r>
                          </m:e>
                        </m:acc>
                      </m:e>
                    </m:acc>
                    <m:f>
                      <m:fPr>
                        <m:ctrlPr>
                          <a:rPr lang="en-US" altLang="en-US" sz="2800" b="0" i="1" kern="0" dirty="0" smtClean="0">
                            <a:solidFill>
                              <a:schemeClr val="bg1"/>
                            </a:solidFill>
                            <a:latin typeface="Cambria Math" panose="02040503050406030204" pitchFamily="18" charset="0"/>
                          </a:rPr>
                        </m:ctrlPr>
                      </m:fPr>
                      <m:num>
                        <m:sSup>
                          <m:sSupPr>
                            <m:ctrlPr>
                              <a:rPr lang="en-US" altLang="en-US" sz="2800" b="0" i="1" kern="0" dirty="0" smtClean="0">
                                <a:solidFill>
                                  <a:schemeClr val="bg1"/>
                                </a:solidFill>
                                <a:latin typeface="Cambria Math" panose="02040503050406030204" pitchFamily="18" charset="0"/>
                              </a:rPr>
                            </m:ctrlPr>
                          </m:sSupPr>
                          <m:e>
                            <m:r>
                              <a:rPr lang="en-US" altLang="en-US" sz="2800" b="0" i="1" kern="0" dirty="0" smtClean="0">
                                <a:solidFill>
                                  <a:schemeClr val="bg1"/>
                                </a:solidFill>
                                <a:latin typeface="Cambria Math" panose="02040503050406030204" pitchFamily="18" charset="0"/>
                              </a:rPr>
                              <m:t>𝑒</m:t>
                            </m:r>
                          </m:e>
                          <m:sup>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sup>
                        </m:sSup>
                      </m:num>
                      <m:den>
                        <m:sSup>
                          <m:sSupPr>
                            <m:ctrlPr>
                              <a:rPr lang="en-US" altLang="en-US" sz="2800" b="0" i="1" kern="0" dirty="0" smtClean="0">
                                <a:solidFill>
                                  <a:schemeClr val="bg1"/>
                                </a:solidFill>
                                <a:latin typeface="Cambria Math" panose="02040503050406030204" pitchFamily="18" charset="0"/>
                              </a:rPr>
                            </m:ctrlPr>
                          </m:sSupPr>
                          <m:e>
                            <m:d>
                              <m:dPr>
                                <m:ctrlPr>
                                  <a:rPr lang="en-US" altLang="en-US" sz="2800" b="0" i="1" kern="0" dirty="0" smtClean="0">
                                    <a:solidFill>
                                      <a:schemeClr val="bg1"/>
                                    </a:solidFill>
                                    <a:latin typeface="Cambria Math" panose="02040503050406030204" pitchFamily="18" charset="0"/>
                                  </a:rPr>
                                </m:ctrlPr>
                              </m:dPr>
                              <m:e>
                                <m:r>
                                  <a:rPr lang="en-US" altLang="en-US" sz="2800" b="0" i="1" kern="0" dirty="0" smtClean="0">
                                    <a:solidFill>
                                      <a:schemeClr val="bg1"/>
                                    </a:solidFill>
                                    <a:latin typeface="Cambria Math" panose="02040503050406030204" pitchFamily="18" charset="0"/>
                                  </a:rPr>
                                  <m:t>1+</m:t>
                                </m:r>
                                <m:sSup>
                                  <m:sSupPr>
                                    <m:ctrlPr>
                                      <a:rPr lang="en-US" altLang="en-US" sz="2800" b="0" i="1" kern="0" dirty="0" smtClean="0">
                                        <a:solidFill>
                                          <a:schemeClr val="bg1"/>
                                        </a:solidFill>
                                        <a:latin typeface="Cambria Math" panose="02040503050406030204" pitchFamily="18" charset="0"/>
                                      </a:rPr>
                                    </m:ctrlPr>
                                  </m:sSupPr>
                                  <m:e>
                                    <m:r>
                                      <a:rPr lang="en-US" altLang="en-US" sz="2800" b="0" i="1" kern="0" dirty="0" smtClean="0">
                                        <a:solidFill>
                                          <a:schemeClr val="bg1"/>
                                        </a:solidFill>
                                        <a:latin typeface="Cambria Math" panose="02040503050406030204" pitchFamily="18" charset="0"/>
                                      </a:rPr>
                                      <m:t>𝑒</m:t>
                                    </m:r>
                                  </m:e>
                                  <m:sup>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sup>
                                </m:sSup>
                              </m:e>
                            </m:d>
                          </m:e>
                          <m:sup>
                            <m:r>
                              <a:rPr lang="en-US" altLang="en-US" sz="2800" b="0" i="1" kern="0" dirty="0" smtClean="0">
                                <a:solidFill>
                                  <a:schemeClr val="bg1"/>
                                </a:solidFill>
                                <a:latin typeface="Cambria Math" panose="02040503050406030204" pitchFamily="18" charset="0"/>
                              </a:rPr>
                              <m:t>2</m:t>
                            </m:r>
                          </m:sup>
                        </m:sSup>
                      </m:den>
                    </m:f>
                    <m:r>
                      <a:rPr lang="en-US" altLang="en-US" sz="2800" i="1" kern="0" dirty="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0.00033535</m:t>
                    </m:r>
                  </m:oMath>
                </a14:m>
                <a:endParaRPr lang="en-US" altLang="en-US" sz="2800" b="0" kern="0" dirty="0">
                  <a:solidFill>
                    <a:schemeClr val="bg1"/>
                  </a:solidFill>
                </a:endParaRPr>
              </a:p>
              <a:p>
                <a:pPr marL="514350" indent="-514350">
                  <a:buFont typeface="+mj-lt"/>
                  <a:buAutoNum type="arabicParenR"/>
                </a:pPr>
                <a:r>
                  <a:rPr lang="en-US" altLang="en-US" sz="2800" b="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𝑤</m:t>
                        </m:r>
                      </m:e>
                    </m:acc>
                    <m:r>
                      <a:rPr lang="en-US" altLang="en-US" sz="2800" b="0" i="1" kern="0" dirty="0" smtClean="0">
                        <a:solidFill>
                          <a:schemeClr val="bg1"/>
                        </a:solidFill>
                        <a:latin typeface="Cambria Math" panose="02040503050406030204" pitchFamily="18" charset="0"/>
                      </a:rPr>
                      <m:t>=</m:t>
                    </m:r>
                    <m:f>
                      <m:fPr>
                        <m:ctrlPr>
                          <a:rPr lang="en-US" altLang="en-US" sz="2800" i="1" kern="0" dirty="0" smtClean="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𝐿</m:t>
                        </m:r>
                      </m:num>
                      <m:den>
                        <m:r>
                          <a:rPr lang="en-US" altLang="en-US" sz="2800" i="1" kern="0" dirty="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𝑤</m:t>
                        </m:r>
                      </m:den>
                    </m:f>
                    <m:r>
                      <a:rPr lang="en-US" altLang="en-US" sz="2800" i="1" kern="0" dirty="0">
                        <a:solidFill>
                          <a:schemeClr val="bg1"/>
                        </a:solidFill>
                        <a:latin typeface="Cambria Math" panose="02040503050406030204" pitchFamily="18" charset="0"/>
                      </a:rPr>
                      <m:t>=</m:t>
                    </m:r>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𝐿</m:t>
                        </m:r>
                      </m:num>
                      <m:den>
                        <m:r>
                          <a:rPr lang="en-US" altLang="en-US" sz="2800" i="1" kern="0" dirty="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num>
                      <m:den>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𝑤</m:t>
                        </m:r>
                      </m:den>
                    </m:f>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m:rPr>
                            <m:sty m:val="p"/>
                          </m:rPr>
                          <a:rPr lang="en-US" altLang="en-US" sz="2800" b="0" i="0" kern="0" dirty="0" smtClean="0">
                            <a:solidFill>
                              <a:schemeClr val="bg1"/>
                            </a:solidFill>
                            <a:latin typeface="Cambria Math" panose="02040503050406030204" pitchFamily="18" charset="0"/>
                          </a:rPr>
                          <m:t>Σ</m:t>
                        </m:r>
                      </m:e>
                    </m:acc>
                    <m:r>
                      <a:rPr lang="en-US" altLang="en-US" sz="2800" i="1" kern="0" dirty="0">
                        <a:solidFill>
                          <a:schemeClr val="bg1"/>
                        </a:solidFill>
                        <a:latin typeface="Cambria Math" panose="02040503050406030204" pitchFamily="18" charset="0"/>
                      </a:rPr>
                      <m:t> </m:t>
                    </m:r>
                    <m:r>
                      <a:rPr lang="en-US" altLang="en-US" sz="2800" i="1" kern="0" dirty="0">
                        <a:solidFill>
                          <a:schemeClr val="bg1"/>
                        </a:solidFill>
                        <a:latin typeface="Cambria Math" panose="02040503050406030204" pitchFamily="18" charset="0"/>
                      </a:rPr>
                      <m:t>𝑥</m:t>
                    </m:r>
                    <m:r>
                      <a:rPr lang="en-US" altLang="en-US" sz="2800" i="1" kern="0" dirty="0">
                        <a:solidFill>
                          <a:schemeClr val="bg1"/>
                        </a:solidFill>
                        <a:latin typeface="Cambria Math" panose="02040503050406030204" pitchFamily="18" charset="0"/>
                      </a:rPr>
                      <m:t>=−0.0006707</m:t>
                    </m:r>
                  </m:oMath>
                </a14:m>
                <a:endParaRPr lang="en-US" altLang="en-US" sz="2800" b="0" kern="0" dirty="0">
                  <a:solidFill>
                    <a:schemeClr val="bg1"/>
                  </a:solidFill>
                </a:endParaRPr>
              </a:p>
            </p:txBody>
          </p:sp>
        </mc:Choice>
        <mc:Fallback xmlns="">
          <p:sp>
            <p:nvSpPr>
              <p:cNvPr id="37" name="Text Placeholder 1">
                <a:extLst>
                  <a:ext uri="{FF2B5EF4-FFF2-40B4-BE49-F238E27FC236}">
                    <a16:creationId xmlns:a16="http://schemas.microsoft.com/office/drawing/2014/main" id="{4AAD135F-6B00-9537-9A02-9A65436A5676}"/>
                  </a:ext>
                </a:extLst>
              </p:cNvPr>
              <p:cNvSpPr txBox="1">
                <a:spLocks noRot="1" noChangeAspect="1" noMove="1" noResize="1" noEditPoints="1" noAdjustHandles="1" noChangeArrowheads="1" noChangeShapeType="1" noTextEdit="1"/>
              </p:cNvSpPr>
              <p:nvPr/>
            </p:nvSpPr>
            <p:spPr bwMode="auto">
              <a:xfrm>
                <a:off x="508000" y="4590188"/>
                <a:ext cx="12192000" cy="4654443"/>
              </a:xfrm>
              <a:prstGeom prst="rect">
                <a:avLst/>
              </a:prstGeom>
              <a:blipFill>
                <a:blip r:embed="rId3"/>
                <a:stretch>
                  <a:fillRect l="-1450" t="-18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grpSp>
        <p:nvGrpSpPr>
          <p:cNvPr id="15" name="Group 14">
            <a:extLst>
              <a:ext uri="{FF2B5EF4-FFF2-40B4-BE49-F238E27FC236}">
                <a16:creationId xmlns:a16="http://schemas.microsoft.com/office/drawing/2014/main" id="{3FA2A077-65DC-9F5B-5041-C7FF03CAABF0}"/>
              </a:ext>
            </a:extLst>
          </p:cNvPr>
          <p:cNvGrpSpPr/>
          <p:nvPr/>
        </p:nvGrpSpPr>
        <p:grpSpPr>
          <a:xfrm>
            <a:off x="5712732" y="1768182"/>
            <a:ext cx="6085568" cy="2441523"/>
            <a:chOff x="1089932" y="3578277"/>
            <a:chExt cx="7255540" cy="2905849"/>
          </a:xfrm>
        </p:grpSpPr>
        <p:cxnSp>
          <p:nvCxnSpPr>
            <p:cNvPr id="16" name="Straight Arrow Connector 15">
              <a:extLst>
                <a:ext uri="{FF2B5EF4-FFF2-40B4-BE49-F238E27FC236}">
                  <a16:creationId xmlns:a16="http://schemas.microsoft.com/office/drawing/2014/main" id="{3CBF7972-5A7F-64BD-28AC-28715018FED8}"/>
                </a:ext>
              </a:extLst>
            </p:cNvPr>
            <p:cNvCxnSpPr>
              <a:cxnSpLocks/>
              <a:endCxn id="20"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1ED2763-9DDF-2C3C-6C03-53FC534D40E5}"/>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17" name="TextBox 16">
                  <a:extLst>
                    <a:ext uri="{FF2B5EF4-FFF2-40B4-BE49-F238E27FC236}">
                      <a16:creationId xmlns:a16="http://schemas.microsoft.com/office/drawing/2014/main" id="{F1ED2763-9DDF-2C3C-6C03-53FC534D40E5}"/>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27BF37E2-9BAF-1A08-76D9-061049AFF4F3}"/>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4E03FBA-FAC7-309E-7A42-2E10BA131F28}"/>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19" name="TextBox 18">
                  <a:extLst>
                    <a:ext uri="{FF2B5EF4-FFF2-40B4-BE49-F238E27FC236}">
                      <a16:creationId xmlns:a16="http://schemas.microsoft.com/office/drawing/2014/main" id="{C4E03FBA-FAC7-309E-7A42-2E10BA131F28}"/>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sp>
          <p:nvSpPr>
            <p:cNvPr id="20" name="Oval 19">
              <a:extLst>
                <a:ext uri="{FF2B5EF4-FFF2-40B4-BE49-F238E27FC236}">
                  <a16:creationId xmlns:a16="http://schemas.microsoft.com/office/drawing/2014/main" id="{F69FE142-6B21-D689-01EF-00D030BF9F59}"/>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60B7DB-FC64-AFE9-79DB-56F4986021E6}"/>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21" name="TextBox 20">
                  <a:extLst>
                    <a:ext uri="{FF2B5EF4-FFF2-40B4-BE49-F238E27FC236}">
                      <a16:creationId xmlns:a16="http://schemas.microsoft.com/office/drawing/2014/main" id="{4160B7DB-FC64-AFE9-79DB-56F4986021E6}"/>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E1D32C1-39D3-93DE-1EA0-A9E32C138093}"/>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E33ECA-5BAA-6FD6-AD82-739A7C56391D}"/>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3F5EBD-968C-DFEF-904D-6D3DE0FA72A4}"/>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18DAD1D-5024-54F4-2484-9792D2878E7C}"/>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7" name="TextBox 26">
                  <a:extLst>
                    <a:ext uri="{FF2B5EF4-FFF2-40B4-BE49-F238E27FC236}">
                      <a16:creationId xmlns:a16="http://schemas.microsoft.com/office/drawing/2014/main" id="{F18DAD1D-5024-54F4-2484-9792D2878E7C}"/>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p:sp>
          <p:nvSpPr>
            <p:cNvPr id="28" name="Oval 27">
              <a:extLst>
                <a:ext uri="{FF2B5EF4-FFF2-40B4-BE49-F238E27FC236}">
                  <a16:creationId xmlns:a16="http://schemas.microsoft.com/office/drawing/2014/main" id="{8AFF9CB8-83AA-432A-5A78-1B820191A8FF}"/>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Oval 32">
              <a:extLst>
                <a:ext uri="{FF2B5EF4-FFF2-40B4-BE49-F238E27FC236}">
                  <a16:creationId xmlns:a16="http://schemas.microsoft.com/office/drawing/2014/main" id="{2D352413-37D6-C309-FB4D-0AB044C5B4AB}"/>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D1E039A-1721-25C3-F0C2-42A2B7C84C10}"/>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34" name="TextBox 33">
                  <a:extLst>
                    <a:ext uri="{FF2B5EF4-FFF2-40B4-BE49-F238E27FC236}">
                      <a16:creationId xmlns:a16="http://schemas.microsoft.com/office/drawing/2014/main" id="{ED1E039A-1721-25C3-F0C2-42A2B7C84C10}"/>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D4F19-DAE8-34B0-E76C-BEFC371F92FE}"/>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8" name="TextBox 37">
                  <a:extLst>
                    <a:ext uri="{FF2B5EF4-FFF2-40B4-BE49-F238E27FC236}">
                      <a16:creationId xmlns:a16="http://schemas.microsoft.com/office/drawing/2014/main" id="{B99D4F19-DAE8-34B0-E76C-BEFC371F92FE}"/>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cxnSp>
          <p:nvCxnSpPr>
            <p:cNvPr id="39" name="Straight Arrow Connector 38">
              <a:extLst>
                <a:ext uri="{FF2B5EF4-FFF2-40B4-BE49-F238E27FC236}">
                  <a16:creationId xmlns:a16="http://schemas.microsoft.com/office/drawing/2014/main" id="{CC75DD81-FF33-AEBB-9CB3-AFCEA6AA2D7E}"/>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73B77A7-0AC6-DF7F-DD5B-8F5634F4EEB1}"/>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40" name="TextBox 39">
                  <a:extLst>
                    <a:ext uri="{FF2B5EF4-FFF2-40B4-BE49-F238E27FC236}">
                      <a16:creationId xmlns:a16="http://schemas.microsoft.com/office/drawing/2014/main" id="{673B77A7-0AC6-DF7F-DD5B-8F5634F4EEB1}"/>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3" name="Text Placeholder 1">
                <a:extLst>
                  <a:ext uri="{FF2B5EF4-FFF2-40B4-BE49-F238E27FC236}">
                    <a16:creationId xmlns:a16="http://schemas.microsoft.com/office/drawing/2014/main" id="{773ABCD0-CFAC-DC40-88BD-14FE1A18ACCF}"/>
                  </a:ext>
                </a:extLst>
              </p:cNvPr>
              <p:cNvSpPr txBox="1">
                <a:spLocks/>
              </p:cNvSpPr>
              <p:nvPr/>
            </p:nvSpPr>
            <p:spPr bwMode="auto">
              <a:xfrm>
                <a:off x="605350" y="1936216"/>
                <a:ext cx="4987796" cy="160766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r>
                  <a:rPr lang="en-US" altLang="en-US" b="1" kern="0" dirty="0">
                    <a:solidFill>
                      <a:schemeClr val="bg1"/>
                    </a:solidFill>
                  </a:rPr>
                  <a:t>Backward Pass</a:t>
                </a:r>
              </a:p>
              <a:p>
                <a14:m>
                  <m:oMath xmlns:m="http://schemas.openxmlformats.org/officeDocument/2006/math">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e>
                    </m:d>
                    <m:r>
                      <a:rPr lang="en-US" altLang="en-US" i="1" kern="0" dirty="0" smtClean="0">
                        <a:solidFill>
                          <a:schemeClr val="bg1"/>
                        </a:solidFill>
                        <a:latin typeface="Cambria Math" panose="02040503050406030204" pitchFamily="18" charset="0"/>
                      </a:rPr>
                      <m:t>=</m:t>
                    </m:r>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2,2,3,2</m:t>
                        </m:r>
                      </m:e>
                    </m:d>
                  </m:oMath>
                </a14:m>
                <a:endParaRPr lang="en-US" altLang="en-US" kern="0" dirty="0">
                  <a:solidFill>
                    <a:schemeClr val="bg1"/>
                  </a:solidFill>
                </a:endParaRPr>
              </a:p>
              <a:p>
                <a14:m>
                  <m:oMath xmlns:m="http://schemas.openxmlformats.org/officeDocument/2006/math">
                    <m:acc>
                      <m:accPr>
                        <m:chr m:val="̅"/>
                        <m:ctrlPr>
                          <a:rPr lang="en-US" altLang="en-US" b="0" i="1" smtClean="0">
                            <a:solidFill>
                              <a:schemeClr val="bg1"/>
                            </a:solidFill>
                            <a:latin typeface="Cambria Math" panose="02040503050406030204" pitchFamily="18" charset="0"/>
                          </a:rPr>
                        </m:ctrlPr>
                      </m:accPr>
                      <m:e>
                        <m:r>
                          <a:rPr lang="en-US" altLang="en-US" b="0" i="1" smtClean="0">
                            <a:solidFill>
                              <a:schemeClr val="bg1"/>
                            </a:solidFill>
                            <a:latin typeface="Cambria Math" panose="02040503050406030204" pitchFamily="18" charset="0"/>
                          </a:rPr>
                          <m:t>𝑣</m:t>
                        </m:r>
                      </m:e>
                    </m:acc>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𝐿</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𝑣</m:t>
                    </m:r>
                  </m:oMath>
                </a14:m>
                <a:r>
                  <a:rPr lang="en-US" altLang="en-US" kern="0" dirty="0">
                    <a:solidFill>
                      <a:schemeClr val="bg1"/>
                    </a:solidFill>
                  </a:rPr>
                  <a:t> 			</a:t>
                </a:r>
              </a:p>
            </p:txBody>
          </p:sp>
        </mc:Choice>
        <mc:Fallback xmlns="">
          <p:sp>
            <p:nvSpPr>
              <p:cNvPr id="43" name="Text Placeholder 1">
                <a:extLst>
                  <a:ext uri="{FF2B5EF4-FFF2-40B4-BE49-F238E27FC236}">
                    <a16:creationId xmlns:a16="http://schemas.microsoft.com/office/drawing/2014/main" id="{773ABCD0-CFAC-DC40-88BD-14FE1A18ACCF}"/>
                  </a:ext>
                </a:extLst>
              </p:cNvPr>
              <p:cNvSpPr txBox="1">
                <a:spLocks noRot="1" noChangeAspect="1" noMove="1" noResize="1" noEditPoints="1" noAdjustHandles="1" noChangeArrowheads="1" noChangeShapeType="1" noTextEdit="1"/>
              </p:cNvSpPr>
              <p:nvPr/>
            </p:nvSpPr>
            <p:spPr bwMode="auto">
              <a:xfrm>
                <a:off x="605350" y="1936216"/>
                <a:ext cx="4987796" cy="1607661"/>
              </a:xfrm>
              <a:prstGeom prst="rect">
                <a:avLst/>
              </a:prstGeom>
              <a:blipFill>
                <a:blip r:embed="rId11"/>
                <a:stretch>
                  <a:fillRect l="-4274" t="-6844" b="-429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cxnSp>
        <p:nvCxnSpPr>
          <p:cNvPr id="2" name="Straight Arrow Connector 1">
            <a:extLst>
              <a:ext uri="{FF2B5EF4-FFF2-40B4-BE49-F238E27FC236}">
                <a16:creationId xmlns:a16="http://schemas.microsoft.com/office/drawing/2014/main" id="{BB3DFD77-C2A0-D944-4F22-DC7EF33AAC2C}"/>
              </a:ext>
            </a:extLst>
          </p:cNvPr>
          <p:cNvCxnSpPr/>
          <p:nvPr/>
        </p:nvCxnSpPr>
        <p:spPr>
          <a:xfrm>
            <a:off x="5980757" y="4260505"/>
            <a:ext cx="5890787" cy="0"/>
          </a:xfrm>
          <a:prstGeom prst="straightConnector1">
            <a:avLst/>
          </a:prstGeom>
          <a:ln w="57150">
            <a:solidFill>
              <a:schemeClr val="accent3"/>
            </a:solidFill>
            <a:headEnd type="triangle"/>
            <a:tailEnd type="none"/>
          </a:ln>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D851248B-BDCF-FD41-4423-6988DCBE1A13}"/>
              </a:ext>
            </a:extLst>
          </p:cNvPr>
          <p:cNvSpPr txBox="1"/>
          <p:nvPr/>
        </p:nvSpPr>
        <p:spPr>
          <a:xfrm>
            <a:off x="5842000" y="2050155"/>
            <a:ext cx="660400" cy="718145"/>
          </a:xfrm>
          <a:prstGeom prst="rect">
            <a:avLst/>
          </a:prstGeom>
          <a:noFill/>
          <a:ln w="25400"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endParaRPr kumimoji="0" lang="en-GB" sz="2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205583898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33</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grpSp>
        <p:nvGrpSpPr>
          <p:cNvPr id="15" name="Group 14">
            <a:extLst>
              <a:ext uri="{FF2B5EF4-FFF2-40B4-BE49-F238E27FC236}">
                <a16:creationId xmlns:a16="http://schemas.microsoft.com/office/drawing/2014/main" id="{3FA2A077-65DC-9F5B-5041-C7FF03CAABF0}"/>
              </a:ext>
            </a:extLst>
          </p:cNvPr>
          <p:cNvGrpSpPr/>
          <p:nvPr/>
        </p:nvGrpSpPr>
        <p:grpSpPr>
          <a:xfrm>
            <a:off x="5712732" y="1768182"/>
            <a:ext cx="6085568" cy="2441523"/>
            <a:chOff x="1089932" y="3578277"/>
            <a:chExt cx="7255540" cy="2905849"/>
          </a:xfrm>
        </p:grpSpPr>
        <p:cxnSp>
          <p:nvCxnSpPr>
            <p:cNvPr id="16" name="Straight Arrow Connector 15">
              <a:extLst>
                <a:ext uri="{FF2B5EF4-FFF2-40B4-BE49-F238E27FC236}">
                  <a16:creationId xmlns:a16="http://schemas.microsoft.com/office/drawing/2014/main" id="{3CBF7972-5A7F-64BD-28AC-28715018FED8}"/>
                </a:ext>
              </a:extLst>
            </p:cNvPr>
            <p:cNvCxnSpPr>
              <a:cxnSpLocks/>
              <a:endCxn id="20"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1ED2763-9DDF-2C3C-6C03-53FC534D40E5}"/>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17" name="TextBox 16">
                  <a:extLst>
                    <a:ext uri="{FF2B5EF4-FFF2-40B4-BE49-F238E27FC236}">
                      <a16:creationId xmlns:a16="http://schemas.microsoft.com/office/drawing/2014/main" id="{F1ED2763-9DDF-2C3C-6C03-53FC534D40E5}"/>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3"/>
                  <a:stretch>
                    <a:fillRect/>
                  </a:stretch>
                </a:blipFill>
                <a:ln w="12700" cap="flat">
                  <a:noFill/>
                  <a:miter lim="400000"/>
                </a:ln>
                <a:effectLst/>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27BF37E2-9BAF-1A08-76D9-061049AFF4F3}"/>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4E03FBA-FAC7-309E-7A42-2E10BA131F28}"/>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19" name="TextBox 18">
                  <a:extLst>
                    <a:ext uri="{FF2B5EF4-FFF2-40B4-BE49-F238E27FC236}">
                      <a16:creationId xmlns:a16="http://schemas.microsoft.com/office/drawing/2014/main" id="{C4E03FBA-FAC7-309E-7A42-2E10BA131F28}"/>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sp>
          <p:nvSpPr>
            <p:cNvPr id="20" name="Oval 19">
              <a:extLst>
                <a:ext uri="{FF2B5EF4-FFF2-40B4-BE49-F238E27FC236}">
                  <a16:creationId xmlns:a16="http://schemas.microsoft.com/office/drawing/2014/main" id="{F69FE142-6B21-D689-01EF-00D030BF9F59}"/>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60B7DB-FC64-AFE9-79DB-56F4986021E6}"/>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21" name="TextBox 20">
                  <a:extLst>
                    <a:ext uri="{FF2B5EF4-FFF2-40B4-BE49-F238E27FC236}">
                      <a16:creationId xmlns:a16="http://schemas.microsoft.com/office/drawing/2014/main" id="{4160B7DB-FC64-AFE9-79DB-56F4986021E6}"/>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E1D32C1-39D3-93DE-1EA0-A9E32C138093}"/>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E33ECA-5BAA-6FD6-AD82-739A7C56391D}"/>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3F5EBD-968C-DFEF-904D-6D3DE0FA72A4}"/>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18DAD1D-5024-54F4-2484-9792D2878E7C}"/>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7" name="TextBox 26">
                  <a:extLst>
                    <a:ext uri="{FF2B5EF4-FFF2-40B4-BE49-F238E27FC236}">
                      <a16:creationId xmlns:a16="http://schemas.microsoft.com/office/drawing/2014/main" id="{F18DAD1D-5024-54F4-2484-9792D2878E7C}"/>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sp>
          <p:nvSpPr>
            <p:cNvPr id="28" name="Oval 27">
              <a:extLst>
                <a:ext uri="{FF2B5EF4-FFF2-40B4-BE49-F238E27FC236}">
                  <a16:creationId xmlns:a16="http://schemas.microsoft.com/office/drawing/2014/main" id="{8AFF9CB8-83AA-432A-5A78-1B820191A8FF}"/>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Oval 32">
              <a:extLst>
                <a:ext uri="{FF2B5EF4-FFF2-40B4-BE49-F238E27FC236}">
                  <a16:creationId xmlns:a16="http://schemas.microsoft.com/office/drawing/2014/main" id="{2D352413-37D6-C309-FB4D-0AB044C5B4AB}"/>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D1E039A-1721-25C3-F0C2-42A2B7C84C10}"/>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34" name="TextBox 33">
                  <a:extLst>
                    <a:ext uri="{FF2B5EF4-FFF2-40B4-BE49-F238E27FC236}">
                      <a16:creationId xmlns:a16="http://schemas.microsoft.com/office/drawing/2014/main" id="{ED1E039A-1721-25C3-F0C2-42A2B7C84C10}"/>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D4F19-DAE8-34B0-E76C-BEFC371F92FE}"/>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8" name="TextBox 37">
                  <a:extLst>
                    <a:ext uri="{FF2B5EF4-FFF2-40B4-BE49-F238E27FC236}">
                      <a16:creationId xmlns:a16="http://schemas.microsoft.com/office/drawing/2014/main" id="{B99D4F19-DAE8-34B0-E76C-BEFC371F92FE}"/>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p:cxnSp>
          <p:nvCxnSpPr>
            <p:cNvPr id="39" name="Straight Arrow Connector 38">
              <a:extLst>
                <a:ext uri="{FF2B5EF4-FFF2-40B4-BE49-F238E27FC236}">
                  <a16:creationId xmlns:a16="http://schemas.microsoft.com/office/drawing/2014/main" id="{CC75DD81-FF33-AEBB-9CB3-AFCEA6AA2D7E}"/>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73B77A7-0AC6-DF7F-DD5B-8F5634F4EEB1}"/>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40" name="TextBox 39">
                  <a:extLst>
                    <a:ext uri="{FF2B5EF4-FFF2-40B4-BE49-F238E27FC236}">
                      <a16:creationId xmlns:a16="http://schemas.microsoft.com/office/drawing/2014/main" id="{673B77A7-0AC6-DF7F-DD5B-8F5634F4EEB1}"/>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3" name="Text Placeholder 1">
                <a:extLst>
                  <a:ext uri="{FF2B5EF4-FFF2-40B4-BE49-F238E27FC236}">
                    <a16:creationId xmlns:a16="http://schemas.microsoft.com/office/drawing/2014/main" id="{773ABCD0-CFAC-DC40-88BD-14FE1A18ACCF}"/>
                  </a:ext>
                </a:extLst>
              </p:cNvPr>
              <p:cNvSpPr txBox="1">
                <a:spLocks/>
              </p:cNvSpPr>
              <p:nvPr/>
            </p:nvSpPr>
            <p:spPr bwMode="auto">
              <a:xfrm>
                <a:off x="605350" y="1936216"/>
                <a:ext cx="4987796" cy="160766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r>
                  <a:rPr lang="en-US" altLang="en-US" b="1" kern="0" dirty="0">
                    <a:solidFill>
                      <a:schemeClr val="bg1"/>
                    </a:solidFill>
                  </a:rPr>
                  <a:t>Backward Pass</a:t>
                </a:r>
              </a:p>
              <a:p>
                <a14:m>
                  <m:oMath xmlns:m="http://schemas.openxmlformats.org/officeDocument/2006/math">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e>
                    </m:d>
                    <m:r>
                      <a:rPr lang="en-US" altLang="en-US" i="1" kern="0" dirty="0" smtClean="0">
                        <a:solidFill>
                          <a:schemeClr val="bg1"/>
                        </a:solidFill>
                        <a:latin typeface="Cambria Math" panose="02040503050406030204" pitchFamily="18" charset="0"/>
                      </a:rPr>
                      <m:t>=</m:t>
                    </m:r>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2,2,3,2</m:t>
                        </m:r>
                      </m:e>
                    </m:d>
                  </m:oMath>
                </a14:m>
                <a:endParaRPr lang="en-US" altLang="en-US" kern="0" dirty="0">
                  <a:solidFill>
                    <a:schemeClr val="bg1"/>
                  </a:solidFill>
                </a:endParaRPr>
              </a:p>
              <a:p>
                <a14:m>
                  <m:oMath xmlns:m="http://schemas.openxmlformats.org/officeDocument/2006/math">
                    <m:acc>
                      <m:accPr>
                        <m:chr m:val="̅"/>
                        <m:ctrlPr>
                          <a:rPr lang="en-US" altLang="en-US" b="0" i="1" smtClean="0">
                            <a:solidFill>
                              <a:schemeClr val="bg1"/>
                            </a:solidFill>
                            <a:latin typeface="Cambria Math" panose="02040503050406030204" pitchFamily="18" charset="0"/>
                          </a:rPr>
                        </m:ctrlPr>
                      </m:accPr>
                      <m:e>
                        <m:r>
                          <a:rPr lang="en-US" altLang="en-US" b="0" i="1" smtClean="0">
                            <a:solidFill>
                              <a:schemeClr val="bg1"/>
                            </a:solidFill>
                            <a:latin typeface="Cambria Math" panose="02040503050406030204" pitchFamily="18" charset="0"/>
                          </a:rPr>
                          <m:t>𝑣</m:t>
                        </m:r>
                      </m:e>
                    </m:acc>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𝐿</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𝑣</m:t>
                    </m:r>
                  </m:oMath>
                </a14:m>
                <a:r>
                  <a:rPr lang="en-US" altLang="en-US" kern="0" dirty="0">
                    <a:solidFill>
                      <a:schemeClr val="bg1"/>
                    </a:solidFill>
                  </a:rPr>
                  <a:t> 			</a:t>
                </a:r>
              </a:p>
            </p:txBody>
          </p:sp>
        </mc:Choice>
        <mc:Fallback xmlns="">
          <p:sp>
            <p:nvSpPr>
              <p:cNvPr id="43" name="Text Placeholder 1">
                <a:extLst>
                  <a:ext uri="{FF2B5EF4-FFF2-40B4-BE49-F238E27FC236}">
                    <a16:creationId xmlns:a16="http://schemas.microsoft.com/office/drawing/2014/main" id="{773ABCD0-CFAC-DC40-88BD-14FE1A18ACCF}"/>
                  </a:ext>
                </a:extLst>
              </p:cNvPr>
              <p:cNvSpPr txBox="1">
                <a:spLocks noRot="1" noChangeAspect="1" noMove="1" noResize="1" noEditPoints="1" noAdjustHandles="1" noChangeArrowheads="1" noChangeShapeType="1" noTextEdit="1"/>
              </p:cNvSpPr>
              <p:nvPr/>
            </p:nvSpPr>
            <p:spPr bwMode="auto">
              <a:xfrm>
                <a:off x="605350" y="1936216"/>
                <a:ext cx="4987796" cy="1607661"/>
              </a:xfrm>
              <a:prstGeom prst="rect">
                <a:avLst/>
              </a:prstGeom>
              <a:blipFill>
                <a:blip r:embed="rId10"/>
                <a:stretch>
                  <a:fillRect l="-4274" t="-6844" b="-429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cxnSp>
        <p:nvCxnSpPr>
          <p:cNvPr id="2" name="Straight Arrow Connector 1">
            <a:extLst>
              <a:ext uri="{FF2B5EF4-FFF2-40B4-BE49-F238E27FC236}">
                <a16:creationId xmlns:a16="http://schemas.microsoft.com/office/drawing/2014/main" id="{BB3DFD77-C2A0-D944-4F22-DC7EF33AAC2C}"/>
              </a:ext>
            </a:extLst>
          </p:cNvPr>
          <p:cNvCxnSpPr/>
          <p:nvPr/>
        </p:nvCxnSpPr>
        <p:spPr>
          <a:xfrm>
            <a:off x="5980757" y="4260505"/>
            <a:ext cx="5890787" cy="0"/>
          </a:xfrm>
          <a:prstGeom prst="straightConnector1">
            <a:avLst/>
          </a:prstGeom>
          <a:ln w="57150">
            <a:solidFill>
              <a:schemeClr val="accent3"/>
            </a:solidFill>
            <a:headEnd type="triangle"/>
            <a:tailEnd type="none"/>
          </a:ln>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D851248B-BDCF-FD41-4423-6988DCBE1A13}"/>
              </a:ext>
            </a:extLst>
          </p:cNvPr>
          <p:cNvSpPr txBox="1"/>
          <p:nvPr/>
        </p:nvSpPr>
        <p:spPr>
          <a:xfrm>
            <a:off x="5809117" y="3431776"/>
            <a:ext cx="660400" cy="718145"/>
          </a:xfrm>
          <a:prstGeom prst="rect">
            <a:avLst/>
          </a:prstGeom>
          <a:noFill/>
          <a:ln w="25400"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endParaRPr kumimoji="0" lang="en-GB" sz="2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AlternateContent xmlns:mc="http://schemas.openxmlformats.org/markup-compatibility/2006" xmlns:a14="http://schemas.microsoft.com/office/drawing/2010/main">
        <mc:Choice Requires="a14">
          <p:sp>
            <p:nvSpPr>
              <p:cNvPr id="4" name="Text Placeholder 1">
                <a:extLst>
                  <a:ext uri="{FF2B5EF4-FFF2-40B4-BE49-F238E27FC236}">
                    <a16:creationId xmlns:a16="http://schemas.microsoft.com/office/drawing/2014/main" id="{7DFAAC94-2CE7-5EAF-7AD0-800DEDBC7A6E}"/>
                  </a:ext>
                </a:extLst>
              </p:cNvPr>
              <p:cNvSpPr txBox="1">
                <a:spLocks/>
              </p:cNvSpPr>
              <p:nvPr/>
            </p:nvSpPr>
            <p:spPr bwMode="auto">
              <a:xfrm>
                <a:off x="508000" y="4590188"/>
                <a:ext cx="12192000" cy="4654443"/>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𝐿</m:t>
                        </m:r>
                      </m:e>
                    </m:acc>
                    <m:r>
                      <a:rPr lang="en-US" altLang="en-US" sz="2800" b="0" i="1" kern="0" dirty="0" smtClean="0">
                        <a:solidFill>
                          <a:schemeClr val="bg1"/>
                        </a:solidFill>
                        <a:latin typeface="Cambria Math" panose="02040503050406030204" pitchFamily="18" charset="0"/>
                      </a:rPr>
                      <m:t>=1</m:t>
                    </m:r>
                  </m:oMath>
                </a14:m>
                <a:endParaRPr lang="en-US" altLang="en-US" sz="2800" b="0" kern="0" dirty="0">
                  <a:solidFill>
                    <a:schemeClr val="bg1"/>
                  </a:solidFill>
                </a:endParaRPr>
              </a:p>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𝑦</m:t>
                            </m:r>
                          </m:e>
                        </m:acc>
                      </m:e>
                    </m:acc>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𝑦</m:t>
                    </m:r>
                    <m:r>
                      <a:rPr lang="en-US" altLang="en-US" sz="2800" i="1" kern="0" dirty="0">
                        <a:solidFill>
                          <a:schemeClr val="bg1"/>
                        </a:solidFill>
                        <a:latin typeface="Cambria Math" panose="02040503050406030204" pitchFamily="18" charset="0"/>
                      </a:rPr>
                      <m:t>=−1.00034</m:t>
                    </m:r>
                  </m:oMath>
                </a14:m>
                <a:endParaRPr lang="en-US" altLang="en-US" sz="2800" b="0" kern="0" dirty="0">
                  <a:solidFill>
                    <a:schemeClr val="bg1"/>
                  </a:solidFill>
                </a:endParaRPr>
              </a:p>
              <a:p>
                <a:pPr marL="514350" indent="-514350">
                  <a:buFont typeface="+mj-lt"/>
                  <a:buAutoNum type="arabicParenR"/>
                </a:pPr>
                <a:r>
                  <a:rPr lang="en-US" altLang="en-US" sz="2800" b="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m:rPr>
                            <m:sty m:val="p"/>
                          </m:rPr>
                          <a:rPr lang="en-US" altLang="en-US" sz="2800" b="0" i="0" kern="0" smtClean="0">
                            <a:solidFill>
                              <a:schemeClr val="bg1"/>
                            </a:solidFill>
                            <a:latin typeface="Cambria Math" panose="02040503050406030204" pitchFamily="18" charset="0"/>
                          </a:rPr>
                          <m:t>Σ</m:t>
                        </m:r>
                      </m:e>
                    </m:acc>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den>
                    </m:f>
                    <m:f>
                      <m:fPr>
                        <m:ctrlPr>
                          <a:rPr lang="en-US" altLang="en-US" sz="2800" b="0" i="1" kern="0" dirty="0" smtClean="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acc>
                          <m:accPr>
                            <m:chr m:val="̂"/>
                            <m:ctrlPr>
                              <a:rPr lang="en-US" altLang="en-US" sz="2800" i="1" kern="0" dirty="0">
                                <a:solidFill>
                                  <a:schemeClr val="bg1"/>
                                </a:solidFill>
                                <a:latin typeface="Cambria Math" panose="02040503050406030204" pitchFamily="18" charset="0"/>
                              </a:rPr>
                            </m:ctrlPr>
                          </m:accPr>
                          <m:e>
                            <m:r>
                              <a:rPr lang="en-US" altLang="en-US" sz="2800" i="1" kern="0" dirty="0">
                                <a:solidFill>
                                  <a:schemeClr val="bg1"/>
                                </a:solidFill>
                                <a:latin typeface="Cambria Math" panose="02040503050406030204" pitchFamily="18" charset="0"/>
                              </a:rPr>
                              <m:t>𝑦</m:t>
                            </m:r>
                          </m:e>
                        </m:acc>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r>
                      <a:rPr lang="en-US" altLang="en-US" sz="2800" b="0" i="0"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e>
                    </m:acc>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𝑓</m:t>
                        </m:r>
                        <m:r>
                          <a:rPr lang="en-US" altLang="en-US" sz="2800" i="1" kern="0" dirty="0">
                            <a:solidFill>
                              <a:schemeClr val="bg1"/>
                            </a:solidFill>
                            <a:latin typeface="Cambria Math" panose="02040503050406030204" pitchFamily="18" charset="0"/>
                          </a:rPr>
                          <m:t>(</m:t>
                        </m:r>
                        <m:r>
                          <m:rPr>
                            <m:sty m:val="p"/>
                          </m:rPr>
                          <a:rPr lang="en-US" altLang="en-US" sz="2800" kern="0" dirty="0">
                            <a:solidFill>
                              <a:schemeClr val="bg1"/>
                            </a:solidFill>
                            <a:latin typeface="Cambria Math" panose="02040503050406030204" pitchFamily="18" charset="0"/>
                          </a:rPr>
                          <m:t>Σ</m:t>
                        </m:r>
                        <m:r>
                          <a:rPr lang="en-US" altLang="en-US" sz="2800" i="1" kern="0" dirty="0">
                            <a:solidFill>
                              <a:schemeClr val="bg1"/>
                            </a:solidFill>
                            <a:latin typeface="Cambria Math" panose="02040503050406030204" pitchFamily="18" charset="0"/>
                          </a:rPr>
                          <m:t>)</m:t>
                        </m:r>
                      </m:num>
                      <m:den>
                        <m:r>
                          <a:rPr lang="en-US" altLang="en-US" sz="2800" i="1" kern="0" dirty="0">
                            <a:solidFill>
                              <a:schemeClr val="bg1"/>
                            </a:solidFill>
                            <a:latin typeface="Cambria Math" panose="02040503050406030204" pitchFamily="18" charset="0"/>
                          </a:rPr>
                          <m:t>𝜕</m:t>
                        </m:r>
                        <m:r>
                          <m:rPr>
                            <m:sty m:val="p"/>
                          </m:rPr>
                          <a:rPr lang="en-US" altLang="en-US" sz="2800" kern="0" dirty="0">
                            <a:solidFill>
                              <a:schemeClr val="bg1"/>
                            </a:solidFill>
                            <a:latin typeface="Cambria Math" panose="02040503050406030204" pitchFamily="18" charset="0"/>
                          </a:rPr>
                          <m:t>Σ</m:t>
                        </m:r>
                      </m:den>
                    </m:f>
                    <m:r>
                      <a:rPr lang="en-US" altLang="en-US" sz="2800" b="0" i="1" kern="0" dirty="0" smtClean="0">
                        <a:solidFill>
                          <a:schemeClr val="bg1"/>
                        </a:solidFill>
                        <a:latin typeface="Cambria Math" panose="02040503050406030204" pitchFamily="18" charset="0"/>
                      </a:rPr>
                      <m:t>=</m:t>
                    </m:r>
                    <m:acc>
                      <m:accPr>
                        <m:chr m:val="̅"/>
                        <m:ctrlPr>
                          <a:rPr lang="en-US" altLang="en-US" sz="2800" i="1" kern="0" dirty="0">
                            <a:solidFill>
                              <a:schemeClr val="bg1"/>
                            </a:solidFill>
                            <a:latin typeface="Cambria Math" panose="02040503050406030204" pitchFamily="18" charset="0"/>
                          </a:rPr>
                        </m:ctrlPr>
                      </m:accPr>
                      <m:e>
                        <m:acc>
                          <m:accPr>
                            <m:chr m:val="̂"/>
                            <m:ctrlPr>
                              <a:rPr lang="en-US" altLang="en-US" sz="2800" i="1" kern="0" dirty="0">
                                <a:solidFill>
                                  <a:schemeClr val="bg1"/>
                                </a:solidFill>
                                <a:latin typeface="Cambria Math" panose="02040503050406030204" pitchFamily="18" charset="0"/>
                              </a:rPr>
                            </m:ctrlPr>
                          </m:accPr>
                          <m:e>
                            <m:r>
                              <a:rPr lang="en-US" altLang="en-US" sz="2800" i="1" kern="0" dirty="0">
                                <a:solidFill>
                                  <a:schemeClr val="bg1"/>
                                </a:solidFill>
                                <a:latin typeface="Cambria Math" panose="02040503050406030204" pitchFamily="18" charset="0"/>
                              </a:rPr>
                              <m:t>𝑦</m:t>
                            </m:r>
                          </m:e>
                        </m:acc>
                      </m:e>
                    </m:acc>
                    <m:f>
                      <m:fPr>
                        <m:ctrlPr>
                          <a:rPr lang="en-US" altLang="en-US" sz="2800" b="0" i="1" kern="0" dirty="0" smtClean="0">
                            <a:solidFill>
                              <a:schemeClr val="bg1"/>
                            </a:solidFill>
                            <a:latin typeface="Cambria Math" panose="02040503050406030204" pitchFamily="18" charset="0"/>
                          </a:rPr>
                        </m:ctrlPr>
                      </m:fPr>
                      <m:num>
                        <m:sSup>
                          <m:sSupPr>
                            <m:ctrlPr>
                              <a:rPr lang="en-US" altLang="en-US" sz="2800" b="0" i="1" kern="0" dirty="0" smtClean="0">
                                <a:solidFill>
                                  <a:schemeClr val="bg1"/>
                                </a:solidFill>
                                <a:latin typeface="Cambria Math" panose="02040503050406030204" pitchFamily="18" charset="0"/>
                              </a:rPr>
                            </m:ctrlPr>
                          </m:sSupPr>
                          <m:e>
                            <m:r>
                              <a:rPr lang="en-US" altLang="en-US" sz="2800" b="0" i="1" kern="0" dirty="0" smtClean="0">
                                <a:solidFill>
                                  <a:schemeClr val="bg1"/>
                                </a:solidFill>
                                <a:latin typeface="Cambria Math" panose="02040503050406030204" pitchFamily="18" charset="0"/>
                              </a:rPr>
                              <m:t>𝑒</m:t>
                            </m:r>
                          </m:e>
                          <m:sup>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sup>
                        </m:sSup>
                      </m:num>
                      <m:den>
                        <m:sSup>
                          <m:sSupPr>
                            <m:ctrlPr>
                              <a:rPr lang="en-US" altLang="en-US" sz="2800" b="0" i="1" kern="0" dirty="0" smtClean="0">
                                <a:solidFill>
                                  <a:schemeClr val="bg1"/>
                                </a:solidFill>
                                <a:latin typeface="Cambria Math" panose="02040503050406030204" pitchFamily="18" charset="0"/>
                              </a:rPr>
                            </m:ctrlPr>
                          </m:sSupPr>
                          <m:e>
                            <m:d>
                              <m:dPr>
                                <m:ctrlPr>
                                  <a:rPr lang="en-US" altLang="en-US" sz="2800" b="0" i="1" kern="0" dirty="0" smtClean="0">
                                    <a:solidFill>
                                      <a:schemeClr val="bg1"/>
                                    </a:solidFill>
                                    <a:latin typeface="Cambria Math" panose="02040503050406030204" pitchFamily="18" charset="0"/>
                                  </a:rPr>
                                </m:ctrlPr>
                              </m:dPr>
                              <m:e>
                                <m:r>
                                  <a:rPr lang="en-US" altLang="en-US" sz="2800" b="0" i="1" kern="0" dirty="0" smtClean="0">
                                    <a:solidFill>
                                      <a:schemeClr val="bg1"/>
                                    </a:solidFill>
                                    <a:latin typeface="Cambria Math" panose="02040503050406030204" pitchFamily="18" charset="0"/>
                                  </a:rPr>
                                  <m:t>1+</m:t>
                                </m:r>
                                <m:sSup>
                                  <m:sSupPr>
                                    <m:ctrlPr>
                                      <a:rPr lang="en-US" altLang="en-US" sz="2800" b="0" i="1" kern="0" dirty="0" smtClean="0">
                                        <a:solidFill>
                                          <a:schemeClr val="bg1"/>
                                        </a:solidFill>
                                        <a:latin typeface="Cambria Math" panose="02040503050406030204" pitchFamily="18" charset="0"/>
                                      </a:rPr>
                                    </m:ctrlPr>
                                  </m:sSupPr>
                                  <m:e>
                                    <m:r>
                                      <a:rPr lang="en-US" altLang="en-US" sz="2800" b="0" i="1" kern="0" dirty="0" smtClean="0">
                                        <a:solidFill>
                                          <a:schemeClr val="bg1"/>
                                        </a:solidFill>
                                        <a:latin typeface="Cambria Math" panose="02040503050406030204" pitchFamily="18" charset="0"/>
                                      </a:rPr>
                                      <m:t>𝑒</m:t>
                                    </m:r>
                                  </m:e>
                                  <m:sup>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sup>
                                </m:sSup>
                              </m:e>
                            </m:d>
                          </m:e>
                          <m:sup>
                            <m:r>
                              <a:rPr lang="en-US" altLang="en-US" sz="2800" b="0" i="1" kern="0" dirty="0" smtClean="0">
                                <a:solidFill>
                                  <a:schemeClr val="bg1"/>
                                </a:solidFill>
                                <a:latin typeface="Cambria Math" panose="02040503050406030204" pitchFamily="18" charset="0"/>
                              </a:rPr>
                              <m:t>2</m:t>
                            </m:r>
                          </m:sup>
                        </m:sSup>
                      </m:den>
                    </m:f>
                    <m:r>
                      <a:rPr lang="en-US" altLang="en-US" sz="2800" i="1" kern="0" dirty="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0.00033535</m:t>
                    </m:r>
                  </m:oMath>
                </a14:m>
                <a:endParaRPr lang="en-US" altLang="en-US" sz="2800" b="0" kern="0" dirty="0">
                  <a:solidFill>
                    <a:schemeClr val="bg1"/>
                  </a:solidFill>
                </a:endParaRPr>
              </a:p>
              <a:p>
                <a:pPr marL="514350" indent="-514350">
                  <a:buFont typeface="+mj-lt"/>
                  <a:buAutoNum type="arabicParenR"/>
                </a:pPr>
                <a:r>
                  <a:rPr lang="en-US" altLang="en-US" sz="2800" b="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𝑤</m:t>
                        </m:r>
                      </m:e>
                    </m:acc>
                    <m:r>
                      <a:rPr lang="en-US" altLang="en-US" sz="2800" b="0" i="1" kern="0" dirty="0" smtClean="0">
                        <a:solidFill>
                          <a:schemeClr val="bg1"/>
                        </a:solidFill>
                        <a:latin typeface="Cambria Math" panose="02040503050406030204" pitchFamily="18" charset="0"/>
                      </a:rPr>
                      <m:t>=</m:t>
                    </m:r>
                    <m:f>
                      <m:fPr>
                        <m:ctrlPr>
                          <a:rPr lang="en-US" altLang="en-US" sz="2800" i="1" kern="0" dirty="0" smtClean="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𝐿</m:t>
                        </m:r>
                      </m:num>
                      <m:den>
                        <m:r>
                          <a:rPr lang="en-US" altLang="en-US" sz="2800" i="1" kern="0" dirty="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𝑤</m:t>
                        </m:r>
                      </m:den>
                    </m:f>
                    <m:r>
                      <a:rPr lang="en-US" altLang="en-US" sz="2800" i="1" kern="0" dirty="0">
                        <a:solidFill>
                          <a:schemeClr val="bg1"/>
                        </a:solidFill>
                        <a:latin typeface="Cambria Math" panose="02040503050406030204" pitchFamily="18" charset="0"/>
                      </a:rPr>
                      <m:t>=</m:t>
                    </m:r>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𝐿</m:t>
                        </m:r>
                      </m:num>
                      <m:den>
                        <m:r>
                          <a:rPr lang="en-US" altLang="en-US" sz="2800" i="1" kern="0" dirty="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num>
                      <m:den>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𝑤</m:t>
                        </m:r>
                      </m:den>
                    </m:f>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m:rPr>
                            <m:sty m:val="p"/>
                          </m:rPr>
                          <a:rPr lang="en-US" altLang="en-US" sz="2800" b="0" i="0" kern="0" dirty="0" smtClean="0">
                            <a:solidFill>
                              <a:schemeClr val="bg1"/>
                            </a:solidFill>
                            <a:latin typeface="Cambria Math" panose="02040503050406030204" pitchFamily="18" charset="0"/>
                          </a:rPr>
                          <m:t>Σ</m:t>
                        </m:r>
                      </m:e>
                    </m:acc>
                    <m:r>
                      <a:rPr lang="en-US" altLang="en-US" sz="2800" i="1" kern="0" dirty="0">
                        <a:solidFill>
                          <a:schemeClr val="bg1"/>
                        </a:solidFill>
                        <a:latin typeface="Cambria Math" panose="02040503050406030204" pitchFamily="18" charset="0"/>
                      </a:rPr>
                      <m:t> </m:t>
                    </m:r>
                    <m:r>
                      <a:rPr lang="en-US" altLang="en-US" sz="2800" i="1" kern="0" dirty="0">
                        <a:solidFill>
                          <a:schemeClr val="bg1"/>
                        </a:solidFill>
                        <a:latin typeface="Cambria Math" panose="02040503050406030204" pitchFamily="18" charset="0"/>
                      </a:rPr>
                      <m:t>𝑥</m:t>
                    </m:r>
                    <m:r>
                      <a:rPr lang="en-US" altLang="en-US" sz="2800" i="1" kern="0" dirty="0">
                        <a:solidFill>
                          <a:schemeClr val="bg1"/>
                        </a:solidFill>
                        <a:latin typeface="Cambria Math" panose="02040503050406030204" pitchFamily="18" charset="0"/>
                      </a:rPr>
                      <m:t>=−0.0006707</m:t>
                    </m:r>
                  </m:oMath>
                </a14:m>
                <a:endParaRPr lang="en-US" altLang="en-US" sz="2800" b="0" kern="0" dirty="0">
                  <a:solidFill>
                    <a:schemeClr val="bg1"/>
                  </a:solidFill>
                </a:endParaRPr>
              </a:p>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𝑏</m:t>
                        </m:r>
                      </m:e>
                    </m:acc>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𝑏</m:t>
                        </m:r>
                      </m:den>
                    </m:f>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num>
                      <m:den>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𝑏</m:t>
                        </m:r>
                      </m:den>
                    </m:f>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m:rPr>
                            <m:sty m:val="p"/>
                          </m:rPr>
                          <a:rPr lang="en-US" altLang="en-US" sz="2800" b="0" i="0" kern="0" dirty="0" smtClean="0">
                            <a:solidFill>
                              <a:schemeClr val="bg1"/>
                            </a:solidFill>
                            <a:latin typeface="Cambria Math" panose="02040503050406030204" pitchFamily="18" charset="0"/>
                          </a:rPr>
                          <m:t>Σ</m:t>
                        </m:r>
                      </m:e>
                    </m:acc>
                    <m:r>
                      <a:rPr lang="en-US" altLang="en-US" sz="2800" b="0" i="1" kern="0" dirty="0" smtClean="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−0.00033535</m:t>
                    </m:r>
                  </m:oMath>
                </a14:m>
                <a:endParaRPr lang="en-US" altLang="en-US" sz="2800" b="0" kern="0" dirty="0">
                  <a:solidFill>
                    <a:schemeClr val="bg1"/>
                  </a:solidFill>
                </a:endParaRPr>
              </a:p>
            </p:txBody>
          </p:sp>
        </mc:Choice>
        <mc:Fallback xmlns="">
          <p:sp>
            <p:nvSpPr>
              <p:cNvPr id="4" name="Text Placeholder 1">
                <a:extLst>
                  <a:ext uri="{FF2B5EF4-FFF2-40B4-BE49-F238E27FC236}">
                    <a16:creationId xmlns:a16="http://schemas.microsoft.com/office/drawing/2014/main" id="{7DFAAC94-2CE7-5EAF-7AD0-800DEDBC7A6E}"/>
                  </a:ext>
                </a:extLst>
              </p:cNvPr>
              <p:cNvSpPr txBox="1">
                <a:spLocks noRot="1" noChangeAspect="1" noMove="1" noResize="1" noEditPoints="1" noAdjustHandles="1" noChangeArrowheads="1" noChangeShapeType="1" noTextEdit="1"/>
              </p:cNvSpPr>
              <p:nvPr/>
            </p:nvSpPr>
            <p:spPr bwMode="auto">
              <a:xfrm>
                <a:off x="508000" y="4590188"/>
                <a:ext cx="12192000" cy="4654443"/>
              </a:xfrm>
              <a:prstGeom prst="rect">
                <a:avLst/>
              </a:prstGeom>
              <a:blipFill>
                <a:blip r:embed="rId11"/>
                <a:stretch>
                  <a:fillRect l="-1450" t="-18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322521222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1">
                <a:extLst>
                  <a:ext uri="{FF2B5EF4-FFF2-40B4-BE49-F238E27FC236}">
                    <a16:creationId xmlns:a16="http://schemas.microsoft.com/office/drawing/2014/main" id="{61B7FFB2-9AD9-4FB0-0400-B81D91A16CB1}"/>
                  </a:ext>
                </a:extLst>
              </p:cNvPr>
              <p:cNvSpPr txBox="1">
                <a:spLocks/>
              </p:cNvSpPr>
              <p:nvPr/>
            </p:nvSpPr>
            <p:spPr bwMode="auto">
              <a:xfrm>
                <a:off x="508000" y="4590188"/>
                <a:ext cx="12192000" cy="4654443"/>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𝐿</m:t>
                        </m:r>
                      </m:e>
                    </m:acc>
                    <m:r>
                      <a:rPr lang="en-US" altLang="en-US" sz="2800" b="0" i="1" kern="0" dirty="0" smtClean="0">
                        <a:solidFill>
                          <a:schemeClr val="bg1"/>
                        </a:solidFill>
                        <a:latin typeface="Cambria Math" panose="02040503050406030204" pitchFamily="18" charset="0"/>
                      </a:rPr>
                      <m:t>=1</m:t>
                    </m:r>
                  </m:oMath>
                </a14:m>
                <a:endParaRPr lang="en-US" altLang="en-US" sz="2800" b="0" kern="0" dirty="0">
                  <a:solidFill>
                    <a:schemeClr val="bg1"/>
                  </a:solidFill>
                </a:endParaRPr>
              </a:p>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𝑦</m:t>
                            </m:r>
                          </m:e>
                        </m:acc>
                      </m:e>
                    </m:acc>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𝑦</m:t>
                    </m:r>
                    <m:r>
                      <a:rPr lang="en-US" altLang="en-US" sz="2800" i="1" kern="0" dirty="0">
                        <a:solidFill>
                          <a:schemeClr val="bg1"/>
                        </a:solidFill>
                        <a:latin typeface="Cambria Math" panose="02040503050406030204" pitchFamily="18" charset="0"/>
                      </a:rPr>
                      <m:t>=−1.00034</m:t>
                    </m:r>
                  </m:oMath>
                </a14:m>
                <a:endParaRPr lang="en-US" altLang="en-US" sz="2800" b="0" kern="0" dirty="0">
                  <a:solidFill>
                    <a:schemeClr val="bg1"/>
                  </a:solidFill>
                </a:endParaRPr>
              </a:p>
              <a:p>
                <a:pPr marL="514350" indent="-514350">
                  <a:buFont typeface="+mj-lt"/>
                  <a:buAutoNum type="arabicParenR"/>
                </a:pPr>
                <a:r>
                  <a:rPr lang="en-US" altLang="en-US" sz="2800" b="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m:rPr>
                            <m:sty m:val="p"/>
                          </m:rPr>
                          <a:rPr lang="en-US" altLang="en-US" sz="2800" b="0" i="0" kern="0" smtClean="0">
                            <a:solidFill>
                              <a:schemeClr val="bg1"/>
                            </a:solidFill>
                            <a:latin typeface="Cambria Math" panose="02040503050406030204" pitchFamily="18" charset="0"/>
                          </a:rPr>
                          <m:t>Σ</m:t>
                        </m:r>
                      </m:e>
                    </m:acc>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den>
                    </m:f>
                    <m:f>
                      <m:fPr>
                        <m:ctrlPr>
                          <a:rPr lang="en-US" altLang="en-US" sz="2800" b="0" i="1" kern="0" dirty="0" smtClean="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acc>
                          <m:accPr>
                            <m:chr m:val="̂"/>
                            <m:ctrlPr>
                              <a:rPr lang="en-US" altLang="en-US" sz="2800" i="1" kern="0" dirty="0">
                                <a:solidFill>
                                  <a:schemeClr val="bg1"/>
                                </a:solidFill>
                                <a:latin typeface="Cambria Math" panose="02040503050406030204" pitchFamily="18" charset="0"/>
                              </a:rPr>
                            </m:ctrlPr>
                          </m:accPr>
                          <m:e>
                            <m:r>
                              <a:rPr lang="en-US" altLang="en-US" sz="2800" i="1" kern="0" dirty="0">
                                <a:solidFill>
                                  <a:schemeClr val="bg1"/>
                                </a:solidFill>
                                <a:latin typeface="Cambria Math" panose="02040503050406030204" pitchFamily="18" charset="0"/>
                              </a:rPr>
                              <m:t>𝑦</m:t>
                            </m:r>
                          </m:e>
                        </m:acc>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r>
                      <a:rPr lang="en-US" altLang="en-US" sz="2800" b="0" i="0"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acc>
                          <m:accPr>
                            <m:chr m:val="̂"/>
                            <m:ctrlPr>
                              <a:rPr lang="en-US" altLang="en-US" sz="2800" b="0" i="1" kern="0" dirty="0" smtClean="0">
                                <a:solidFill>
                                  <a:schemeClr val="bg1"/>
                                </a:solidFill>
                                <a:latin typeface="Cambria Math" panose="02040503050406030204" pitchFamily="18" charset="0"/>
                              </a:rPr>
                            </m:ctrlPr>
                          </m:accPr>
                          <m:e>
                            <m:r>
                              <a:rPr lang="en-US" altLang="en-US" sz="2800" b="0" i="1" kern="0" dirty="0" smtClean="0">
                                <a:solidFill>
                                  <a:schemeClr val="bg1"/>
                                </a:solidFill>
                                <a:latin typeface="Cambria Math" panose="02040503050406030204" pitchFamily="18" charset="0"/>
                              </a:rPr>
                              <m:t>𝑦</m:t>
                            </m:r>
                          </m:e>
                        </m:acc>
                      </m:e>
                    </m:acc>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𝑓</m:t>
                        </m:r>
                        <m:r>
                          <a:rPr lang="en-US" altLang="en-US" sz="2800" i="1" kern="0" dirty="0">
                            <a:solidFill>
                              <a:schemeClr val="bg1"/>
                            </a:solidFill>
                            <a:latin typeface="Cambria Math" panose="02040503050406030204" pitchFamily="18" charset="0"/>
                          </a:rPr>
                          <m:t>(</m:t>
                        </m:r>
                        <m:r>
                          <m:rPr>
                            <m:sty m:val="p"/>
                          </m:rPr>
                          <a:rPr lang="en-US" altLang="en-US" sz="2800" kern="0" dirty="0">
                            <a:solidFill>
                              <a:schemeClr val="bg1"/>
                            </a:solidFill>
                            <a:latin typeface="Cambria Math" panose="02040503050406030204" pitchFamily="18" charset="0"/>
                          </a:rPr>
                          <m:t>Σ</m:t>
                        </m:r>
                        <m:r>
                          <a:rPr lang="en-US" altLang="en-US" sz="2800" i="1" kern="0" dirty="0">
                            <a:solidFill>
                              <a:schemeClr val="bg1"/>
                            </a:solidFill>
                            <a:latin typeface="Cambria Math" panose="02040503050406030204" pitchFamily="18" charset="0"/>
                          </a:rPr>
                          <m:t>)</m:t>
                        </m:r>
                      </m:num>
                      <m:den>
                        <m:r>
                          <a:rPr lang="en-US" altLang="en-US" sz="2800" i="1" kern="0" dirty="0">
                            <a:solidFill>
                              <a:schemeClr val="bg1"/>
                            </a:solidFill>
                            <a:latin typeface="Cambria Math" panose="02040503050406030204" pitchFamily="18" charset="0"/>
                          </a:rPr>
                          <m:t>𝜕</m:t>
                        </m:r>
                        <m:r>
                          <m:rPr>
                            <m:sty m:val="p"/>
                          </m:rPr>
                          <a:rPr lang="en-US" altLang="en-US" sz="2800" kern="0" dirty="0">
                            <a:solidFill>
                              <a:schemeClr val="bg1"/>
                            </a:solidFill>
                            <a:latin typeface="Cambria Math" panose="02040503050406030204" pitchFamily="18" charset="0"/>
                          </a:rPr>
                          <m:t>Σ</m:t>
                        </m:r>
                      </m:den>
                    </m:f>
                    <m:r>
                      <a:rPr lang="en-US" altLang="en-US" sz="2800" b="0" i="1" kern="0" dirty="0" smtClean="0">
                        <a:solidFill>
                          <a:schemeClr val="bg1"/>
                        </a:solidFill>
                        <a:latin typeface="Cambria Math" panose="02040503050406030204" pitchFamily="18" charset="0"/>
                      </a:rPr>
                      <m:t>=</m:t>
                    </m:r>
                    <m:acc>
                      <m:accPr>
                        <m:chr m:val="̅"/>
                        <m:ctrlPr>
                          <a:rPr lang="en-US" altLang="en-US" sz="2800" i="1" kern="0" dirty="0">
                            <a:solidFill>
                              <a:schemeClr val="bg1"/>
                            </a:solidFill>
                            <a:latin typeface="Cambria Math" panose="02040503050406030204" pitchFamily="18" charset="0"/>
                          </a:rPr>
                        </m:ctrlPr>
                      </m:accPr>
                      <m:e>
                        <m:acc>
                          <m:accPr>
                            <m:chr m:val="̂"/>
                            <m:ctrlPr>
                              <a:rPr lang="en-US" altLang="en-US" sz="2800" i="1" kern="0" dirty="0">
                                <a:solidFill>
                                  <a:schemeClr val="bg1"/>
                                </a:solidFill>
                                <a:latin typeface="Cambria Math" panose="02040503050406030204" pitchFamily="18" charset="0"/>
                              </a:rPr>
                            </m:ctrlPr>
                          </m:accPr>
                          <m:e>
                            <m:r>
                              <a:rPr lang="en-US" altLang="en-US" sz="2800" i="1" kern="0" dirty="0">
                                <a:solidFill>
                                  <a:schemeClr val="bg1"/>
                                </a:solidFill>
                                <a:latin typeface="Cambria Math" panose="02040503050406030204" pitchFamily="18" charset="0"/>
                              </a:rPr>
                              <m:t>𝑦</m:t>
                            </m:r>
                          </m:e>
                        </m:acc>
                      </m:e>
                    </m:acc>
                    <m:f>
                      <m:fPr>
                        <m:ctrlPr>
                          <a:rPr lang="en-US" altLang="en-US" sz="2800" b="0" i="1" kern="0" dirty="0" smtClean="0">
                            <a:solidFill>
                              <a:schemeClr val="bg1"/>
                            </a:solidFill>
                            <a:latin typeface="Cambria Math" panose="02040503050406030204" pitchFamily="18" charset="0"/>
                          </a:rPr>
                        </m:ctrlPr>
                      </m:fPr>
                      <m:num>
                        <m:sSup>
                          <m:sSupPr>
                            <m:ctrlPr>
                              <a:rPr lang="en-US" altLang="en-US" sz="2800" b="0" i="1" kern="0" dirty="0" smtClean="0">
                                <a:solidFill>
                                  <a:schemeClr val="bg1"/>
                                </a:solidFill>
                                <a:latin typeface="Cambria Math" panose="02040503050406030204" pitchFamily="18" charset="0"/>
                              </a:rPr>
                            </m:ctrlPr>
                          </m:sSupPr>
                          <m:e>
                            <m:r>
                              <a:rPr lang="en-US" altLang="en-US" sz="2800" b="0" i="1" kern="0" dirty="0" smtClean="0">
                                <a:solidFill>
                                  <a:schemeClr val="bg1"/>
                                </a:solidFill>
                                <a:latin typeface="Cambria Math" panose="02040503050406030204" pitchFamily="18" charset="0"/>
                              </a:rPr>
                              <m:t>𝑒</m:t>
                            </m:r>
                          </m:e>
                          <m:sup>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sup>
                        </m:sSup>
                      </m:num>
                      <m:den>
                        <m:sSup>
                          <m:sSupPr>
                            <m:ctrlPr>
                              <a:rPr lang="en-US" altLang="en-US" sz="2800" b="0" i="1" kern="0" dirty="0" smtClean="0">
                                <a:solidFill>
                                  <a:schemeClr val="bg1"/>
                                </a:solidFill>
                                <a:latin typeface="Cambria Math" panose="02040503050406030204" pitchFamily="18" charset="0"/>
                              </a:rPr>
                            </m:ctrlPr>
                          </m:sSupPr>
                          <m:e>
                            <m:d>
                              <m:dPr>
                                <m:ctrlPr>
                                  <a:rPr lang="en-US" altLang="en-US" sz="2800" b="0" i="1" kern="0" dirty="0" smtClean="0">
                                    <a:solidFill>
                                      <a:schemeClr val="bg1"/>
                                    </a:solidFill>
                                    <a:latin typeface="Cambria Math" panose="02040503050406030204" pitchFamily="18" charset="0"/>
                                  </a:rPr>
                                </m:ctrlPr>
                              </m:dPr>
                              <m:e>
                                <m:r>
                                  <a:rPr lang="en-US" altLang="en-US" sz="2800" b="0" i="1" kern="0" dirty="0" smtClean="0">
                                    <a:solidFill>
                                      <a:schemeClr val="bg1"/>
                                    </a:solidFill>
                                    <a:latin typeface="Cambria Math" panose="02040503050406030204" pitchFamily="18" charset="0"/>
                                  </a:rPr>
                                  <m:t>1+</m:t>
                                </m:r>
                                <m:sSup>
                                  <m:sSupPr>
                                    <m:ctrlPr>
                                      <a:rPr lang="en-US" altLang="en-US" sz="2800" b="0" i="1" kern="0" dirty="0" smtClean="0">
                                        <a:solidFill>
                                          <a:schemeClr val="bg1"/>
                                        </a:solidFill>
                                        <a:latin typeface="Cambria Math" panose="02040503050406030204" pitchFamily="18" charset="0"/>
                                      </a:rPr>
                                    </m:ctrlPr>
                                  </m:sSupPr>
                                  <m:e>
                                    <m:r>
                                      <a:rPr lang="en-US" altLang="en-US" sz="2800" b="0" i="1" kern="0" dirty="0" smtClean="0">
                                        <a:solidFill>
                                          <a:schemeClr val="bg1"/>
                                        </a:solidFill>
                                        <a:latin typeface="Cambria Math" panose="02040503050406030204" pitchFamily="18" charset="0"/>
                                      </a:rPr>
                                      <m:t>𝑒</m:t>
                                    </m:r>
                                  </m:e>
                                  <m:sup>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sup>
                                </m:sSup>
                              </m:e>
                            </m:d>
                          </m:e>
                          <m:sup>
                            <m:r>
                              <a:rPr lang="en-US" altLang="en-US" sz="2800" b="0" i="1" kern="0" dirty="0" smtClean="0">
                                <a:solidFill>
                                  <a:schemeClr val="bg1"/>
                                </a:solidFill>
                                <a:latin typeface="Cambria Math" panose="02040503050406030204" pitchFamily="18" charset="0"/>
                              </a:rPr>
                              <m:t>2</m:t>
                            </m:r>
                          </m:sup>
                        </m:sSup>
                      </m:den>
                    </m:f>
                    <m:r>
                      <a:rPr lang="en-US" altLang="en-US" sz="2800" i="1" kern="0" dirty="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0.00033535</m:t>
                    </m:r>
                  </m:oMath>
                </a14:m>
                <a:endParaRPr lang="en-US" altLang="en-US" sz="2800" b="0" kern="0" dirty="0">
                  <a:solidFill>
                    <a:schemeClr val="bg1"/>
                  </a:solidFill>
                </a:endParaRPr>
              </a:p>
              <a:p>
                <a:pPr marL="514350" indent="-514350">
                  <a:buFont typeface="+mj-lt"/>
                  <a:buAutoNum type="arabicParenR"/>
                </a:pPr>
                <a:r>
                  <a:rPr lang="en-US" altLang="en-US" sz="2800" b="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𝑤</m:t>
                        </m:r>
                      </m:e>
                    </m:acc>
                    <m:r>
                      <a:rPr lang="en-US" altLang="en-US" sz="2800" b="0" i="1" kern="0" dirty="0" smtClean="0">
                        <a:solidFill>
                          <a:schemeClr val="bg1"/>
                        </a:solidFill>
                        <a:latin typeface="Cambria Math" panose="02040503050406030204" pitchFamily="18" charset="0"/>
                      </a:rPr>
                      <m:t>=</m:t>
                    </m:r>
                    <m:f>
                      <m:fPr>
                        <m:ctrlPr>
                          <a:rPr lang="en-US" altLang="en-US" sz="2800" i="1" kern="0" dirty="0" smtClean="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𝐿</m:t>
                        </m:r>
                      </m:num>
                      <m:den>
                        <m:r>
                          <a:rPr lang="en-US" altLang="en-US" sz="2800" i="1" kern="0" dirty="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𝑤</m:t>
                        </m:r>
                      </m:den>
                    </m:f>
                    <m:r>
                      <a:rPr lang="en-US" altLang="en-US" sz="2800" i="1" kern="0" dirty="0">
                        <a:solidFill>
                          <a:schemeClr val="bg1"/>
                        </a:solidFill>
                        <a:latin typeface="Cambria Math" panose="02040503050406030204" pitchFamily="18" charset="0"/>
                      </a:rPr>
                      <m:t>=</m:t>
                    </m:r>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𝐿</m:t>
                        </m:r>
                      </m:num>
                      <m:den>
                        <m:r>
                          <a:rPr lang="en-US" altLang="en-US" sz="2800" i="1" kern="0" dirty="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f>
                      <m:fPr>
                        <m:ctrlPr>
                          <a:rPr lang="en-US" altLang="en-US" sz="2800" i="1" kern="0" dirty="0">
                            <a:solidFill>
                              <a:schemeClr val="bg1"/>
                            </a:solidFill>
                            <a:latin typeface="Cambria Math" panose="02040503050406030204" pitchFamily="18" charset="0"/>
                          </a:rPr>
                        </m:ctrlPr>
                      </m:fPr>
                      <m:num>
                        <m:r>
                          <a:rPr lang="en-US" altLang="en-US" sz="2800" i="1" kern="0" dirty="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num>
                      <m:den>
                        <m:r>
                          <a:rPr lang="en-US" altLang="en-US" sz="2800" i="1" kern="0" dirty="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w</m:t>
                        </m:r>
                      </m:den>
                    </m:f>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m:rPr>
                            <m:sty m:val="p"/>
                          </m:rPr>
                          <a:rPr lang="en-US" altLang="en-US" sz="2800" b="0" i="0" kern="0" dirty="0" smtClean="0">
                            <a:solidFill>
                              <a:schemeClr val="bg1"/>
                            </a:solidFill>
                            <a:latin typeface="Cambria Math" panose="02040503050406030204" pitchFamily="18" charset="0"/>
                          </a:rPr>
                          <m:t>Σ</m:t>
                        </m:r>
                      </m:e>
                    </m:acc>
                    <m:r>
                      <a:rPr lang="en-US" altLang="en-US" sz="2800" i="1" kern="0" dirty="0">
                        <a:solidFill>
                          <a:schemeClr val="bg1"/>
                        </a:solidFill>
                        <a:latin typeface="Cambria Math" panose="02040503050406030204" pitchFamily="18" charset="0"/>
                      </a:rPr>
                      <m:t> </m:t>
                    </m:r>
                    <m:r>
                      <a:rPr lang="en-US" altLang="en-US" sz="2800" i="1" kern="0" dirty="0">
                        <a:solidFill>
                          <a:schemeClr val="bg1"/>
                        </a:solidFill>
                        <a:latin typeface="Cambria Math" panose="02040503050406030204" pitchFamily="18" charset="0"/>
                      </a:rPr>
                      <m:t>𝑥</m:t>
                    </m:r>
                    <m:r>
                      <a:rPr lang="en-US" altLang="en-US" sz="2800" i="1" kern="0" dirty="0">
                        <a:solidFill>
                          <a:schemeClr val="bg1"/>
                        </a:solidFill>
                        <a:latin typeface="Cambria Math" panose="02040503050406030204" pitchFamily="18" charset="0"/>
                      </a:rPr>
                      <m:t>=−0.0006707</m:t>
                    </m:r>
                  </m:oMath>
                </a14:m>
                <a:endParaRPr lang="en-US" altLang="en-US" sz="2800" b="0" kern="0" dirty="0">
                  <a:solidFill>
                    <a:schemeClr val="bg1"/>
                  </a:solidFill>
                </a:endParaRPr>
              </a:p>
              <a:p>
                <a:pPr marL="514350" indent="-514350">
                  <a:buFont typeface="+mj-lt"/>
                  <a:buAutoNum type="arabicParenR"/>
                </a:pPr>
                <a:r>
                  <a:rPr lang="en-US" altLang="en-US" sz="2800" kern="0" dirty="0">
                    <a:solidFill>
                      <a:schemeClr val="bg1"/>
                    </a:solidFill>
                  </a:rPr>
                  <a:t> </a:t>
                </a:r>
                <a14:m>
                  <m:oMath xmlns:m="http://schemas.openxmlformats.org/officeDocument/2006/math">
                    <m:acc>
                      <m:accPr>
                        <m:chr m:val="̅"/>
                        <m:ctrlPr>
                          <a:rPr lang="en-US" altLang="en-US" sz="2800" b="0" i="1" kern="0" smtClean="0">
                            <a:solidFill>
                              <a:schemeClr val="bg1"/>
                            </a:solidFill>
                            <a:latin typeface="Cambria Math" panose="02040503050406030204" pitchFamily="18" charset="0"/>
                          </a:rPr>
                        </m:ctrlPr>
                      </m:accPr>
                      <m:e>
                        <m:r>
                          <a:rPr lang="en-US" altLang="en-US" sz="2800" b="0" i="1" kern="0" smtClean="0">
                            <a:solidFill>
                              <a:schemeClr val="bg1"/>
                            </a:solidFill>
                            <a:latin typeface="Cambria Math" panose="02040503050406030204" pitchFamily="18" charset="0"/>
                          </a:rPr>
                          <m:t>𝑏</m:t>
                        </m:r>
                      </m:e>
                    </m:acc>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𝑏</m:t>
                        </m:r>
                      </m:den>
                    </m:f>
                    <m:r>
                      <a:rPr lang="en-US" altLang="en-US" sz="2800" b="0" i="1" kern="0" dirty="0" smtClean="0">
                        <a:solidFill>
                          <a:schemeClr val="bg1"/>
                        </a:solidFill>
                        <a:latin typeface="Cambria Math" panose="02040503050406030204" pitchFamily="18" charset="0"/>
                      </a:rPr>
                      <m:t>=</m:t>
                    </m:r>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𝐿</m:t>
                        </m:r>
                      </m:num>
                      <m:den>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den>
                    </m:f>
                    <m:f>
                      <m:fPr>
                        <m:ctrlPr>
                          <a:rPr lang="en-US" altLang="en-US" sz="2800" b="0" i="1" kern="0" dirty="0" smtClean="0">
                            <a:solidFill>
                              <a:schemeClr val="bg1"/>
                            </a:solidFill>
                            <a:latin typeface="Cambria Math" panose="02040503050406030204" pitchFamily="18" charset="0"/>
                          </a:rPr>
                        </m:ctrlPr>
                      </m:fPr>
                      <m:num>
                        <m:r>
                          <a:rPr lang="en-US" altLang="en-US" sz="2800" b="0" i="1" kern="0" dirty="0" smtClean="0">
                            <a:solidFill>
                              <a:schemeClr val="bg1"/>
                            </a:solidFill>
                            <a:latin typeface="Cambria Math" panose="02040503050406030204" pitchFamily="18" charset="0"/>
                          </a:rPr>
                          <m:t>𝜕</m:t>
                        </m:r>
                        <m:r>
                          <m:rPr>
                            <m:sty m:val="p"/>
                          </m:rPr>
                          <a:rPr lang="en-US" altLang="en-US" sz="2800" b="0" i="0" kern="0" dirty="0" smtClean="0">
                            <a:solidFill>
                              <a:schemeClr val="bg1"/>
                            </a:solidFill>
                            <a:latin typeface="Cambria Math" panose="02040503050406030204" pitchFamily="18" charset="0"/>
                          </a:rPr>
                          <m:t>Σ</m:t>
                        </m:r>
                      </m:num>
                      <m:den>
                        <m:r>
                          <a:rPr lang="en-US" altLang="en-US" sz="2800" b="0" i="1" kern="0" dirty="0" smtClean="0">
                            <a:solidFill>
                              <a:schemeClr val="bg1"/>
                            </a:solidFill>
                            <a:latin typeface="Cambria Math" panose="02040503050406030204" pitchFamily="18" charset="0"/>
                          </a:rPr>
                          <m:t>𝜕</m:t>
                        </m:r>
                        <m:r>
                          <a:rPr lang="en-US" altLang="en-US" sz="2800" b="0" i="1" kern="0" dirty="0" smtClean="0">
                            <a:solidFill>
                              <a:schemeClr val="bg1"/>
                            </a:solidFill>
                            <a:latin typeface="Cambria Math" panose="02040503050406030204" pitchFamily="18" charset="0"/>
                          </a:rPr>
                          <m:t>𝑏</m:t>
                        </m:r>
                      </m:den>
                    </m:f>
                    <m:r>
                      <a:rPr lang="en-US" altLang="en-US" sz="2800" b="0" i="1" kern="0" dirty="0" smtClean="0">
                        <a:solidFill>
                          <a:schemeClr val="bg1"/>
                        </a:solidFill>
                        <a:latin typeface="Cambria Math" panose="02040503050406030204" pitchFamily="18" charset="0"/>
                      </a:rPr>
                      <m:t>=</m:t>
                    </m:r>
                    <m:acc>
                      <m:accPr>
                        <m:chr m:val="̅"/>
                        <m:ctrlPr>
                          <a:rPr lang="en-US" altLang="en-US" sz="2800" b="0" i="1" kern="0" dirty="0" smtClean="0">
                            <a:solidFill>
                              <a:schemeClr val="bg1"/>
                            </a:solidFill>
                            <a:latin typeface="Cambria Math" panose="02040503050406030204" pitchFamily="18" charset="0"/>
                          </a:rPr>
                        </m:ctrlPr>
                      </m:accPr>
                      <m:e>
                        <m:r>
                          <m:rPr>
                            <m:sty m:val="p"/>
                          </m:rPr>
                          <a:rPr lang="en-US" altLang="en-US" sz="2800" b="0" i="0" kern="0" dirty="0" smtClean="0">
                            <a:solidFill>
                              <a:schemeClr val="bg1"/>
                            </a:solidFill>
                            <a:latin typeface="Cambria Math" panose="02040503050406030204" pitchFamily="18" charset="0"/>
                          </a:rPr>
                          <m:t>Σ</m:t>
                        </m:r>
                      </m:e>
                    </m:acc>
                    <m:r>
                      <a:rPr lang="en-US" altLang="en-US" sz="2800" b="0" i="1" kern="0" dirty="0" smtClean="0">
                        <a:solidFill>
                          <a:schemeClr val="bg1"/>
                        </a:solidFill>
                        <a:latin typeface="Cambria Math" panose="02040503050406030204" pitchFamily="18" charset="0"/>
                      </a:rPr>
                      <m:t>=</m:t>
                    </m:r>
                    <m:r>
                      <a:rPr lang="en-US" altLang="en-US" sz="2800" i="1" kern="0" dirty="0">
                        <a:solidFill>
                          <a:schemeClr val="bg1"/>
                        </a:solidFill>
                        <a:latin typeface="Cambria Math" panose="02040503050406030204" pitchFamily="18" charset="0"/>
                      </a:rPr>
                      <m:t>−0.00033535</m:t>
                    </m:r>
                  </m:oMath>
                </a14:m>
                <a:endParaRPr lang="en-US" altLang="en-US" sz="2800" b="0" kern="0" dirty="0">
                  <a:solidFill>
                    <a:schemeClr val="bg1"/>
                  </a:solidFill>
                </a:endParaRPr>
              </a:p>
            </p:txBody>
          </p:sp>
        </mc:Choice>
        <mc:Fallback xmlns="">
          <p:sp>
            <p:nvSpPr>
              <p:cNvPr id="7" name="Text Placeholder 1">
                <a:extLst>
                  <a:ext uri="{FF2B5EF4-FFF2-40B4-BE49-F238E27FC236}">
                    <a16:creationId xmlns:a16="http://schemas.microsoft.com/office/drawing/2014/main" id="{61B7FFB2-9AD9-4FB0-0400-B81D91A16CB1}"/>
                  </a:ext>
                </a:extLst>
              </p:cNvPr>
              <p:cNvSpPr txBox="1">
                <a:spLocks noRot="1" noChangeAspect="1" noMove="1" noResize="1" noEditPoints="1" noAdjustHandles="1" noChangeArrowheads="1" noChangeShapeType="1" noTextEdit="1"/>
              </p:cNvSpPr>
              <p:nvPr/>
            </p:nvSpPr>
            <p:spPr bwMode="auto">
              <a:xfrm>
                <a:off x="508000" y="4590188"/>
                <a:ext cx="12192000" cy="4654443"/>
              </a:xfrm>
              <a:prstGeom prst="rect">
                <a:avLst/>
              </a:prstGeom>
              <a:blipFill>
                <a:blip r:embed="rId3"/>
                <a:stretch>
                  <a:fillRect l="-1450" t="-18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34</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grpSp>
        <p:nvGrpSpPr>
          <p:cNvPr id="15" name="Group 14">
            <a:extLst>
              <a:ext uri="{FF2B5EF4-FFF2-40B4-BE49-F238E27FC236}">
                <a16:creationId xmlns:a16="http://schemas.microsoft.com/office/drawing/2014/main" id="{3FA2A077-65DC-9F5B-5041-C7FF03CAABF0}"/>
              </a:ext>
            </a:extLst>
          </p:cNvPr>
          <p:cNvGrpSpPr/>
          <p:nvPr/>
        </p:nvGrpSpPr>
        <p:grpSpPr>
          <a:xfrm>
            <a:off x="5712732" y="1768182"/>
            <a:ext cx="6085568" cy="2441523"/>
            <a:chOff x="1089932" y="3578277"/>
            <a:chExt cx="7255540" cy="2905849"/>
          </a:xfrm>
        </p:grpSpPr>
        <p:cxnSp>
          <p:nvCxnSpPr>
            <p:cNvPr id="16" name="Straight Arrow Connector 15">
              <a:extLst>
                <a:ext uri="{FF2B5EF4-FFF2-40B4-BE49-F238E27FC236}">
                  <a16:creationId xmlns:a16="http://schemas.microsoft.com/office/drawing/2014/main" id="{3CBF7972-5A7F-64BD-28AC-28715018FED8}"/>
                </a:ext>
              </a:extLst>
            </p:cNvPr>
            <p:cNvCxnSpPr>
              <a:cxnSpLocks/>
              <a:endCxn id="20" idx="2"/>
            </p:cNvCxnSpPr>
            <p:nvPr/>
          </p:nvCxnSpPr>
          <p:spPr>
            <a:xfrm>
              <a:off x="2290687" y="5207804"/>
              <a:ext cx="132740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1ED2763-9DDF-2C3C-6C03-53FC534D40E5}"/>
                    </a:ext>
                  </a:extLst>
                </p:cNvPr>
                <p:cNvSpPr txBox="1"/>
                <p:nvPr/>
              </p:nvSpPr>
              <p:spPr>
                <a:xfrm>
                  <a:off x="1103314" y="4727225"/>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𝑥</m:t>
                        </m:r>
                      </m:oMath>
                    </m:oMathPara>
                  </a14:m>
                  <a:endParaRPr lang="en-US" altLang="en-US" sz="4800" b="0" dirty="0">
                    <a:solidFill>
                      <a:srgbClr val="FF0000"/>
                    </a:solidFill>
                  </a:endParaRPr>
                </a:p>
              </p:txBody>
            </p:sp>
          </mc:Choice>
          <mc:Fallback xmlns="">
            <p:sp>
              <p:nvSpPr>
                <p:cNvPr id="17" name="TextBox 16">
                  <a:extLst>
                    <a:ext uri="{FF2B5EF4-FFF2-40B4-BE49-F238E27FC236}">
                      <a16:creationId xmlns:a16="http://schemas.microsoft.com/office/drawing/2014/main" id="{F1ED2763-9DDF-2C3C-6C03-53FC534D40E5}"/>
                    </a:ext>
                  </a:extLst>
                </p:cNvPr>
                <p:cNvSpPr txBox="1">
                  <a:spLocks noRot="1" noChangeAspect="1" noMove="1" noResize="1" noEditPoints="1" noAdjustHandles="1" noChangeArrowheads="1" noChangeShapeType="1" noTextEdit="1"/>
                </p:cNvSpPr>
                <p:nvPr/>
              </p:nvSpPr>
              <p:spPr>
                <a:xfrm>
                  <a:off x="1103314" y="4727225"/>
                  <a:ext cx="1067270" cy="866007"/>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27BF37E2-9BAF-1A08-76D9-061049AFF4F3}"/>
                </a:ext>
              </a:extLst>
            </p:cNvPr>
            <p:cNvCxnSpPr>
              <a:cxnSpLocks/>
            </p:cNvCxnSpPr>
            <p:nvPr/>
          </p:nvCxnSpPr>
          <p:spPr>
            <a:xfrm>
              <a:off x="2107301" y="4467236"/>
              <a:ext cx="1639199" cy="47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4E03FBA-FAC7-309E-7A42-2E10BA131F28}"/>
                    </a:ext>
                  </a:extLst>
                </p:cNvPr>
                <p:cNvSpPr txBox="1"/>
                <p:nvPr/>
              </p:nvSpPr>
              <p:spPr>
                <a:xfrm>
                  <a:off x="1096150" y="395524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𝑤</m:t>
                        </m:r>
                      </m:oMath>
                    </m:oMathPara>
                  </a14:m>
                  <a:endParaRPr lang="en-US" altLang="en-US" sz="4000" b="0" dirty="0">
                    <a:solidFill>
                      <a:srgbClr val="FF0000"/>
                    </a:solidFill>
                  </a:endParaRPr>
                </a:p>
              </p:txBody>
            </p:sp>
          </mc:Choice>
          <mc:Fallback xmlns="">
            <p:sp>
              <p:nvSpPr>
                <p:cNvPr id="19" name="TextBox 18">
                  <a:extLst>
                    <a:ext uri="{FF2B5EF4-FFF2-40B4-BE49-F238E27FC236}">
                      <a16:creationId xmlns:a16="http://schemas.microsoft.com/office/drawing/2014/main" id="{C4E03FBA-FAC7-309E-7A42-2E10BA131F28}"/>
                    </a:ext>
                  </a:extLst>
                </p:cNvPr>
                <p:cNvSpPr txBox="1">
                  <a:spLocks noRot="1" noChangeAspect="1" noMove="1" noResize="1" noEditPoints="1" noAdjustHandles="1" noChangeArrowheads="1" noChangeShapeType="1" noTextEdit="1"/>
                </p:cNvSpPr>
                <p:nvPr/>
              </p:nvSpPr>
              <p:spPr>
                <a:xfrm>
                  <a:off x="1096150" y="3955247"/>
                  <a:ext cx="1067270" cy="718145"/>
                </a:xfrm>
                <a:prstGeom prst="rect">
                  <a:avLst/>
                </a:prstGeom>
                <a:blipFill>
                  <a:blip r:embed="rId5"/>
                  <a:stretch>
                    <a:fillRect/>
                  </a:stretch>
                </a:blipFill>
                <a:ln w="12700" cap="flat">
                  <a:noFill/>
                  <a:miter lim="400000"/>
                </a:ln>
                <a:effectLst/>
              </p:spPr>
              <p:txBody>
                <a:bodyPr/>
                <a:lstStyle/>
                <a:p>
                  <a:r>
                    <a:rPr lang="en-GB">
                      <a:noFill/>
                    </a:rPr>
                    <a:t> </a:t>
                  </a:r>
                </a:p>
              </p:txBody>
            </p:sp>
          </mc:Fallback>
        </mc:AlternateContent>
        <p:sp>
          <p:nvSpPr>
            <p:cNvPr id="20" name="Oval 19">
              <a:extLst>
                <a:ext uri="{FF2B5EF4-FFF2-40B4-BE49-F238E27FC236}">
                  <a16:creationId xmlns:a16="http://schemas.microsoft.com/office/drawing/2014/main" id="{F69FE142-6B21-D689-01EF-00D030BF9F59}"/>
                </a:ext>
              </a:extLst>
            </p:cNvPr>
            <p:cNvSpPr/>
            <p:nvPr/>
          </p:nvSpPr>
          <p:spPr>
            <a:xfrm>
              <a:off x="3618090"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60B7DB-FC64-AFE9-79DB-56F4986021E6}"/>
                    </a:ext>
                  </a:extLst>
                </p:cNvPr>
                <p:cNvSpPr txBox="1"/>
                <p:nvPr/>
              </p:nvSpPr>
              <p:spPr>
                <a:xfrm>
                  <a:off x="3560499" y="4778571"/>
                  <a:ext cx="7869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m:rPr>
                            <m:sty m:val="p"/>
                          </m:rPr>
                          <a:rPr lang="en-US" altLang="en-US" sz="4800" b="0" i="0" smtClean="0">
                            <a:solidFill>
                              <a:schemeClr val="bg1"/>
                            </a:solidFill>
                            <a:latin typeface="Cambria Math" panose="02040503050406030204" pitchFamily="18" charset="0"/>
                          </a:rPr>
                          <m:t>Σ</m:t>
                        </m:r>
                      </m:oMath>
                    </m:oMathPara>
                  </a14:m>
                  <a:endParaRPr lang="en-US" altLang="en-US" sz="4800" dirty="0">
                    <a:solidFill>
                      <a:schemeClr val="bg1"/>
                    </a:solidFill>
                  </a:endParaRPr>
                </a:p>
              </p:txBody>
            </p:sp>
          </mc:Choice>
          <mc:Fallback xmlns="">
            <p:sp>
              <p:nvSpPr>
                <p:cNvPr id="21" name="TextBox 20">
                  <a:extLst>
                    <a:ext uri="{FF2B5EF4-FFF2-40B4-BE49-F238E27FC236}">
                      <a16:creationId xmlns:a16="http://schemas.microsoft.com/office/drawing/2014/main" id="{4160B7DB-FC64-AFE9-79DB-56F4986021E6}"/>
                    </a:ext>
                  </a:extLst>
                </p:cNvPr>
                <p:cNvSpPr txBox="1">
                  <a:spLocks noRot="1" noChangeAspect="1" noMove="1" noResize="1" noEditPoints="1" noAdjustHandles="1" noChangeArrowheads="1" noChangeShapeType="1" noTextEdit="1"/>
                </p:cNvSpPr>
                <p:nvPr/>
              </p:nvSpPr>
              <p:spPr>
                <a:xfrm>
                  <a:off x="3560499" y="4778571"/>
                  <a:ext cx="786985" cy="841256"/>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E1D32C1-39D3-93DE-1EA0-A9E32C138093}"/>
                </a:ext>
              </a:extLst>
            </p:cNvPr>
            <p:cNvCxnSpPr>
              <a:cxnSpLocks/>
            </p:cNvCxnSpPr>
            <p:nvPr/>
          </p:nvCxnSpPr>
          <p:spPr>
            <a:xfrm>
              <a:off x="4296830" y="520780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E33ECA-5BAA-6FD6-AD82-739A7C56391D}"/>
                </a:ext>
              </a:extLst>
            </p:cNvPr>
            <p:cNvCxnSpPr>
              <a:cxnSpLocks/>
            </p:cNvCxnSpPr>
            <p:nvPr/>
          </p:nvCxnSpPr>
          <p:spPr>
            <a:xfrm>
              <a:off x="6263486" y="5224444"/>
              <a:ext cx="1294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3F5EBD-968C-DFEF-904D-6D3DE0FA72A4}"/>
                </a:ext>
              </a:extLst>
            </p:cNvPr>
            <p:cNvCxnSpPr>
              <a:cxnSpLocks/>
            </p:cNvCxnSpPr>
            <p:nvPr/>
          </p:nvCxnSpPr>
          <p:spPr>
            <a:xfrm flipV="1">
              <a:off x="2134788" y="5494756"/>
              <a:ext cx="1611712" cy="55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18DAD1D-5024-54F4-2484-9792D2878E7C}"/>
                    </a:ext>
                  </a:extLst>
                </p:cNvPr>
                <p:cNvSpPr txBox="1"/>
                <p:nvPr/>
              </p:nvSpPr>
              <p:spPr>
                <a:xfrm>
                  <a:off x="1089932" y="5618119"/>
                  <a:ext cx="1067270" cy="866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rgbClr val="FF0000"/>
                            </a:solidFill>
                            <a:latin typeface="Cambria Math" panose="02040503050406030204" pitchFamily="18" charset="0"/>
                          </a:rPr>
                          <m:t>𝑏</m:t>
                        </m:r>
                      </m:oMath>
                    </m:oMathPara>
                  </a14:m>
                  <a:endParaRPr lang="en-US" altLang="en-US" sz="4800" b="0" dirty="0">
                    <a:solidFill>
                      <a:srgbClr val="FF0000"/>
                    </a:solidFill>
                  </a:endParaRPr>
                </a:p>
              </p:txBody>
            </p:sp>
          </mc:Choice>
          <mc:Fallback xmlns="">
            <p:sp>
              <p:nvSpPr>
                <p:cNvPr id="27" name="TextBox 26">
                  <a:extLst>
                    <a:ext uri="{FF2B5EF4-FFF2-40B4-BE49-F238E27FC236}">
                      <a16:creationId xmlns:a16="http://schemas.microsoft.com/office/drawing/2014/main" id="{F18DAD1D-5024-54F4-2484-9792D2878E7C}"/>
                    </a:ext>
                  </a:extLst>
                </p:cNvPr>
                <p:cNvSpPr txBox="1">
                  <a:spLocks noRot="1" noChangeAspect="1" noMove="1" noResize="1" noEditPoints="1" noAdjustHandles="1" noChangeArrowheads="1" noChangeShapeType="1" noTextEdit="1"/>
                </p:cNvSpPr>
                <p:nvPr/>
              </p:nvSpPr>
              <p:spPr>
                <a:xfrm>
                  <a:off x="1089932" y="5618119"/>
                  <a:ext cx="1067270" cy="866007"/>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p:sp>
          <p:nvSpPr>
            <p:cNvPr id="28" name="Oval 27">
              <a:extLst>
                <a:ext uri="{FF2B5EF4-FFF2-40B4-BE49-F238E27FC236}">
                  <a16:creationId xmlns:a16="http://schemas.microsoft.com/office/drawing/2014/main" id="{8AFF9CB8-83AA-432A-5A78-1B820191A8FF}"/>
                </a:ext>
              </a:extLst>
            </p:cNvPr>
            <p:cNvSpPr/>
            <p:nvPr/>
          </p:nvSpPr>
          <p:spPr>
            <a:xfrm>
              <a:off x="7558340" y="4874593"/>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Oval 32">
              <a:extLst>
                <a:ext uri="{FF2B5EF4-FFF2-40B4-BE49-F238E27FC236}">
                  <a16:creationId xmlns:a16="http://schemas.microsoft.com/office/drawing/2014/main" id="{2D352413-37D6-C309-FB4D-0AB044C5B4AB}"/>
                </a:ext>
              </a:extLst>
            </p:cNvPr>
            <p:cNvSpPr/>
            <p:nvPr/>
          </p:nvSpPr>
          <p:spPr>
            <a:xfrm>
              <a:off x="5584746" y="4857955"/>
              <a:ext cx="678740" cy="699701"/>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D1E039A-1721-25C3-F0C2-42A2B7C84C10}"/>
                    </a:ext>
                  </a:extLst>
                </p:cNvPr>
                <p:cNvSpPr txBox="1"/>
                <p:nvPr/>
              </p:nvSpPr>
              <p:spPr>
                <a:xfrm>
                  <a:off x="5492519" y="4707118"/>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4800" b="0" i="1" smtClean="0">
                                <a:solidFill>
                                  <a:schemeClr val="bg1"/>
                                </a:solidFill>
                                <a:latin typeface="Cambria Math" panose="02040503050406030204" pitchFamily="18" charset="0"/>
                              </a:rPr>
                            </m:ctrlPr>
                          </m:accPr>
                          <m:e>
                            <m:r>
                              <a:rPr lang="en-US" altLang="en-US" sz="4800" b="0" i="1" smtClean="0">
                                <a:solidFill>
                                  <a:schemeClr val="bg1"/>
                                </a:solidFill>
                                <a:latin typeface="Cambria Math" panose="02040503050406030204" pitchFamily="18" charset="0"/>
                              </a:rPr>
                              <m:t>𝑦</m:t>
                            </m:r>
                          </m:e>
                        </m:acc>
                      </m:oMath>
                    </m:oMathPara>
                  </a14:m>
                  <a:endParaRPr lang="en-US" altLang="en-US" sz="4800" b="0" dirty="0"/>
                </a:p>
              </p:txBody>
            </p:sp>
          </mc:Choice>
          <mc:Fallback xmlns="">
            <p:sp>
              <p:nvSpPr>
                <p:cNvPr id="34" name="TextBox 33">
                  <a:extLst>
                    <a:ext uri="{FF2B5EF4-FFF2-40B4-BE49-F238E27FC236}">
                      <a16:creationId xmlns:a16="http://schemas.microsoft.com/office/drawing/2014/main" id="{ED1E039A-1721-25C3-F0C2-42A2B7C84C10}"/>
                    </a:ext>
                  </a:extLst>
                </p:cNvPr>
                <p:cNvSpPr txBox="1">
                  <a:spLocks noRot="1" noChangeAspect="1" noMove="1" noResize="1" noEditPoints="1" noAdjustHandles="1" noChangeArrowheads="1" noChangeShapeType="1" noTextEdit="1"/>
                </p:cNvSpPr>
                <p:nvPr/>
              </p:nvSpPr>
              <p:spPr>
                <a:xfrm>
                  <a:off x="5492519" y="4707118"/>
                  <a:ext cx="895523" cy="841256"/>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D4F19-DAE8-34B0-E76C-BEFC371F92FE}"/>
                    </a:ext>
                  </a:extLst>
                </p:cNvPr>
                <p:cNvSpPr txBox="1"/>
                <p:nvPr/>
              </p:nvSpPr>
              <p:spPr>
                <a:xfrm>
                  <a:off x="7449949" y="4766222"/>
                  <a:ext cx="89552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800" b="0" i="1" smtClean="0">
                            <a:solidFill>
                              <a:schemeClr val="bg1"/>
                            </a:solidFill>
                            <a:latin typeface="Cambria Math" panose="02040503050406030204" pitchFamily="18" charset="0"/>
                          </a:rPr>
                          <m:t>𝐿</m:t>
                        </m:r>
                      </m:oMath>
                    </m:oMathPara>
                  </a14:m>
                  <a:endParaRPr lang="en-US" altLang="en-US" sz="4800" b="0" dirty="0"/>
                </a:p>
              </p:txBody>
            </p:sp>
          </mc:Choice>
          <mc:Fallback xmlns="">
            <p:sp>
              <p:nvSpPr>
                <p:cNvPr id="38" name="TextBox 37">
                  <a:extLst>
                    <a:ext uri="{FF2B5EF4-FFF2-40B4-BE49-F238E27FC236}">
                      <a16:creationId xmlns:a16="http://schemas.microsoft.com/office/drawing/2014/main" id="{B99D4F19-DAE8-34B0-E76C-BEFC371F92FE}"/>
                    </a:ext>
                  </a:extLst>
                </p:cNvPr>
                <p:cNvSpPr txBox="1">
                  <a:spLocks noRot="1" noChangeAspect="1" noMove="1" noResize="1" noEditPoints="1" noAdjustHandles="1" noChangeArrowheads="1" noChangeShapeType="1" noTextEdit="1"/>
                </p:cNvSpPr>
                <p:nvPr/>
              </p:nvSpPr>
              <p:spPr>
                <a:xfrm>
                  <a:off x="7449949" y="4766222"/>
                  <a:ext cx="895523" cy="84125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cxnSp>
          <p:nvCxnSpPr>
            <p:cNvPr id="39" name="Straight Arrow Connector 38">
              <a:extLst>
                <a:ext uri="{FF2B5EF4-FFF2-40B4-BE49-F238E27FC236}">
                  <a16:creationId xmlns:a16="http://schemas.microsoft.com/office/drawing/2014/main" id="{CC75DD81-FF33-AEBB-9CB3-AFCEA6AA2D7E}"/>
                </a:ext>
              </a:extLst>
            </p:cNvPr>
            <p:cNvCxnSpPr>
              <a:cxnSpLocks/>
            </p:cNvCxnSpPr>
            <p:nvPr/>
          </p:nvCxnSpPr>
          <p:spPr>
            <a:xfrm>
              <a:off x="6848965" y="4177435"/>
              <a:ext cx="801741" cy="759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73B77A7-0AC6-DF7F-DD5B-8F5634F4EEB1}"/>
                    </a:ext>
                  </a:extLst>
                </p:cNvPr>
                <p:cNvSpPr txBox="1"/>
                <p:nvPr/>
              </p:nvSpPr>
              <p:spPr>
                <a:xfrm>
                  <a:off x="6084869" y="3578277"/>
                  <a:ext cx="106727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eaLnBrk="1" hangingPunct="1">
                    <a:buNone/>
                  </a:pPr>
                  <a14:m>
                    <m:oMathPara xmlns:m="http://schemas.openxmlformats.org/officeDocument/2006/math">
                      <m:oMathParaPr>
                        <m:jc m:val="centerGroup"/>
                      </m:oMathParaPr>
                      <m:oMath xmlns:m="http://schemas.openxmlformats.org/officeDocument/2006/math">
                        <m:r>
                          <a:rPr lang="en-US" altLang="en-US" sz="4000" b="0" i="1" smtClean="0">
                            <a:solidFill>
                              <a:srgbClr val="FF0000"/>
                            </a:solidFill>
                            <a:latin typeface="Cambria Math" panose="02040503050406030204" pitchFamily="18" charset="0"/>
                          </a:rPr>
                          <m:t>𝑦</m:t>
                        </m:r>
                      </m:oMath>
                    </m:oMathPara>
                  </a14:m>
                  <a:endParaRPr lang="en-US" altLang="en-US" sz="4000" b="0" dirty="0">
                    <a:solidFill>
                      <a:srgbClr val="FF0000"/>
                    </a:solidFill>
                  </a:endParaRPr>
                </a:p>
              </p:txBody>
            </p:sp>
          </mc:Choice>
          <mc:Fallback xmlns="">
            <p:sp>
              <p:nvSpPr>
                <p:cNvPr id="40" name="TextBox 39">
                  <a:extLst>
                    <a:ext uri="{FF2B5EF4-FFF2-40B4-BE49-F238E27FC236}">
                      <a16:creationId xmlns:a16="http://schemas.microsoft.com/office/drawing/2014/main" id="{673B77A7-0AC6-DF7F-DD5B-8F5634F4EEB1}"/>
                    </a:ext>
                  </a:extLst>
                </p:cNvPr>
                <p:cNvSpPr txBox="1">
                  <a:spLocks noRot="1" noChangeAspect="1" noMove="1" noResize="1" noEditPoints="1" noAdjustHandles="1" noChangeArrowheads="1" noChangeShapeType="1" noTextEdit="1"/>
                </p:cNvSpPr>
                <p:nvPr/>
              </p:nvSpPr>
              <p:spPr>
                <a:xfrm>
                  <a:off x="6084869" y="3578277"/>
                  <a:ext cx="1067270" cy="718145"/>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3" name="Text Placeholder 1">
                <a:extLst>
                  <a:ext uri="{FF2B5EF4-FFF2-40B4-BE49-F238E27FC236}">
                    <a16:creationId xmlns:a16="http://schemas.microsoft.com/office/drawing/2014/main" id="{773ABCD0-CFAC-DC40-88BD-14FE1A18ACCF}"/>
                  </a:ext>
                </a:extLst>
              </p:cNvPr>
              <p:cNvSpPr txBox="1">
                <a:spLocks/>
              </p:cNvSpPr>
              <p:nvPr/>
            </p:nvSpPr>
            <p:spPr bwMode="auto">
              <a:xfrm>
                <a:off x="605350" y="1936216"/>
                <a:ext cx="4987796" cy="160766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r>
                  <a:rPr lang="en-US" altLang="en-US" b="1" kern="0" dirty="0">
                    <a:solidFill>
                      <a:schemeClr val="bg1"/>
                    </a:solidFill>
                  </a:rPr>
                  <a:t>Backward Pass</a:t>
                </a:r>
              </a:p>
              <a:p>
                <a14:m>
                  <m:oMath xmlns:m="http://schemas.openxmlformats.org/officeDocument/2006/math">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𝑥</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𝑦</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𝑤</m:t>
                        </m:r>
                        <m:r>
                          <a:rPr lang="en-US" altLang="en-US" i="1" kern="0" dirty="0" smtClean="0">
                            <a:solidFill>
                              <a:schemeClr val="bg1"/>
                            </a:solidFill>
                            <a:latin typeface="Cambria Math" panose="02040503050406030204" pitchFamily="18" charset="0"/>
                          </a:rPr>
                          <m:t>, </m:t>
                        </m:r>
                        <m:r>
                          <a:rPr lang="en-US" altLang="en-US" i="1" kern="0" dirty="0" smtClean="0">
                            <a:solidFill>
                              <a:schemeClr val="bg1"/>
                            </a:solidFill>
                            <a:latin typeface="Cambria Math" panose="02040503050406030204" pitchFamily="18" charset="0"/>
                          </a:rPr>
                          <m:t>𝑏</m:t>
                        </m:r>
                      </m:e>
                    </m:d>
                    <m:r>
                      <a:rPr lang="en-US" altLang="en-US" i="1" kern="0" dirty="0" smtClean="0">
                        <a:solidFill>
                          <a:schemeClr val="bg1"/>
                        </a:solidFill>
                        <a:latin typeface="Cambria Math" panose="02040503050406030204" pitchFamily="18" charset="0"/>
                      </a:rPr>
                      <m:t>=</m:t>
                    </m:r>
                    <m:d>
                      <m:dPr>
                        <m:ctrlPr>
                          <a:rPr lang="en-US" altLang="en-US" i="1" kern="0" dirty="0" smtClean="0">
                            <a:solidFill>
                              <a:schemeClr val="bg1"/>
                            </a:solidFill>
                            <a:latin typeface="Cambria Math" panose="02040503050406030204" pitchFamily="18" charset="0"/>
                          </a:rPr>
                        </m:ctrlPr>
                      </m:dPr>
                      <m:e>
                        <m:r>
                          <a:rPr lang="en-US" altLang="en-US" i="1" kern="0" dirty="0" smtClean="0">
                            <a:solidFill>
                              <a:schemeClr val="bg1"/>
                            </a:solidFill>
                            <a:latin typeface="Cambria Math" panose="02040503050406030204" pitchFamily="18" charset="0"/>
                          </a:rPr>
                          <m:t>2,2,3,2</m:t>
                        </m:r>
                      </m:e>
                    </m:d>
                  </m:oMath>
                </a14:m>
                <a:endParaRPr lang="en-US" altLang="en-US" kern="0" dirty="0">
                  <a:solidFill>
                    <a:schemeClr val="bg1"/>
                  </a:solidFill>
                </a:endParaRPr>
              </a:p>
              <a:p>
                <a14:m>
                  <m:oMath xmlns:m="http://schemas.openxmlformats.org/officeDocument/2006/math">
                    <m:acc>
                      <m:accPr>
                        <m:chr m:val="̅"/>
                        <m:ctrlPr>
                          <a:rPr lang="en-US" altLang="en-US" b="0" i="1" smtClean="0">
                            <a:solidFill>
                              <a:schemeClr val="bg1"/>
                            </a:solidFill>
                            <a:latin typeface="Cambria Math" panose="02040503050406030204" pitchFamily="18" charset="0"/>
                          </a:rPr>
                        </m:ctrlPr>
                      </m:accPr>
                      <m:e>
                        <m:r>
                          <a:rPr lang="en-US" altLang="en-US" b="0" i="1" smtClean="0">
                            <a:solidFill>
                              <a:schemeClr val="bg1"/>
                            </a:solidFill>
                            <a:latin typeface="Cambria Math" panose="02040503050406030204" pitchFamily="18" charset="0"/>
                          </a:rPr>
                          <m:t>𝑣</m:t>
                        </m:r>
                      </m:e>
                    </m:acc>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𝐿</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m:t>
                    </m:r>
                    <m:r>
                      <a:rPr lang="en-US" altLang="en-US" b="0" i="1" dirty="0" smtClean="0">
                        <a:solidFill>
                          <a:schemeClr val="bg1"/>
                        </a:solidFill>
                        <a:latin typeface="Cambria Math" panose="02040503050406030204" pitchFamily="18" charset="0"/>
                      </a:rPr>
                      <m:t>𝑣</m:t>
                    </m:r>
                  </m:oMath>
                </a14:m>
                <a:r>
                  <a:rPr lang="en-US" altLang="en-US" kern="0" dirty="0">
                    <a:solidFill>
                      <a:schemeClr val="bg1"/>
                    </a:solidFill>
                  </a:rPr>
                  <a:t> 			</a:t>
                </a:r>
              </a:p>
            </p:txBody>
          </p:sp>
        </mc:Choice>
        <mc:Fallback xmlns="">
          <p:sp>
            <p:nvSpPr>
              <p:cNvPr id="43" name="Text Placeholder 1">
                <a:extLst>
                  <a:ext uri="{FF2B5EF4-FFF2-40B4-BE49-F238E27FC236}">
                    <a16:creationId xmlns:a16="http://schemas.microsoft.com/office/drawing/2014/main" id="{773ABCD0-CFAC-DC40-88BD-14FE1A18ACCF}"/>
                  </a:ext>
                </a:extLst>
              </p:cNvPr>
              <p:cNvSpPr txBox="1">
                <a:spLocks noRot="1" noChangeAspect="1" noMove="1" noResize="1" noEditPoints="1" noAdjustHandles="1" noChangeArrowheads="1" noChangeShapeType="1" noTextEdit="1"/>
              </p:cNvSpPr>
              <p:nvPr/>
            </p:nvSpPr>
            <p:spPr bwMode="auto">
              <a:xfrm>
                <a:off x="605350" y="1936216"/>
                <a:ext cx="4987796" cy="1607661"/>
              </a:xfrm>
              <a:prstGeom prst="rect">
                <a:avLst/>
              </a:prstGeom>
              <a:blipFill>
                <a:blip r:embed="rId11"/>
                <a:stretch>
                  <a:fillRect l="-4274" t="-6844" b="-429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p>
                <a:r>
                  <a:rPr lang="en-GB">
                    <a:noFill/>
                  </a:rPr>
                  <a:t> </a:t>
                </a:r>
              </a:p>
            </p:txBody>
          </p:sp>
        </mc:Fallback>
      </mc:AlternateContent>
      <p:cxnSp>
        <p:nvCxnSpPr>
          <p:cNvPr id="2" name="Straight Arrow Connector 1">
            <a:extLst>
              <a:ext uri="{FF2B5EF4-FFF2-40B4-BE49-F238E27FC236}">
                <a16:creationId xmlns:a16="http://schemas.microsoft.com/office/drawing/2014/main" id="{BB3DFD77-C2A0-D944-4F22-DC7EF33AAC2C}"/>
              </a:ext>
            </a:extLst>
          </p:cNvPr>
          <p:cNvCxnSpPr/>
          <p:nvPr/>
        </p:nvCxnSpPr>
        <p:spPr>
          <a:xfrm>
            <a:off x="5980757" y="4260505"/>
            <a:ext cx="5890787" cy="0"/>
          </a:xfrm>
          <a:prstGeom prst="straightConnector1">
            <a:avLst/>
          </a:prstGeom>
          <a:ln w="57150">
            <a:solidFill>
              <a:schemeClr val="accent3"/>
            </a:solidFill>
            <a:headEnd type="triangle"/>
            <a:tailEnd type="non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BB0F145-E9D1-B19D-2397-64B3E25C2ACA}"/>
                  </a:ext>
                </a:extLst>
              </p:cNvPr>
              <p:cNvSpPr txBox="1"/>
              <p:nvPr/>
            </p:nvSpPr>
            <p:spPr>
              <a:xfrm>
                <a:off x="7703044" y="7112980"/>
                <a:ext cx="4760419" cy="1518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en-US" sz="2400" dirty="0">
                    <a:solidFill>
                      <a:schemeClr val="bg2"/>
                    </a:solidFill>
                  </a:rPr>
                  <a:t>Notice how the same evaluated function in step 3) (</a:t>
                </a:r>
                <a14:m>
                  <m:oMath xmlns:m="http://schemas.openxmlformats.org/officeDocument/2006/math">
                    <m:acc>
                      <m:accPr>
                        <m:chr m:val="̅"/>
                        <m:ctrlPr>
                          <a:rPr lang="en-US" sz="2400" b="0" i="1" smtClean="0">
                            <a:solidFill>
                              <a:schemeClr val="bg2"/>
                            </a:solidFill>
                            <a:latin typeface="Cambria Math" panose="02040503050406030204" pitchFamily="18" charset="0"/>
                          </a:rPr>
                        </m:ctrlPr>
                      </m:accPr>
                      <m:e>
                        <m:r>
                          <m:rPr>
                            <m:sty m:val="p"/>
                          </m:rPr>
                          <a:rPr lang="en-US" sz="2400" b="0" i="0" smtClean="0">
                            <a:solidFill>
                              <a:schemeClr val="bg2"/>
                            </a:solidFill>
                            <a:latin typeface="Cambria Math" panose="02040503050406030204" pitchFamily="18" charset="0"/>
                          </a:rPr>
                          <m:t>Σ</m:t>
                        </m:r>
                      </m:e>
                    </m:acc>
                  </m:oMath>
                </a14:m>
                <a:r>
                  <a:rPr lang="en-US" sz="2400" dirty="0">
                    <a:solidFill>
                      <a:schemeClr val="bg2"/>
                    </a:solidFill>
                  </a:rPr>
                  <a:t>) is used again in step 4) and 5) – very efficient!</a:t>
                </a:r>
                <a:endParaRPr kumimoji="0" lang="en-GB" sz="2400" b="0" i="0" u="none" strike="noStrike" cap="none" spc="0" normalizeH="0" baseline="0" dirty="0">
                  <a:ln>
                    <a:noFill/>
                  </a:ln>
                  <a:solidFill>
                    <a:schemeClr val="bg2"/>
                  </a:solidFill>
                  <a:effectLst/>
                  <a:uFillTx/>
                  <a:latin typeface="Avenir Next Medium"/>
                  <a:ea typeface="Avenir Next Medium"/>
                  <a:cs typeface="Avenir Next Medium"/>
                  <a:sym typeface="Avenir Next Medium"/>
                </a:endParaRPr>
              </a:p>
            </p:txBody>
          </p:sp>
        </mc:Choice>
        <mc:Fallback xmlns="">
          <p:sp>
            <p:nvSpPr>
              <p:cNvPr id="6" name="TextBox 5">
                <a:extLst>
                  <a:ext uri="{FF2B5EF4-FFF2-40B4-BE49-F238E27FC236}">
                    <a16:creationId xmlns:a16="http://schemas.microsoft.com/office/drawing/2014/main" id="{4BB0F145-E9D1-B19D-2397-64B3E25C2ACA}"/>
                  </a:ext>
                </a:extLst>
              </p:cNvPr>
              <p:cNvSpPr txBox="1">
                <a:spLocks noRot="1" noChangeAspect="1" noMove="1" noResize="1" noEditPoints="1" noAdjustHandles="1" noChangeArrowheads="1" noChangeShapeType="1" noTextEdit="1"/>
              </p:cNvSpPr>
              <p:nvPr/>
            </p:nvSpPr>
            <p:spPr>
              <a:xfrm>
                <a:off x="7703044" y="7112980"/>
                <a:ext cx="4760419" cy="1518364"/>
              </a:xfrm>
              <a:prstGeom prst="rect">
                <a:avLst/>
              </a:prstGeom>
              <a:blipFill>
                <a:blip r:embed="rId12"/>
                <a:stretch>
                  <a:fillRect l="-2945" r="-2945" b="-8434"/>
                </a:stretch>
              </a:blipFill>
              <a:ln w="12700" cap="flat">
                <a:noFill/>
                <a:miter lim="400000"/>
              </a:ln>
              <a:effectLst/>
            </p:spPr>
            <p:txBody>
              <a:bodyPr/>
              <a:lstStyle/>
              <a:p>
                <a:r>
                  <a:rPr lang="en-GB">
                    <a:noFill/>
                  </a:rPr>
                  <a:t> </a:t>
                </a:r>
              </a:p>
            </p:txBody>
          </p:sp>
        </mc:Fallback>
      </mc:AlternateContent>
      <p:sp>
        <p:nvSpPr>
          <p:cNvPr id="8" name="Rectangle 7">
            <a:extLst>
              <a:ext uri="{FF2B5EF4-FFF2-40B4-BE49-F238E27FC236}">
                <a16:creationId xmlns:a16="http://schemas.microsoft.com/office/drawing/2014/main" id="{7A77F83E-8E24-32C6-A396-4B22AB18810B}"/>
              </a:ext>
            </a:extLst>
          </p:cNvPr>
          <p:cNvSpPr/>
          <p:nvPr/>
        </p:nvSpPr>
        <p:spPr>
          <a:xfrm>
            <a:off x="1059543" y="7146443"/>
            <a:ext cx="5921828" cy="1837900"/>
          </a:xfrm>
          <a:prstGeom prst="rect">
            <a:avLst/>
          </a:prstGeom>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9" name="TextBox 8">
            <a:extLst>
              <a:ext uri="{FF2B5EF4-FFF2-40B4-BE49-F238E27FC236}">
                <a16:creationId xmlns:a16="http://schemas.microsoft.com/office/drawing/2014/main" id="{A6BD2BCD-DAFF-2BBE-898B-0B43EAB4B754}"/>
              </a:ext>
            </a:extLst>
          </p:cNvPr>
          <p:cNvSpPr txBox="1"/>
          <p:nvPr/>
        </p:nvSpPr>
        <p:spPr>
          <a:xfrm>
            <a:off x="7387183" y="4251923"/>
            <a:ext cx="4760419" cy="1518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en-US" sz="2400" dirty="0">
                <a:solidFill>
                  <a:schemeClr val="bg2"/>
                </a:solidFill>
              </a:rPr>
              <a:t>Some symbolic derivatives </a:t>
            </a:r>
            <a:r>
              <a:rPr lang="en-US" sz="2400" b="1" dirty="0">
                <a:solidFill>
                  <a:schemeClr val="bg2"/>
                </a:solidFill>
              </a:rPr>
              <a:t>are unavoidable</a:t>
            </a:r>
            <a:r>
              <a:rPr lang="en-US" sz="2400" dirty="0">
                <a:solidFill>
                  <a:schemeClr val="bg2"/>
                </a:solidFill>
              </a:rPr>
              <a:t>, but the size of the expressions are minimal.</a:t>
            </a:r>
            <a:endParaRPr kumimoji="0" lang="en-GB" sz="2400" b="0" i="0" u="none" strike="noStrike" cap="none" spc="0" normalizeH="0" baseline="0" dirty="0">
              <a:ln>
                <a:noFill/>
              </a:ln>
              <a:solidFill>
                <a:schemeClr val="bg2"/>
              </a:solidFill>
              <a:effectLst/>
              <a:uFillTx/>
              <a:latin typeface="Avenir Next Medium"/>
              <a:ea typeface="Avenir Next Medium"/>
              <a:cs typeface="Avenir Next Medium"/>
              <a:sym typeface="Avenir Next Medium"/>
            </a:endParaRPr>
          </a:p>
        </p:txBody>
      </p:sp>
      <p:sp>
        <p:nvSpPr>
          <p:cNvPr id="10" name="Rectangle 9">
            <a:extLst>
              <a:ext uri="{FF2B5EF4-FFF2-40B4-BE49-F238E27FC236}">
                <a16:creationId xmlns:a16="http://schemas.microsoft.com/office/drawing/2014/main" id="{218F4FFC-9C92-4083-3291-F73783036E38}"/>
              </a:ext>
            </a:extLst>
          </p:cNvPr>
          <p:cNvSpPr/>
          <p:nvPr/>
        </p:nvSpPr>
        <p:spPr>
          <a:xfrm>
            <a:off x="5156200" y="6111584"/>
            <a:ext cx="1563663" cy="943647"/>
          </a:xfrm>
          <a:prstGeom prst="rect">
            <a:avLst/>
          </a:prstGeom>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2" name="Straight Arrow Connector 11">
            <a:extLst>
              <a:ext uri="{FF2B5EF4-FFF2-40B4-BE49-F238E27FC236}">
                <a16:creationId xmlns:a16="http://schemas.microsoft.com/office/drawing/2014/main" id="{4F1AA13B-18D6-5B47-3324-647885D31C38}"/>
              </a:ext>
            </a:extLst>
          </p:cNvPr>
          <p:cNvCxnSpPr/>
          <p:nvPr/>
        </p:nvCxnSpPr>
        <p:spPr>
          <a:xfrm flipV="1">
            <a:off x="6398787" y="5314088"/>
            <a:ext cx="872870" cy="79446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709A4181-DAB2-786A-3A49-777AB68CF0BC}"/>
              </a:ext>
            </a:extLst>
          </p:cNvPr>
          <p:cNvCxnSpPr>
            <a:cxnSpLocks/>
            <a:stCxn id="8" idx="3"/>
          </p:cNvCxnSpPr>
          <p:nvPr/>
        </p:nvCxnSpPr>
        <p:spPr>
          <a:xfrm>
            <a:off x="6981371" y="8065393"/>
            <a:ext cx="59104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6728568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DA8AD98-1368-E9A7-453F-655E02411987}"/>
              </a:ext>
            </a:extLst>
          </p:cNvPr>
          <p:cNvSpPr>
            <a:spLocks noGrp="1"/>
          </p:cNvSpPr>
          <p:nvPr>
            <p:ph type="body" idx="1"/>
          </p:nvPr>
        </p:nvSpPr>
        <p:spPr>
          <a:xfrm>
            <a:off x="406400" y="1953867"/>
            <a:ext cx="12192000" cy="5145433"/>
          </a:xfrm>
        </p:spPr>
        <p:txBody>
          <a:bodyPr/>
          <a:lstStyle/>
          <a:p>
            <a:r>
              <a:rPr lang="en-US" dirty="0"/>
              <a:t>Each of the functions created in the back pass are small/primitive, so their derivatives are reasonably small too.</a:t>
            </a:r>
          </a:p>
          <a:p>
            <a:r>
              <a:rPr lang="en-US" dirty="0"/>
              <a:t>AD shows that values computed once are resourcefully reused in multiple places.</a:t>
            </a:r>
          </a:p>
          <a:p>
            <a:r>
              <a:rPr lang="en-US" dirty="0"/>
              <a:t>Very powerful and accurate technique, especially when there are many inputs and few outputs. It only requires one forward and one backward pass per output to compute all the partial derivatives for all outputs with regards to all the inputs! </a:t>
            </a:r>
          </a:p>
        </p:txBody>
      </p:sp>
      <p:sp>
        <p:nvSpPr>
          <p:cNvPr id="5" name="Practical machine learning: CNNs - Coding">
            <a:extLst>
              <a:ext uri="{FF2B5EF4-FFF2-40B4-BE49-F238E27FC236}">
                <a16:creationId xmlns:a16="http://schemas.microsoft.com/office/drawing/2014/main" id="{F647A824-21F5-317F-F288-AB42348DA3AB}"/>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9" name="Lecture Plan">
            <a:extLst>
              <a:ext uri="{FF2B5EF4-FFF2-40B4-BE49-F238E27FC236}">
                <a16:creationId xmlns:a16="http://schemas.microsoft.com/office/drawing/2014/main" id="{E2B19079-6979-77B6-B561-2F50276DA2D8}"/>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Automatic differentiation</a:t>
            </a:r>
            <a:endParaRPr dirty="0"/>
          </a:p>
        </p:txBody>
      </p:sp>
      <p:sp>
        <p:nvSpPr>
          <p:cNvPr id="10" name="Rectangle 9">
            <a:extLst>
              <a:ext uri="{FF2B5EF4-FFF2-40B4-BE49-F238E27FC236}">
                <a16:creationId xmlns:a16="http://schemas.microsoft.com/office/drawing/2014/main" id="{B4EC3AE9-E11A-3C4B-0B93-D6F8017654FB}"/>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Tree>
    <p:extLst>
      <p:ext uri="{BB962C8B-B14F-4D97-AF65-F5344CB8AC3E}">
        <p14:creationId xmlns:p14="http://schemas.microsoft.com/office/powerpoint/2010/main" val="150334928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Further reading">
            <a:extLst>
              <a:ext uri="{FF2B5EF4-FFF2-40B4-BE49-F238E27FC236}">
                <a16:creationId xmlns:a16="http://schemas.microsoft.com/office/drawing/2014/main" id="{A1FC0CDE-EC06-3D18-E053-B9D2FE417B22}"/>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dirty="0"/>
              <a:t>Further reading</a:t>
            </a:r>
          </a:p>
        </p:txBody>
      </p:sp>
      <p:sp>
        <p:nvSpPr>
          <p:cNvPr id="337" name="The example CNN that we use is focussed on a simple interleaving of conv and pool layers, using dropout to enhance HP optimisation, and a FG layer to compactify information ahead of the output node.…">
            <a:extLst>
              <a:ext uri="{FF2B5EF4-FFF2-40B4-BE49-F238E27FC236}">
                <a16:creationId xmlns:a16="http://schemas.microsoft.com/office/drawing/2014/main" id="{4816B782-9F23-F56E-03FE-6D4E2B6939C8}"/>
              </a:ext>
            </a:extLst>
          </p:cNvPr>
          <p:cNvSpPr txBox="1">
            <a:spLocks noGrp="1"/>
          </p:cNvSpPr>
          <p:nvPr>
            <p:ph type="body" sz="half" idx="1"/>
          </p:nvPr>
        </p:nvSpPr>
        <p:spPr>
          <a:xfrm>
            <a:off x="406400" y="1954213"/>
            <a:ext cx="12192000" cy="3228975"/>
          </a:xfrm>
        </p:spPr>
        <p:txBody>
          <a:bodyPr>
            <a:normAutofit/>
          </a:bodyPr>
          <a:lstStyle/>
          <a:p>
            <a:pPr marL="320040" indent="-320040" defTabSz="420624" eaLnBrk="1" fontAlgn="auto" hangingPunct="1">
              <a:spcBef>
                <a:spcPts val="2000"/>
              </a:spcBef>
              <a:spcAft>
                <a:spcPts val="0"/>
              </a:spcAft>
              <a:buSzPct val="104999"/>
              <a:defRPr sz="2448"/>
            </a:pPr>
            <a:r>
              <a:rPr lang="en-US" sz="3200" dirty="0"/>
              <a:t>“Automatic Differentiation in Machine Learning: a Survey” – </a:t>
            </a:r>
            <a:r>
              <a:rPr lang="en-GB" sz="3200" dirty="0"/>
              <a:t>Baydin et. al – (5 Feb, 2018) – arXiv:1502.05767.</a:t>
            </a:r>
          </a:p>
          <a:p>
            <a:pPr marL="320040" indent="-320040" defTabSz="420624" eaLnBrk="1" fontAlgn="auto" hangingPunct="1">
              <a:spcBef>
                <a:spcPts val="2000"/>
              </a:spcBef>
              <a:spcAft>
                <a:spcPts val="0"/>
              </a:spcAft>
              <a:buSzPct val="104999"/>
              <a:defRPr sz="2448"/>
            </a:pPr>
            <a:r>
              <a:rPr lang="en-GB" sz="3200" dirty="0"/>
              <a:t>“Introduction to Neural Networks” - Roger Grosse - https://sgfin.github.io/files/notes/CS321_Grosse_Lecture_Notes.pdf</a:t>
            </a:r>
            <a:endParaRPr sz="3200" dirty="0"/>
          </a:p>
        </p:txBody>
      </p:sp>
      <p:sp>
        <p:nvSpPr>
          <p:cNvPr id="35845" name="Slide Number">
            <a:extLst>
              <a:ext uri="{FF2B5EF4-FFF2-40B4-BE49-F238E27FC236}">
                <a16:creationId xmlns:a16="http://schemas.microsoft.com/office/drawing/2014/main" id="{7162BCEF-3A0F-F0D8-5483-A7EDCBC34259}"/>
              </a:ext>
            </a:extLst>
          </p:cNvPr>
          <p:cNvSpPr>
            <a:spLocks noGrp="1" noChangeArrowheads="1"/>
          </p:cNvSpPr>
          <p:nvPr>
            <p:ph type="sldNum" sz="quarter" idx="22"/>
          </p:nvPr>
        </p:nvSpPr>
        <p:spPr>
          <a:noFill/>
        </p:spPr>
        <p:txBody>
          <a:bodyPr/>
          <a:lstStyle/>
          <a:p>
            <a:fld id="{85021577-A8D4-4C40-A0A9-F4751D8C5C41}" type="slidenum">
              <a:rPr lang="en-US" altLang="en-US"/>
              <a:pPr/>
              <a:t>36</a:t>
            </a:fld>
            <a:endParaRPr lang="en-US" altLang="en-US" dirty="0"/>
          </a:p>
        </p:txBody>
      </p:sp>
      <p:sp>
        <p:nvSpPr>
          <p:cNvPr id="2" name="The example CNN that we use is focussed on a simple interleaving of conv and pool layers, using dropout to enhance HP optimisation, and a FG layer to compactify information ahead of the output node.…">
            <a:extLst>
              <a:ext uri="{FF2B5EF4-FFF2-40B4-BE49-F238E27FC236}">
                <a16:creationId xmlns:a16="http://schemas.microsoft.com/office/drawing/2014/main" id="{03E4A677-7BA2-3DD8-5762-467C82707678}"/>
              </a:ext>
            </a:extLst>
          </p:cNvPr>
          <p:cNvSpPr txBox="1">
            <a:spLocks/>
          </p:cNvSpPr>
          <p:nvPr/>
        </p:nvSpPr>
        <p:spPr bwMode="auto">
          <a:xfrm>
            <a:off x="529772" y="5208945"/>
            <a:ext cx="121920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normAutofit/>
          </a:bodyPr>
          <a:lstStyle>
            <a:lvl1pPr marL="444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1pPr>
            <a:lvl2pPr marL="889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2pPr>
            <a:lvl3pPr marL="1333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3pPr>
            <a:lvl4pPr marL="17780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4pPr>
            <a:lvl5pPr marL="2222500" indent="-444500" algn="l" defTabSz="584200" rtl="0" eaLnBrk="0" fontAlgn="base" hangingPunct="0">
              <a:spcBef>
                <a:spcPts val="2800"/>
              </a:spcBef>
              <a:spcAft>
                <a:spcPct val="0"/>
              </a:spcAft>
              <a:buClr>
                <a:schemeClr val="accent1"/>
              </a:buClr>
              <a:buSzPct val="105000"/>
              <a:buFont typeface="Avenir Next Regular"/>
              <a:buChar char="▸"/>
              <a:defRPr sz="3400">
                <a:solidFill>
                  <a:srgbClr val="000000"/>
                </a:solidFill>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a:lstStyle>
          <a:p>
            <a:pPr marL="0" indent="0" algn="ctr" defTabSz="420624" eaLnBrk="1" fontAlgn="auto" hangingPunct="1">
              <a:spcBef>
                <a:spcPts val="2000"/>
              </a:spcBef>
              <a:spcAft>
                <a:spcPts val="0"/>
              </a:spcAft>
              <a:buSzPct val="104999"/>
              <a:buNone/>
              <a:defRPr sz="2448"/>
            </a:pPr>
            <a:r>
              <a:rPr lang="en-US" sz="3200" kern="0" dirty="0"/>
              <a:t>Thanks for listening!</a:t>
            </a:r>
          </a:p>
        </p:txBody>
      </p:sp>
      <p:sp>
        <p:nvSpPr>
          <p:cNvPr id="3" name="Rectangle 2">
            <a:extLst>
              <a:ext uri="{FF2B5EF4-FFF2-40B4-BE49-F238E27FC236}">
                <a16:creationId xmlns:a16="http://schemas.microsoft.com/office/drawing/2014/main" id="{6D71CD7E-8DF9-7B8E-FFAC-6E6C6C45593A}"/>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6" name="Practical machine learning: CNNs - Coding">
            <a:extLst>
              <a:ext uri="{FF2B5EF4-FFF2-40B4-BE49-F238E27FC236}">
                <a16:creationId xmlns:a16="http://schemas.microsoft.com/office/drawing/2014/main" id="{E8B82A75-E588-9373-4361-9A4F14A0B362}"/>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Single perceptron</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3"/>
            <a:ext cx="12192000" cy="6897687"/>
          </a:xfrm>
        </p:spPr>
        <p:txBody>
          <a:bodyPr/>
          <a:lstStyle/>
          <a:p>
            <a:pPr eaLnBrk="1" hangingPunct="1"/>
            <a:r>
              <a:rPr lang="en-US" altLang="en-US" dirty="0"/>
              <a:t>Pros: </a:t>
            </a:r>
          </a:p>
          <a:p>
            <a:pPr lvl="1" eaLnBrk="1" hangingPunct="1"/>
            <a:r>
              <a:rPr lang="en-US" altLang="en-US" dirty="0"/>
              <a:t>Can be used for continuous or discrete predictions with “linear” or “binary” activation functions.</a:t>
            </a:r>
          </a:p>
          <a:p>
            <a:pPr lvl="1" eaLnBrk="1" hangingPunct="1"/>
            <a:r>
              <a:rPr lang="en-US" altLang="en-US" dirty="0"/>
              <a:t>Simple to implement.</a:t>
            </a:r>
          </a:p>
          <a:p>
            <a:pPr lvl="1" eaLnBrk="1" hangingPunct="1"/>
            <a:r>
              <a:rPr lang="en-US" altLang="en-US" dirty="0"/>
              <a:t>Provides transferable knowledge to larger networks.</a:t>
            </a:r>
          </a:p>
          <a:p>
            <a:pPr eaLnBrk="1" hangingPunct="1"/>
            <a:r>
              <a:rPr lang="en-US" altLang="en-US" dirty="0"/>
              <a:t>Cons: </a:t>
            </a:r>
          </a:p>
          <a:p>
            <a:pPr lvl="1" eaLnBrk="1" hangingPunct="1"/>
            <a:r>
              <a:rPr lang="en-US" altLang="en-US" dirty="0"/>
              <a:t>Cannot be used for modelling complicated functions/problems (those that aren’t linearly separable for example, XOR) .</a:t>
            </a:r>
          </a:p>
          <a:p>
            <a:pPr marL="444500" lvl="1" indent="0" eaLnBrk="1" hangingPunct="1">
              <a:buNone/>
            </a:pPr>
            <a:endParaRPr lang="en-US" altLang="en-US" dirty="0"/>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4</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Tree>
    <p:extLst>
      <p:ext uri="{BB962C8B-B14F-4D97-AF65-F5344CB8AC3E}">
        <p14:creationId xmlns:p14="http://schemas.microsoft.com/office/powerpoint/2010/main" val="28948686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Multi-layer perceptrons (mlps)</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3"/>
            <a:ext cx="12192000" cy="6897687"/>
          </a:xfrm>
        </p:spPr>
        <p:txBody>
          <a:bodyPr/>
          <a:lstStyle/>
          <a:p>
            <a:pPr lvl="1" eaLnBrk="1" hangingPunct="1"/>
            <a:r>
              <a:rPr lang="en-US" altLang="en-US" dirty="0"/>
              <a:t>Solves the issue of the perceptron with the Universality theorem.</a:t>
            </a:r>
          </a:p>
          <a:p>
            <a:pPr lvl="2" eaLnBrk="1" hangingPunct="1"/>
            <a:r>
              <a:rPr lang="en-US" altLang="en-US" i="1" dirty="0"/>
              <a:t>Universality theorem: Under certain conditions, even a shallow MLP with a non-linear activation function can represent arbitrary functions.</a:t>
            </a:r>
          </a:p>
          <a:p>
            <a:pPr lvl="1" eaLnBrk="1" hangingPunct="1"/>
            <a:r>
              <a:rPr lang="en-US" altLang="en-US" dirty="0"/>
              <a:t>The building blocks for MLPs are layers of perceptrons.</a:t>
            </a:r>
          </a:p>
          <a:p>
            <a:pPr lvl="1" eaLnBrk="1" hangingPunct="1"/>
            <a:r>
              <a:rPr lang="en-US" altLang="en-US" dirty="0"/>
              <a:t>Let us see just how these are constructed…</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5</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Tree>
    <p:extLst>
      <p:ext uri="{BB962C8B-B14F-4D97-AF65-F5344CB8AC3E}">
        <p14:creationId xmlns:p14="http://schemas.microsoft.com/office/powerpoint/2010/main" val="22741428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00C10B-A625-B05E-0E3B-3866A30F2955}"/>
              </a:ext>
            </a:extLst>
          </p:cNvPr>
          <p:cNvSpPr/>
          <p:nvPr/>
        </p:nvSpPr>
        <p:spPr>
          <a:xfrm>
            <a:off x="1033989" y="3607858"/>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Multi-layer perceptrons (mlps)</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040008"/>
          </a:xfrm>
        </p:spPr>
        <p:txBody>
          <a:bodyPr/>
          <a:lstStyle/>
          <a:p>
            <a:pPr eaLnBrk="1" hangingPunct="1"/>
            <a:r>
              <a:rPr lang="en-US" altLang="en-US" dirty="0"/>
              <a:t>MLPs consist of an input layer, an output layer and any number of hidden layers in between:</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6</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 name="Oval 17">
            <a:extLst>
              <a:ext uri="{FF2B5EF4-FFF2-40B4-BE49-F238E27FC236}">
                <a16:creationId xmlns:a16="http://schemas.microsoft.com/office/drawing/2014/main" id="{FA8097B8-AD2E-577F-E5EA-A2CF407DDB13}"/>
              </a:ext>
            </a:extLst>
          </p:cNvPr>
          <p:cNvSpPr/>
          <p:nvPr/>
        </p:nvSpPr>
        <p:spPr>
          <a:xfrm>
            <a:off x="1381879" y="4066798"/>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2" name="Flowchart: Connector 31">
            <a:extLst>
              <a:ext uri="{FF2B5EF4-FFF2-40B4-BE49-F238E27FC236}">
                <a16:creationId xmlns:a16="http://schemas.microsoft.com/office/drawing/2014/main" id="{85B2C7B7-8E07-01B0-6DB5-A621F6CCAE66}"/>
              </a:ext>
            </a:extLst>
          </p:cNvPr>
          <p:cNvSpPr/>
          <p:nvPr/>
        </p:nvSpPr>
        <p:spPr>
          <a:xfrm>
            <a:off x="1784381" y="540978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Flowchart: Connector 32">
            <a:extLst>
              <a:ext uri="{FF2B5EF4-FFF2-40B4-BE49-F238E27FC236}">
                <a16:creationId xmlns:a16="http://schemas.microsoft.com/office/drawing/2014/main" id="{2818985F-2227-E929-25D2-2E1B70270238}"/>
              </a:ext>
            </a:extLst>
          </p:cNvPr>
          <p:cNvSpPr/>
          <p:nvPr/>
        </p:nvSpPr>
        <p:spPr>
          <a:xfrm>
            <a:off x="1784381" y="564230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5" name="Flowchart: Connector 34">
            <a:extLst>
              <a:ext uri="{FF2B5EF4-FFF2-40B4-BE49-F238E27FC236}">
                <a16:creationId xmlns:a16="http://schemas.microsoft.com/office/drawing/2014/main" id="{17ACED42-F1CA-3631-2837-1E37B74F306D}"/>
              </a:ext>
            </a:extLst>
          </p:cNvPr>
          <p:cNvSpPr/>
          <p:nvPr/>
        </p:nvSpPr>
        <p:spPr>
          <a:xfrm>
            <a:off x="1784381" y="587660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51" name="Oval 50">
            <a:extLst>
              <a:ext uri="{FF2B5EF4-FFF2-40B4-BE49-F238E27FC236}">
                <a16:creationId xmlns:a16="http://schemas.microsoft.com/office/drawing/2014/main" id="{B9301CCA-5A3C-A7A9-D535-9481B1827318}"/>
              </a:ext>
            </a:extLst>
          </p:cNvPr>
          <p:cNvSpPr/>
          <p:nvPr/>
        </p:nvSpPr>
        <p:spPr>
          <a:xfrm>
            <a:off x="1381879" y="6562743"/>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60" name="Rectangle 59">
            <a:extLst>
              <a:ext uri="{FF2B5EF4-FFF2-40B4-BE49-F238E27FC236}">
                <a16:creationId xmlns:a16="http://schemas.microsoft.com/office/drawing/2014/main" id="{4BDE6F96-A9C1-9E9E-520E-932F04A402BB}"/>
              </a:ext>
            </a:extLst>
          </p:cNvPr>
          <p:cNvSpPr/>
          <p:nvPr/>
        </p:nvSpPr>
        <p:spPr>
          <a:xfrm>
            <a:off x="4108580" y="3626573"/>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2" name="Oval 18431">
            <a:extLst>
              <a:ext uri="{FF2B5EF4-FFF2-40B4-BE49-F238E27FC236}">
                <a16:creationId xmlns:a16="http://schemas.microsoft.com/office/drawing/2014/main" id="{C02DA742-DB5D-9EC2-3A80-B480FF9EF674}"/>
              </a:ext>
            </a:extLst>
          </p:cNvPr>
          <p:cNvSpPr/>
          <p:nvPr/>
        </p:nvSpPr>
        <p:spPr>
          <a:xfrm>
            <a:off x="4596338" y="371777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3" name="Oval 18432">
            <a:extLst>
              <a:ext uri="{FF2B5EF4-FFF2-40B4-BE49-F238E27FC236}">
                <a16:creationId xmlns:a16="http://schemas.microsoft.com/office/drawing/2014/main" id="{AEED9C8D-65C2-7821-D0CD-61075FB8B5FE}"/>
              </a:ext>
            </a:extLst>
          </p:cNvPr>
          <p:cNvSpPr/>
          <p:nvPr/>
        </p:nvSpPr>
        <p:spPr>
          <a:xfrm>
            <a:off x="4596338" y="442120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4" name="Oval 18433">
            <a:extLst>
              <a:ext uri="{FF2B5EF4-FFF2-40B4-BE49-F238E27FC236}">
                <a16:creationId xmlns:a16="http://schemas.microsoft.com/office/drawing/2014/main" id="{00840137-63FE-6BAF-9AC3-175AB783A59D}"/>
              </a:ext>
            </a:extLst>
          </p:cNvPr>
          <p:cNvSpPr/>
          <p:nvPr/>
        </p:nvSpPr>
        <p:spPr>
          <a:xfrm>
            <a:off x="4596338" y="632756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5" name="Oval 18434">
            <a:extLst>
              <a:ext uri="{FF2B5EF4-FFF2-40B4-BE49-F238E27FC236}">
                <a16:creationId xmlns:a16="http://schemas.microsoft.com/office/drawing/2014/main" id="{A9C4DDB1-86D3-F138-48F3-93C090833248}"/>
              </a:ext>
            </a:extLst>
          </p:cNvPr>
          <p:cNvSpPr/>
          <p:nvPr/>
        </p:nvSpPr>
        <p:spPr>
          <a:xfrm>
            <a:off x="4596338" y="70895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8" name="Rectangle 18437">
            <a:extLst>
              <a:ext uri="{FF2B5EF4-FFF2-40B4-BE49-F238E27FC236}">
                <a16:creationId xmlns:a16="http://schemas.microsoft.com/office/drawing/2014/main" id="{F967AB95-C30B-38EF-6576-48C613B241F4}"/>
              </a:ext>
            </a:extLst>
          </p:cNvPr>
          <p:cNvSpPr/>
          <p:nvPr/>
        </p:nvSpPr>
        <p:spPr>
          <a:xfrm>
            <a:off x="7003187" y="3604994"/>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2" name="Oval 18441">
            <a:extLst>
              <a:ext uri="{FF2B5EF4-FFF2-40B4-BE49-F238E27FC236}">
                <a16:creationId xmlns:a16="http://schemas.microsoft.com/office/drawing/2014/main" id="{59FDB187-05EA-FB11-D0EB-CC08B48696B1}"/>
              </a:ext>
            </a:extLst>
          </p:cNvPr>
          <p:cNvSpPr/>
          <p:nvPr/>
        </p:nvSpPr>
        <p:spPr>
          <a:xfrm>
            <a:off x="7490945" y="36961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3" name="Oval 18442">
            <a:extLst>
              <a:ext uri="{FF2B5EF4-FFF2-40B4-BE49-F238E27FC236}">
                <a16:creationId xmlns:a16="http://schemas.microsoft.com/office/drawing/2014/main" id="{6B16FD76-DFB5-0273-9EC2-638FBCD8F65C}"/>
              </a:ext>
            </a:extLst>
          </p:cNvPr>
          <p:cNvSpPr/>
          <p:nvPr/>
        </p:nvSpPr>
        <p:spPr>
          <a:xfrm>
            <a:off x="7490945" y="439963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4" name="Oval 18443">
            <a:extLst>
              <a:ext uri="{FF2B5EF4-FFF2-40B4-BE49-F238E27FC236}">
                <a16:creationId xmlns:a16="http://schemas.microsoft.com/office/drawing/2014/main" id="{6E715173-F52D-9E8E-AE95-B462AA8179F1}"/>
              </a:ext>
            </a:extLst>
          </p:cNvPr>
          <p:cNvSpPr/>
          <p:nvPr/>
        </p:nvSpPr>
        <p:spPr>
          <a:xfrm>
            <a:off x="7490945" y="630599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5" name="Oval 18444">
            <a:extLst>
              <a:ext uri="{FF2B5EF4-FFF2-40B4-BE49-F238E27FC236}">
                <a16:creationId xmlns:a16="http://schemas.microsoft.com/office/drawing/2014/main" id="{F657E7E6-F586-E7E7-723F-7CC3A5E2BEC3}"/>
              </a:ext>
            </a:extLst>
          </p:cNvPr>
          <p:cNvSpPr/>
          <p:nvPr/>
        </p:nvSpPr>
        <p:spPr>
          <a:xfrm>
            <a:off x="7490945" y="7068012"/>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6" name="Rectangle 18445">
            <a:extLst>
              <a:ext uri="{FF2B5EF4-FFF2-40B4-BE49-F238E27FC236}">
                <a16:creationId xmlns:a16="http://schemas.microsoft.com/office/drawing/2014/main" id="{D5AD58A8-EACB-46D4-7A70-54393B7A1330}"/>
              </a:ext>
            </a:extLst>
          </p:cNvPr>
          <p:cNvSpPr/>
          <p:nvPr/>
        </p:nvSpPr>
        <p:spPr>
          <a:xfrm>
            <a:off x="9897795" y="3586279"/>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7" name="Oval 18446">
            <a:extLst>
              <a:ext uri="{FF2B5EF4-FFF2-40B4-BE49-F238E27FC236}">
                <a16:creationId xmlns:a16="http://schemas.microsoft.com/office/drawing/2014/main" id="{01F8585C-775C-2451-0F40-32B778725DBA}"/>
              </a:ext>
            </a:extLst>
          </p:cNvPr>
          <p:cNvSpPr/>
          <p:nvPr/>
        </p:nvSpPr>
        <p:spPr>
          <a:xfrm>
            <a:off x="10245685" y="4045219"/>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8" name="Flowchart: Connector 18447">
            <a:extLst>
              <a:ext uri="{FF2B5EF4-FFF2-40B4-BE49-F238E27FC236}">
                <a16:creationId xmlns:a16="http://schemas.microsoft.com/office/drawing/2014/main" id="{15F0B0C8-FC57-FAD6-44A4-F95C65A3CEF5}"/>
              </a:ext>
            </a:extLst>
          </p:cNvPr>
          <p:cNvSpPr/>
          <p:nvPr/>
        </p:nvSpPr>
        <p:spPr>
          <a:xfrm>
            <a:off x="10641243" y="541789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9" name="Flowchart: Connector 18448">
            <a:extLst>
              <a:ext uri="{FF2B5EF4-FFF2-40B4-BE49-F238E27FC236}">
                <a16:creationId xmlns:a16="http://schemas.microsoft.com/office/drawing/2014/main" id="{35328F33-2BB8-B470-7C01-63B6D3F7119B}"/>
              </a:ext>
            </a:extLst>
          </p:cNvPr>
          <p:cNvSpPr/>
          <p:nvPr/>
        </p:nvSpPr>
        <p:spPr>
          <a:xfrm>
            <a:off x="10641243" y="565041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0" name="Flowchart: Connector 18449">
            <a:extLst>
              <a:ext uri="{FF2B5EF4-FFF2-40B4-BE49-F238E27FC236}">
                <a16:creationId xmlns:a16="http://schemas.microsoft.com/office/drawing/2014/main" id="{9D44DC6F-C894-A978-CCE6-AF07886EEF01}"/>
              </a:ext>
            </a:extLst>
          </p:cNvPr>
          <p:cNvSpPr/>
          <p:nvPr/>
        </p:nvSpPr>
        <p:spPr>
          <a:xfrm>
            <a:off x="10641243" y="588472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1" name="Oval 18450">
            <a:extLst>
              <a:ext uri="{FF2B5EF4-FFF2-40B4-BE49-F238E27FC236}">
                <a16:creationId xmlns:a16="http://schemas.microsoft.com/office/drawing/2014/main" id="{EEC1A109-8B85-22B9-73F0-5C74337405B1}"/>
              </a:ext>
            </a:extLst>
          </p:cNvPr>
          <p:cNvSpPr/>
          <p:nvPr/>
        </p:nvSpPr>
        <p:spPr>
          <a:xfrm>
            <a:off x="10245685" y="6541164"/>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2" name="Flowchart: Connector 18451">
            <a:extLst>
              <a:ext uri="{FF2B5EF4-FFF2-40B4-BE49-F238E27FC236}">
                <a16:creationId xmlns:a16="http://schemas.microsoft.com/office/drawing/2014/main" id="{C38209E7-3205-16A6-5297-C429F80323D0}"/>
              </a:ext>
            </a:extLst>
          </p:cNvPr>
          <p:cNvSpPr/>
          <p:nvPr/>
        </p:nvSpPr>
        <p:spPr>
          <a:xfrm>
            <a:off x="6001046"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3" name="Flowchart: Connector 18452">
            <a:extLst>
              <a:ext uri="{FF2B5EF4-FFF2-40B4-BE49-F238E27FC236}">
                <a16:creationId xmlns:a16="http://schemas.microsoft.com/office/drawing/2014/main" id="{75570C23-FE48-C1C1-F302-AA152386167E}"/>
              </a:ext>
            </a:extLst>
          </p:cNvPr>
          <p:cNvSpPr/>
          <p:nvPr/>
        </p:nvSpPr>
        <p:spPr>
          <a:xfrm>
            <a:off x="6288590"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4" name="Flowchart: Connector 18453">
            <a:extLst>
              <a:ext uri="{FF2B5EF4-FFF2-40B4-BE49-F238E27FC236}">
                <a16:creationId xmlns:a16="http://schemas.microsoft.com/office/drawing/2014/main" id="{5A382213-0446-415E-7ECE-40213A01B3B3}"/>
              </a:ext>
            </a:extLst>
          </p:cNvPr>
          <p:cNvSpPr/>
          <p:nvPr/>
        </p:nvSpPr>
        <p:spPr>
          <a:xfrm>
            <a:off x="6561482" y="36874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8455" name="Straight Arrow Connector 18454">
            <a:extLst>
              <a:ext uri="{FF2B5EF4-FFF2-40B4-BE49-F238E27FC236}">
                <a16:creationId xmlns:a16="http://schemas.microsoft.com/office/drawing/2014/main" id="{C4A489CA-AC54-6157-9AAB-6DA730F5589B}"/>
              </a:ext>
            </a:extLst>
          </p:cNvPr>
          <p:cNvCxnSpPr>
            <a:cxnSpLocks/>
            <a:stCxn id="18" idx="6"/>
            <a:endCxn id="18432" idx="2"/>
          </p:cNvCxnSpPr>
          <p:nvPr/>
        </p:nvCxnSpPr>
        <p:spPr>
          <a:xfrm flipV="1">
            <a:off x="2286517" y="3998088"/>
            <a:ext cx="2309821"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57" name="Straight Arrow Connector 18456">
            <a:extLst>
              <a:ext uri="{FF2B5EF4-FFF2-40B4-BE49-F238E27FC236}">
                <a16:creationId xmlns:a16="http://schemas.microsoft.com/office/drawing/2014/main" id="{8828B1B8-E78A-872A-55AB-0B5E8C481D45}"/>
              </a:ext>
            </a:extLst>
          </p:cNvPr>
          <p:cNvCxnSpPr>
            <a:cxnSpLocks/>
            <a:stCxn id="18" idx="6"/>
            <a:endCxn id="18433" idx="2"/>
          </p:cNvCxnSpPr>
          <p:nvPr/>
        </p:nvCxnSpPr>
        <p:spPr>
          <a:xfrm>
            <a:off x="2286517" y="4513622"/>
            <a:ext cx="2309821"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0" name="Straight Arrow Connector 18459">
            <a:extLst>
              <a:ext uri="{FF2B5EF4-FFF2-40B4-BE49-F238E27FC236}">
                <a16:creationId xmlns:a16="http://schemas.microsoft.com/office/drawing/2014/main" id="{DD8E77DA-6776-0483-7A5C-234EC9E793C5}"/>
              </a:ext>
            </a:extLst>
          </p:cNvPr>
          <p:cNvCxnSpPr>
            <a:cxnSpLocks/>
            <a:endCxn id="18434" idx="2"/>
          </p:cNvCxnSpPr>
          <p:nvPr/>
        </p:nvCxnSpPr>
        <p:spPr>
          <a:xfrm>
            <a:off x="2286517" y="4513621"/>
            <a:ext cx="2309821" cy="209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3" name="Straight Arrow Connector 18462">
            <a:extLst>
              <a:ext uri="{FF2B5EF4-FFF2-40B4-BE49-F238E27FC236}">
                <a16:creationId xmlns:a16="http://schemas.microsoft.com/office/drawing/2014/main" id="{58503EE3-53DF-5A39-2D08-70807015D9C6}"/>
              </a:ext>
            </a:extLst>
          </p:cNvPr>
          <p:cNvCxnSpPr>
            <a:cxnSpLocks/>
            <a:stCxn id="18" idx="6"/>
            <a:endCxn id="18435" idx="2"/>
          </p:cNvCxnSpPr>
          <p:nvPr/>
        </p:nvCxnSpPr>
        <p:spPr>
          <a:xfrm>
            <a:off x="2286517" y="4513622"/>
            <a:ext cx="2309821"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6" name="Straight Arrow Connector 18465">
            <a:extLst>
              <a:ext uri="{FF2B5EF4-FFF2-40B4-BE49-F238E27FC236}">
                <a16:creationId xmlns:a16="http://schemas.microsoft.com/office/drawing/2014/main" id="{31E88DAD-C242-A40E-4034-C61F932B0FDB}"/>
              </a:ext>
            </a:extLst>
          </p:cNvPr>
          <p:cNvCxnSpPr>
            <a:cxnSpLocks/>
            <a:stCxn id="51" idx="6"/>
            <a:endCxn id="18432" idx="2"/>
          </p:cNvCxnSpPr>
          <p:nvPr/>
        </p:nvCxnSpPr>
        <p:spPr>
          <a:xfrm flipV="1">
            <a:off x="2286517" y="3998088"/>
            <a:ext cx="2309821"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0" name="Straight Arrow Connector 18469">
            <a:extLst>
              <a:ext uri="{FF2B5EF4-FFF2-40B4-BE49-F238E27FC236}">
                <a16:creationId xmlns:a16="http://schemas.microsoft.com/office/drawing/2014/main" id="{1F1CA5E5-228C-94B7-BC82-5DD4C3614829}"/>
              </a:ext>
            </a:extLst>
          </p:cNvPr>
          <p:cNvCxnSpPr>
            <a:cxnSpLocks/>
            <a:stCxn id="51" idx="6"/>
            <a:endCxn id="18433" idx="2"/>
          </p:cNvCxnSpPr>
          <p:nvPr/>
        </p:nvCxnSpPr>
        <p:spPr>
          <a:xfrm flipV="1">
            <a:off x="2286517" y="4701527"/>
            <a:ext cx="2309821"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3" name="Straight Arrow Connector 18472">
            <a:extLst>
              <a:ext uri="{FF2B5EF4-FFF2-40B4-BE49-F238E27FC236}">
                <a16:creationId xmlns:a16="http://schemas.microsoft.com/office/drawing/2014/main" id="{9FF2F74F-ACCE-88F0-01D5-8E08A2EBEBBA}"/>
              </a:ext>
            </a:extLst>
          </p:cNvPr>
          <p:cNvCxnSpPr>
            <a:cxnSpLocks/>
            <a:stCxn id="51" idx="6"/>
            <a:endCxn id="18434" idx="2"/>
          </p:cNvCxnSpPr>
          <p:nvPr/>
        </p:nvCxnSpPr>
        <p:spPr>
          <a:xfrm flipV="1">
            <a:off x="2286517" y="6607887"/>
            <a:ext cx="2309821"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6" name="Straight Arrow Connector 18475">
            <a:extLst>
              <a:ext uri="{FF2B5EF4-FFF2-40B4-BE49-F238E27FC236}">
                <a16:creationId xmlns:a16="http://schemas.microsoft.com/office/drawing/2014/main" id="{D82FD2DD-214B-0B35-DCF9-9AC249568EE4}"/>
              </a:ext>
            </a:extLst>
          </p:cNvPr>
          <p:cNvCxnSpPr>
            <a:cxnSpLocks/>
            <a:stCxn id="51" idx="6"/>
          </p:cNvCxnSpPr>
          <p:nvPr/>
        </p:nvCxnSpPr>
        <p:spPr>
          <a:xfrm>
            <a:off x="2286517" y="7009567"/>
            <a:ext cx="2292057" cy="351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1" name="Straight Arrow Connector 18480">
            <a:extLst>
              <a:ext uri="{FF2B5EF4-FFF2-40B4-BE49-F238E27FC236}">
                <a16:creationId xmlns:a16="http://schemas.microsoft.com/office/drawing/2014/main" id="{A0465BBC-6596-4122-52CB-31F8DA45430B}"/>
              </a:ext>
            </a:extLst>
          </p:cNvPr>
          <p:cNvCxnSpPr>
            <a:cxnSpLocks/>
            <a:stCxn id="18432" idx="6"/>
            <a:endCxn id="18442" idx="2"/>
          </p:cNvCxnSpPr>
          <p:nvPr/>
        </p:nvCxnSpPr>
        <p:spPr>
          <a:xfrm flipV="1">
            <a:off x="5188525" y="3976509"/>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4" name="Straight Arrow Connector 18483">
            <a:extLst>
              <a:ext uri="{FF2B5EF4-FFF2-40B4-BE49-F238E27FC236}">
                <a16:creationId xmlns:a16="http://schemas.microsoft.com/office/drawing/2014/main" id="{84ABBA5E-8457-ABA2-0F37-ACF1A1D80ADC}"/>
              </a:ext>
            </a:extLst>
          </p:cNvPr>
          <p:cNvCxnSpPr>
            <a:cxnSpLocks/>
            <a:stCxn id="18432" idx="6"/>
            <a:endCxn id="18443" idx="2"/>
          </p:cNvCxnSpPr>
          <p:nvPr/>
        </p:nvCxnSpPr>
        <p:spPr>
          <a:xfrm>
            <a:off x="5188525" y="3998088"/>
            <a:ext cx="2302420" cy="681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7" name="Straight Arrow Connector 18486">
            <a:extLst>
              <a:ext uri="{FF2B5EF4-FFF2-40B4-BE49-F238E27FC236}">
                <a16:creationId xmlns:a16="http://schemas.microsoft.com/office/drawing/2014/main" id="{2C170C6D-5945-D8A7-D9A0-7A8FDAA930AB}"/>
              </a:ext>
            </a:extLst>
          </p:cNvPr>
          <p:cNvCxnSpPr>
            <a:cxnSpLocks/>
            <a:stCxn id="18432" idx="6"/>
            <a:endCxn id="18444" idx="2"/>
          </p:cNvCxnSpPr>
          <p:nvPr/>
        </p:nvCxnSpPr>
        <p:spPr>
          <a:xfrm>
            <a:off x="5188525" y="3998088"/>
            <a:ext cx="2302420" cy="258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0" name="Straight Arrow Connector 18489">
            <a:extLst>
              <a:ext uri="{FF2B5EF4-FFF2-40B4-BE49-F238E27FC236}">
                <a16:creationId xmlns:a16="http://schemas.microsoft.com/office/drawing/2014/main" id="{B5EE7D1C-7FCA-5FAB-CC94-CD017E6C1B32}"/>
              </a:ext>
            </a:extLst>
          </p:cNvPr>
          <p:cNvCxnSpPr>
            <a:cxnSpLocks/>
            <a:stCxn id="18432" idx="6"/>
            <a:endCxn id="18445" idx="2"/>
          </p:cNvCxnSpPr>
          <p:nvPr/>
        </p:nvCxnSpPr>
        <p:spPr>
          <a:xfrm>
            <a:off x="5188525" y="3998088"/>
            <a:ext cx="2302420" cy="3350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3" name="Straight Arrow Connector 18492">
            <a:extLst>
              <a:ext uri="{FF2B5EF4-FFF2-40B4-BE49-F238E27FC236}">
                <a16:creationId xmlns:a16="http://schemas.microsoft.com/office/drawing/2014/main" id="{721FF50E-2BC8-532F-85C8-AAC8269D95DD}"/>
              </a:ext>
            </a:extLst>
          </p:cNvPr>
          <p:cNvCxnSpPr>
            <a:cxnSpLocks/>
            <a:stCxn id="18433" idx="6"/>
            <a:endCxn id="18442" idx="2"/>
          </p:cNvCxnSpPr>
          <p:nvPr/>
        </p:nvCxnSpPr>
        <p:spPr>
          <a:xfrm flipV="1">
            <a:off x="5188525" y="3976509"/>
            <a:ext cx="2302420" cy="725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54923776-E08D-98D3-4BC4-E1641E8171E1}"/>
              </a:ext>
            </a:extLst>
          </p:cNvPr>
          <p:cNvCxnSpPr>
            <a:cxnSpLocks/>
            <a:stCxn id="18433" idx="6"/>
            <a:endCxn id="18443" idx="2"/>
          </p:cNvCxnSpPr>
          <p:nvPr/>
        </p:nvCxnSpPr>
        <p:spPr>
          <a:xfrm flipV="1">
            <a:off x="5188525" y="467994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323F9DCB-8D1E-4796-4BD5-34CC42DBA680}"/>
              </a:ext>
            </a:extLst>
          </p:cNvPr>
          <p:cNvCxnSpPr>
            <a:cxnSpLocks/>
            <a:stCxn id="18433" idx="6"/>
          </p:cNvCxnSpPr>
          <p:nvPr/>
        </p:nvCxnSpPr>
        <p:spPr>
          <a:xfrm>
            <a:off x="5188525" y="4701527"/>
            <a:ext cx="2302420" cy="188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AE5CD64B-5280-A0E5-BC22-B392F219CAB9}"/>
              </a:ext>
            </a:extLst>
          </p:cNvPr>
          <p:cNvCxnSpPr>
            <a:cxnSpLocks/>
            <a:endCxn id="18445" idx="2"/>
          </p:cNvCxnSpPr>
          <p:nvPr/>
        </p:nvCxnSpPr>
        <p:spPr>
          <a:xfrm>
            <a:off x="5188525" y="4701527"/>
            <a:ext cx="2302420" cy="2646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Flowchart: Connector 136">
            <a:extLst>
              <a:ext uri="{FF2B5EF4-FFF2-40B4-BE49-F238E27FC236}">
                <a16:creationId xmlns:a16="http://schemas.microsoft.com/office/drawing/2014/main" id="{7D8A15B6-B5CA-C293-7490-0E789AD98CB0}"/>
              </a:ext>
            </a:extLst>
          </p:cNvPr>
          <p:cNvSpPr/>
          <p:nvPr/>
        </p:nvSpPr>
        <p:spPr>
          <a:xfrm>
            <a:off x="6001046"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8" name="Flowchart: Connector 137">
            <a:extLst>
              <a:ext uri="{FF2B5EF4-FFF2-40B4-BE49-F238E27FC236}">
                <a16:creationId xmlns:a16="http://schemas.microsoft.com/office/drawing/2014/main" id="{F9F6B5EC-9A88-4129-89E3-B86FE18C8658}"/>
              </a:ext>
            </a:extLst>
          </p:cNvPr>
          <p:cNvSpPr/>
          <p:nvPr/>
        </p:nvSpPr>
        <p:spPr>
          <a:xfrm>
            <a:off x="6288590"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9" name="Flowchart: Connector 138">
            <a:extLst>
              <a:ext uri="{FF2B5EF4-FFF2-40B4-BE49-F238E27FC236}">
                <a16:creationId xmlns:a16="http://schemas.microsoft.com/office/drawing/2014/main" id="{8E26C506-6772-A38E-A818-D445B1612C8D}"/>
              </a:ext>
            </a:extLst>
          </p:cNvPr>
          <p:cNvSpPr/>
          <p:nvPr/>
        </p:nvSpPr>
        <p:spPr>
          <a:xfrm>
            <a:off x="6561482" y="7709165"/>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67DEAF00-70C7-B5AD-3CEA-F90A926C6D8C}"/>
                  </a:ext>
                </a:extLst>
              </p:cNvPr>
              <p:cNvSpPr txBox="1"/>
              <p:nvPr/>
            </p:nvSpPr>
            <p:spPr>
              <a:xfrm>
                <a:off x="1649414" y="3016786"/>
                <a:ext cx="4493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𝐼</m:t>
                      </m:r>
                    </m:oMath>
                  </m:oMathPara>
                </a14:m>
                <a:endParaRPr kumimoji="0" lang="en-GB"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0" name="TextBox 139">
                <a:extLst>
                  <a:ext uri="{FF2B5EF4-FFF2-40B4-BE49-F238E27FC236}">
                    <a16:creationId xmlns:a16="http://schemas.microsoft.com/office/drawing/2014/main" id="{67DEAF00-70C7-B5AD-3CEA-F90A926C6D8C}"/>
                  </a:ext>
                </a:extLst>
              </p:cNvPr>
              <p:cNvSpPr txBox="1">
                <a:spLocks noRot="1" noChangeAspect="1" noMove="1" noResize="1" noEditPoints="1" noAdjustHandles="1" noChangeArrowheads="1" noChangeShapeType="1" noTextEdit="1"/>
              </p:cNvSpPr>
              <p:nvPr/>
            </p:nvSpPr>
            <p:spPr>
              <a:xfrm>
                <a:off x="1649414" y="3016786"/>
                <a:ext cx="449364" cy="595035"/>
              </a:xfrm>
              <a:prstGeom prst="rect">
                <a:avLst/>
              </a:prstGeom>
              <a:blipFill>
                <a:blip r:embed="rId2"/>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DA7492EF-7EE8-D9A6-EC1C-D2A5F2F5652F}"/>
                  </a:ext>
                </a:extLst>
              </p:cNvPr>
              <p:cNvSpPr txBox="1"/>
              <p:nvPr/>
            </p:nvSpPr>
            <p:spPr>
              <a:xfrm>
                <a:off x="4476858" y="3012880"/>
                <a:ext cx="1038655"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1" name="TextBox 140">
                <a:extLst>
                  <a:ext uri="{FF2B5EF4-FFF2-40B4-BE49-F238E27FC236}">
                    <a16:creationId xmlns:a16="http://schemas.microsoft.com/office/drawing/2014/main" id="{DA7492EF-7EE8-D9A6-EC1C-D2A5F2F5652F}"/>
                  </a:ext>
                </a:extLst>
              </p:cNvPr>
              <p:cNvSpPr txBox="1">
                <a:spLocks noRot="1" noChangeAspect="1" noMove="1" noResize="1" noEditPoints="1" noAdjustHandles="1" noChangeArrowheads="1" noChangeShapeType="1" noTextEdit="1"/>
              </p:cNvSpPr>
              <p:nvPr/>
            </p:nvSpPr>
            <p:spPr>
              <a:xfrm>
                <a:off x="4476858" y="3012880"/>
                <a:ext cx="1038655" cy="595035"/>
              </a:xfrm>
              <a:prstGeom prst="rect">
                <a:avLst/>
              </a:prstGeom>
              <a:blipFill>
                <a:blip r:embed="rId3"/>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9193F0C-75E0-E09C-F15A-AA97C24CD5FD}"/>
                  </a:ext>
                </a:extLst>
              </p:cNvPr>
              <p:cNvSpPr txBox="1"/>
              <p:nvPr/>
            </p:nvSpPr>
            <p:spPr>
              <a:xfrm>
                <a:off x="7437247" y="2980874"/>
                <a:ext cx="71779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𝐾</m:t>
                          </m:r>
                        </m:sub>
                      </m:sSub>
                    </m:oMath>
                  </m:oMathPara>
                </a14:m>
                <a:endParaRPr kumimoji="0" lang="en-US"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2" name="TextBox 141">
                <a:extLst>
                  <a:ext uri="{FF2B5EF4-FFF2-40B4-BE49-F238E27FC236}">
                    <a16:creationId xmlns:a16="http://schemas.microsoft.com/office/drawing/2014/main" id="{09193F0C-75E0-E09C-F15A-AA97C24CD5FD}"/>
                  </a:ext>
                </a:extLst>
              </p:cNvPr>
              <p:cNvSpPr txBox="1">
                <a:spLocks noRot="1" noChangeAspect="1" noMove="1" noResize="1" noEditPoints="1" noAdjustHandles="1" noChangeArrowheads="1" noChangeShapeType="1" noTextEdit="1"/>
              </p:cNvSpPr>
              <p:nvPr/>
            </p:nvSpPr>
            <p:spPr>
              <a:xfrm>
                <a:off x="7437247" y="2980874"/>
                <a:ext cx="717792" cy="595035"/>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75F4ED14-DEAC-621D-5F1C-2C984483B6DB}"/>
                  </a:ext>
                </a:extLst>
              </p:cNvPr>
              <p:cNvSpPr txBox="1"/>
              <p:nvPr/>
            </p:nvSpPr>
            <p:spPr>
              <a:xfrm>
                <a:off x="10537886" y="2963059"/>
                <a:ext cx="23035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dirty="0" smtClean="0">
                          <a:ln>
                            <a:noFill/>
                          </a:ln>
                          <a:solidFill>
                            <a:srgbClr val="838787"/>
                          </a:solidFill>
                          <a:effectLst/>
                          <a:uFillTx/>
                          <a:latin typeface="Cambria Math" panose="02040503050406030204" pitchFamily="18" charset="0"/>
                          <a:ea typeface="Avenir Next Medium"/>
                          <a:cs typeface="Avenir Next Medium"/>
                          <a:sym typeface="Avenir Next Medium"/>
                        </a:rPr>
                        <m:t>𝑂</m:t>
                      </m:r>
                    </m:oMath>
                  </m:oMathPara>
                </a14:m>
                <a:endParaRPr kumimoji="0" lang="en-GB"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3" name="TextBox 142">
                <a:extLst>
                  <a:ext uri="{FF2B5EF4-FFF2-40B4-BE49-F238E27FC236}">
                    <a16:creationId xmlns:a16="http://schemas.microsoft.com/office/drawing/2014/main" id="{75F4ED14-DEAC-621D-5F1C-2C984483B6DB}"/>
                  </a:ext>
                </a:extLst>
              </p:cNvPr>
              <p:cNvSpPr txBox="1">
                <a:spLocks noRot="1" noChangeAspect="1" noMove="1" noResize="1" noEditPoints="1" noAdjustHandles="1" noChangeArrowheads="1" noChangeShapeType="1" noTextEdit="1"/>
              </p:cNvSpPr>
              <p:nvPr/>
            </p:nvSpPr>
            <p:spPr>
              <a:xfrm>
                <a:off x="10537886" y="2963059"/>
                <a:ext cx="230357" cy="595035"/>
              </a:xfrm>
              <a:prstGeom prst="rect">
                <a:avLst/>
              </a:prstGeom>
              <a:blipFill>
                <a:blip r:embed="rId5"/>
                <a:stretch>
                  <a:fillRect r="-32432"/>
                </a:stretch>
              </a:blipFill>
              <a:ln w="12700" cap="flat">
                <a:noFill/>
                <a:miter lim="400000"/>
              </a:ln>
              <a:effectLst/>
            </p:spPr>
            <p:txBody>
              <a:bodyPr/>
              <a:lstStyle/>
              <a:p>
                <a:r>
                  <a:rPr lang="en-GB">
                    <a:noFill/>
                  </a:rPr>
                  <a:t> </a:t>
                </a:r>
              </a:p>
            </p:txBody>
          </p:sp>
        </mc:Fallback>
      </mc:AlternateContent>
      <p:cxnSp>
        <p:nvCxnSpPr>
          <p:cNvPr id="144" name="Straight Arrow Connector 143">
            <a:extLst>
              <a:ext uri="{FF2B5EF4-FFF2-40B4-BE49-F238E27FC236}">
                <a16:creationId xmlns:a16="http://schemas.microsoft.com/office/drawing/2014/main" id="{26B26598-F47E-C884-5899-90A81E873D64}"/>
              </a:ext>
            </a:extLst>
          </p:cNvPr>
          <p:cNvCxnSpPr>
            <a:cxnSpLocks/>
            <a:stCxn id="18434" idx="6"/>
            <a:endCxn id="18442" idx="2"/>
          </p:cNvCxnSpPr>
          <p:nvPr/>
        </p:nvCxnSpPr>
        <p:spPr>
          <a:xfrm flipV="1">
            <a:off x="5188525" y="3976509"/>
            <a:ext cx="2302420" cy="2631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8E1BD971-CC7C-977F-3031-672A2B1E87E5}"/>
              </a:ext>
            </a:extLst>
          </p:cNvPr>
          <p:cNvCxnSpPr>
            <a:cxnSpLocks/>
            <a:stCxn id="18434" idx="6"/>
            <a:endCxn id="18443" idx="2"/>
          </p:cNvCxnSpPr>
          <p:nvPr/>
        </p:nvCxnSpPr>
        <p:spPr>
          <a:xfrm flipV="1">
            <a:off x="5188525" y="4679948"/>
            <a:ext cx="2302420" cy="192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ADF9FA21-29CA-CD7C-86A2-9D2D483156EB}"/>
              </a:ext>
            </a:extLst>
          </p:cNvPr>
          <p:cNvCxnSpPr>
            <a:cxnSpLocks/>
            <a:stCxn id="18434" idx="6"/>
            <a:endCxn id="18444" idx="2"/>
          </p:cNvCxnSpPr>
          <p:nvPr/>
        </p:nvCxnSpPr>
        <p:spPr>
          <a:xfrm flipV="1">
            <a:off x="5188525" y="658630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3EE07F12-D4A4-2086-60CD-1882F7119155}"/>
              </a:ext>
            </a:extLst>
          </p:cNvPr>
          <p:cNvCxnSpPr>
            <a:cxnSpLocks/>
            <a:stCxn id="18434" idx="6"/>
            <a:endCxn id="18445" idx="2"/>
          </p:cNvCxnSpPr>
          <p:nvPr/>
        </p:nvCxnSpPr>
        <p:spPr>
          <a:xfrm>
            <a:off x="5188525" y="6607887"/>
            <a:ext cx="2302420" cy="74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346F0CA5-F7C8-31BD-EA20-04626B91059D}"/>
              </a:ext>
            </a:extLst>
          </p:cNvPr>
          <p:cNvCxnSpPr>
            <a:cxnSpLocks/>
            <a:stCxn id="18435" idx="6"/>
            <a:endCxn id="18442" idx="2"/>
          </p:cNvCxnSpPr>
          <p:nvPr/>
        </p:nvCxnSpPr>
        <p:spPr>
          <a:xfrm flipV="1">
            <a:off x="5188525" y="3976509"/>
            <a:ext cx="2302420" cy="339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CE86462B-06DF-DEF8-B336-062A1C64FF9A}"/>
              </a:ext>
            </a:extLst>
          </p:cNvPr>
          <p:cNvCxnSpPr>
            <a:cxnSpLocks/>
            <a:stCxn id="18435" idx="6"/>
            <a:endCxn id="18443" idx="2"/>
          </p:cNvCxnSpPr>
          <p:nvPr/>
        </p:nvCxnSpPr>
        <p:spPr>
          <a:xfrm flipV="1">
            <a:off x="5188525" y="4679948"/>
            <a:ext cx="2302420" cy="2689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307DFAD4-CA50-4E65-EEEB-101D8986352D}"/>
              </a:ext>
            </a:extLst>
          </p:cNvPr>
          <p:cNvCxnSpPr>
            <a:cxnSpLocks/>
            <a:stCxn id="18435" idx="6"/>
            <a:endCxn id="18444" idx="2"/>
          </p:cNvCxnSpPr>
          <p:nvPr/>
        </p:nvCxnSpPr>
        <p:spPr>
          <a:xfrm flipV="1">
            <a:off x="5188525" y="6586308"/>
            <a:ext cx="2302420" cy="783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56237D14-A676-382C-4F7B-42411AE8EAE5}"/>
              </a:ext>
            </a:extLst>
          </p:cNvPr>
          <p:cNvCxnSpPr>
            <a:cxnSpLocks/>
            <a:stCxn id="18435" idx="6"/>
            <a:endCxn id="18445" idx="2"/>
          </p:cNvCxnSpPr>
          <p:nvPr/>
        </p:nvCxnSpPr>
        <p:spPr>
          <a:xfrm flipV="1">
            <a:off x="5188525" y="7348330"/>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2ADE1472-FE27-DFEF-00C1-84E10CD5E306}"/>
              </a:ext>
            </a:extLst>
          </p:cNvPr>
          <p:cNvCxnSpPr>
            <a:cxnSpLocks/>
            <a:stCxn id="18442" idx="6"/>
            <a:endCxn id="18447" idx="2"/>
          </p:cNvCxnSpPr>
          <p:nvPr/>
        </p:nvCxnSpPr>
        <p:spPr>
          <a:xfrm>
            <a:off x="8083132" y="3976509"/>
            <a:ext cx="2162553"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C4C9B668-25F9-5A8E-1319-3F480E2AE99F}"/>
              </a:ext>
            </a:extLst>
          </p:cNvPr>
          <p:cNvCxnSpPr>
            <a:cxnSpLocks/>
            <a:stCxn id="18443" idx="6"/>
            <a:endCxn id="18447" idx="2"/>
          </p:cNvCxnSpPr>
          <p:nvPr/>
        </p:nvCxnSpPr>
        <p:spPr>
          <a:xfrm flipV="1">
            <a:off x="8083132" y="4492043"/>
            <a:ext cx="2162553"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BB3F5A74-DD4E-3782-BECB-E730893E1236}"/>
              </a:ext>
            </a:extLst>
          </p:cNvPr>
          <p:cNvCxnSpPr>
            <a:cxnSpLocks/>
            <a:stCxn id="18444" idx="6"/>
            <a:endCxn id="18447" idx="2"/>
          </p:cNvCxnSpPr>
          <p:nvPr/>
        </p:nvCxnSpPr>
        <p:spPr>
          <a:xfrm flipV="1">
            <a:off x="8083132" y="4492043"/>
            <a:ext cx="2162553" cy="2094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A24DD93C-12B8-8C90-2835-93BF102F9A95}"/>
              </a:ext>
            </a:extLst>
          </p:cNvPr>
          <p:cNvCxnSpPr>
            <a:cxnSpLocks/>
            <a:stCxn id="18445" idx="6"/>
            <a:endCxn id="18447" idx="2"/>
          </p:cNvCxnSpPr>
          <p:nvPr/>
        </p:nvCxnSpPr>
        <p:spPr>
          <a:xfrm flipV="1">
            <a:off x="8083132" y="4492043"/>
            <a:ext cx="2162553"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425768B6-3CB4-F101-01FE-2965759CFFC9}"/>
              </a:ext>
            </a:extLst>
          </p:cNvPr>
          <p:cNvCxnSpPr>
            <a:cxnSpLocks/>
            <a:stCxn id="18442" idx="6"/>
            <a:endCxn id="18451" idx="2"/>
          </p:cNvCxnSpPr>
          <p:nvPr/>
        </p:nvCxnSpPr>
        <p:spPr>
          <a:xfrm>
            <a:off x="8083132" y="3976509"/>
            <a:ext cx="2162553"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5055A936-0191-49AB-8E6E-3697881545B8}"/>
              </a:ext>
            </a:extLst>
          </p:cNvPr>
          <p:cNvCxnSpPr>
            <a:cxnSpLocks/>
            <a:stCxn id="18443" idx="6"/>
            <a:endCxn id="18451" idx="2"/>
          </p:cNvCxnSpPr>
          <p:nvPr/>
        </p:nvCxnSpPr>
        <p:spPr>
          <a:xfrm>
            <a:off x="8083132" y="4679948"/>
            <a:ext cx="2162553"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90A6FDE5-2415-362A-5F0F-F9C9ECF222EA}"/>
              </a:ext>
            </a:extLst>
          </p:cNvPr>
          <p:cNvCxnSpPr>
            <a:cxnSpLocks/>
            <a:stCxn id="18444" idx="6"/>
            <a:endCxn id="18451" idx="2"/>
          </p:cNvCxnSpPr>
          <p:nvPr/>
        </p:nvCxnSpPr>
        <p:spPr>
          <a:xfrm>
            <a:off x="8083132" y="6586308"/>
            <a:ext cx="2162553"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8" name="Straight Arrow Connector 18497">
            <a:extLst>
              <a:ext uri="{FF2B5EF4-FFF2-40B4-BE49-F238E27FC236}">
                <a16:creationId xmlns:a16="http://schemas.microsoft.com/office/drawing/2014/main" id="{DEB4C78E-E877-A9C5-CE59-A277EF8F283C}"/>
              </a:ext>
            </a:extLst>
          </p:cNvPr>
          <p:cNvCxnSpPr>
            <a:cxnSpLocks/>
            <a:stCxn id="18445" idx="6"/>
            <a:endCxn id="18451" idx="2"/>
          </p:cNvCxnSpPr>
          <p:nvPr/>
        </p:nvCxnSpPr>
        <p:spPr>
          <a:xfrm flipV="1">
            <a:off x="8083132" y="6987988"/>
            <a:ext cx="2162553" cy="360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01" name="TextBox 18500">
                <a:extLst>
                  <a:ext uri="{FF2B5EF4-FFF2-40B4-BE49-F238E27FC236}">
                    <a16:creationId xmlns:a16="http://schemas.microsoft.com/office/drawing/2014/main" id="{51C3251C-A299-1226-0AAF-7DCA78AC50EE}"/>
                  </a:ext>
                </a:extLst>
              </p:cNvPr>
              <p:cNvSpPr txBox="1"/>
              <p:nvPr/>
            </p:nvSpPr>
            <p:spPr>
              <a:xfrm>
                <a:off x="292280" y="4095165"/>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1" name="TextBox 18500">
                <a:extLst>
                  <a:ext uri="{FF2B5EF4-FFF2-40B4-BE49-F238E27FC236}">
                    <a16:creationId xmlns:a16="http://schemas.microsoft.com/office/drawing/2014/main" id="{51C3251C-A299-1226-0AAF-7DCA78AC50EE}"/>
                  </a:ext>
                </a:extLst>
              </p:cNvPr>
              <p:cNvSpPr txBox="1">
                <a:spLocks noRot="1" noChangeAspect="1" noMove="1" noResize="1" noEditPoints="1" noAdjustHandles="1" noChangeArrowheads="1" noChangeShapeType="1" noTextEdit="1"/>
              </p:cNvSpPr>
              <p:nvPr/>
            </p:nvSpPr>
            <p:spPr>
              <a:xfrm>
                <a:off x="292280" y="4095165"/>
                <a:ext cx="601354" cy="656590"/>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2" name="TextBox 18501">
                <a:extLst>
                  <a:ext uri="{FF2B5EF4-FFF2-40B4-BE49-F238E27FC236}">
                    <a16:creationId xmlns:a16="http://schemas.microsoft.com/office/drawing/2014/main" id="{A38CD00E-E118-1553-2EC3-697C58DFB344}"/>
                  </a:ext>
                </a:extLst>
              </p:cNvPr>
              <p:cNvSpPr txBox="1"/>
              <p:nvPr/>
            </p:nvSpPr>
            <p:spPr>
              <a:xfrm>
                <a:off x="328206" y="6608551"/>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𝑛</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2" name="TextBox 18501">
                <a:extLst>
                  <a:ext uri="{FF2B5EF4-FFF2-40B4-BE49-F238E27FC236}">
                    <a16:creationId xmlns:a16="http://schemas.microsoft.com/office/drawing/2014/main" id="{A38CD00E-E118-1553-2EC3-697C58DFB344}"/>
                  </a:ext>
                </a:extLst>
              </p:cNvPr>
              <p:cNvSpPr txBox="1">
                <a:spLocks noRot="1" noChangeAspect="1" noMove="1" noResize="1" noEditPoints="1" noAdjustHandles="1" noChangeArrowheads="1" noChangeShapeType="1" noTextEdit="1"/>
              </p:cNvSpPr>
              <p:nvPr/>
            </p:nvSpPr>
            <p:spPr>
              <a:xfrm>
                <a:off x="328206" y="6608551"/>
                <a:ext cx="601354" cy="656590"/>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3" name="TextBox 18502">
                <a:extLst>
                  <a:ext uri="{FF2B5EF4-FFF2-40B4-BE49-F238E27FC236}">
                    <a16:creationId xmlns:a16="http://schemas.microsoft.com/office/drawing/2014/main" id="{9F731401-B049-B9E3-6F2B-7D2BD264824B}"/>
                  </a:ext>
                </a:extLst>
              </p:cNvPr>
              <p:cNvSpPr txBox="1"/>
              <p:nvPr/>
            </p:nvSpPr>
            <p:spPr>
              <a:xfrm>
                <a:off x="11716120" y="4092914"/>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3" name="TextBox 18502">
                <a:extLst>
                  <a:ext uri="{FF2B5EF4-FFF2-40B4-BE49-F238E27FC236}">
                    <a16:creationId xmlns:a16="http://schemas.microsoft.com/office/drawing/2014/main" id="{9F731401-B049-B9E3-6F2B-7D2BD264824B}"/>
                  </a:ext>
                </a:extLst>
              </p:cNvPr>
              <p:cNvSpPr txBox="1">
                <a:spLocks noRot="1" noChangeAspect="1" noMove="1" noResize="1" noEditPoints="1" noAdjustHandles="1" noChangeArrowheads="1" noChangeShapeType="1" noTextEdit="1"/>
              </p:cNvSpPr>
              <p:nvPr/>
            </p:nvSpPr>
            <p:spPr>
              <a:xfrm>
                <a:off x="11716120" y="4092914"/>
                <a:ext cx="601354" cy="656590"/>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7" name="TextBox 18506">
                <a:extLst>
                  <a:ext uri="{FF2B5EF4-FFF2-40B4-BE49-F238E27FC236}">
                    <a16:creationId xmlns:a16="http://schemas.microsoft.com/office/drawing/2014/main" id="{3A43067A-19FE-543E-AB05-821F70F59F57}"/>
                  </a:ext>
                </a:extLst>
              </p:cNvPr>
              <p:cNvSpPr txBox="1"/>
              <p:nvPr/>
            </p:nvSpPr>
            <p:spPr>
              <a:xfrm flipH="1">
                <a:off x="2838410" y="3576223"/>
                <a:ext cx="1109626" cy="2288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Sup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𝑤</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11</m:t>
                          </m:r>
                        </m:sub>
                        <m:sup>
                          <m:sSub>
                            <m:sSub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𝐼</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𝐻</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m:t>
                              </m:r>
                            </m:sub>
                          </m:sSub>
                        </m:sup>
                      </m:sSubSup>
                    </m:oMath>
                  </m:oMathPara>
                </a14:m>
                <a:endParaRPr kumimoji="0" lang="en-US" sz="28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7" name="TextBox 18506">
                <a:extLst>
                  <a:ext uri="{FF2B5EF4-FFF2-40B4-BE49-F238E27FC236}">
                    <a16:creationId xmlns:a16="http://schemas.microsoft.com/office/drawing/2014/main" id="{3A43067A-19FE-543E-AB05-821F70F59F57}"/>
                  </a:ext>
                </a:extLst>
              </p:cNvPr>
              <p:cNvSpPr txBox="1">
                <a:spLocks noRot="1" noChangeAspect="1" noMove="1" noResize="1" noEditPoints="1" noAdjustHandles="1" noChangeArrowheads="1" noChangeShapeType="1" noTextEdit="1"/>
              </p:cNvSpPr>
              <p:nvPr/>
            </p:nvSpPr>
            <p:spPr>
              <a:xfrm flipH="1">
                <a:off x="2838410" y="3576223"/>
                <a:ext cx="1109626" cy="228889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sp>
        <p:nvSpPr>
          <p:cNvPr id="18510" name="Flowchart: Connector 18509">
            <a:extLst>
              <a:ext uri="{FF2B5EF4-FFF2-40B4-BE49-F238E27FC236}">
                <a16:creationId xmlns:a16="http://schemas.microsoft.com/office/drawing/2014/main" id="{5B1E84EE-2451-3952-CE34-1EC14FBD0923}"/>
              </a:ext>
            </a:extLst>
          </p:cNvPr>
          <p:cNvSpPr/>
          <p:nvPr/>
        </p:nvSpPr>
        <p:spPr>
          <a:xfrm>
            <a:off x="469419"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1" name="Flowchart: Connector 18510">
            <a:extLst>
              <a:ext uri="{FF2B5EF4-FFF2-40B4-BE49-F238E27FC236}">
                <a16:creationId xmlns:a16="http://schemas.microsoft.com/office/drawing/2014/main" id="{16954E09-0AB8-7B65-D470-F02EB4C69ADB}"/>
              </a:ext>
            </a:extLst>
          </p:cNvPr>
          <p:cNvSpPr/>
          <p:nvPr/>
        </p:nvSpPr>
        <p:spPr>
          <a:xfrm>
            <a:off x="469419"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2" name="Flowchart: Connector 18511">
            <a:extLst>
              <a:ext uri="{FF2B5EF4-FFF2-40B4-BE49-F238E27FC236}">
                <a16:creationId xmlns:a16="http://schemas.microsoft.com/office/drawing/2014/main" id="{4EE95892-0B26-5C59-E848-321C6CF59D2E}"/>
              </a:ext>
            </a:extLst>
          </p:cNvPr>
          <p:cNvSpPr/>
          <p:nvPr/>
        </p:nvSpPr>
        <p:spPr>
          <a:xfrm>
            <a:off x="469419"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8513" name="TextBox 18512">
                <a:extLst>
                  <a:ext uri="{FF2B5EF4-FFF2-40B4-BE49-F238E27FC236}">
                    <a16:creationId xmlns:a16="http://schemas.microsoft.com/office/drawing/2014/main" id="{DFF61527-16A6-33BC-5A29-601BA961E3CB}"/>
                  </a:ext>
                </a:extLst>
              </p:cNvPr>
              <p:cNvSpPr txBox="1"/>
              <p:nvPr/>
            </p:nvSpPr>
            <p:spPr>
              <a:xfrm>
                <a:off x="11714729" y="6649813"/>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𝑚</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13" name="TextBox 18512">
                <a:extLst>
                  <a:ext uri="{FF2B5EF4-FFF2-40B4-BE49-F238E27FC236}">
                    <a16:creationId xmlns:a16="http://schemas.microsoft.com/office/drawing/2014/main" id="{DFF61527-16A6-33BC-5A29-601BA961E3CB}"/>
                  </a:ext>
                </a:extLst>
              </p:cNvPr>
              <p:cNvSpPr txBox="1">
                <a:spLocks noRot="1" noChangeAspect="1" noMove="1" noResize="1" noEditPoints="1" noAdjustHandles="1" noChangeArrowheads="1" noChangeShapeType="1" noTextEdit="1"/>
              </p:cNvSpPr>
              <p:nvPr/>
            </p:nvSpPr>
            <p:spPr>
              <a:xfrm>
                <a:off x="11714729" y="6649813"/>
                <a:ext cx="601354" cy="656590"/>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cxnSp>
        <p:nvCxnSpPr>
          <p:cNvPr id="18515" name="Straight Arrow Connector 18514">
            <a:extLst>
              <a:ext uri="{FF2B5EF4-FFF2-40B4-BE49-F238E27FC236}">
                <a16:creationId xmlns:a16="http://schemas.microsoft.com/office/drawing/2014/main" id="{20719B82-7803-A47E-5547-6E4B610ED73E}"/>
              </a:ext>
            </a:extLst>
          </p:cNvPr>
          <p:cNvCxnSpPr>
            <a:cxnSpLocks/>
            <a:endCxn id="18" idx="2"/>
          </p:cNvCxnSpPr>
          <p:nvPr/>
        </p:nvCxnSpPr>
        <p:spPr>
          <a:xfrm>
            <a:off x="865833" y="4513622"/>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19" name="Straight Arrow Connector 18518">
            <a:extLst>
              <a:ext uri="{FF2B5EF4-FFF2-40B4-BE49-F238E27FC236}">
                <a16:creationId xmlns:a16="http://schemas.microsoft.com/office/drawing/2014/main" id="{103C89B9-6A9B-D690-330D-4B460DD474D4}"/>
              </a:ext>
            </a:extLst>
          </p:cNvPr>
          <p:cNvCxnSpPr>
            <a:cxnSpLocks/>
            <a:endCxn id="51" idx="2"/>
          </p:cNvCxnSpPr>
          <p:nvPr/>
        </p:nvCxnSpPr>
        <p:spPr>
          <a:xfrm>
            <a:off x="865833" y="7009566"/>
            <a:ext cx="5160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1" name="Straight Arrow Connector 18520">
            <a:extLst>
              <a:ext uri="{FF2B5EF4-FFF2-40B4-BE49-F238E27FC236}">
                <a16:creationId xmlns:a16="http://schemas.microsoft.com/office/drawing/2014/main" id="{8CCBB75E-F40E-CAC7-4903-0859DEAB76AA}"/>
              </a:ext>
            </a:extLst>
          </p:cNvPr>
          <p:cNvCxnSpPr>
            <a:cxnSpLocks/>
          </p:cNvCxnSpPr>
          <p:nvPr/>
        </p:nvCxnSpPr>
        <p:spPr>
          <a:xfrm>
            <a:off x="11137900" y="4492043"/>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2" name="Straight Arrow Connector 18521">
            <a:extLst>
              <a:ext uri="{FF2B5EF4-FFF2-40B4-BE49-F238E27FC236}">
                <a16:creationId xmlns:a16="http://schemas.microsoft.com/office/drawing/2014/main" id="{64834210-C4F5-0A67-F8F6-E94155017943}"/>
              </a:ext>
            </a:extLst>
          </p:cNvPr>
          <p:cNvCxnSpPr>
            <a:cxnSpLocks/>
          </p:cNvCxnSpPr>
          <p:nvPr/>
        </p:nvCxnSpPr>
        <p:spPr>
          <a:xfrm>
            <a:off x="11137900" y="7009566"/>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23" name="Flowchart: Connector 18522">
            <a:extLst>
              <a:ext uri="{FF2B5EF4-FFF2-40B4-BE49-F238E27FC236}">
                <a16:creationId xmlns:a16="http://schemas.microsoft.com/office/drawing/2014/main" id="{AF5E1A39-DB16-3279-9280-245E5117B143}"/>
              </a:ext>
            </a:extLst>
          </p:cNvPr>
          <p:cNvSpPr/>
          <p:nvPr/>
        </p:nvSpPr>
        <p:spPr>
          <a:xfrm>
            <a:off x="11907311" y="541050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4" name="Flowchart: Connector 18523">
            <a:extLst>
              <a:ext uri="{FF2B5EF4-FFF2-40B4-BE49-F238E27FC236}">
                <a16:creationId xmlns:a16="http://schemas.microsoft.com/office/drawing/2014/main" id="{86A81EAC-3EF3-1085-0494-23F247845DDE}"/>
              </a:ext>
            </a:extLst>
          </p:cNvPr>
          <p:cNvSpPr/>
          <p:nvPr/>
        </p:nvSpPr>
        <p:spPr>
          <a:xfrm>
            <a:off x="11907311" y="56430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5" name="Flowchart: Connector 18524">
            <a:extLst>
              <a:ext uri="{FF2B5EF4-FFF2-40B4-BE49-F238E27FC236}">
                <a16:creationId xmlns:a16="http://schemas.microsoft.com/office/drawing/2014/main" id="{E0B9DF56-F617-470D-F15E-11818BA7E629}"/>
              </a:ext>
            </a:extLst>
          </p:cNvPr>
          <p:cNvSpPr/>
          <p:nvPr/>
        </p:nvSpPr>
        <p:spPr>
          <a:xfrm>
            <a:off x="11907311" y="5877326"/>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6" name="Flowchart: Connector 18525">
            <a:extLst>
              <a:ext uri="{FF2B5EF4-FFF2-40B4-BE49-F238E27FC236}">
                <a16:creationId xmlns:a16="http://schemas.microsoft.com/office/drawing/2014/main" id="{9CAB4B2E-E9A0-EB15-0084-469601799937}"/>
              </a:ext>
            </a:extLst>
          </p:cNvPr>
          <p:cNvSpPr/>
          <p:nvPr/>
        </p:nvSpPr>
        <p:spPr>
          <a:xfrm>
            <a:off x="7735280"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7" name="Flowchart: Connector 18526">
            <a:extLst>
              <a:ext uri="{FF2B5EF4-FFF2-40B4-BE49-F238E27FC236}">
                <a16:creationId xmlns:a16="http://schemas.microsoft.com/office/drawing/2014/main" id="{3B38A422-E9C9-424E-6841-20CCC00B5C4F}"/>
              </a:ext>
            </a:extLst>
          </p:cNvPr>
          <p:cNvSpPr/>
          <p:nvPr/>
        </p:nvSpPr>
        <p:spPr>
          <a:xfrm>
            <a:off x="7735280"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8" name="Flowchart: Connector 18527">
            <a:extLst>
              <a:ext uri="{FF2B5EF4-FFF2-40B4-BE49-F238E27FC236}">
                <a16:creationId xmlns:a16="http://schemas.microsoft.com/office/drawing/2014/main" id="{72F3D854-70BF-B32C-EF78-4898083A495E}"/>
              </a:ext>
            </a:extLst>
          </p:cNvPr>
          <p:cNvSpPr/>
          <p:nvPr/>
        </p:nvSpPr>
        <p:spPr>
          <a:xfrm>
            <a:off x="7735280"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9" name="Flowchart: Connector 18528">
            <a:extLst>
              <a:ext uri="{FF2B5EF4-FFF2-40B4-BE49-F238E27FC236}">
                <a16:creationId xmlns:a16="http://schemas.microsoft.com/office/drawing/2014/main" id="{C1B4C3CE-1BCA-ECB2-2264-E3FB4DB03055}"/>
              </a:ext>
            </a:extLst>
          </p:cNvPr>
          <p:cNvSpPr/>
          <p:nvPr/>
        </p:nvSpPr>
        <p:spPr>
          <a:xfrm>
            <a:off x="4915201"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0" name="Flowchart: Connector 18529">
            <a:extLst>
              <a:ext uri="{FF2B5EF4-FFF2-40B4-BE49-F238E27FC236}">
                <a16:creationId xmlns:a16="http://schemas.microsoft.com/office/drawing/2014/main" id="{E52EAA25-55E7-03AD-46F3-A1F7B03651F4}"/>
              </a:ext>
            </a:extLst>
          </p:cNvPr>
          <p:cNvSpPr/>
          <p:nvPr/>
        </p:nvSpPr>
        <p:spPr>
          <a:xfrm>
            <a:off x="4915201"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1" name="Flowchart: Connector 18530">
            <a:extLst>
              <a:ext uri="{FF2B5EF4-FFF2-40B4-BE49-F238E27FC236}">
                <a16:creationId xmlns:a16="http://schemas.microsoft.com/office/drawing/2014/main" id="{F01DD936-998F-EAE1-201C-45E0E2914A5D}"/>
              </a:ext>
            </a:extLst>
          </p:cNvPr>
          <p:cNvSpPr/>
          <p:nvPr/>
        </p:nvSpPr>
        <p:spPr>
          <a:xfrm>
            <a:off x="4915201"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Tree>
    <p:extLst>
      <p:ext uri="{BB962C8B-B14F-4D97-AF65-F5344CB8AC3E}">
        <p14:creationId xmlns:p14="http://schemas.microsoft.com/office/powerpoint/2010/main" val="7759606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00C10B-A625-B05E-0E3B-3866A30F2955}"/>
              </a:ext>
            </a:extLst>
          </p:cNvPr>
          <p:cNvSpPr/>
          <p:nvPr/>
        </p:nvSpPr>
        <p:spPr>
          <a:xfrm>
            <a:off x="1033989" y="3607858"/>
            <a:ext cx="1574800" cy="4289228"/>
          </a:xfrm>
          <a:prstGeom prst="rect">
            <a:avLst/>
          </a:prstGeom>
          <a:solidFill>
            <a:schemeClr val="accent1">
              <a:alpha val="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Multi-layer perceptrons (mlps)</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040008"/>
          </a:xfrm>
        </p:spPr>
        <p:txBody>
          <a:bodyPr/>
          <a:lstStyle/>
          <a:p>
            <a:pPr eaLnBrk="1" hangingPunct="1"/>
            <a:r>
              <a:rPr lang="en-US" altLang="en-US" dirty="0"/>
              <a:t>MLPs consist of an input layer, an output layer and any number of hidden layers in between:</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7</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 name="Oval 17">
            <a:extLst>
              <a:ext uri="{FF2B5EF4-FFF2-40B4-BE49-F238E27FC236}">
                <a16:creationId xmlns:a16="http://schemas.microsoft.com/office/drawing/2014/main" id="{FA8097B8-AD2E-577F-E5EA-A2CF407DDB13}"/>
              </a:ext>
            </a:extLst>
          </p:cNvPr>
          <p:cNvSpPr/>
          <p:nvPr/>
        </p:nvSpPr>
        <p:spPr>
          <a:xfrm>
            <a:off x="1381879" y="4066798"/>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2" name="Flowchart: Connector 31">
            <a:extLst>
              <a:ext uri="{FF2B5EF4-FFF2-40B4-BE49-F238E27FC236}">
                <a16:creationId xmlns:a16="http://schemas.microsoft.com/office/drawing/2014/main" id="{85B2C7B7-8E07-01B0-6DB5-A621F6CCAE66}"/>
              </a:ext>
            </a:extLst>
          </p:cNvPr>
          <p:cNvSpPr/>
          <p:nvPr/>
        </p:nvSpPr>
        <p:spPr>
          <a:xfrm>
            <a:off x="1784381" y="540978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Flowchart: Connector 32">
            <a:extLst>
              <a:ext uri="{FF2B5EF4-FFF2-40B4-BE49-F238E27FC236}">
                <a16:creationId xmlns:a16="http://schemas.microsoft.com/office/drawing/2014/main" id="{2818985F-2227-E929-25D2-2E1B70270238}"/>
              </a:ext>
            </a:extLst>
          </p:cNvPr>
          <p:cNvSpPr/>
          <p:nvPr/>
        </p:nvSpPr>
        <p:spPr>
          <a:xfrm>
            <a:off x="1784381" y="564230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5" name="Flowchart: Connector 34">
            <a:extLst>
              <a:ext uri="{FF2B5EF4-FFF2-40B4-BE49-F238E27FC236}">
                <a16:creationId xmlns:a16="http://schemas.microsoft.com/office/drawing/2014/main" id="{17ACED42-F1CA-3631-2837-1E37B74F306D}"/>
              </a:ext>
            </a:extLst>
          </p:cNvPr>
          <p:cNvSpPr/>
          <p:nvPr/>
        </p:nvSpPr>
        <p:spPr>
          <a:xfrm>
            <a:off x="1784381" y="587660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51" name="Oval 50">
            <a:extLst>
              <a:ext uri="{FF2B5EF4-FFF2-40B4-BE49-F238E27FC236}">
                <a16:creationId xmlns:a16="http://schemas.microsoft.com/office/drawing/2014/main" id="{B9301CCA-5A3C-A7A9-D535-9481B1827318}"/>
              </a:ext>
            </a:extLst>
          </p:cNvPr>
          <p:cNvSpPr/>
          <p:nvPr/>
        </p:nvSpPr>
        <p:spPr>
          <a:xfrm>
            <a:off x="1381879" y="6562743"/>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60" name="Rectangle 59">
            <a:extLst>
              <a:ext uri="{FF2B5EF4-FFF2-40B4-BE49-F238E27FC236}">
                <a16:creationId xmlns:a16="http://schemas.microsoft.com/office/drawing/2014/main" id="{4BDE6F96-A9C1-9E9E-520E-932F04A402BB}"/>
              </a:ext>
            </a:extLst>
          </p:cNvPr>
          <p:cNvSpPr/>
          <p:nvPr/>
        </p:nvSpPr>
        <p:spPr>
          <a:xfrm>
            <a:off x="4108580" y="3626573"/>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2" name="Oval 18431">
            <a:extLst>
              <a:ext uri="{FF2B5EF4-FFF2-40B4-BE49-F238E27FC236}">
                <a16:creationId xmlns:a16="http://schemas.microsoft.com/office/drawing/2014/main" id="{C02DA742-DB5D-9EC2-3A80-B480FF9EF674}"/>
              </a:ext>
            </a:extLst>
          </p:cNvPr>
          <p:cNvSpPr/>
          <p:nvPr/>
        </p:nvSpPr>
        <p:spPr>
          <a:xfrm>
            <a:off x="4596338" y="371777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3" name="Oval 18432">
            <a:extLst>
              <a:ext uri="{FF2B5EF4-FFF2-40B4-BE49-F238E27FC236}">
                <a16:creationId xmlns:a16="http://schemas.microsoft.com/office/drawing/2014/main" id="{AEED9C8D-65C2-7821-D0CD-61075FB8B5FE}"/>
              </a:ext>
            </a:extLst>
          </p:cNvPr>
          <p:cNvSpPr/>
          <p:nvPr/>
        </p:nvSpPr>
        <p:spPr>
          <a:xfrm>
            <a:off x="4596338" y="442120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4" name="Oval 18433">
            <a:extLst>
              <a:ext uri="{FF2B5EF4-FFF2-40B4-BE49-F238E27FC236}">
                <a16:creationId xmlns:a16="http://schemas.microsoft.com/office/drawing/2014/main" id="{00840137-63FE-6BAF-9AC3-175AB783A59D}"/>
              </a:ext>
            </a:extLst>
          </p:cNvPr>
          <p:cNvSpPr/>
          <p:nvPr/>
        </p:nvSpPr>
        <p:spPr>
          <a:xfrm>
            <a:off x="4596338" y="632756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5" name="Oval 18434">
            <a:extLst>
              <a:ext uri="{FF2B5EF4-FFF2-40B4-BE49-F238E27FC236}">
                <a16:creationId xmlns:a16="http://schemas.microsoft.com/office/drawing/2014/main" id="{A9C4DDB1-86D3-F138-48F3-93C090833248}"/>
              </a:ext>
            </a:extLst>
          </p:cNvPr>
          <p:cNvSpPr/>
          <p:nvPr/>
        </p:nvSpPr>
        <p:spPr>
          <a:xfrm>
            <a:off x="4596338" y="70895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8" name="Rectangle 18437">
            <a:extLst>
              <a:ext uri="{FF2B5EF4-FFF2-40B4-BE49-F238E27FC236}">
                <a16:creationId xmlns:a16="http://schemas.microsoft.com/office/drawing/2014/main" id="{F967AB95-C30B-38EF-6576-48C613B241F4}"/>
              </a:ext>
            </a:extLst>
          </p:cNvPr>
          <p:cNvSpPr/>
          <p:nvPr/>
        </p:nvSpPr>
        <p:spPr>
          <a:xfrm>
            <a:off x="7003187" y="3604994"/>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2" name="Oval 18441">
            <a:extLst>
              <a:ext uri="{FF2B5EF4-FFF2-40B4-BE49-F238E27FC236}">
                <a16:creationId xmlns:a16="http://schemas.microsoft.com/office/drawing/2014/main" id="{59FDB187-05EA-FB11-D0EB-CC08B48696B1}"/>
              </a:ext>
            </a:extLst>
          </p:cNvPr>
          <p:cNvSpPr/>
          <p:nvPr/>
        </p:nvSpPr>
        <p:spPr>
          <a:xfrm>
            <a:off x="7490945" y="36961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3" name="Oval 18442">
            <a:extLst>
              <a:ext uri="{FF2B5EF4-FFF2-40B4-BE49-F238E27FC236}">
                <a16:creationId xmlns:a16="http://schemas.microsoft.com/office/drawing/2014/main" id="{6B16FD76-DFB5-0273-9EC2-638FBCD8F65C}"/>
              </a:ext>
            </a:extLst>
          </p:cNvPr>
          <p:cNvSpPr/>
          <p:nvPr/>
        </p:nvSpPr>
        <p:spPr>
          <a:xfrm>
            <a:off x="7490945" y="439963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4" name="Oval 18443">
            <a:extLst>
              <a:ext uri="{FF2B5EF4-FFF2-40B4-BE49-F238E27FC236}">
                <a16:creationId xmlns:a16="http://schemas.microsoft.com/office/drawing/2014/main" id="{6E715173-F52D-9E8E-AE95-B462AA8179F1}"/>
              </a:ext>
            </a:extLst>
          </p:cNvPr>
          <p:cNvSpPr/>
          <p:nvPr/>
        </p:nvSpPr>
        <p:spPr>
          <a:xfrm>
            <a:off x="7490945" y="630599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5" name="Oval 18444">
            <a:extLst>
              <a:ext uri="{FF2B5EF4-FFF2-40B4-BE49-F238E27FC236}">
                <a16:creationId xmlns:a16="http://schemas.microsoft.com/office/drawing/2014/main" id="{F657E7E6-F586-E7E7-723F-7CC3A5E2BEC3}"/>
              </a:ext>
            </a:extLst>
          </p:cNvPr>
          <p:cNvSpPr/>
          <p:nvPr/>
        </p:nvSpPr>
        <p:spPr>
          <a:xfrm>
            <a:off x="7490945" y="7068012"/>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6" name="Rectangle 18445">
            <a:extLst>
              <a:ext uri="{FF2B5EF4-FFF2-40B4-BE49-F238E27FC236}">
                <a16:creationId xmlns:a16="http://schemas.microsoft.com/office/drawing/2014/main" id="{D5AD58A8-EACB-46D4-7A70-54393B7A1330}"/>
              </a:ext>
            </a:extLst>
          </p:cNvPr>
          <p:cNvSpPr/>
          <p:nvPr/>
        </p:nvSpPr>
        <p:spPr>
          <a:xfrm>
            <a:off x="9897795" y="3586279"/>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7" name="Oval 18446">
            <a:extLst>
              <a:ext uri="{FF2B5EF4-FFF2-40B4-BE49-F238E27FC236}">
                <a16:creationId xmlns:a16="http://schemas.microsoft.com/office/drawing/2014/main" id="{01F8585C-775C-2451-0F40-32B778725DBA}"/>
              </a:ext>
            </a:extLst>
          </p:cNvPr>
          <p:cNvSpPr/>
          <p:nvPr/>
        </p:nvSpPr>
        <p:spPr>
          <a:xfrm>
            <a:off x="10245685" y="4045219"/>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8" name="Flowchart: Connector 18447">
            <a:extLst>
              <a:ext uri="{FF2B5EF4-FFF2-40B4-BE49-F238E27FC236}">
                <a16:creationId xmlns:a16="http://schemas.microsoft.com/office/drawing/2014/main" id="{15F0B0C8-FC57-FAD6-44A4-F95C65A3CEF5}"/>
              </a:ext>
            </a:extLst>
          </p:cNvPr>
          <p:cNvSpPr/>
          <p:nvPr/>
        </p:nvSpPr>
        <p:spPr>
          <a:xfrm>
            <a:off x="10641243" y="541789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9" name="Flowchart: Connector 18448">
            <a:extLst>
              <a:ext uri="{FF2B5EF4-FFF2-40B4-BE49-F238E27FC236}">
                <a16:creationId xmlns:a16="http://schemas.microsoft.com/office/drawing/2014/main" id="{35328F33-2BB8-B470-7C01-63B6D3F7119B}"/>
              </a:ext>
            </a:extLst>
          </p:cNvPr>
          <p:cNvSpPr/>
          <p:nvPr/>
        </p:nvSpPr>
        <p:spPr>
          <a:xfrm>
            <a:off x="10641243" y="565041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0" name="Flowchart: Connector 18449">
            <a:extLst>
              <a:ext uri="{FF2B5EF4-FFF2-40B4-BE49-F238E27FC236}">
                <a16:creationId xmlns:a16="http://schemas.microsoft.com/office/drawing/2014/main" id="{9D44DC6F-C894-A978-CCE6-AF07886EEF01}"/>
              </a:ext>
            </a:extLst>
          </p:cNvPr>
          <p:cNvSpPr/>
          <p:nvPr/>
        </p:nvSpPr>
        <p:spPr>
          <a:xfrm>
            <a:off x="10641243" y="588472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1" name="Oval 18450">
            <a:extLst>
              <a:ext uri="{FF2B5EF4-FFF2-40B4-BE49-F238E27FC236}">
                <a16:creationId xmlns:a16="http://schemas.microsoft.com/office/drawing/2014/main" id="{EEC1A109-8B85-22B9-73F0-5C74337405B1}"/>
              </a:ext>
            </a:extLst>
          </p:cNvPr>
          <p:cNvSpPr/>
          <p:nvPr/>
        </p:nvSpPr>
        <p:spPr>
          <a:xfrm>
            <a:off x="10245685" y="6541164"/>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2" name="Flowchart: Connector 18451">
            <a:extLst>
              <a:ext uri="{FF2B5EF4-FFF2-40B4-BE49-F238E27FC236}">
                <a16:creationId xmlns:a16="http://schemas.microsoft.com/office/drawing/2014/main" id="{C38209E7-3205-16A6-5297-C429F80323D0}"/>
              </a:ext>
            </a:extLst>
          </p:cNvPr>
          <p:cNvSpPr/>
          <p:nvPr/>
        </p:nvSpPr>
        <p:spPr>
          <a:xfrm>
            <a:off x="6001046"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3" name="Flowchart: Connector 18452">
            <a:extLst>
              <a:ext uri="{FF2B5EF4-FFF2-40B4-BE49-F238E27FC236}">
                <a16:creationId xmlns:a16="http://schemas.microsoft.com/office/drawing/2014/main" id="{75570C23-FE48-C1C1-F302-AA152386167E}"/>
              </a:ext>
            </a:extLst>
          </p:cNvPr>
          <p:cNvSpPr/>
          <p:nvPr/>
        </p:nvSpPr>
        <p:spPr>
          <a:xfrm>
            <a:off x="6288590"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4" name="Flowchart: Connector 18453">
            <a:extLst>
              <a:ext uri="{FF2B5EF4-FFF2-40B4-BE49-F238E27FC236}">
                <a16:creationId xmlns:a16="http://schemas.microsoft.com/office/drawing/2014/main" id="{5A382213-0446-415E-7ECE-40213A01B3B3}"/>
              </a:ext>
            </a:extLst>
          </p:cNvPr>
          <p:cNvSpPr/>
          <p:nvPr/>
        </p:nvSpPr>
        <p:spPr>
          <a:xfrm>
            <a:off x="6561482" y="36874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8455" name="Straight Arrow Connector 18454">
            <a:extLst>
              <a:ext uri="{FF2B5EF4-FFF2-40B4-BE49-F238E27FC236}">
                <a16:creationId xmlns:a16="http://schemas.microsoft.com/office/drawing/2014/main" id="{C4A489CA-AC54-6157-9AAB-6DA730F5589B}"/>
              </a:ext>
            </a:extLst>
          </p:cNvPr>
          <p:cNvCxnSpPr>
            <a:cxnSpLocks/>
            <a:stCxn id="18" idx="6"/>
            <a:endCxn id="18432" idx="2"/>
          </p:cNvCxnSpPr>
          <p:nvPr/>
        </p:nvCxnSpPr>
        <p:spPr>
          <a:xfrm flipV="1">
            <a:off x="2286517" y="3998088"/>
            <a:ext cx="2309821"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57" name="Straight Arrow Connector 18456">
            <a:extLst>
              <a:ext uri="{FF2B5EF4-FFF2-40B4-BE49-F238E27FC236}">
                <a16:creationId xmlns:a16="http://schemas.microsoft.com/office/drawing/2014/main" id="{8828B1B8-E78A-872A-55AB-0B5E8C481D45}"/>
              </a:ext>
            </a:extLst>
          </p:cNvPr>
          <p:cNvCxnSpPr>
            <a:cxnSpLocks/>
            <a:stCxn id="18" idx="6"/>
            <a:endCxn id="18433" idx="2"/>
          </p:cNvCxnSpPr>
          <p:nvPr/>
        </p:nvCxnSpPr>
        <p:spPr>
          <a:xfrm>
            <a:off x="2286517" y="4513622"/>
            <a:ext cx="2309821"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0" name="Straight Arrow Connector 18459">
            <a:extLst>
              <a:ext uri="{FF2B5EF4-FFF2-40B4-BE49-F238E27FC236}">
                <a16:creationId xmlns:a16="http://schemas.microsoft.com/office/drawing/2014/main" id="{DD8E77DA-6776-0483-7A5C-234EC9E793C5}"/>
              </a:ext>
            </a:extLst>
          </p:cNvPr>
          <p:cNvCxnSpPr>
            <a:cxnSpLocks/>
            <a:endCxn id="18434" idx="2"/>
          </p:cNvCxnSpPr>
          <p:nvPr/>
        </p:nvCxnSpPr>
        <p:spPr>
          <a:xfrm>
            <a:off x="2286517" y="4513621"/>
            <a:ext cx="2309821" cy="209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3" name="Straight Arrow Connector 18462">
            <a:extLst>
              <a:ext uri="{FF2B5EF4-FFF2-40B4-BE49-F238E27FC236}">
                <a16:creationId xmlns:a16="http://schemas.microsoft.com/office/drawing/2014/main" id="{58503EE3-53DF-5A39-2D08-70807015D9C6}"/>
              </a:ext>
            </a:extLst>
          </p:cNvPr>
          <p:cNvCxnSpPr>
            <a:cxnSpLocks/>
            <a:stCxn id="18" idx="6"/>
            <a:endCxn id="18435" idx="2"/>
          </p:cNvCxnSpPr>
          <p:nvPr/>
        </p:nvCxnSpPr>
        <p:spPr>
          <a:xfrm>
            <a:off x="2286517" y="4513622"/>
            <a:ext cx="2309821"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6" name="Straight Arrow Connector 18465">
            <a:extLst>
              <a:ext uri="{FF2B5EF4-FFF2-40B4-BE49-F238E27FC236}">
                <a16:creationId xmlns:a16="http://schemas.microsoft.com/office/drawing/2014/main" id="{31E88DAD-C242-A40E-4034-C61F932B0FDB}"/>
              </a:ext>
            </a:extLst>
          </p:cNvPr>
          <p:cNvCxnSpPr>
            <a:cxnSpLocks/>
            <a:stCxn id="51" idx="6"/>
            <a:endCxn id="18432" idx="2"/>
          </p:cNvCxnSpPr>
          <p:nvPr/>
        </p:nvCxnSpPr>
        <p:spPr>
          <a:xfrm flipV="1">
            <a:off x="2286517" y="3998088"/>
            <a:ext cx="2309821"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0" name="Straight Arrow Connector 18469">
            <a:extLst>
              <a:ext uri="{FF2B5EF4-FFF2-40B4-BE49-F238E27FC236}">
                <a16:creationId xmlns:a16="http://schemas.microsoft.com/office/drawing/2014/main" id="{1F1CA5E5-228C-94B7-BC82-5DD4C3614829}"/>
              </a:ext>
            </a:extLst>
          </p:cNvPr>
          <p:cNvCxnSpPr>
            <a:cxnSpLocks/>
            <a:stCxn id="51" idx="6"/>
            <a:endCxn id="18433" idx="2"/>
          </p:cNvCxnSpPr>
          <p:nvPr/>
        </p:nvCxnSpPr>
        <p:spPr>
          <a:xfrm flipV="1">
            <a:off x="2286517" y="4701527"/>
            <a:ext cx="2309821"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3" name="Straight Arrow Connector 18472">
            <a:extLst>
              <a:ext uri="{FF2B5EF4-FFF2-40B4-BE49-F238E27FC236}">
                <a16:creationId xmlns:a16="http://schemas.microsoft.com/office/drawing/2014/main" id="{9FF2F74F-ACCE-88F0-01D5-8E08A2EBEBBA}"/>
              </a:ext>
            </a:extLst>
          </p:cNvPr>
          <p:cNvCxnSpPr>
            <a:cxnSpLocks/>
            <a:stCxn id="51" idx="6"/>
            <a:endCxn id="18434" idx="2"/>
          </p:cNvCxnSpPr>
          <p:nvPr/>
        </p:nvCxnSpPr>
        <p:spPr>
          <a:xfrm flipV="1">
            <a:off x="2286517" y="6607887"/>
            <a:ext cx="2309821"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6" name="Straight Arrow Connector 18475">
            <a:extLst>
              <a:ext uri="{FF2B5EF4-FFF2-40B4-BE49-F238E27FC236}">
                <a16:creationId xmlns:a16="http://schemas.microsoft.com/office/drawing/2014/main" id="{D82FD2DD-214B-0B35-DCF9-9AC249568EE4}"/>
              </a:ext>
            </a:extLst>
          </p:cNvPr>
          <p:cNvCxnSpPr>
            <a:cxnSpLocks/>
            <a:stCxn id="51" idx="6"/>
          </p:cNvCxnSpPr>
          <p:nvPr/>
        </p:nvCxnSpPr>
        <p:spPr>
          <a:xfrm>
            <a:off x="2286517" y="7009567"/>
            <a:ext cx="2292057" cy="351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1" name="Straight Arrow Connector 18480">
            <a:extLst>
              <a:ext uri="{FF2B5EF4-FFF2-40B4-BE49-F238E27FC236}">
                <a16:creationId xmlns:a16="http://schemas.microsoft.com/office/drawing/2014/main" id="{A0465BBC-6596-4122-52CB-31F8DA45430B}"/>
              </a:ext>
            </a:extLst>
          </p:cNvPr>
          <p:cNvCxnSpPr>
            <a:cxnSpLocks/>
            <a:stCxn id="18432" idx="6"/>
            <a:endCxn id="18442" idx="2"/>
          </p:cNvCxnSpPr>
          <p:nvPr/>
        </p:nvCxnSpPr>
        <p:spPr>
          <a:xfrm flipV="1">
            <a:off x="5188525" y="3976509"/>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4" name="Straight Arrow Connector 18483">
            <a:extLst>
              <a:ext uri="{FF2B5EF4-FFF2-40B4-BE49-F238E27FC236}">
                <a16:creationId xmlns:a16="http://schemas.microsoft.com/office/drawing/2014/main" id="{84ABBA5E-8457-ABA2-0F37-ACF1A1D80ADC}"/>
              </a:ext>
            </a:extLst>
          </p:cNvPr>
          <p:cNvCxnSpPr>
            <a:cxnSpLocks/>
            <a:stCxn id="18432" idx="6"/>
            <a:endCxn id="18443" idx="2"/>
          </p:cNvCxnSpPr>
          <p:nvPr/>
        </p:nvCxnSpPr>
        <p:spPr>
          <a:xfrm>
            <a:off x="5188525" y="3998088"/>
            <a:ext cx="2302420" cy="681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7" name="Straight Arrow Connector 18486">
            <a:extLst>
              <a:ext uri="{FF2B5EF4-FFF2-40B4-BE49-F238E27FC236}">
                <a16:creationId xmlns:a16="http://schemas.microsoft.com/office/drawing/2014/main" id="{2C170C6D-5945-D8A7-D9A0-7A8FDAA930AB}"/>
              </a:ext>
            </a:extLst>
          </p:cNvPr>
          <p:cNvCxnSpPr>
            <a:cxnSpLocks/>
            <a:stCxn id="18432" idx="6"/>
            <a:endCxn id="18444" idx="2"/>
          </p:cNvCxnSpPr>
          <p:nvPr/>
        </p:nvCxnSpPr>
        <p:spPr>
          <a:xfrm>
            <a:off x="5188525" y="3998088"/>
            <a:ext cx="2302420" cy="258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0" name="Straight Arrow Connector 18489">
            <a:extLst>
              <a:ext uri="{FF2B5EF4-FFF2-40B4-BE49-F238E27FC236}">
                <a16:creationId xmlns:a16="http://schemas.microsoft.com/office/drawing/2014/main" id="{B5EE7D1C-7FCA-5FAB-CC94-CD017E6C1B32}"/>
              </a:ext>
            </a:extLst>
          </p:cNvPr>
          <p:cNvCxnSpPr>
            <a:cxnSpLocks/>
            <a:stCxn id="18432" idx="6"/>
            <a:endCxn id="18445" idx="2"/>
          </p:cNvCxnSpPr>
          <p:nvPr/>
        </p:nvCxnSpPr>
        <p:spPr>
          <a:xfrm>
            <a:off x="5188525" y="3998088"/>
            <a:ext cx="2302420" cy="3350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3" name="Straight Arrow Connector 18492">
            <a:extLst>
              <a:ext uri="{FF2B5EF4-FFF2-40B4-BE49-F238E27FC236}">
                <a16:creationId xmlns:a16="http://schemas.microsoft.com/office/drawing/2014/main" id="{721FF50E-2BC8-532F-85C8-AAC8269D95DD}"/>
              </a:ext>
            </a:extLst>
          </p:cNvPr>
          <p:cNvCxnSpPr>
            <a:cxnSpLocks/>
            <a:stCxn id="18433" idx="6"/>
            <a:endCxn id="18442" idx="2"/>
          </p:cNvCxnSpPr>
          <p:nvPr/>
        </p:nvCxnSpPr>
        <p:spPr>
          <a:xfrm flipV="1">
            <a:off x="5188525" y="3976509"/>
            <a:ext cx="2302420" cy="725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54923776-E08D-98D3-4BC4-E1641E8171E1}"/>
              </a:ext>
            </a:extLst>
          </p:cNvPr>
          <p:cNvCxnSpPr>
            <a:cxnSpLocks/>
            <a:stCxn id="18433" idx="6"/>
            <a:endCxn id="18443" idx="2"/>
          </p:cNvCxnSpPr>
          <p:nvPr/>
        </p:nvCxnSpPr>
        <p:spPr>
          <a:xfrm flipV="1">
            <a:off x="5188525" y="467994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323F9DCB-8D1E-4796-4BD5-34CC42DBA680}"/>
              </a:ext>
            </a:extLst>
          </p:cNvPr>
          <p:cNvCxnSpPr>
            <a:cxnSpLocks/>
            <a:stCxn id="18433" idx="6"/>
          </p:cNvCxnSpPr>
          <p:nvPr/>
        </p:nvCxnSpPr>
        <p:spPr>
          <a:xfrm>
            <a:off x="5188525" y="4701527"/>
            <a:ext cx="2302420" cy="188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AE5CD64B-5280-A0E5-BC22-B392F219CAB9}"/>
              </a:ext>
            </a:extLst>
          </p:cNvPr>
          <p:cNvCxnSpPr>
            <a:cxnSpLocks/>
            <a:endCxn id="18445" idx="2"/>
          </p:cNvCxnSpPr>
          <p:nvPr/>
        </p:nvCxnSpPr>
        <p:spPr>
          <a:xfrm>
            <a:off x="5188525" y="4701527"/>
            <a:ext cx="2302420" cy="2646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Flowchart: Connector 136">
            <a:extLst>
              <a:ext uri="{FF2B5EF4-FFF2-40B4-BE49-F238E27FC236}">
                <a16:creationId xmlns:a16="http://schemas.microsoft.com/office/drawing/2014/main" id="{7D8A15B6-B5CA-C293-7490-0E789AD98CB0}"/>
              </a:ext>
            </a:extLst>
          </p:cNvPr>
          <p:cNvSpPr/>
          <p:nvPr/>
        </p:nvSpPr>
        <p:spPr>
          <a:xfrm>
            <a:off x="6001046"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8" name="Flowchart: Connector 137">
            <a:extLst>
              <a:ext uri="{FF2B5EF4-FFF2-40B4-BE49-F238E27FC236}">
                <a16:creationId xmlns:a16="http://schemas.microsoft.com/office/drawing/2014/main" id="{F9F6B5EC-9A88-4129-89E3-B86FE18C8658}"/>
              </a:ext>
            </a:extLst>
          </p:cNvPr>
          <p:cNvSpPr/>
          <p:nvPr/>
        </p:nvSpPr>
        <p:spPr>
          <a:xfrm>
            <a:off x="6288590"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9" name="Flowchart: Connector 138">
            <a:extLst>
              <a:ext uri="{FF2B5EF4-FFF2-40B4-BE49-F238E27FC236}">
                <a16:creationId xmlns:a16="http://schemas.microsoft.com/office/drawing/2014/main" id="{8E26C506-6772-A38E-A818-D445B1612C8D}"/>
              </a:ext>
            </a:extLst>
          </p:cNvPr>
          <p:cNvSpPr/>
          <p:nvPr/>
        </p:nvSpPr>
        <p:spPr>
          <a:xfrm>
            <a:off x="6561482" y="7709165"/>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67DEAF00-70C7-B5AD-3CEA-F90A926C6D8C}"/>
                  </a:ext>
                </a:extLst>
              </p:cNvPr>
              <p:cNvSpPr txBox="1"/>
              <p:nvPr/>
            </p:nvSpPr>
            <p:spPr>
              <a:xfrm>
                <a:off x="1649414" y="3016786"/>
                <a:ext cx="4493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𝐼</m:t>
                      </m:r>
                    </m:oMath>
                  </m:oMathPara>
                </a14:m>
                <a:endParaRPr kumimoji="0" lang="en-GB" sz="32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mc:Choice>
        <mc:Fallback xmlns="">
          <p:sp>
            <p:nvSpPr>
              <p:cNvPr id="140" name="TextBox 139">
                <a:extLst>
                  <a:ext uri="{FF2B5EF4-FFF2-40B4-BE49-F238E27FC236}">
                    <a16:creationId xmlns:a16="http://schemas.microsoft.com/office/drawing/2014/main" id="{67DEAF00-70C7-B5AD-3CEA-F90A926C6D8C}"/>
                  </a:ext>
                </a:extLst>
              </p:cNvPr>
              <p:cNvSpPr txBox="1">
                <a:spLocks noRot="1" noChangeAspect="1" noMove="1" noResize="1" noEditPoints="1" noAdjustHandles="1" noChangeArrowheads="1" noChangeShapeType="1" noTextEdit="1"/>
              </p:cNvSpPr>
              <p:nvPr/>
            </p:nvSpPr>
            <p:spPr>
              <a:xfrm>
                <a:off x="1649414" y="3016786"/>
                <a:ext cx="449364" cy="595035"/>
              </a:xfrm>
              <a:prstGeom prst="rect">
                <a:avLst/>
              </a:prstGeom>
              <a:blipFill>
                <a:blip r:embed="rId2"/>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DA7492EF-7EE8-D9A6-EC1C-D2A5F2F5652F}"/>
                  </a:ext>
                </a:extLst>
              </p:cNvPr>
              <p:cNvSpPr txBox="1"/>
              <p:nvPr/>
            </p:nvSpPr>
            <p:spPr>
              <a:xfrm>
                <a:off x="4476858" y="3012880"/>
                <a:ext cx="1038655"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1" name="TextBox 140">
                <a:extLst>
                  <a:ext uri="{FF2B5EF4-FFF2-40B4-BE49-F238E27FC236}">
                    <a16:creationId xmlns:a16="http://schemas.microsoft.com/office/drawing/2014/main" id="{DA7492EF-7EE8-D9A6-EC1C-D2A5F2F5652F}"/>
                  </a:ext>
                </a:extLst>
              </p:cNvPr>
              <p:cNvSpPr txBox="1">
                <a:spLocks noRot="1" noChangeAspect="1" noMove="1" noResize="1" noEditPoints="1" noAdjustHandles="1" noChangeArrowheads="1" noChangeShapeType="1" noTextEdit="1"/>
              </p:cNvSpPr>
              <p:nvPr/>
            </p:nvSpPr>
            <p:spPr>
              <a:xfrm>
                <a:off x="4476858" y="3012880"/>
                <a:ext cx="1038655" cy="595035"/>
              </a:xfrm>
              <a:prstGeom prst="rect">
                <a:avLst/>
              </a:prstGeom>
              <a:blipFill>
                <a:blip r:embed="rId3"/>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9193F0C-75E0-E09C-F15A-AA97C24CD5FD}"/>
                  </a:ext>
                </a:extLst>
              </p:cNvPr>
              <p:cNvSpPr txBox="1"/>
              <p:nvPr/>
            </p:nvSpPr>
            <p:spPr>
              <a:xfrm>
                <a:off x="7437247" y="2980874"/>
                <a:ext cx="71779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𝐾</m:t>
                          </m:r>
                        </m:sub>
                      </m:sSub>
                    </m:oMath>
                  </m:oMathPara>
                </a14:m>
                <a:endParaRPr kumimoji="0" lang="en-US"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2" name="TextBox 141">
                <a:extLst>
                  <a:ext uri="{FF2B5EF4-FFF2-40B4-BE49-F238E27FC236}">
                    <a16:creationId xmlns:a16="http://schemas.microsoft.com/office/drawing/2014/main" id="{09193F0C-75E0-E09C-F15A-AA97C24CD5FD}"/>
                  </a:ext>
                </a:extLst>
              </p:cNvPr>
              <p:cNvSpPr txBox="1">
                <a:spLocks noRot="1" noChangeAspect="1" noMove="1" noResize="1" noEditPoints="1" noAdjustHandles="1" noChangeArrowheads="1" noChangeShapeType="1" noTextEdit="1"/>
              </p:cNvSpPr>
              <p:nvPr/>
            </p:nvSpPr>
            <p:spPr>
              <a:xfrm>
                <a:off x="7437247" y="2980874"/>
                <a:ext cx="717792" cy="595035"/>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75F4ED14-DEAC-621D-5F1C-2C984483B6DB}"/>
                  </a:ext>
                </a:extLst>
              </p:cNvPr>
              <p:cNvSpPr txBox="1"/>
              <p:nvPr/>
            </p:nvSpPr>
            <p:spPr>
              <a:xfrm>
                <a:off x="10537886" y="2963059"/>
                <a:ext cx="23035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dirty="0" smtClean="0">
                          <a:ln>
                            <a:noFill/>
                          </a:ln>
                          <a:solidFill>
                            <a:srgbClr val="838787"/>
                          </a:solidFill>
                          <a:effectLst/>
                          <a:uFillTx/>
                          <a:latin typeface="Cambria Math" panose="02040503050406030204" pitchFamily="18" charset="0"/>
                          <a:ea typeface="Avenir Next Medium"/>
                          <a:cs typeface="Avenir Next Medium"/>
                          <a:sym typeface="Avenir Next Medium"/>
                        </a:rPr>
                        <m:t>𝑂</m:t>
                      </m:r>
                    </m:oMath>
                  </m:oMathPara>
                </a14:m>
                <a:endParaRPr kumimoji="0" lang="en-GB"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3" name="TextBox 142">
                <a:extLst>
                  <a:ext uri="{FF2B5EF4-FFF2-40B4-BE49-F238E27FC236}">
                    <a16:creationId xmlns:a16="http://schemas.microsoft.com/office/drawing/2014/main" id="{75F4ED14-DEAC-621D-5F1C-2C984483B6DB}"/>
                  </a:ext>
                </a:extLst>
              </p:cNvPr>
              <p:cNvSpPr txBox="1">
                <a:spLocks noRot="1" noChangeAspect="1" noMove="1" noResize="1" noEditPoints="1" noAdjustHandles="1" noChangeArrowheads="1" noChangeShapeType="1" noTextEdit="1"/>
              </p:cNvSpPr>
              <p:nvPr/>
            </p:nvSpPr>
            <p:spPr>
              <a:xfrm>
                <a:off x="10537886" y="2963059"/>
                <a:ext cx="230357" cy="595035"/>
              </a:xfrm>
              <a:prstGeom prst="rect">
                <a:avLst/>
              </a:prstGeom>
              <a:blipFill>
                <a:blip r:embed="rId5"/>
                <a:stretch>
                  <a:fillRect r="-32432"/>
                </a:stretch>
              </a:blipFill>
              <a:ln w="12700" cap="flat">
                <a:noFill/>
                <a:miter lim="400000"/>
              </a:ln>
              <a:effectLst/>
            </p:spPr>
            <p:txBody>
              <a:bodyPr/>
              <a:lstStyle/>
              <a:p>
                <a:r>
                  <a:rPr lang="en-GB">
                    <a:noFill/>
                  </a:rPr>
                  <a:t> </a:t>
                </a:r>
              </a:p>
            </p:txBody>
          </p:sp>
        </mc:Fallback>
      </mc:AlternateContent>
      <p:cxnSp>
        <p:nvCxnSpPr>
          <p:cNvPr id="144" name="Straight Arrow Connector 143">
            <a:extLst>
              <a:ext uri="{FF2B5EF4-FFF2-40B4-BE49-F238E27FC236}">
                <a16:creationId xmlns:a16="http://schemas.microsoft.com/office/drawing/2014/main" id="{26B26598-F47E-C884-5899-90A81E873D64}"/>
              </a:ext>
            </a:extLst>
          </p:cNvPr>
          <p:cNvCxnSpPr>
            <a:cxnSpLocks/>
            <a:stCxn id="18434" idx="6"/>
            <a:endCxn id="18442" idx="2"/>
          </p:cNvCxnSpPr>
          <p:nvPr/>
        </p:nvCxnSpPr>
        <p:spPr>
          <a:xfrm flipV="1">
            <a:off x="5188525" y="3976509"/>
            <a:ext cx="2302420" cy="2631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8E1BD971-CC7C-977F-3031-672A2B1E87E5}"/>
              </a:ext>
            </a:extLst>
          </p:cNvPr>
          <p:cNvCxnSpPr>
            <a:cxnSpLocks/>
            <a:stCxn id="18434" idx="6"/>
            <a:endCxn id="18443" idx="2"/>
          </p:cNvCxnSpPr>
          <p:nvPr/>
        </p:nvCxnSpPr>
        <p:spPr>
          <a:xfrm flipV="1">
            <a:off x="5188525" y="4679948"/>
            <a:ext cx="2302420" cy="192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ADF9FA21-29CA-CD7C-86A2-9D2D483156EB}"/>
              </a:ext>
            </a:extLst>
          </p:cNvPr>
          <p:cNvCxnSpPr>
            <a:cxnSpLocks/>
            <a:stCxn id="18434" idx="6"/>
            <a:endCxn id="18444" idx="2"/>
          </p:cNvCxnSpPr>
          <p:nvPr/>
        </p:nvCxnSpPr>
        <p:spPr>
          <a:xfrm flipV="1">
            <a:off x="5188525" y="658630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3EE07F12-D4A4-2086-60CD-1882F7119155}"/>
              </a:ext>
            </a:extLst>
          </p:cNvPr>
          <p:cNvCxnSpPr>
            <a:cxnSpLocks/>
            <a:stCxn id="18434" idx="6"/>
            <a:endCxn id="18445" idx="2"/>
          </p:cNvCxnSpPr>
          <p:nvPr/>
        </p:nvCxnSpPr>
        <p:spPr>
          <a:xfrm>
            <a:off x="5188525" y="6607887"/>
            <a:ext cx="2302420" cy="74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346F0CA5-F7C8-31BD-EA20-04626B91059D}"/>
              </a:ext>
            </a:extLst>
          </p:cNvPr>
          <p:cNvCxnSpPr>
            <a:cxnSpLocks/>
            <a:stCxn id="18435" idx="6"/>
            <a:endCxn id="18442" idx="2"/>
          </p:cNvCxnSpPr>
          <p:nvPr/>
        </p:nvCxnSpPr>
        <p:spPr>
          <a:xfrm flipV="1">
            <a:off x="5188525" y="3976509"/>
            <a:ext cx="2302420" cy="339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CE86462B-06DF-DEF8-B336-062A1C64FF9A}"/>
              </a:ext>
            </a:extLst>
          </p:cNvPr>
          <p:cNvCxnSpPr>
            <a:cxnSpLocks/>
            <a:stCxn id="18435" idx="6"/>
            <a:endCxn id="18443" idx="2"/>
          </p:cNvCxnSpPr>
          <p:nvPr/>
        </p:nvCxnSpPr>
        <p:spPr>
          <a:xfrm flipV="1">
            <a:off x="5188525" y="4679948"/>
            <a:ext cx="2302420" cy="2689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307DFAD4-CA50-4E65-EEEB-101D8986352D}"/>
              </a:ext>
            </a:extLst>
          </p:cNvPr>
          <p:cNvCxnSpPr>
            <a:cxnSpLocks/>
            <a:stCxn id="18435" idx="6"/>
            <a:endCxn id="18444" idx="2"/>
          </p:cNvCxnSpPr>
          <p:nvPr/>
        </p:nvCxnSpPr>
        <p:spPr>
          <a:xfrm flipV="1">
            <a:off x="5188525" y="6586308"/>
            <a:ext cx="2302420" cy="783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56237D14-A676-382C-4F7B-42411AE8EAE5}"/>
              </a:ext>
            </a:extLst>
          </p:cNvPr>
          <p:cNvCxnSpPr>
            <a:cxnSpLocks/>
            <a:stCxn id="18435" idx="6"/>
            <a:endCxn id="18445" idx="2"/>
          </p:cNvCxnSpPr>
          <p:nvPr/>
        </p:nvCxnSpPr>
        <p:spPr>
          <a:xfrm flipV="1">
            <a:off x="5188525" y="7348330"/>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2ADE1472-FE27-DFEF-00C1-84E10CD5E306}"/>
              </a:ext>
            </a:extLst>
          </p:cNvPr>
          <p:cNvCxnSpPr>
            <a:cxnSpLocks/>
            <a:stCxn id="18442" idx="6"/>
            <a:endCxn id="18447" idx="2"/>
          </p:cNvCxnSpPr>
          <p:nvPr/>
        </p:nvCxnSpPr>
        <p:spPr>
          <a:xfrm>
            <a:off x="8083132" y="3976509"/>
            <a:ext cx="2162553"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C4C9B668-25F9-5A8E-1319-3F480E2AE99F}"/>
              </a:ext>
            </a:extLst>
          </p:cNvPr>
          <p:cNvCxnSpPr>
            <a:cxnSpLocks/>
            <a:stCxn id="18443" idx="6"/>
            <a:endCxn id="18447" idx="2"/>
          </p:cNvCxnSpPr>
          <p:nvPr/>
        </p:nvCxnSpPr>
        <p:spPr>
          <a:xfrm flipV="1">
            <a:off x="8083132" y="4492043"/>
            <a:ext cx="2162553"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BB3F5A74-DD4E-3782-BECB-E730893E1236}"/>
              </a:ext>
            </a:extLst>
          </p:cNvPr>
          <p:cNvCxnSpPr>
            <a:cxnSpLocks/>
            <a:stCxn id="18444" idx="6"/>
            <a:endCxn id="18447" idx="2"/>
          </p:cNvCxnSpPr>
          <p:nvPr/>
        </p:nvCxnSpPr>
        <p:spPr>
          <a:xfrm flipV="1">
            <a:off x="8083132" y="4492043"/>
            <a:ext cx="2162553" cy="2094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A24DD93C-12B8-8C90-2835-93BF102F9A95}"/>
              </a:ext>
            </a:extLst>
          </p:cNvPr>
          <p:cNvCxnSpPr>
            <a:cxnSpLocks/>
            <a:stCxn id="18445" idx="6"/>
            <a:endCxn id="18447" idx="2"/>
          </p:cNvCxnSpPr>
          <p:nvPr/>
        </p:nvCxnSpPr>
        <p:spPr>
          <a:xfrm flipV="1">
            <a:off x="8083132" y="4492043"/>
            <a:ext cx="2162553"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425768B6-3CB4-F101-01FE-2965759CFFC9}"/>
              </a:ext>
            </a:extLst>
          </p:cNvPr>
          <p:cNvCxnSpPr>
            <a:cxnSpLocks/>
            <a:stCxn id="18442" idx="6"/>
            <a:endCxn id="18451" idx="2"/>
          </p:cNvCxnSpPr>
          <p:nvPr/>
        </p:nvCxnSpPr>
        <p:spPr>
          <a:xfrm>
            <a:off x="8083132" y="3976509"/>
            <a:ext cx="2162553"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5055A936-0191-49AB-8E6E-3697881545B8}"/>
              </a:ext>
            </a:extLst>
          </p:cNvPr>
          <p:cNvCxnSpPr>
            <a:cxnSpLocks/>
            <a:stCxn id="18443" idx="6"/>
            <a:endCxn id="18451" idx="2"/>
          </p:cNvCxnSpPr>
          <p:nvPr/>
        </p:nvCxnSpPr>
        <p:spPr>
          <a:xfrm>
            <a:off x="8083132" y="4679948"/>
            <a:ext cx="2162553"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90A6FDE5-2415-362A-5F0F-F9C9ECF222EA}"/>
              </a:ext>
            </a:extLst>
          </p:cNvPr>
          <p:cNvCxnSpPr>
            <a:cxnSpLocks/>
            <a:stCxn id="18444" idx="6"/>
            <a:endCxn id="18451" idx="2"/>
          </p:cNvCxnSpPr>
          <p:nvPr/>
        </p:nvCxnSpPr>
        <p:spPr>
          <a:xfrm>
            <a:off x="8083132" y="6586308"/>
            <a:ext cx="2162553"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8" name="Straight Arrow Connector 18497">
            <a:extLst>
              <a:ext uri="{FF2B5EF4-FFF2-40B4-BE49-F238E27FC236}">
                <a16:creationId xmlns:a16="http://schemas.microsoft.com/office/drawing/2014/main" id="{DEB4C78E-E877-A9C5-CE59-A277EF8F283C}"/>
              </a:ext>
            </a:extLst>
          </p:cNvPr>
          <p:cNvCxnSpPr>
            <a:cxnSpLocks/>
            <a:stCxn id="18445" idx="6"/>
            <a:endCxn id="18451" idx="2"/>
          </p:cNvCxnSpPr>
          <p:nvPr/>
        </p:nvCxnSpPr>
        <p:spPr>
          <a:xfrm flipV="1">
            <a:off x="8083132" y="6987988"/>
            <a:ext cx="2162553" cy="360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01" name="TextBox 18500">
                <a:extLst>
                  <a:ext uri="{FF2B5EF4-FFF2-40B4-BE49-F238E27FC236}">
                    <a16:creationId xmlns:a16="http://schemas.microsoft.com/office/drawing/2014/main" id="{51C3251C-A299-1226-0AAF-7DCA78AC50EE}"/>
                  </a:ext>
                </a:extLst>
              </p:cNvPr>
              <p:cNvSpPr txBox="1"/>
              <p:nvPr/>
            </p:nvSpPr>
            <p:spPr>
              <a:xfrm>
                <a:off x="292280" y="4095165"/>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1" name="TextBox 18500">
                <a:extLst>
                  <a:ext uri="{FF2B5EF4-FFF2-40B4-BE49-F238E27FC236}">
                    <a16:creationId xmlns:a16="http://schemas.microsoft.com/office/drawing/2014/main" id="{51C3251C-A299-1226-0AAF-7DCA78AC50EE}"/>
                  </a:ext>
                </a:extLst>
              </p:cNvPr>
              <p:cNvSpPr txBox="1">
                <a:spLocks noRot="1" noChangeAspect="1" noMove="1" noResize="1" noEditPoints="1" noAdjustHandles="1" noChangeArrowheads="1" noChangeShapeType="1" noTextEdit="1"/>
              </p:cNvSpPr>
              <p:nvPr/>
            </p:nvSpPr>
            <p:spPr>
              <a:xfrm>
                <a:off x="292280" y="4095165"/>
                <a:ext cx="601354" cy="656590"/>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2" name="TextBox 18501">
                <a:extLst>
                  <a:ext uri="{FF2B5EF4-FFF2-40B4-BE49-F238E27FC236}">
                    <a16:creationId xmlns:a16="http://schemas.microsoft.com/office/drawing/2014/main" id="{A38CD00E-E118-1553-2EC3-697C58DFB344}"/>
                  </a:ext>
                </a:extLst>
              </p:cNvPr>
              <p:cNvSpPr txBox="1"/>
              <p:nvPr/>
            </p:nvSpPr>
            <p:spPr>
              <a:xfrm>
                <a:off x="328206" y="6608551"/>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𝑛</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2" name="TextBox 18501">
                <a:extLst>
                  <a:ext uri="{FF2B5EF4-FFF2-40B4-BE49-F238E27FC236}">
                    <a16:creationId xmlns:a16="http://schemas.microsoft.com/office/drawing/2014/main" id="{A38CD00E-E118-1553-2EC3-697C58DFB344}"/>
                  </a:ext>
                </a:extLst>
              </p:cNvPr>
              <p:cNvSpPr txBox="1">
                <a:spLocks noRot="1" noChangeAspect="1" noMove="1" noResize="1" noEditPoints="1" noAdjustHandles="1" noChangeArrowheads="1" noChangeShapeType="1" noTextEdit="1"/>
              </p:cNvSpPr>
              <p:nvPr/>
            </p:nvSpPr>
            <p:spPr>
              <a:xfrm>
                <a:off x="328206" y="6608551"/>
                <a:ext cx="601354" cy="656590"/>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3" name="TextBox 18502">
                <a:extLst>
                  <a:ext uri="{FF2B5EF4-FFF2-40B4-BE49-F238E27FC236}">
                    <a16:creationId xmlns:a16="http://schemas.microsoft.com/office/drawing/2014/main" id="{9F731401-B049-B9E3-6F2B-7D2BD264824B}"/>
                  </a:ext>
                </a:extLst>
              </p:cNvPr>
              <p:cNvSpPr txBox="1"/>
              <p:nvPr/>
            </p:nvSpPr>
            <p:spPr>
              <a:xfrm>
                <a:off x="11716120" y="4092914"/>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3" name="TextBox 18502">
                <a:extLst>
                  <a:ext uri="{FF2B5EF4-FFF2-40B4-BE49-F238E27FC236}">
                    <a16:creationId xmlns:a16="http://schemas.microsoft.com/office/drawing/2014/main" id="{9F731401-B049-B9E3-6F2B-7D2BD264824B}"/>
                  </a:ext>
                </a:extLst>
              </p:cNvPr>
              <p:cNvSpPr txBox="1">
                <a:spLocks noRot="1" noChangeAspect="1" noMove="1" noResize="1" noEditPoints="1" noAdjustHandles="1" noChangeArrowheads="1" noChangeShapeType="1" noTextEdit="1"/>
              </p:cNvSpPr>
              <p:nvPr/>
            </p:nvSpPr>
            <p:spPr>
              <a:xfrm>
                <a:off x="11716120" y="4092914"/>
                <a:ext cx="601354" cy="656590"/>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7" name="TextBox 18506">
                <a:extLst>
                  <a:ext uri="{FF2B5EF4-FFF2-40B4-BE49-F238E27FC236}">
                    <a16:creationId xmlns:a16="http://schemas.microsoft.com/office/drawing/2014/main" id="{3A43067A-19FE-543E-AB05-821F70F59F57}"/>
                  </a:ext>
                </a:extLst>
              </p:cNvPr>
              <p:cNvSpPr txBox="1"/>
              <p:nvPr/>
            </p:nvSpPr>
            <p:spPr>
              <a:xfrm flipH="1">
                <a:off x="2838410" y="3576223"/>
                <a:ext cx="1109626" cy="2288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Sup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𝑤</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11</m:t>
                          </m:r>
                        </m:sub>
                        <m:sup>
                          <m:sSub>
                            <m:sSub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𝐼</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𝐻</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m:t>
                              </m:r>
                            </m:sub>
                          </m:sSub>
                        </m:sup>
                      </m:sSubSup>
                    </m:oMath>
                  </m:oMathPara>
                </a14:m>
                <a:endParaRPr kumimoji="0" lang="en-US" sz="28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7" name="TextBox 18506">
                <a:extLst>
                  <a:ext uri="{FF2B5EF4-FFF2-40B4-BE49-F238E27FC236}">
                    <a16:creationId xmlns:a16="http://schemas.microsoft.com/office/drawing/2014/main" id="{3A43067A-19FE-543E-AB05-821F70F59F57}"/>
                  </a:ext>
                </a:extLst>
              </p:cNvPr>
              <p:cNvSpPr txBox="1">
                <a:spLocks noRot="1" noChangeAspect="1" noMove="1" noResize="1" noEditPoints="1" noAdjustHandles="1" noChangeArrowheads="1" noChangeShapeType="1" noTextEdit="1"/>
              </p:cNvSpPr>
              <p:nvPr/>
            </p:nvSpPr>
            <p:spPr>
              <a:xfrm flipH="1">
                <a:off x="2838410" y="3576223"/>
                <a:ext cx="1109626" cy="228889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sp>
        <p:nvSpPr>
          <p:cNvPr id="18510" name="Flowchart: Connector 18509">
            <a:extLst>
              <a:ext uri="{FF2B5EF4-FFF2-40B4-BE49-F238E27FC236}">
                <a16:creationId xmlns:a16="http://schemas.microsoft.com/office/drawing/2014/main" id="{5B1E84EE-2451-3952-CE34-1EC14FBD0923}"/>
              </a:ext>
            </a:extLst>
          </p:cNvPr>
          <p:cNvSpPr/>
          <p:nvPr/>
        </p:nvSpPr>
        <p:spPr>
          <a:xfrm>
            <a:off x="469419"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1" name="Flowchart: Connector 18510">
            <a:extLst>
              <a:ext uri="{FF2B5EF4-FFF2-40B4-BE49-F238E27FC236}">
                <a16:creationId xmlns:a16="http://schemas.microsoft.com/office/drawing/2014/main" id="{16954E09-0AB8-7B65-D470-F02EB4C69ADB}"/>
              </a:ext>
            </a:extLst>
          </p:cNvPr>
          <p:cNvSpPr/>
          <p:nvPr/>
        </p:nvSpPr>
        <p:spPr>
          <a:xfrm>
            <a:off x="469419"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2" name="Flowchart: Connector 18511">
            <a:extLst>
              <a:ext uri="{FF2B5EF4-FFF2-40B4-BE49-F238E27FC236}">
                <a16:creationId xmlns:a16="http://schemas.microsoft.com/office/drawing/2014/main" id="{4EE95892-0B26-5C59-E848-321C6CF59D2E}"/>
              </a:ext>
            </a:extLst>
          </p:cNvPr>
          <p:cNvSpPr/>
          <p:nvPr/>
        </p:nvSpPr>
        <p:spPr>
          <a:xfrm>
            <a:off x="469419"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8513" name="TextBox 18512">
                <a:extLst>
                  <a:ext uri="{FF2B5EF4-FFF2-40B4-BE49-F238E27FC236}">
                    <a16:creationId xmlns:a16="http://schemas.microsoft.com/office/drawing/2014/main" id="{DFF61527-16A6-33BC-5A29-601BA961E3CB}"/>
                  </a:ext>
                </a:extLst>
              </p:cNvPr>
              <p:cNvSpPr txBox="1"/>
              <p:nvPr/>
            </p:nvSpPr>
            <p:spPr>
              <a:xfrm>
                <a:off x="11714729" y="6649813"/>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𝑚</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13" name="TextBox 18512">
                <a:extLst>
                  <a:ext uri="{FF2B5EF4-FFF2-40B4-BE49-F238E27FC236}">
                    <a16:creationId xmlns:a16="http://schemas.microsoft.com/office/drawing/2014/main" id="{DFF61527-16A6-33BC-5A29-601BA961E3CB}"/>
                  </a:ext>
                </a:extLst>
              </p:cNvPr>
              <p:cNvSpPr txBox="1">
                <a:spLocks noRot="1" noChangeAspect="1" noMove="1" noResize="1" noEditPoints="1" noAdjustHandles="1" noChangeArrowheads="1" noChangeShapeType="1" noTextEdit="1"/>
              </p:cNvSpPr>
              <p:nvPr/>
            </p:nvSpPr>
            <p:spPr>
              <a:xfrm>
                <a:off x="11714729" y="6649813"/>
                <a:ext cx="601354" cy="656590"/>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cxnSp>
        <p:nvCxnSpPr>
          <p:cNvPr id="18515" name="Straight Arrow Connector 18514">
            <a:extLst>
              <a:ext uri="{FF2B5EF4-FFF2-40B4-BE49-F238E27FC236}">
                <a16:creationId xmlns:a16="http://schemas.microsoft.com/office/drawing/2014/main" id="{20719B82-7803-A47E-5547-6E4B610ED73E}"/>
              </a:ext>
            </a:extLst>
          </p:cNvPr>
          <p:cNvCxnSpPr>
            <a:cxnSpLocks/>
            <a:endCxn id="18" idx="2"/>
          </p:cNvCxnSpPr>
          <p:nvPr/>
        </p:nvCxnSpPr>
        <p:spPr>
          <a:xfrm>
            <a:off x="865833" y="4513622"/>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19" name="Straight Arrow Connector 18518">
            <a:extLst>
              <a:ext uri="{FF2B5EF4-FFF2-40B4-BE49-F238E27FC236}">
                <a16:creationId xmlns:a16="http://schemas.microsoft.com/office/drawing/2014/main" id="{103C89B9-6A9B-D690-330D-4B460DD474D4}"/>
              </a:ext>
            </a:extLst>
          </p:cNvPr>
          <p:cNvCxnSpPr>
            <a:cxnSpLocks/>
            <a:endCxn id="51" idx="2"/>
          </p:cNvCxnSpPr>
          <p:nvPr/>
        </p:nvCxnSpPr>
        <p:spPr>
          <a:xfrm>
            <a:off x="865833" y="7009566"/>
            <a:ext cx="5160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1" name="Straight Arrow Connector 18520">
            <a:extLst>
              <a:ext uri="{FF2B5EF4-FFF2-40B4-BE49-F238E27FC236}">
                <a16:creationId xmlns:a16="http://schemas.microsoft.com/office/drawing/2014/main" id="{8CCBB75E-F40E-CAC7-4903-0859DEAB76AA}"/>
              </a:ext>
            </a:extLst>
          </p:cNvPr>
          <p:cNvCxnSpPr>
            <a:cxnSpLocks/>
          </p:cNvCxnSpPr>
          <p:nvPr/>
        </p:nvCxnSpPr>
        <p:spPr>
          <a:xfrm>
            <a:off x="11137900" y="4492043"/>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2" name="Straight Arrow Connector 18521">
            <a:extLst>
              <a:ext uri="{FF2B5EF4-FFF2-40B4-BE49-F238E27FC236}">
                <a16:creationId xmlns:a16="http://schemas.microsoft.com/office/drawing/2014/main" id="{64834210-C4F5-0A67-F8F6-E94155017943}"/>
              </a:ext>
            </a:extLst>
          </p:cNvPr>
          <p:cNvCxnSpPr>
            <a:cxnSpLocks/>
          </p:cNvCxnSpPr>
          <p:nvPr/>
        </p:nvCxnSpPr>
        <p:spPr>
          <a:xfrm>
            <a:off x="11137900" y="7009566"/>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23" name="Flowchart: Connector 18522">
            <a:extLst>
              <a:ext uri="{FF2B5EF4-FFF2-40B4-BE49-F238E27FC236}">
                <a16:creationId xmlns:a16="http://schemas.microsoft.com/office/drawing/2014/main" id="{AF5E1A39-DB16-3279-9280-245E5117B143}"/>
              </a:ext>
            </a:extLst>
          </p:cNvPr>
          <p:cNvSpPr/>
          <p:nvPr/>
        </p:nvSpPr>
        <p:spPr>
          <a:xfrm>
            <a:off x="11907311" y="541050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4" name="Flowchart: Connector 18523">
            <a:extLst>
              <a:ext uri="{FF2B5EF4-FFF2-40B4-BE49-F238E27FC236}">
                <a16:creationId xmlns:a16="http://schemas.microsoft.com/office/drawing/2014/main" id="{86A81EAC-3EF3-1085-0494-23F247845DDE}"/>
              </a:ext>
            </a:extLst>
          </p:cNvPr>
          <p:cNvSpPr/>
          <p:nvPr/>
        </p:nvSpPr>
        <p:spPr>
          <a:xfrm>
            <a:off x="11907311" y="56430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5" name="Flowchart: Connector 18524">
            <a:extLst>
              <a:ext uri="{FF2B5EF4-FFF2-40B4-BE49-F238E27FC236}">
                <a16:creationId xmlns:a16="http://schemas.microsoft.com/office/drawing/2014/main" id="{E0B9DF56-F617-470D-F15E-11818BA7E629}"/>
              </a:ext>
            </a:extLst>
          </p:cNvPr>
          <p:cNvSpPr/>
          <p:nvPr/>
        </p:nvSpPr>
        <p:spPr>
          <a:xfrm>
            <a:off x="11907311" y="5877326"/>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6" name="Flowchart: Connector 18525">
            <a:extLst>
              <a:ext uri="{FF2B5EF4-FFF2-40B4-BE49-F238E27FC236}">
                <a16:creationId xmlns:a16="http://schemas.microsoft.com/office/drawing/2014/main" id="{9CAB4B2E-E9A0-EB15-0084-469601799937}"/>
              </a:ext>
            </a:extLst>
          </p:cNvPr>
          <p:cNvSpPr/>
          <p:nvPr/>
        </p:nvSpPr>
        <p:spPr>
          <a:xfrm>
            <a:off x="7735280"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7" name="Flowchart: Connector 18526">
            <a:extLst>
              <a:ext uri="{FF2B5EF4-FFF2-40B4-BE49-F238E27FC236}">
                <a16:creationId xmlns:a16="http://schemas.microsoft.com/office/drawing/2014/main" id="{3B38A422-E9C9-424E-6841-20CCC00B5C4F}"/>
              </a:ext>
            </a:extLst>
          </p:cNvPr>
          <p:cNvSpPr/>
          <p:nvPr/>
        </p:nvSpPr>
        <p:spPr>
          <a:xfrm>
            <a:off x="7735280"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8" name="Flowchart: Connector 18527">
            <a:extLst>
              <a:ext uri="{FF2B5EF4-FFF2-40B4-BE49-F238E27FC236}">
                <a16:creationId xmlns:a16="http://schemas.microsoft.com/office/drawing/2014/main" id="{72F3D854-70BF-B32C-EF78-4898083A495E}"/>
              </a:ext>
            </a:extLst>
          </p:cNvPr>
          <p:cNvSpPr/>
          <p:nvPr/>
        </p:nvSpPr>
        <p:spPr>
          <a:xfrm>
            <a:off x="7735280"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9" name="Flowchart: Connector 18528">
            <a:extLst>
              <a:ext uri="{FF2B5EF4-FFF2-40B4-BE49-F238E27FC236}">
                <a16:creationId xmlns:a16="http://schemas.microsoft.com/office/drawing/2014/main" id="{C1B4C3CE-1BCA-ECB2-2264-E3FB4DB03055}"/>
              </a:ext>
            </a:extLst>
          </p:cNvPr>
          <p:cNvSpPr/>
          <p:nvPr/>
        </p:nvSpPr>
        <p:spPr>
          <a:xfrm>
            <a:off x="4915201"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0" name="Flowchart: Connector 18529">
            <a:extLst>
              <a:ext uri="{FF2B5EF4-FFF2-40B4-BE49-F238E27FC236}">
                <a16:creationId xmlns:a16="http://schemas.microsoft.com/office/drawing/2014/main" id="{E52EAA25-55E7-03AD-46F3-A1F7B03651F4}"/>
              </a:ext>
            </a:extLst>
          </p:cNvPr>
          <p:cNvSpPr/>
          <p:nvPr/>
        </p:nvSpPr>
        <p:spPr>
          <a:xfrm>
            <a:off x="4915201"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1" name="Flowchart: Connector 18530">
            <a:extLst>
              <a:ext uri="{FF2B5EF4-FFF2-40B4-BE49-F238E27FC236}">
                <a16:creationId xmlns:a16="http://schemas.microsoft.com/office/drawing/2014/main" id="{F01DD936-998F-EAE1-201C-45E0E2914A5D}"/>
              </a:ext>
            </a:extLst>
          </p:cNvPr>
          <p:cNvSpPr/>
          <p:nvPr/>
        </p:nvSpPr>
        <p:spPr>
          <a:xfrm>
            <a:off x="4915201"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2" name="TextBox 1">
            <a:extLst>
              <a:ext uri="{FF2B5EF4-FFF2-40B4-BE49-F238E27FC236}">
                <a16:creationId xmlns:a16="http://schemas.microsoft.com/office/drawing/2014/main" id="{47740F1D-F718-5EB6-8774-381CA14C7C1A}"/>
              </a:ext>
            </a:extLst>
          </p:cNvPr>
          <p:cNvSpPr txBox="1"/>
          <p:nvPr/>
        </p:nvSpPr>
        <p:spPr>
          <a:xfrm>
            <a:off x="237641" y="7557697"/>
            <a:ext cx="3524878"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2400"/>
              </a:spcBef>
              <a:spcAft>
                <a:spcPts val="0"/>
              </a:spcAft>
              <a:buClrTx/>
              <a:buSzTx/>
              <a:buFontTx/>
              <a:buNone/>
              <a:tabLst/>
            </a:pPr>
            <a:r>
              <a:rPr kumimoji="0" lang="en-US" sz="2000" b="1" i="0" u="none" strike="noStrike" cap="none" spc="0" normalizeH="0" baseline="0" dirty="0">
                <a:ln>
                  <a:noFill/>
                </a:ln>
                <a:solidFill>
                  <a:schemeClr val="bg1"/>
                </a:solidFill>
                <a:effectLst/>
                <a:uFillTx/>
                <a:latin typeface="Avenir Next Medium"/>
                <a:ea typeface="Avenir Next Medium"/>
                <a:cs typeface="Avenir Next Medium"/>
                <a:sym typeface="Avenir Next Medium"/>
              </a:rPr>
              <a:t>Input layer: </a:t>
            </a:r>
            <a:r>
              <a:rPr kumimoji="0" lang="en-US"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rPr>
              <a:t>n-node input layer: one node/neuron for each input variable. Passive neurons, whose sole job is to feed the network the input.</a:t>
            </a:r>
            <a:endParaRPr kumimoji="0" lang="en-GB"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27811048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00C10B-A625-B05E-0E3B-3866A30F2955}"/>
              </a:ext>
            </a:extLst>
          </p:cNvPr>
          <p:cNvSpPr/>
          <p:nvPr/>
        </p:nvSpPr>
        <p:spPr>
          <a:xfrm>
            <a:off x="1033989" y="3607858"/>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Multi-layer perceptrons (mlps)</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040008"/>
          </a:xfrm>
        </p:spPr>
        <p:txBody>
          <a:bodyPr/>
          <a:lstStyle/>
          <a:p>
            <a:pPr eaLnBrk="1" hangingPunct="1"/>
            <a:r>
              <a:rPr lang="en-US" altLang="en-US" dirty="0"/>
              <a:t>MLPs consist of an input layer, an output layer and any number of hidden layers in between:</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8</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 name="Oval 17">
            <a:extLst>
              <a:ext uri="{FF2B5EF4-FFF2-40B4-BE49-F238E27FC236}">
                <a16:creationId xmlns:a16="http://schemas.microsoft.com/office/drawing/2014/main" id="{FA8097B8-AD2E-577F-E5EA-A2CF407DDB13}"/>
              </a:ext>
            </a:extLst>
          </p:cNvPr>
          <p:cNvSpPr/>
          <p:nvPr/>
        </p:nvSpPr>
        <p:spPr>
          <a:xfrm>
            <a:off x="1381879" y="4066798"/>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2" name="Flowchart: Connector 31">
            <a:extLst>
              <a:ext uri="{FF2B5EF4-FFF2-40B4-BE49-F238E27FC236}">
                <a16:creationId xmlns:a16="http://schemas.microsoft.com/office/drawing/2014/main" id="{85B2C7B7-8E07-01B0-6DB5-A621F6CCAE66}"/>
              </a:ext>
            </a:extLst>
          </p:cNvPr>
          <p:cNvSpPr/>
          <p:nvPr/>
        </p:nvSpPr>
        <p:spPr>
          <a:xfrm>
            <a:off x="1784381" y="540978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Flowchart: Connector 32">
            <a:extLst>
              <a:ext uri="{FF2B5EF4-FFF2-40B4-BE49-F238E27FC236}">
                <a16:creationId xmlns:a16="http://schemas.microsoft.com/office/drawing/2014/main" id="{2818985F-2227-E929-25D2-2E1B70270238}"/>
              </a:ext>
            </a:extLst>
          </p:cNvPr>
          <p:cNvSpPr/>
          <p:nvPr/>
        </p:nvSpPr>
        <p:spPr>
          <a:xfrm>
            <a:off x="1784381" y="564230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5" name="Flowchart: Connector 34">
            <a:extLst>
              <a:ext uri="{FF2B5EF4-FFF2-40B4-BE49-F238E27FC236}">
                <a16:creationId xmlns:a16="http://schemas.microsoft.com/office/drawing/2014/main" id="{17ACED42-F1CA-3631-2837-1E37B74F306D}"/>
              </a:ext>
            </a:extLst>
          </p:cNvPr>
          <p:cNvSpPr/>
          <p:nvPr/>
        </p:nvSpPr>
        <p:spPr>
          <a:xfrm>
            <a:off x="1784381" y="587660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51" name="Oval 50">
            <a:extLst>
              <a:ext uri="{FF2B5EF4-FFF2-40B4-BE49-F238E27FC236}">
                <a16:creationId xmlns:a16="http://schemas.microsoft.com/office/drawing/2014/main" id="{B9301CCA-5A3C-A7A9-D535-9481B1827318}"/>
              </a:ext>
            </a:extLst>
          </p:cNvPr>
          <p:cNvSpPr/>
          <p:nvPr/>
        </p:nvSpPr>
        <p:spPr>
          <a:xfrm>
            <a:off x="1381879" y="6562743"/>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60" name="Rectangle 59">
            <a:extLst>
              <a:ext uri="{FF2B5EF4-FFF2-40B4-BE49-F238E27FC236}">
                <a16:creationId xmlns:a16="http://schemas.microsoft.com/office/drawing/2014/main" id="{4BDE6F96-A9C1-9E9E-520E-932F04A402BB}"/>
              </a:ext>
            </a:extLst>
          </p:cNvPr>
          <p:cNvSpPr/>
          <p:nvPr/>
        </p:nvSpPr>
        <p:spPr>
          <a:xfrm>
            <a:off x="4108580" y="3626573"/>
            <a:ext cx="1574800" cy="4289228"/>
          </a:xfrm>
          <a:prstGeom prst="rect">
            <a:avLst/>
          </a:prstGeom>
          <a:solidFill>
            <a:schemeClr val="accent1">
              <a:alpha val="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2" name="Oval 18431">
            <a:extLst>
              <a:ext uri="{FF2B5EF4-FFF2-40B4-BE49-F238E27FC236}">
                <a16:creationId xmlns:a16="http://schemas.microsoft.com/office/drawing/2014/main" id="{C02DA742-DB5D-9EC2-3A80-B480FF9EF674}"/>
              </a:ext>
            </a:extLst>
          </p:cNvPr>
          <p:cNvSpPr/>
          <p:nvPr/>
        </p:nvSpPr>
        <p:spPr>
          <a:xfrm>
            <a:off x="4596338" y="371777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3" name="Oval 18432">
            <a:extLst>
              <a:ext uri="{FF2B5EF4-FFF2-40B4-BE49-F238E27FC236}">
                <a16:creationId xmlns:a16="http://schemas.microsoft.com/office/drawing/2014/main" id="{AEED9C8D-65C2-7821-D0CD-61075FB8B5FE}"/>
              </a:ext>
            </a:extLst>
          </p:cNvPr>
          <p:cNvSpPr/>
          <p:nvPr/>
        </p:nvSpPr>
        <p:spPr>
          <a:xfrm>
            <a:off x="4596338" y="442120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4" name="Oval 18433">
            <a:extLst>
              <a:ext uri="{FF2B5EF4-FFF2-40B4-BE49-F238E27FC236}">
                <a16:creationId xmlns:a16="http://schemas.microsoft.com/office/drawing/2014/main" id="{00840137-63FE-6BAF-9AC3-175AB783A59D}"/>
              </a:ext>
            </a:extLst>
          </p:cNvPr>
          <p:cNvSpPr/>
          <p:nvPr/>
        </p:nvSpPr>
        <p:spPr>
          <a:xfrm>
            <a:off x="4596338" y="632756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5" name="Oval 18434">
            <a:extLst>
              <a:ext uri="{FF2B5EF4-FFF2-40B4-BE49-F238E27FC236}">
                <a16:creationId xmlns:a16="http://schemas.microsoft.com/office/drawing/2014/main" id="{A9C4DDB1-86D3-F138-48F3-93C090833248}"/>
              </a:ext>
            </a:extLst>
          </p:cNvPr>
          <p:cNvSpPr/>
          <p:nvPr/>
        </p:nvSpPr>
        <p:spPr>
          <a:xfrm>
            <a:off x="4596338" y="70895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8" name="Rectangle 18437">
            <a:extLst>
              <a:ext uri="{FF2B5EF4-FFF2-40B4-BE49-F238E27FC236}">
                <a16:creationId xmlns:a16="http://schemas.microsoft.com/office/drawing/2014/main" id="{F967AB95-C30B-38EF-6576-48C613B241F4}"/>
              </a:ext>
            </a:extLst>
          </p:cNvPr>
          <p:cNvSpPr/>
          <p:nvPr/>
        </p:nvSpPr>
        <p:spPr>
          <a:xfrm>
            <a:off x="7003187" y="3604994"/>
            <a:ext cx="1574800" cy="4289228"/>
          </a:xfrm>
          <a:prstGeom prst="rect">
            <a:avLst/>
          </a:prstGeom>
          <a:solidFill>
            <a:schemeClr val="accent1">
              <a:alpha val="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2" name="Oval 18441">
            <a:extLst>
              <a:ext uri="{FF2B5EF4-FFF2-40B4-BE49-F238E27FC236}">
                <a16:creationId xmlns:a16="http://schemas.microsoft.com/office/drawing/2014/main" id="{59FDB187-05EA-FB11-D0EB-CC08B48696B1}"/>
              </a:ext>
            </a:extLst>
          </p:cNvPr>
          <p:cNvSpPr/>
          <p:nvPr/>
        </p:nvSpPr>
        <p:spPr>
          <a:xfrm>
            <a:off x="7490945" y="36961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3" name="Oval 18442">
            <a:extLst>
              <a:ext uri="{FF2B5EF4-FFF2-40B4-BE49-F238E27FC236}">
                <a16:creationId xmlns:a16="http://schemas.microsoft.com/office/drawing/2014/main" id="{6B16FD76-DFB5-0273-9EC2-638FBCD8F65C}"/>
              </a:ext>
            </a:extLst>
          </p:cNvPr>
          <p:cNvSpPr/>
          <p:nvPr/>
        </p:nvSpPr>
        <p:spPr>
          <a:xfrm>
            <a:off x="7490945" y="439963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4" name="Oval 18443">
            <a:extLst>
              <a:ext uri="{FF2B5EF4-FFF2-40B4-BE49-F238E27FC236}">
                <a16:creationId xmlns:a16="http://schemas.microsoft.com/office/drawing/2014/main" id="{6E715173-F52D-9E8E-AE95-B462AA8179F1}"/>
              </a:ext>
            </a:extLst>
          </p:cNvPr>
          <p:cNvSpPr/>
          <p:nvPr/>
        </p:nvSpPr>
        <p:spPr>
          <a:xfrm>
            <a:off x="7490945" y="630599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5" name="Oval 18444">
            <a:extLst>
              <a:ext uri="{FF2B5EF4-FFF2-40B4-BE49-F238E27FC236}">
                <a16:creationId xmlns:a16="http://schemas.microsoft.com/office/drawing/2014/main" id="{F657E7E6-F586-E7E7-723F-7CC3A5E2BEC3}"/>
              </a:ext>
            </a:extLst>
          </p:cNvPr>
          <p:cNvSpPr/>
          <p:nvPr/>
        </p:nvSpPr>
        <p:spPr>
          <a:xfrm>
            <a:off x="7490945" y="7068012"/>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6" name="Rectangle 18445">
            <a:extLst>
              <a:ext uri="{FF2B5EF4-FFF2-40B4-BE49-F238E27FC236}">
                <a16:creationId xmlns:a16="http://schemas.microsoft.com/office/drawing/2014/main" id="{D5AD58A8-EACB-46D4-7A70-54393B7A1330}"/>
              </a:ext>
            </a:extLst>
          </p:cNvPr>
          <p:cNvSpPr/>
          <p:nvPr/>
        </p:nvSpPr>
        <p:spPr>
          <a:xfrm>
            <a:off x="9897795" y="3586279"/>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7" name="Oval 18446">
            <a:extLst>
              <a:ext uri="{FF2B5EF4-FFF2-40B4-BE49-F238E27FC236}">
                <a16:creationId xmlns:a16="http://schemas.microsoft.com/office/drawing/2014/main" id="{01F8585C-775C-2451-0F40-32B778725DBA}"/>
              </a:ext>
            </a:extLst>
          </p:cNvPr>
          <p:cNvSpPr/>
          <p:nvPr/>
        </p:nvSpPr>
        <p:spPr>
          <a:xfrm>
            <a:off x="10245685" y="4045219"/>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8" name="Flowchart: Connector 18447">
            <a:extLst>
              <a:ext uri="{FF2B5EF4-FFF2-40B4-BE49-F238E27FC236}">
                <a16:creationId xmlns:a16="http://schemas.microsoft.com/office/drawing/2014/main" id="{15F0B0C8-FC57-FAD6-44A4-F95C65A3CEF5}"/>
              </a:ext>
            </a:extLst>
          </p:cNvPr>
          <p:cNvSpPr/>
          <p:nvPr/>
        </p:nvSpPr>
        <p:spPr>
          <a:xfrm>
            <a:off x="10641243" y="541789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9" name="Flowchart: Connector 18448">
            <a:extLst>
              <a:ext uri="{FF2B5EF4-FFF2-40B4-BE49-F238E27FC236}">
                <a16:creationId xmlns:a16="http://schemas.microsoft.com/office/drawing/2014/main" id="{35328F33-2BB8-B470-7C01-63B6D3F7119B}"/>
              </a:ext>
            </a:extLst>
          </p:cNvPr>
          <p:cNvSpPr/>
          <p:nvPr/>
        </p:nvSpPr>
        <p:spPr>
          <a:xfrm>
            <a:off x="10641243" y="565041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0" name="Flowchart: Connector 18449">
            <a:extLst>
              <a:ext uri="{FF2B5EF4-FFF2-40B4-BE49-F238E27FC236}">
                <a16:creationId xmlns:a16="http://schemas.microsoft.com/office/drawing/2014/main" id="{9D44DC6F-C894-A978-CCE6-AF07886EEF01}"/>
              </a:ext>
            </a:extLst>
          </p:cNvPr>
          <p:cNvSpPr/>
          <p:nvPr/>
        </p:nvSpPr>
        <p:spPr>
          <a:xfrm>
            <a:off x="10641243" y="588472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1" name="Oval 18450">
            <a:extLst>
              <a:ext uri="{FF2B5EF4-FFF2-40B4-BE49-F238E27FC236}">
                <a16:creationId xmlns:a16="http://schemas.microsoft.com/office/drawing/2014/main" id="{EEC1A109-8B85-22B9-73F0-5C74337405B1}"/>
              </a:ext>
            </a:extLst>
          </p:cNvPr>
          <p:cNvSpPr/>
          <p:nvPr/>
        </p:nvSpPr>
        <p:spPr>
          <a:xfrm>
            <a:off x="10245685" y="6541164"/>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2" name="Flowchart: Connector 18451">
            <a:extLst>
              <a:ext uri="{FF2B5EF4-FFF2-40B4-BE49-F238E27FC236}">
                <a16:creationId xmlns:a16="http://schemas.microsoft.com/office/drawing/2014/main" id="{C38209E7-3205-16A6-5297-C429F80323D0}"/>
              </a:ext>
            </a:extLst>
          </p:cNvPr>
          <p:cNvSpPr/>
          <p:nvPr/>
        </p:nvSpPr>
        <p:spPr>
          <a:xfrm>
            <a:off x="6001046"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3" name="Flowchart: Connector 18452">
            <a:extLst>
              <a:ext uri="{FF2B5EF4-FFF2-40B4-BE49-F238E27FC236}">
                <a16:creationId xmlns:a16="http://schemas.microsoft.com/office/drawing/2014/main" id="{75570C23-FE48-C1C1-F302-AA152386167E}"/>
              </a:ext>
            </a:extLst>
          </p:cNvPr>
          <p:cNvSpPr/>
          <p:nvPr/>
        </p:nvSpPr>
        <p:spPr>
          <a:xfrm>
            <a:off x="6288590"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4" name="Flowchart: Connector 18453">
            <a:extLst>
              <a:ext uri="{FF2B5EF4-FFF2-40B4-BE49-F238E27FC236}">
                <a16:creationId xmlns:a16="http://schemas.microsoft.com/office/drawing/2014/main" id="{5A382213-0446-415E-7ECE-40213A01B3B3}"/>
              </a:ext>
            </a:extLst>
          </p:cNvPr>
          <p:cNvSpPr/>
          <p:nvPr/>
        </p:nvSpPr>
        <p:spPr>
          <a:xfrm>
            <a:off x="6561482" y="36874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8455" name="Straight Arrow Connector 18454">
            <a:extLst>
              <a:ext uri="{FF2B5EF4-FFF2-40B4-BE49-F238E27FC236}">
                <a16:creationId xmlns:a16="http://schemas.microsoft.com/office/drawing/2014/main" id="{C4A489CA-AC54-6157-9AAB-6DA730F5589B}"/>
              </a:ext>
            </a:extLst>
          </p:cNvPr>
          <p:cNvCxnSpPr>
            <a:cxnSpLocks/>
            <a:stCxn id="18" idx="6"/>
            <a:endCxn id="18432" idx="2"/>
          </p:cNvCxnSpPr>
          <p:nvPr/>
        </p:nvCxnSpPr>
        <p:spPr>
          <a:xfrm flipV="1">
            <a:off x="2286517" y="3998088"/>
            <a:ext cx="2309821"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57" name="Straight Arrow Connector 18456">
            <a:extLst>
              <a:ext uri="{FF2B5EF4-FFF2-40B4-BE49-F238E27FC236}">
                <a16:creationId xmlns:a16="http://schemas.microsoft.com/office/drawing/2014/main" id="{8828B1B8-E78A-872A-55AB-0B5E8C481D45}"/>
              </a:ext>
            </a:extLst>
          </p:cNvPr>
          <p:cNvCxnSpPr>
            <a:cxnSpLocks/>
            <a:stCxn id="18" idx="6"/>
            <a:endCxn id="18433" idx="2"/>
          </p:cNvCxnSpPr>
          <p:nvPr/>
        </p:nvCxnSpPr>
        <p:spPr>
          <a:xfrm>
            <a:off x="2286517" y="4513622"/>
            <a:ext cx="2309821"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0" name="Straight Arrow Connector 18459">
            <a:extLst>
              <a:ext uri="{FF2B5EF4-FFF2-40B4-BE49-F238E27FC236}">
                <a16:creationId xmlns:a16="http://schemas.microsoft.com/office/drawing/2014/main" id="{DD8E77DA-6776-0483-7A5C-234EC9E793C5}"/>
              </a:ext>
            </a:extLst>
          </p:cNvPr>
          <p:cNvCxnSpPr>
            <a:cxnSpLocks/>
            <a:endCxn id="18434" idx="2"/>
          </p:cNvCxnSpPr>
          <p:nvPr/>
        </p:nvCxnSpPr>
        <p:spPr>
          <a:xfrm>
            <a:off x="2286517" y="4513621"/>
            <a:ext cx="2309821" cy="209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3" name="Straight Arrow Connector 18462">
            <a:extLst>
              <a:ext uri="{FF2B5EF4-FFF2-40B4-BE49-F238E27FC236}">
                <a16:creationId xmlns:a16="http://schemas.microsoft.com/office/drawing/2014/main" id="{58503EE3-53DF-5A39-2D08-70807015D9C6}"/>
              </a:ext>
            </a:extLst>
          </p:cNvPr>
          <p:cNvCxnSpPr>
            <a:cxnSpLocks/>
            <a:stCxn id="18" idx="6"/>
            <a:endCxn id="18435" idx="2"/>
          </p:cNvCxnSpPr>
          <p:nvPr/>
        </p:nvCxnSpPr>
        <p:spPr>
          <a:xfrm>
            <a:off x="2286517" y="4513622"/>
            <a:ext cx="2309821"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6" name="Straight Arrow Connector 18465">
            <a:extLst>
              <a:ext uri="{FF2B5EF4-FFF2-40B4-BE49-F238E27FC236}">
                <a16:creationId xmlns:a16="http://schemas.microsoft.com/office/drawing/2014/main" id="{31E88DAD-C242-A40E-4034-C61F932B0FDB}"/>
              </a:ext>
            </a:extLst>
          </p:cNvPr>
          <p:cNvCxnSpPr>
            <a:cxnSpLocks/>
            <a:stCxn id="51" idx="6"/>
            <a:endCxn id="18432" idx="2"/>
          </p:cNvCxnSpPr>
          <p:nvPr/>
        </p:nvCxnSpPr>
        <p:spPr>
          <a:xfrm flipV="1">
            <a:off x="2286517" y="3998088"/>
            <a:ext cx="2309821"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0" name="Straight Arrow Connector 18469">
            <a:extLst>
              <a:ext uri="{FF2B5EF4-FFF2-40B4-BE49-F238E27FC236}">
                <a16:creationId xmlns:a16="http://schemas.microsoft.com/office/drawing/2014/main" id="{1F1CA5E5-228C-94B7-BC82-5DD4C3614829}"/>
              </a:ext>
            </a:extLst>
          </p:cNvPr>
          <p:cNvCxnSpPr>
            <a:cxnSpLocks/>
            <a:stCxn id="51" idx="6"/>
            <a:endCxn id="18433" idx="2"/>
          </p:cNvCxnSpPr>
          <p:nvPr/>
        </p:nvCxnSpPr>
        <p:spPr>
          <a:xfrm flipV="1">
            <a:off x="2286517" y="4701527"/>
            <a:ext cx="2309821"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3" name="Straight Arrow Connector 18472">
            <a:extLst>
              <a:ext uri="{FF2B5EF4-FFF2-40B4-BE49-F238E27FC236}">
                <a16:creationId xmlns:a16="http://schemas.microsoft.com/office/drawing/2014/main" id="{9FF2F74F-ACCE-88F0-01D5-8E08A2EBEBBA}"/>
              </a:ext>
            </a:extLst>
          </p:cNvPr>
          <p:cNvCxnSpPr>
            <a:cxnSpLocks/>
            <a:stCxn id="51" idx="6"/>
            <a:endCxn id="18434" idx="2"/>
          </p:cNvCxnSpPr>
          <p:nvPr/>
        </p:nvCxnSpPr>
        <p:spPr>
          <a:xfrm flipV="1">
            <a:off x="2286517" y="6607887"/>
            <a:ext cx="2309821"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6" name="Straight Arrow Connector 18475">
            <a:extLst>
              <a:ext uri="{FF2B5EF4-FFF2-40B4-BE49-F238E27FC236}">
                <a16:creationId xmlns:a16="http://schemas.microsoft.com/office/drawing/2014/main" id="{D82FD2DD-214B-0B35-DCF9-9AC249568EE4}"/>
              </a:ext>
            </a:extLst>
          </p:cNvPr>
          <p:cNvCxnSpPr>
            <a:cxnSpLocks/>
            <a:stCxn id="51" idx="6"/>
          </p:cNvCxnSpPr>
          <p:nvPr/>
        </p:nvCxnSpPr>
        <p:spPr>
          <a:xfrm>
            <a:off x="2286517" y="7009567"/>
            <a:ext cx="2292057" cy="351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1" name="Straight Arrow Connector 18480">
            <a:extLst>
              <a:ext uri="{FF2B5EF4-FFF2-40B4-BE49-F238E27FC236}">
                <a16:creationId xmlns:a16="http://schemas.microsoft.com/office/drawing/2014/main" id="{A0465BBC-6596-4122-52CB-31F8DA45430B}"/>
              </a:ext>
            </a:extLst>
          </p:cNvPr>
          <p:cNvCxnSpPr>
            <a:cxnSpLocks/>
            <a:stCxn id="18432" idx="6"/>
            <a:endCxn id="18442" idx="2"/>
          </p:cNvCxnSpPr>
          <p:nvPr/>
        </p:nvCxnSpPr>
        <p:spPr>
          <a:xfrm flipV="1">
            <a:off x="5188525" y="3976509"/>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4" name="Straight Arrow Connector 18483">
            <a:extLst>
              <a:ext uri="{FF2B5EF4-FFF2-40B4-BE49-F238E27FC236}">
                <a16:creationId xmlns:a16="http://schemas.microsoft.com/office/drawing/2014/main" id="{84ABBA5E-8457-ABA2-0F37-ACF1A1D80ADC}"/>
              </a:ext>
            </a:extLst>
          </p:cNvPr>
          <p:cNvCxnSpPr>
            <a:cxnSpLocks/>
            <a:stCxn id="18432" idx="6"/>
            <a:endCxn id="18443" idx="2"/>
          </p:cNvCxnSpPr>
          <p:nvPr/>
        </p:nvCxnSpPr>
        <p:spPr>
          <a:xfrm>
            <a:off x="5188525" y="3998088"/>
            <a:ext cx="2302420" cy="681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7" name="Straight Arrow Connector 18486">
            <a:extLst>
              <a:ext uri="{FF2B5EF4-FFF2-40B4-BE49-F238E27FC236}">
                <a16:creationId xmlns:a16="http://schemas.microsoft.com/office/drawing/2014/main" id="{2C170C6D-5945-D8A7-D9A0-7A8FDAA930AB}"/>
              </a:ext>
            </a:extLst>
          </p:cNvPr>
          <p:cNvCxnSpPr>
            <a:cxnSpLocks/>
            <a:stCxn id="18432" idx="6"/>
            <a:endCxn id="18444" idx="2"/>
          </p:cNvCxnSpPr>
          <p:nvPr/>
        </p:nvCxnSpPr>
        <p:spPr>
          <a:xfrm>
            <a:off x="5188525" y="3998088"/>
            <a:ext cx="2302420" cy="258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0" name="Straight Arrow Connector 18489">
            <a:extLst>
              <a:ext uri="{FF2B5EF4-FFF2-40B4-BE49-F238E27FC236}">
                <a16:creationId xmlns:a16="http://schemas.microsoft.com/office/drawing/2014/main" id="{B5EE7D1C-7FCA-5FAB-CC94-CD017E6C1B32}"/>
              </a:ext>
            </a:extLst>
          </p:cNvPr>
          <p:cNvCxnSpPr>
            <a:cxnSpLocks/>
            <a:stCxn id="18432" idx="6"/>
            <a:endCxn id="18445" idx="2"/>
          </p:cNvCxnSpPr>
          <p:nvPr/>
        </p:nvCxnSpPr>
        <p:spPr>
          <a:xfrm>
            <a:off x="5188525" y="3998088"/>
            <a:ext cx="2302420" cy="3350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3" name="Straight Arrow Connector 18492">
            <a:extLst>
              <a:ext uri="{FF2B5EF4-FFF2-40B4-BE49-F238E27FC236}">
                <a16:creationId xmlns:a16="http://schemas.microsoft.com/office/drawing/2014/main" id="{721FF50E-2BC8-532F-85C8-AAC8269D95DD}"/>
              </a:ext>
            </a:extLst>
          </p:cNvPr>
          <p:cNvCxnSpPr>
            <a:cxnSpLocks/>
            <a:stCxn id="18433" idx="6"/>
            <a:endCxn id="18442" idx="2"/>
          </p:cNvCxnSpPr>
          <p:nvPr/>
        </p:nvCxnSpPr>
        <p:spPr>
          <a:xfrm flipV="1">
            <a:off x="5188525" y="3976509"/>
            <a:ext cx="2302420" cy="725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54923776-E08D-98D3-4BC4-E1641E8171E1}"/>
              </a:ext>
            </a:extLst>
          </p:cNvPr>
          <p:cNvCxnSpPr>
            <a:cxnSpLocks/>
            <a:stCxn id="18433" idx="6"/>
            <a:endCxn id="18443" idx="2"/>
          </p:cNvCxnSpPr>
          <p:nvPr/>
        </p:nvCxnSpPr>
        <p:spPr>
          <a:xfrm flipV="1">
            <a:off x="5188525" y="467994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323F9DCB-8D1E-4796-4BD5-34CC42DBA680}"/>
              </a:ext>
            </a:extLst>
          </p:cNvPr>
          <p:cNvCxnSpPr>
            <a:cxnSpLocks/>
            <a:stCxn id="18433" idx="6"/>
          </p:cNvCxnSpPr>
          <p:nvPr/>
        </p:nvCxnSpPr>
        <p:spPr>
          <a:xfrm>
            <a:off x="5188525" y="4701527"/>
            <a:ext cx="2302420" cy="188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AE5CD64B-5280-A0E5-BC22-B392F219CAB9}"/>
              </a:ext>
            </a:extLst>
          </p:cNvPr>
          <p:cNvCxnSpPr>
            <a:cxnSpLocks/>
            <a:endCxn id="18445" idx="2"/>
          </p:cNvCxnSpPr>
          <p:nvPr/>
        </p:nvCxnSpPr>
        <p:spPr>
          <a:xfrm>
            <a:off x="5188525" y="4701527"/>
            <a:ext cx="2302420" cy="2646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Flowchart: Connector 136">
            <a:extLst>
              <a:ext uri="{FF2B5EF4-FFF2-40B4-BE49-F238E27FC236}">
                <a16:creationId xmlns:a16="http://schemas.microsoft.com/office/drawing/2014/main" id="{7D8A15B6-B5CA-C293-7490-0E789AD98CB0}"/>
              </a:ext>
            </a:extLst>
          </p:cNvPr>
          <p:cNvSpPr/>
          <p:nvPr/>
        </p:nvSpPr>
        <p:spPr>
          <a:xfrm>
            <a:off x="6001046"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8" name="Flowchart: Connector 137">
            <a:extLst>
              <a:ext uri="{FF2B5EF4-FFF2-40B4-BE49-F238E27FC236}">
                <a16:creationId xmlns:a16="http://schemas.microsoft.com/office/drawing/2014/main" id="{F9F6B5EC-9A88-4129-89E3-B86FE18C8658}"/>
              </a:ext>
            </a:extLst>
          </p:cNvPr>
          <p:cNvSpPr/>
          <p:nvPr/>
        </p:nvSpPr>
        <p:spPr>
          <a:xfrm>
            <a:off x="6288590"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9" name="Flowchart: Connector 138">
            <a:extLst>
              <a:ext uri="{FF2B5EF4-FFF2-40B4-BE49-F238E27FC236}">
                <a16:creationId xmlns:a16="http://schemas.microsoft.com/office/drawing/2014/main" id="{8E26C506-6772-A38E-A818-D445B1612C8D}"/>
              </a:ext>
            </a:extLst>
          </p:cNvPr>
          <p:cNvSpPr/>
          <p:nvPr/>
        </p:nvSpPr>
        <p:spPr>
          <a:xfrm>
            <a:off x="6561482" y="7709165"/>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67DEAF00-70C7-B5AD-3CEA-F90A926C6D8C}"/>
                  </a:ext>
                </a:extLst>
              </p:cNvPr>
              <p:cNvSpPr txBox="1"/>
              <p:nvPr/>
            </p:nvSpPr>
            <p:spPr>
              <a:xfrm>
                <a:off x="1649414" y="3016786"/>
                <a:ext cx="4493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𝐼</m:t>
                      </m:r>
                    </m:oMath>
                  </m:oMathPara>
                </a14:m>
                <a:endParaRPr kumimoji="0" lang="en-GB"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0" name="TextBox 139">
                <a:extLst>
                  <a:ext uri="{FF2B5EF4-FFF2-40B4-BE49-F238E27FC236}">
                    <a16:creationId xmlns:a16="http://schemas.microsoft.com/office/drawing/2014/main" id="{67DEAF00-70C7-B5AD-3CEA-F90A926C6D8C}"/>
                  </a:ext>
                </a:extLst>
              </p:cNvPr>
              <p:cNvSpPr txBox="1">
                <a:spLocks noRot="1" noChangeAspect="1" noMove="1" noResize="1" noEditPoints="1" noAdjustHandles="1" noChangeArrowheads="1" noChangeShapeType="1" noTextEdit="1"/>
              </p:cNvSpPr>
              <p:nvPr/>
            </p:nvSpPr>
            <p:spPr>
              <a:xfrm>
                <a:off x="1649414" y="3016786"/>
                <a:ext cx="449364" cy="595035"/>
              </a:xfrm>
              <a:prstGeom prst="rect">
                <a:avLst/>
              </a:prstGeom>
              <a:blipFill>
                <a:blip r:embed="rId2"/>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DA7492EF-7EE8-D9A6-EC1C-D2A5F2F5652F}"/>
                  </a:ext>
                </a:extLst>
              </p:cNvPr>
              <p:cNvSpPr txBox="1"/>
              <p:nvPr/>
            </p:nvSpPr>
            <p:spPr>
              <a:xfrm>
                <a:off x="4476858" y="3012880"/>
                <a:ext cx="1038655"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2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mc:Choice>
        <mc:Fallback xmlns="">
          <p:sp>
            <p:nvSpPr>
              <p:cNvPr id="141" name="TextBox 140">
                <a:extLst>
                  <a:ext uri="{FF2B5EF4-FFF2-40B4-BE49-F238E27FC236}">
                    <a16:creationId xmlns:a16="http://schemas.microsoft.com/office/drawing/2014/main" id="{DA7492EF-7EE8-D9A6-EC1C-D2A5F2F5652F}"/>
                  </a:ext>
                </a:extLst>
              </p:cNvPr>
              <p:cNvSpPr txBox="1">
                <a:spLocks noRot="1" noChangeAspect="1" noMove="1" noResize="1" noEditPoints="1" noAdjustHandles="1" noChangeArrowheads="1" noChangeShapeType="1" noTextEdit="1"/>
              </p:cNvSpPr>
              <p:nvPr/>
            </p:nvSpPr>
            <p:spPr>
              <a:xfrm>
                <a:off x="4476858" y="3012880"/>
                <a:ext cx="1038655" cy="595035"/>
              </a:xfrm>
              <a:prstGeom prst="rect">
                <a:avLst/>
              </a:prstGeom>
              <a:blipFill>
                <a:blip r:embed="rId3"/>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9193F0C-75E0-E09C-F15A-AA97C24CD5FD}"/>
                  </a:ext>
                </a:extLst>
              </p:cNvPr>
              <p:cNvSpPr txBox="1"/>
              <p:nvPr/>
            </p:nvSpPr>
            <p:spPr>
              <a:xfrm>
                <a:off x="7437247" y="2980874"/>
                <a:ext cx="71779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𝐾</m:t>
                          </m:r>
                        </m:sub>
                      </m:sSub>
                    </m:oMath>
                  </m:oMathPara>
                </a14:m>
                <a:endParaRPr kumimoji="0" lang="en-US" sz="32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mc:Choice>
        <mc:Fallback xmlns="">
          <p:sp>
            <p:nvSpPr>
              <p:cNvPr id="142" name="TextBox 141">
                <a:extLst>
                  <a:ext uri="{FF2B5EF4-FFF2-40B4-BE49-F238E27FC236}">
                    <a16:creationId xmlns:a16="http://schemas.microsoft.com/office/drawing/2014/main" id="{09193F0C-75E0-E09C-F15A-AA97C24CD5FD}"/>
                  </a:ext>
                </a:extLst>
              </p:cNvPr>
              <p:cNvSpPr txBox="1">
                <a:spLocks noRot="1" noChangeAspect="1" noMove="1" noResize="1" noEditPoints="1" noAdjustHandles="1" noChangeArrowheads="1" noChangeShapeType="1" noTextEdit="1"/>
              </p:cNvSpPr>
              <p:nvPr/>
            </p:nvSpPr>
            <p:spPr>
              <a:xfrm>
                <a:off x="7437247" y="2980874"/>
                <a:ext cx="717792" cy="595035"/>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75F4ED14-DEAC-621D-5F1C-2C984483B6DB}"/>
                  </a:ext>
                </a:extLst>
              </p:cNvPr>
              <p:cNvSpPr txBox="1"/>
              <p:nvPr/>
            </p:nvSpPr>
            <p:spPr>
              <a:xfrm>
                <a:off x="10537886" y="2963059"/>
                <a:ext cx="23035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dirty="0" smtClean="0">
                          <a:ln>
                            <a:noFill/>
                          </a:ln>
                          <a:solidFill>
                            <a:srgbClr val="838787"/>
                          </a:solidFill>
                          <a:effectLst/>
                          <a:uFillTx/>
                          <a:latin typeface="Cambria Math" panose="02040503050406030204" pitchFamily="18" charset="0"/>
                          <a:ea typeface="Avenir Next Medium"/>
                          <a:cs typeface="Avenir Next Medium"/>
                          <a:sym typeface="Avenir Next Medium"/>
                        </a:rPr>
                        <m:t>𝑂</m:t>
                      </m:r>
                    </m:oMath>
                  </m:oMathPara>
                </a14:m>
                <a:endParaRPr kumimoji="0" lang="en-GB"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3" name="TextBox 142">
                <a:extLst>
                  <a:ext uri="{FF2B5EF4-FFF2-40B4-BE49-F238E27FC236}">
                    <a16:creationId xmlns:a16="http://schemas.microsoft.com/office/drawing/2014/main" id="{75F4ED14-DEAC-621D-5F1C-2C984483B6DB}"/>
                  </a:ext>
                </a:extLst>
              </p:cNvPr>
              <p:cNvSpPr txBox="1">
                <a:spLocks noRot="1" noChangeAspect="1" noMove="1" noResize="1" noEditPoints="1" noAdjustHandles="1" noChangeArrowheads="1" noChangeShapeType="1" noTextEdit="1"/>
              </p:cNvSpPr>
              <p:nvPr/>
            </p:nvSpPr>
            <p:spPr>
              <a:xfrm>
                <a:off x="10537886" y="2963059"/>
                <a:ext cx="230357" cy="595035"/>
              </a:xfrm>
              <a:prstGeom prst="rect">
                <a:avLst/>
              </a:prstGeom>
              <a:blipFill>
                <a:blip r:embed="rId5"/>
                <a:stretch>
                  <a:fillRect r="-32432"/>
                </a:stretch>
              </a:blipFill>
              <a:ln w="12700" cap="flat">
                <a:noFill/>
                <a:miter lim="400000"/>
              </a:ln>
              <a:effectLst/>
            </p:spPr>
            <p:txBody>
              <a:bodyPr/>
              <a:lstStyle/>
              <a:p>
                <a:r>
                  <a:rPr lang="en-GB">
                    <a:noFill/>
                  </a:rPr>
                  <a:t> </a:t>
                </a:r>
              </a:p>
            </p:txBody>
          </p:sp>
        </mc:Fallback>
      </mc:AlternateContent>
      <p:cxnSp>
        <p:nvCxnSpPr>
          <p:cNvPr id="144" name="Straight Arrow Connector 143">
            <a:extLst>
              <a:ext uri="{FF2B5EF4-FFF2-40B4-BE49-F238E27FC236}">
                <a16:creationId xmlns:a16="http://schemas.microsoft.com/office/drawing/2014/main" id="{26B26598-F47E-C884-5899-90A81E873D64}"/>
              </a:ext>
            </a:extLst>
          </p:cNvPr>
          <p:cNvCxnSpPr>
            <a:cxnSpLocks/>
            <a:stCxn id="18434" idx="6"/>
            <a:endCxn id="18442" idx="2"/>
          </p:cNvCxnSpPr>
          <p:nvPr/>
        </p:nvCxnSpPr>
        <p:spPr>
          <a:xfrm flipV="1">
            <a:off x="5188525" y="3976509"/>
            <a:ext cx="2302420" cy="2631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8E1BD971-CC7C-977F-3031-672A2B1E87E5}"/>
              </a:ext>
            </a:extLst>
          </p:cNvPr>
          <p:cNvCxnSpPr>
            <a:cxnSpLocks/>
            <a:stCxn id="18434" idx="6"/>
            <a:endCxn id="18443" idx="2"/>
          </p:cNvCxnSpPr>
          <p:nvPr/>
        </p:nvCxnSpPr>
        <p:spPr>
          <a:xfrm flipV="1">
            <a:off x="5188525" y="4679948"/>
            <a:ext cx="2302420" cy="192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ADF9FA21-29CA-CD7C-86A2-9D2D483156EB}"/>
              </a:ext>
            </a:extLst>
          </p:cNvPr>
          <p:cNvCxnSpPr>
            <a:cxnSpLocks/>
            <a:stCxn id="18434" idx="6"/>
            <a:endCxn id="18444" idx="2"/>
          </p:cNvCxnSpPr>
          <p:nvPr/>
        </p:nvCxnSpPr>
        <p:spPr>
          <a:xfrm flipV="1">
            <a:off x="5188525" y="658630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3EE07F12-D4A4-2086-60CD-1882F7119155}"/>
              </a:ext>
            </a:extLst>
          </p:cNvPr>
          <p:cNvCxnSpPr>
            <a:cxnSpLocks/>
            <a:stCxn id="18434" idx="6"/>
            <a:endCxn id="18445" idx="2"/>
          </p:cNvCxnSpPr>
          <p:nvPr/>
        </p:nvCxnSpPr>
        <p:spPr>
          <a:xfrm>
            <a:off x="5188525" y="6607887"/>
            <a:ext cx="2302420" cy="74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346F0CA5-F7C8-31BD-EA20-04626B91059D}"/>
              </a:ext>
            </a:extLst>
          </p:cNvPr>
          <p:cNvCxnSpPr>
            <a:cxnSpLocks/>
            <a:stCxn id="18435" idx="6"/>
            <a:endCxn id="18442" idx="2"/>
          </p:cNvCxnSpPr>
          <p:nvPr/>
        </p:nvCxnSpPr>
        <p:spPr>
          <a:xfrm flipV="1">
            <a:off x="5188525" y="3976509"/>
            <a:ext cx="2302420" cy="339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CE86462B-06DF-DEF8-B336-062A1C64FF9A}"/>
              </a:ext>
            </a:extLst>
          </p:cNvPr>
          <p:cNvCxnSpPr>
            <a:cxnSpLocks/>
            <a:stCxn id="18435" idx="6"/>
            <a:endCxn id="18443" idx="2"/>
          </p:cNvCxnSpPr>
          <p:nvPr/>
        </p:nvCxnSpPr>
        <p:spPr>
          <a:xfrm flipV="1">
            <a:off x="5188525" y="4679948"/>
            <a:ext cx="2302420" cy="2689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307DFAD4-CA50-4E65-EEEB-101D8986352D}"/>
              </a:ext>
            </a:extLst>
          </p:cNvPr>
          <p:cNvCxnSpPr>
            <a:cxnSpLocks/>
            <a:stCxn id="18435" idx="6"/>
            <a:endCxn id="18444" idx="2"/>
          </p:cNvCxnSpPr>
          <p:nvPr/>
        </p:nvCxnSpPr>
        <p:spPr>
          <a:xfrm flipV="1">
            <a:off x="5188525" y="6586308"/>
            <a:ext cx="2302420" cy="783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56237D14-A676-382C-4F7B-42411AE8EAE5}"/>
              </a:ext>
            </a:extLst>
          </p:cNvPr>
          <p:cNvCxnSpPr>
            <a:cxnSpLocks/>
            <a:stCxn id="18435" idx="6"/>
            <a:endCxn id="18445" idx="2"/>
          </p:cNvCxnSpPr>
          <p:nvPr/>
        </p:nvCxnSpPr>
        <p:spPr>
          <a:xfrm flipV="1">
            <a:off x="5188525" y="7348330"/>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2ADE1472-FE27-DFEF-00C1-84E10CD5E306}"/>
              </a:ext>
            </a:extLst>
          </p:cNvPr>
          <p:cNvCxnSpPr>
            <a:cxnSpLocks/>
            <a:stCxn id="18442" idx="6"/>
            <a:endCxn id="18447" idx="2"/>
          </p:cNvCxnSpPr>
          <p:nvPr/>
        </p:nvCxnSpPr>
        <p:spPr>
          <a:xfrm>
            <a:off x="8083132" y="3976509"/>
            <a:ext cx="2162553"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C4C9B668-25F9-5A8E-1319-3F480E2AE99F}"/>
              </a:ext>
            </a:extLst>
          </p:cNvPr>
          <p:cNvCxnSpPr>
            <a:cxnSpLocks/>
            <a:stCxn id="18443" idx="6"/>
            <a:endCxn id="18447" idx="2"/>
          </p:cNvCxnSpPr>
          <p:nvPr/>
        </p:nvCxnSpPr>
        <p:spPr>
          <a:xfrm flipV="1">
            <a:off x="8083132" y="4492043"/>
            <a:ext cx="2162553"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BB3F5A74-DD4E-3782-BECB-E730893E1236}"/>
              </a:ext>
            </a:extLst>
          </p:cNvPr>
          <p:cNvCxnSpPr>
            <a:cxnSpLocks/>
            <a:stCxn id="18444" idx="6"/>
            <a:endCxn id="18447" idx="2"/>
          </p:cNvCxnSpPr>
          <p:nvPr/>
        </p:nvCxnSpPr>
        <p:spPr>
          <a:xfrm flipV="1">
            <a:off x="8083132" y="4492043"/>
            <a:ext cx="2162553" cy="2094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A24DD93C-12B8-8C90-2835-93BF102F9A95}"/>
              </a:ext>
            </a:extLst>
          </p:cNvPr>
          <p:cNvCxnSpPr>
            <a:cxnSpLocks/>
            <a:stCxn id="18445" idx="6"/>
            <a:endCxn id="18447" idx="2"/>
          </p:cNvCxnSpPr>
          <p:nvPr/>
        </p:nvCxnSpPr>
        <p:spPr>
          <a:xfrm flipV="1">
            <a:off x="8083132" y="4492043"/>
            <a:ext cx="2162553"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425768B6-3CB4-F101-01FE-2965759CFFC9}"/>
              </a:ext>
            </a:extLst>
          </p:cNvPr>
          <p:cNvCxnSpPr>
            <a:cxnSpLocks/>
            <a:stCxn id="18442" idx="6"/>
            <a:endCxn id="18451" idx="2"/>
          </p:cNvCxnSpPr>
          <p:nvPr/>
        </p:nvCxnSpPr>
        <p:spPr>
          <a:xfrm>
            <a:off x="8083132" y="3976509"/>
            <a:ext cx="2162553"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5055A936-0191-49AB-8E6E-3697881545B8}"/>
              </a:ext>
            </a:extLst>
          </p:cNvPr>
          <p:cNvCxnSpPr>
            <a:cxnSpLocks/>
            <a:stCxn id="18443" idx="6"/>
            <a:endCxn id="18451" idx="2"/>
          </p:cNvCxnSpPr>
          <p:nvPr/>
        </p:nvCxnSpPr>
        <p:spPr>
          <a:xfrm>
            <a:off x="8083132" y="4679948"/>
            <a:ext cx="2162553"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90A6FDE5-2415-362A-5F0F-F9C9ECF222EA}"/>
              </a:ext>
            </a:extLst>
          </p:cNvPr>
          <p:cNvCxnSpPr>
            <a:cxnSpLocks/>
            <a:stCxn id="18444" idx="6"/>
            <a:endCxn id="18451" idx="2"/>
          </p:cNvCxnSpPr>
          <p:nvPr/>
        </p:nvCxnSpPr>
        <p:spPr>
          <a:xfrm>
            <a:off x="8083132" y="6586308"/>
            <a:ext cx="2162553"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8" name="Straight Arrow Connector 18497">
            <a:extLst>
              <a:ext uri="{FF2B5EF4-FFF2-40B4-BE49-F238E27FC236}">
                <a16:creationId xmlns:a16="http://schemas.microsoft.com/office/drawing/2014/main" id="{DEB4C78E-E877-A9C5-CE59-A277EF8F283C}"/>
              </a:ext>
            </a:extLst>
          </p:cNvPr>
          <p:cNvCxnSpPr>
            <a:cxnSpLocks/>
            <a:stCxn id="18445" idx="6"/>
            <a:endCxn id="18451" idx="2"/>
          </p:cNvCxnSpPr>
          <p:nvPr/>
        </p:nvCxnSpPr>
        <p:spPr>
          <a:xfrm flipV="1">
            <a:off x="8083132" y="6987988"/>
            <a:ext cx="2162553" cy="360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01" name="TextBox 18500">
                <a:extLst>
                  <a:ext uri="{FF2B5EF4-FFF2-40B4-BE49-F238E27FC236}">
                    <a16:creationId xmlns:a16="http://schemas.microsoft.com/office/drawing/2014/main" id="{51C3251C-A299-1226-0AAF-7DCA78AC50EE}"/>
                  </a:ext>
                </a:extLst>
              </p:cNvPr>
              <p:cNvSpPr txBox="1"/>
              <p:nvPr/>
            </p:nvSpPr>
            <p:spPr>
              <a:xfrm>
                <a:off x="292280" y="4095165"/>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1" name="TextBox 18500">
                <a:extLst>
                  <a:ext uri="{FF2B5EF4-FFF2-40B4-BE49-F238E27FC236}">
                    <a16:creationId xmlns:a16="http://schemas.microsoft.com/office/drawing/2014/main" id="{51C3251C-A299-1226-0AAF-7DCA78AC50EE}"/>
                  </a:ext>
                </a:extLst>
              </p:cNvPr>
              <p:cNvSpPr txBox="1">
                <a:spLocks noRot="1" noChangeAspect="1" noMove="1" noResize="1" noEditPoints="1" noAdjustHandles="1" noChangeArrowheads="1" noChangeShapeType="1" noTextEdit="1"/>
              </p:cNvSpPr>
              <p:nvPr/>
            </p:nvSpPr>
            <p:spPr>
              <a:xfrm>
                <a:off x="292280" y="4095165"/>
                <a:ext cx="601354" cy="656590"/>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2" name="TextBox 18501">
                <a:extLst>
                  <a:ext uri="{FF2B5EF4-FFF2-40B4-BE49-F238E27FC236}">
                    <a16:creationId xmlns:a16="http://schemas.microsoft.com/office/drawing/2014/main" id="{A38CD00E-E118-1553-2EC3-697C58DFB344}"/>
                  </a:ext>
                </a:extLst>
              </p:cNvPr>
              <p:cNvSpPr txBox="1"/>
              <p:nvPr/>
            </p:nvSpPr>
            <p:spPr>
              <a:xfrm>
                <a:off x="328206" y="6608551"/>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𝑛</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2" name="TextBox 18501">
                <a:extLst>
                  <a:ext uri="{FF2B5EF4-FFF2-40B4-BE49-F238E27FC236}">
                    <a16:creationId xmlns:a16="http://schemas.microsoft.com/office/drawing/2014/main" id="{A38CD00E-E118-1553-2EC3-697C58DFB344}"/>
                  </a:ext>
                </a:extLst>
              </p:cNvPr>
              <p:cNvSpPr txBox="1">
                <a:spLocks noRot="1" noChangeAspect="1" noMove="1" noResize="1" noEditPoints="1" noAdjustHandles="1" noChangeArrowheads="1" noChangeShapeType="1" noTextEdit="1"/>
              </p:cNvSpPr>
              <p:nvPr/>
            </p:nvSpPr>
            <p:spPr>
              <a:xfrm>
                <a:off x="328206" y="6608551"/>
                <a:ext cx="601354" cy="656590"/>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3" name="TextBox 18502">
                <a:extLst>
                  <a:ext uri="{FF2B5EF4-FFF2-40B4-BE49-F238E27FC236}">
                    <a16:creationId xmlns:a16="http://schemas.microsoft.com/office/drawing/2014/main" id="{9F731401-B049-B9E3-6F2B-7D2BD264824B}"/>
                  </a:ext>
                </a:extLst>
              </p:cNvPr>
              <p:cNvSpPr txBox="1"/>
              <p:nvPr/>
            </p:nvSpPr>
            <p:spPr>
              <a:xfrm>
                <a:off x="11716120" y="4092914"/>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3" name="TextBox 18502">
                <a:extLst>
                  <a:ext uri="{FF2B5EF4-FFF2-40B4-BE49-F238E27FC236}">
                    <a16:creationId xmlns:a16="http://schemas.microsoft.com/office/drawing/2014/main" id="{9F731401-B049-B9E3-6F2B-7D2BD264824B}"/>
                  </a:ext>
                </a:extLst>
              </p:cNvPr>
              <p:cNvSpPr txBox="1">
                <a:spLocks noRot="1" noChangeAspect="1" noMove="1" noResize="1" noEditPoints="1" noAdjustHandles="1" noChangeArrowheads="1" noChangeShapeType="1" noTextEdit="1"/>
              </p:cNvSpPr>
              <p:nvPr/>
            </p:nvSpPr>
            <p:spPr>
              <a:xfrm>
                <a:off x="11716120" y="4092914"/>
                <a:ext cx="601354" cy="656590"/>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7" name="TextBox 18506">
                <a:extLst>
                  <a:ext uri="{FF2B5EF4-FFF2-40B4-BE49-F238E27FC236}">
                    <a16:creationId xmlns:a16="http://schemas.microsoft.com/office/drawing/2014/main" id="{3A43067A-19FE-543E-AB05-821F70F59F57}"/>
                  </a:ext>
                </a:extLst>
              </p:cNvPr>
              <p:cNvSpPr txBox="1"/>
              <p:nvPr/>
            </p:nvSpPr>
            <p:spPr>
              <a:xfrm flipH="1">
                <a:off x="2838410" y="3576223"/>
                <a:ext cx="1109626" cy="2288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Sup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𝑤</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11</m:t>
                          </m:r>
                        </m:sub>
                        <m:sup>
                          <m:sSub>
                            <m:sSub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𝐼</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𝐻</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m:t>
                              </m:r>
                            </m:sub>
                          </m:sSub>
                        </m:sup>
                      </m:sSubSup>
                    </m:oMath>
                  </m:oMathPara>
                </a14:m>
                <a:endParaRPr kumimoji="0" lang="en-US" sz="28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7" name="TextBox 18506">
                <a:extLst>
                  <a:ext uri="{FF2B5EF4-FFF2-40B4-BE49-F238E27FC236}">
                    <a16:creationId xmlns:a16="http://schemas.microsoft.com/office/drawing/2014/main" id="{3A43067A-19FE-543E-AB05-821F70F59F57}"/>
                  </a:ext>
                </a:extLst>
              </p:cNvPr>
              <p:cNvSpPr txBox="1">
                <a:spLocks noRot="1" noChangeAspect="1" noMove="1" noResize="1" noEditPoints="1" noAdjustHandles="1" noChangeArrowheads="1" noChangeShapeType="1" noTextEdit="1"/>
              </p:cNvSpPr>
              <p:nvPr/>
            </p:nvSpPr>
            <p:spPr>
              <a:xfrm flipH="1">
                <a:off x="2838410" y="3576223"/>
                <a:ext cx="1109626" cy="228889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sp>
        <p:nvSpPr>
          <p:cNvPr id="18510" name="Flowchart: Connector 18509">
            <a:extLst>
              <a:ext uri="{FF2B5EF4-FFF2-40B4-BE49-F238E27FC236}">
                <a16:creationId xmlns:a16="http://schemas.microsoft.com/office/drawing/2014/main" id="{5B1E84EE-2451-3952-CE34-1EC14FBD0923}"/>
              </a:ext>
            </a:extLst>
          </p:cNvPr>
          <p:cNvSpPr/>
          <p:nvPr/>
        </p:nvSpPr>
        <p:spPr>
          <a:xfrm>
            <a:off x="469419"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1" name="Flowchart: Connector 18510">
            <a:extLst>
              <a:ext uri="{FF2B5EF4-FFF2-40B4-BE49-F238E27FC236}">
                <a16:creationId xmlns:a16="http://schemas.microsoft.com/office/drawing/2014/main" id="{16954E09-0AB8-7B65-D470-F02EB4C69ADB}"/>
              </a:ext>
            </a:extLst>
          </p:cNvPr>
          <p:cNvSpPr/>
          <p:nvPr/>
        </p:nvSpPr>
        <p:spPr>
          <a:xfrm>
            <a:off x="469419"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2" name="Flowchart: Connector 18511">
            <a:extLst>
              <a:ext uri="{FF2B5EF4-FFF2-40B4-BE49-F238E27FC236}">
                <a16:creationId xmlns:a16="http://schemas.microsoft.com/office/drawing/2014/main" id="{4EE95892-0B26-5C59-E848-321C6CF59D2E}"/>
              </a:ext>
            </a:extLst>
          </p:cNvPr>
          <p:cNvSpPr/>
          <p:nvPr/>
        </p:nvSpPr>
        <p:spPr>
          <a:xfrm>
            <a:off x="469419"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8513" name="TextBox 18512">
                <a:extLst>
                  <a:ext uri="{FF2B5EF4-FFF2-40B4-BE49-F238E27FC236}">
                    <a16:creationId xmlns:a16="http://schemas.microsoft.com/office/drawing/2014/main" id="{DFF61527-16A6-33BC-5A29-601BA961E3CB}"/>
                  </a:ext>
                </a:extLst>
              </p:cNvPr>
              <p:cNvSpPr txBox="1"/>
              <p:nvPr/>
            </p:nvSpPr>
            <p:spPr>
              <a:xfrm>
                <a:off x="11714729" y="6649813"/>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𝑚</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13" name="TextBox 18512">
                <a:extLst>
                  <a:ext uri="{FF2B5EF4-FFF2-40B4-BE49-F238E27FC236}">
                    <a16:creationId xmlns:a16="http://schemas.microsoft.com/office/drawing/2014/main" id="{DFF61527-16A6-33BC-5A29-601BA961E3CB}"/>
                  </a:ext>
                </a:extLst>
              </p:cNvPr>
              <p:cNvSpPr txBox="1">
                <a:spLocks noRot="1" noChangeAspect="1" noMove="1" noResize="1" noEditPoints="1" noAdjustHandles="1" noChangeArrowheads="1" noChangeShapeType="1" noTextEdit="1"/>
              </p:cNvSpPr>
              <p:nvPr/>
            </p:nvSpPr>
            <p:spPr>
              <a:xfrm>
                <a:off x="11714729" y="6649813"/>
                <a:ext cx="601354" cy="656590"/>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cxnSp>
        <p:nvCxnSpPr>
          <p:cNvPr id="18515" name="Straight Arrow Connector 18514">
            <a:extLst>
              <a:ext uri="{FF2B5EF4-FFF2-40B4-BE49-F238E27FC236}">
                <a16:creationId xmlns:a16="http://schemas.microsoft.com/office/drawing/2014/main" id="{20719B82-7803-A47E-5547-6E4B610ED73E}"/>
              </a:ext>
            </a:extLst>
          </p:cNvPr>
          <p:cNvCxnSpPr>
            <a:cxnSpLocks/>
            <a:endCxn id="18" idx="2"/>
          </p:cNvCxnSpPr>
          <p:nvPr/>
        </p:nvCxnSpPr>
        <p:spPr>
          <a:xfrm>
            <a:off x="865833" y="4513622"/>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19" name="Straight Arrow Connector 18518">
            <a:extLst>
              <a:ext uri="{FF2B5EF4-FFF2-40B4-BE49-F238E27FC236}">
                <a16:creationId xmlns:a16="http://schemas.microsoft.com/office/drawing/2014/main" id="{103C89B9-6A9B-D690-330D-4B460DD474D4}"/>
              </a:ext>
            </a:extLst>
          </p:cNvPr>
          <p:cNvCxnSpPr>
            <a:cxnSpLocks/>
            <a:endCxn id="51" idx="2"/>
          </p:cNvCxnSpPr>
          <p:nvPr/>
        </p:nvCxnSpPr>
        <p:spPr>
          <a:xfrm>
            <a:off x="865833" y="7009566"/>
            <a:ext cx="5160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1" name="Straight Arrow Connector 18520">
            <a:extLst>
              <a:ext uri="{FF2B5EF4-FFF2-40B4-BE49-F238E27FC236}">
                <a16:creationId xmlns:a16="http://schemas.microsoft.com/office/drawing/2014/main" id="{8CCBB75E-F40E-CAC7-4903-0859DEAB76AA}"/>
              </a:ext>
            </a:extLst>
          </p:cNvPr>
          <p:cNvCxnSpPr>
            <a:cxnSpLocks/>
          </p:cNvCxnSpPr>
          <p:nvPr/>
        </p:nvCxnSpPr>
        <p:spPr>
          <a:xfrm>
            <a:off x="11137900" y="4492043"/>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2" name="Straight Arrow Connector 18521">
            <a:extLst>
              <a:ext uri="{FF2B5EF4-FFF2-40B4-BE49-F238E27FC236}">
                <a16:creationId xmlns:a16="http://schemas.microsoft.com/office/drawing/2014/main" id="{64834210-C4F5-0A67-F8F6-E94155017943}"/>
              </a:ext>
            </a:extLst>
          </p:cNvPr>
          <p:cNvCxnSpPr>
            <a:cxnSpLocks/>
          </p:cNvCxnSpPr>
          <p:nvPr/>
        </p:nvCxnSpPr>
        <p:spPr>
          <a:xfrm>
            <a:off x="11137900" y="7009566"/>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23" name="Flowchart: Connector 18522">
            <a:extLst>
              <a:ext uri="{FF2B5EF4-FFF2-40B4-BE49-F238E27FC236}">
                <a16:creationId xmlns:a16="http://schemas.microsoft.com/office/drawing/2014/main" id="{AF5E1A39-DB16-3279-9280-245E5117B143}"/>
              </a:ext>
            </a:extLst>
          </p:cNvPr>
          <p:cNvSpPr/>
          <p:nvPr/>
        </p:nvSpPr>
        <p:spPr>
          <a:xfrm>
            <a:off x="11907311" y="541050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4" name="Flowchart: Connector 18523">
            <a:extLst>
              <a:ext uri="{FF2B5EF4-FFF2-40B4-BE49-F238E27FC236}">
                <a16:creationId xmlns:a16="http://schemas.microsoft.com/office/drawing/2014/main" id="{86A81EAC-3EF3-1085-0494-23F247845DDE}"/>
              </a:ext>
            </a:extLst>
          </p:cNvPr>
          <p:cNvSpPr/>
          <p:nvPr/>
        </p:nvSpPr>
        <p:spPr>
          <a:xfrm>
            <a:off x="11907311" y="56430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5" name="Flowchart: Connector 18524">
            <a:extLst>
              <a:ext uri="{FF2B5EF4-FFF2-40B4-BE49-F238E27FC236}">
                <a16:creationId xmlns:a16="http://schemas.microsoft.com/office/drawing/2014/main" id="{E0B9DF56-F617-470D-F15E-11818BA7E629}"/>
              </a:ext>
            </a:extLst>
          </p:cNvPr>
          <p:cNvSpPr/>
          <p:nvPr/>
        </p:nvSpPr>
        <p:spPr>
          <a:xfrm>
            <a:off x="11907311" y="5877326"/>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6" name="Flowchart: Connector 18525">
            <a:extLst>
              <a:ext uri="{FF2B5EF4-FFF2-40B4-BE49-F238E27FC236}">
                <a16:creationId xmlns:a16="http://schemas.microsoft.com/office/drawing/2014/main" id="{9CAB4B2E-E9A0-EB15-0084-469601799937}"/>
              </a:ext>
            </a:extLst>
          </p:cNvPr>
          <p:cNvSpPr/>
          <p:nvPr/>
        </p:nvSpPr>
        <p:spPr>
          <a:xfrm>
            <a:off x="7735280"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7" name="Flowchart: Connector 18526">
            <a:extLst>
              <a:ext uri="{FF2B5EF4-FFF2-40B4-BE49-F238E27FC236}">
                <a16:creationId xmlns:a16="http://schemas.microsoft.com/office/drawing/2014/main" id="{3B38A422-E9C9-424E-6841-20CCC00B5C4F}"/>
              </a:ext>
            </a:extLst>
          </p:cNvPr>
          <p:cNvSpPr/>
          <p:nvPr/>
        </p:nvSpPr>
        <p:spPr>
          <a:xfrm>
            <a:off x="7735280"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8" name="Flowchart: Connector 18527">
            <a:extLst>
              <a:ext uri="{FF2B5EF4-FFF2-40B4-BE49-F238E27FC236}">
                <a16:creationId xmlns:a16="http://schemas.microsoft.com/office/drawing/2014/main" id="{72F3D854-70BF-B32C-EF78-4898083A495E}"/>
              </a:ext>
            </a:extLst>
          </p:cNvPr>
          <p:cNvSpPr/>
          <p:nvPr/>
        </p:nvSpPr>
        <p:spPr>
          <a:xfrm>
            <a:off x="7735280"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9" name="Flowchart: Connector 18528">
            <a:extLst>
              <a:ext uri="{FF2B5EF4-FFF2-40B4-BE49-F238E27FC236}">
                <a16:creationId xmlns:a16="http://schemas.microsoft.com/office/drawing/2014/main" id="{C1B4C3CE-1BCA-ECB2-2264-E3FB4DB03055}"/>
              </a:ext>
            </a:extLst>
          </p:cNvPr>
          <p:cNvSpPr/>
          <p:nvPr/>
        </p:nvSpPr>
        <p:spPr>
          <a:xfrm>
            <a:off x="4915201"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0" name="Flowchart: Connector 18529">
            <a:extLst>
              <a:ext uri="{FF2B5EF4-FFF2-40B4-BE49-F238E27FC236}">
                <a16:creationId xmlns:a16="http://schemas.microsoft.com/office/drawing/2014/main" id="{E52EAA25-55E7-03AD-46F3-A1F7B03651F4}"/>
              </a:ext>
            </a:extLst>
          </p:cNvPr>
          <p:cNvSpPr/>
          <p:nvPr/>
        </p:nvSpPr>
        <p:spPr>
          <a:xfrm>
            <a:off x="4915201"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1" name="Flowchart: Connector 18530">
            <a:extLst>
              <a:ext uri="{FF2B5EF4-FFF2-40B4-BE49-F238E27FC236}">
                <a16:creationId xmlns:a16="http://schemas.microsoft.com/office/drawing/2014/main" id="{F01DD936-998F-EAE1-201C-45E0E2914A5D}"/>
              </a:ext>
            </a:extLst>
          </p:cNvPr>
          <p:cNvSpPr/>
          <p:nvPr/>
        </p:nvSpPr>
        <p:spPr>
          <a:xfrm>
            <a:off x="4915201"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2" name="TextBox 1">
            <a:extLst>
              <a:ext uri="{FF2B5EF4-FFF2-40B4-BE49-F238E27FC236}">
                <a16:creationId xmlns:a16="http://schemas.microsoft.com/office/drawing/2014/main" id="{3F48BF3B-B87A-B78E-0E8D-CD456D6468E4}"/>
              </a:ext>
            </a:extLst>
          </p:cNvPr>
          <p:cNvSpPr txBox="1"/>
          <p:nvPr/>
        </p:nvSpPr>
        <p:spPr>
          <a:xfrm>
            <a:off x="4108580" y="7633160"/>
            <a:ext cx="4587656"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2400"/>
              </a:spcBef>
              <a:spcAft>
                <a:spcPts val="0"/>
              </a:spcAft>
              <a:buClrTx/>
              <a:buSzTx/>
              <a:buFontTx/>
              <a:buNone/>
              <a:tabLst/>
            </a:pPr>
            <a:r>
              <a:rPr kumimoji="0" lang="en-US" sz="2000" b="1" i="0" u="none" strike="noStrike" cap="none" spc="0" normalizeH="0" baseline="0" dirty="0">
                <a:ln>
                  <a:noFill/>
                </a:ln>
                <a:solidFill>
                  <a:schemeClr val="bg1"/>
                </a:solidFill>
                <a:effectLst/>
                <a:uFillTx/>
                <a:latin typeface="Avenir Next Medium"/>
                <a:ea typeface="Avenir Next Medium"/>
                <a:cs typeface="Avenir Next Medium"/>
                <a:sym typeface="Avenir Next Medium"/>
              </a:rPr>
              <a:t>Hidden layer(s): </a:t>
            </a:r>
            <a:r>
              <a:rPr lang="en-US" dirty="0">
                <a:solidFill>
                  <a:schemeClr val="bg1"/>
                </a:solidFill>
              </a:rPr>
              <a:t>K lots of hidden layers, with potentially different numbers of nodes per layer.</a:t>
            </a:r>
            <a:r>
              <a:rPr kumimoji="0" lang="en-US"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rPr>
              <a:t> Receives input from previous layer nodes. </a:t>
            </a:r>
            <a:r>
              <a:rPr lang="en-US" dirty="0">
                <a:solidFill>
                  <a:schemeClr val="bg1"/>
                </a:solidFill>
              </a:rPr>
              <a:t>All outputs fed into all nodes of consequent layers.</a:t>
            </a:r>
            <a:endParaRPr kumimoji="0" lang="en-GB"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29249777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00C10B-A625-B05E-0E3B-3866A30F2955}"/>
              </a:ext>
            </a:extLst>
          </p:cNvPr>
          <p:cNvSpPr/>
          <p:nvPr/>
        </p:nvSpPr>
        <p:spPr>
          <a:xfrm>
            <a:off x="1033989" y="3607858"/>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74" name="Practical machine learning: CNNs - Coding">
            <a:extLst>
              <a:ext uri="{FF2B5EF4-FFF2-40B4-BE49-F238E27FC236}">
                <a16:creationId xmlns:a16="http://schemas.microsoft.com/office/drawing/2014/main" id="{E82D52E7-4D7D-168D-7844-8219813B681A}"/>
              </a:ext>
            </a:extLst>
          </p:cNvPr>
          <p:cNvSpPr txBox="1">
            <a:spLocks noGrp="1"/>
          </p:cNvSpPr>
          <p:nvPr>
            <p:ph type="body" idx="21"/>
          </p:nvPr>
        </p:nvSpPr>
        <p:spPr>
          <a:xfrm>
            <a:off x="406400" y="508968"/>
            <a:ext cx="11176000" cy="405432"/>
          </a:xfrm>
        </p:spPr>
        <p:txBody>
          <a:bodyPr/>
          <a:lstStyle>
            <a:lvl1pPr marL="0" indent="0" defTabSz="457200">
              <a:lnSpc>
                <a:spcPct val="80000"/>
              </a:lnSpc>
              <a:spcBef>
                <a:spcPts val="0"/>
              </a:spcBef>
              <a:buClrTx/>
              <a:buSzTx/>
              <a:buFontTx/>
              <a:buNone/>
              <a:defRPr sz="2400" cap="all" spc="120">
                <a:solidFill>
                  <a:srgbClr val="000000"/>
                </a:solidFill>
                <a:latin typeface="DIN Alternate Bold"/>
                <a:ea typeface="DIN Alternate Bold"/>
                <a:cs typeface="DIN Alternate Bold"/>
                <a:sym typeface="DIN Alternate Bold"/>
              </a:defRPr>
            </a:lvl1pPr>
          </a:lstStyle>
          <a:p>
            <a:pPr eaLnBrk="1" fontAlgn="auto" hangingPunct="1">
              <a:spcAft>
                <a:spcPts val="0"/>
              </a:spcAft>
              <a:defRPr/>
            </a:pPr>
            <a:r>
              <a:rPr dirty="0"/>
              <a:t>Practical machine learning: </a:t>
            </a:r>
            <a:r>
              <a:rPr lang="en-US" sz="2400" dirty="0">
                <a:solidFill>
                  <a:srgbClr val="000000"/>
                </a:solidFill>
              </a:rPr>
              <a:t>MLPs and backpropagation</a:t>
            </a:r>
            <a:endParaRPr dirty="0"/>
          </a:p>
        </p:txBody>
      </p:sp>
      <p:sp>
        <p:nvSpPr>
          <p:cNvPr id="175" name="Lecture Plan">
            <a:extLst>
              <a:ext uri="{FF2B5EF4-FFF2-40B4-BE49-F238E27FC236}">
                <a16:creationId xmlns:a16="http://schemas.microsoft.com/office/drawing/2014/main" id="{9F47D6F3-DCAE-D164-D613-E96D001899AC}"/>
              </a:ext>
            </a:extLst>
          </p:cNvPr>
          <p:cNvSpPr txBox="1">
            <a:spLocks noGrp="1"/>
          </p:cNvSpPr>
          <p:nvPr>
            <p:ph type="title"/>
          </p:nvPr>
        </p:nvSpPr>
        <p:spPr>
          <a:xfrm>
            <a:off x="406400" y="1071563"/>
            <a:ext cx="12192000" cy="723900"/>
          </a:xfrm>
        </p:spPr>
        <p:txBody>
          <a:bodyPr/>
          <a:lstStyle>
            <a:lvl1pPr defTabSz="467359">
              <a:spcBef>
                <a:spcPts val="2200"/>
              </a:spcBef>
              <a:defRPr sz="4800"/>
            </a:lvl1pPr>
          </a:lstStyle>
          <a:p>
            <a:pPr eaLnBrk="1" fontAlgn="auto" hangingPunct="1">
              <a:spcAft>
                <a:spcPts val="0"/>
              </a:spcAft>
              <a:defRPr/>
            </a:pPr>
            <a:r>
              <a:rPr lang="en-US" dirty="0"/>
              <a:t>Multi-layer perceptrons (mlps)</a:t>
            </a:r>
            <a:endParaRPr dirty="0"/>
          </a:p>
        </p:txBody>
      </p:sp>
      <p:sp>
        <p:nvSpPr>
          <p:cNvPr id="18436" name="Introduction…">
            <a:extLst>
              <a:ext uri="{FF2B5EF4-FFF2-40B4-BE49-F238E27FC236}">
                <a16:creationId xmlns:a16="http://schemas.microsoft.com/office/drawing/2014/main" id="{6A9282A4-4936-A212-36C2-57C9680B3013}"/>
              </a:ext>
            </a:extLst>
          </p:cNvPr>
          <p:cNvSpPr txBox="1">
            <a:spLocks noGrp="1" noChangeArrowheads="1"/>
          </p:cNvSpPr>
          <p:nvPr>
            <p:ph type="body" idx="1"/>
          </p:nvPr>
        </p:nvSpPr>
        <p:spPr>
          <a:xfrm>
            <a:off x="406400" y="1954214"/>
            <a:ext cx="12192000" cy="1040008"/>
          </a:xfrm>
        </p:spPr>
        <p:txBody>
          <a:bodyPr/>
          <a:lstStyle/>
          <a:p>
            <a:pPr eaLnBrk="1" hangingPunct="1"/>
            <a:r>
              <a:rPr lang="en-US" altLang="en-US" dirty="0"/>
              <a:t>MLPs consist of an input layer, an output layer and any number of hidden layers in between:</a:t>
            </a:r>
          </a:p>
        </p:txBody>
      </p:sp>
      <p:sp>
        <p:nvSpPr>
          <p:cNvPr id="18437" name="Slide Number">
            <a:extLst>
              <a:ext uri="{FF2B5EF4-FFF2-40B4-BE49-F238E27FC236}">
                <a16:creationId xmlns:a16="http://schemas.microsoft.com/office/drawing/2014/main" id="{3BF6DB5C-42E3-F456-B48E-59EA914B3D57}"/>
              </a:ext>
            </a:extLst>
          </p:cNvPr>
          <p:cNvSpPr>
            <a:spLocks noGrp="1" noChangeArrowheads="1"/>
          </p:cNvSpPr>
          <p:nvPr>
            <p:ph type="sldNum" sz="quarter" idx="22"/>
          </p:nvPr>
        </p:nvSpPr>
        <p:spPr>
          <a:xfrm>
            <a:off x="12333288" y="431800"/>
            <a:ext cx="260350" cy="457200"/>
          </a:xfrm>
          <a:noFill/>
        </p:spPr>
        <p:txBody>
          <a:bodyPr/>
          <a:lstStyle/>
          <a:p>
            <a:fld id="{CFD6E504-7BAD-4AB9-9617-9FBEB12DB049}" type="slidenum">
              <a:rPr lang="en-US" altLang="en-US"/>
              <a:pPr/>
              <a:t>9</a:t>
            </a:fld>
            <a:endParaRPr lang="en-US" altLang="en-US" dirty="0"/>
          </a:p>
        </p:txBody>
      </p:sp>
      <p:sp>
        <p:nvSpPr>
          <p:cNvPr id="13" name="Rectangle 12">
            <a:extLst>
              <a:ext uri="{FF2B5EF4-FFF2-40B4-BE49-F238E27FC236}">
                <a16:creationId xmlns:a16="http://schemas.microsoft.com/office/drawing/2014/main" id="{E4A2EC81-F0D3-47F9-13D2-F0DBCA62CD50}"/>
              </a:ext>
            </a:extLst>
          </p:cNvPr>
          <p:cNvSpPr/>
          <p:nvPr/>
        </p:nvSpPr>
        <p:spPr>
          <a:xfrm>
            <a:off x="10223500" y="9131300"/>
            <a:ext cx="914400" cy="5334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 name="Oval 17">
            <a:extLst>
              <a:ext uri="{FF2B5EF4-FFF2-40B4-BE49-F238E27FC236}">
                <a16:creationId xmlns:a16="http://schemas.microsoft.com/office/drawing/2014/main" id="{FA8097B8-AD2E-577F-E5EA-A2CF407DDB13}"/>
              </a:ext>
            </a:extLst>
          </p:cNvPr>
          <p:cNvSpPr/>
          <p:nvPr/>
        </p:nvSpPr>
        <p:spPr>
          <a:xfrm>
            <a:off x="1381879" y="4066798"/>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2" name="Flowchart: Connector 31">
            <a:extLst>
              <a:ext uri="{FF2B5EF4-FFF2-40B4-BE49-F238E27FC236}">
                <a16:creationId xmlns:a16="http://schemas.microsoft.com/office/drawing/2014/main" id="{85B2C7B7-8E07-01B0-6DB5-A621F6CCAE66}"/>
              </a:ext>
            </a:extLst>
          </p:cNvPr>
          <p:cNvSpPr/>
          <p:nvPr/>
        </p:nvSpPr>
        <p:spPr>
          <a:xfrm>
            <a:off x="1784381" y="540978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3" name="Flowchart: Connector 32">
            <a:extLst>
              <a:ext uri="{FF2B5EF4-FFF2-40B4-BE49-F238E27FC236}">
                <a16:creationId xmlns:a16="http://schemas.microsoft.com/office/drawing/2014/main" id="{2818985F-2227-E929-25D2-2E1B70270238}"/>
              </a:ext>
            </a:extLst>
          </p:cNvPr>
          <p:cNvSpPr/>
          <p:nvPr/>
        </p:nvSpPr>
        <p:spPr>
          <a:xfrm>
            <a:off x="1784381" y="564230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5" name="Flowchart: Connector 34">
            <a:extLst>
              <a:ext uri="{FF2B5EF4-FFF2-40B4-BE49-F238E27FC236}">
                <a16:creationId xmlns:a16="http://schemas.microsoft.com/office/drawing/2014/main" id="{17ACED42-F1CA-3631-2837-1E37B74F306D}"/>
              </a:ext>
            </a:extLst>
          </p:cNvPr>
          <p:cNvSpPr/>
          <p:nvPr/>
        </p:nvSpPr>
        <p:spPr>
          <a:xfrm>
            <a:off x="1784381" y="587660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51" name="Oval 50">
            <a:extLst>
              <a:ext uri="{FF2B5EF4-FFF2-40B4-BE49-F238E27FC236}">
                <a16:creationId xmlns:a16="http://schemas.microsoft.com/office/drawing/2014/main" id="{B9301CCA-5A3C-A7A9-D535-9481B1827318}"/>
              </a:ext>
            </a:extLst>
          </p:cNvPr>
          <p:cNvSpPr/>
          <p:nvPr/>
        </p:nvSpPr>
        <p:spPr>
          <a:xfrm>
            <a:off x="1381879" y="6562743"/>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60" name="Rectangle 59">
            <a:extLst>
              <a:ext uri="{FF2B5EF4-FFF2-40B4-BE49-F238E27FC236}">
                <a16:creationId xmlns:a16="http://schemas.microsoft.com/office/drawing/2014/main" id="{4BDE6F96-A9C1-9E9E-520E-932F04A402BB}"/>
              </a:ext>
            </a:extLst>
          </p:cNvPr>
          <p:cNvSpPr/>
          <p:nvPr/>
        </p:nvSpPr>
        <p:spPr>
          <a:xfrm>
            <a:off x="4108580" y="3626573"/>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2" name="Oval 18431">
            <a:extLst>
              <a:ext uri="{FF2B5EF4-FFF2-40B4-BE49-F238E27FC236}">
                <a16:creationId xmlns:a16="http://schemas.microsoft.com/office/drawing/2014/main" id="{C02DA742-DB5D-9EC2-3A80-B480FF9EF674}"/>
              </a:ext>
            </a:extLst>
          </p:cNvPr>
          <p:cNvSpPr/>
          <p:nvPr/>
        </p:nvSpPr>
        <p:spPr>
          <a:xfrm>
            <a:off x="4596338" y="371777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3" name="Oval 18432">
            <a:extLst>
              <a:ext uri="{FF2B5EF4-FFF2-40B4-BE49-F238E27FC236}">
                <a16:creationId xmlns:a16="http://schemas.microsoft.com/office/drawing/2014/main" id="{AEED9C8D-65C2-7821-D0CD-61075FB8B5FE}"/>
              </a:ext>
            </a:extLst>
          </p:cNvPr>
          <p:cNvSpPr/>
          <p:nvPr/>
        </p:nvSpPr>
        <p:spPr>
          <a:xfrm>
            <a:off x="4596338" y="442120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4" name="Oval 18433">
            <a:extLst>
              <a:ext uri="{FF2B5EF4-FFF2-40B4-BE49-F238E27FC236}">
                <a16:creationId xmlns:a16="http://schemas.microsoft.com/office/drawing/2014/main" id="{00840137-63FE-6BAF-9AC3-175AB783A59D}"/>
              </a:ext>
            </a:extLst>
          </p:cNvPr>
          <p:cNvSpPr/>
          <p:nvPr/>
        </p:nvSpPr>
        <p:spPr>
          <a:xfrm>
            <a:off x="4596338" y="6327569"/>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5" name="Oval 18434">
            <a:extLst>
              <a:ext uri="{FF2B5EF4-FFF2-40B4-BE49-F238E27FC236}">
                <a16:creationId xmlns:a16="http://schemas.microsoft.com/office/drawing/2014/main" id="{A9C4DDB1-86D3-F138-48F3-93C090833248}"/>
              </a:ext>
            </a:extLst>
          </p:cNvPr>
          <p:cNvSpPr/>
          <p:nvPr/>
        </p:nvSpPr>
        <p:spPr>
          <a:xfrm>
            <a:off x="4596338" y="70895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38" name="Rectangle 18437">
            <a:extLst>
              <a:ext uri="{FF2B5EF4-FFF2-40B4-BE49-F238E27FC236}">
                <a16:creationId xmlns:a16="http://schemas.microsoft.com/office/drawing/2014/main" id="{F967AB95-C30B-38EF-6576-48C613B241F4}"/>
              </a:ext>
            </a:extLst>
          </p:cNvPr>
          <p:cNvSpPr/>
          <p:nvPr/>
        </p:nvSpPr>
        <p:spPr>
          <a:xfrm>
            <a:off x="7003187" y="3604994"/>
            <a:ext cx="1574800" cy="4289228"/>
          </a:xfrm>
          <a:prstGeom prst="rect">
            <a:avLst/>
          </a:prstGeom>
          <a:solidFill>
            <a:schemeClr val="accent1">
              <a:alpha val="2000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2" name="Oval 18441">
            <a:extLst>
              <a:ext uri="{FF2B5EF4-FFF2-40B4-BE49-F238E27FC236}">
                <a16:creationId xmlns:a16="http://schemas.microsoft.com/office/drawing/2014/main" id="{59FDB187-05EA-FB11-D0EB-CC08B48696B1}"/>
              </a:ext>
            </a:extLst>
          </p:cNvPr>
          <p:cNvSpPr/>
          <p:nvPr/>
        </p:nvSpPr>
        <p:spPr>
          <a:xfrm>
            <a:off x="7490945" y="3696191"/>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3" name="Oval 18442">
            <a:extLst>
              <a:ext uri="{FF2B5EF4-FFF2-40B4-BE49-F238E27FC236}">
                <a16:creationId xmlns:a16="http://schemas.microsoft.com/office/drawing/2014/main" id="{6B16FD76-DFB5-0273-9EC2-638FBCD8F65C}"/>
              </a:ext>
            </a:extLst>
          </p:cNvPr>
          <p:cNvSpPr/>
          <p:nvPr/>
        </p:nvSpPr>
        <p:spPr>
          <a:xfrm>
            <a:off x="7490945" y="439963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4" name="Oval 18443">
            <a:extLst>
              <a:ext uri="{FF2B5EF4-FFF2-40B4-BE49-F238E27FC236}">
                <a16:creationId xmlns:a16="http://schemas.microsoft.com/office/drawing/2014/main" id="{6E715173-F52D-9E8E-AE95-B462AA8179F1}"/>
              </a:ext>
            </a:extLst>
          </p:cNvPr>
          <p:cNvSpPr/>
          <p:nvPr/>
        </p:nvSpPr>
        <p:spPr>
          <a:xfrm>
            <a:off x="7490945" y="6305990"/>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5" name="Oval 18444">
            <a:extLst>
              <a:ext uri="{FF2B5EF4-FFF2-40B4-BE49-F238E27FC236}">
                <a16:creationId xmlns:a16="http://schemas.microsoft.com/office/drawing/2014/main" id="{F657E7E6-F586-E7E7-723F-7CC3A5E2BEC3}"/>
              </a:ext>
            </a:extLst>
          </p:cNvPr>
          <p:cNvSpPr/>
          <p:nvPr/>
        </p:nvSpPr>
        <p:spPr>
          <a:xfrm>
            <a:off x="7490945" y="7068012"/>
            <a:ext cx="592187" cy="56063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6" name="Rectangle 18445">
            <a:extLst>
              <a:ext uri="{FF2B5EF4-FFF2-40B4-BE49-F238E27FC236}">
                <a16:creationId xmlns:a16="http://schemas.microsoft.com/office/drawing/2014/main" id="{D5AD58A8-EACB-46D4-7A70-54393B7A1330}"/>
              </a:ext>
            </a:extLst>
          </p:cNvPr>
          <p:cNvSpPr/>
          <p:nvPr/>
        </p:nvSpPr>
        <p:spPr>
          <a:xfrm>
            <a:off x="9897795" y="3586279"/>
            <a:ext cx="1574800" cy="4289228"/>
          </a:xfrm>
          <a:prstGeom prst="rect">
            <a:avLst/>
          </a:prstGeom>
          <a:solidFill>
            <a:schemeClr val="accent1">
              <a:alpha val="0"/>
            </a:schemeClr>
          </a:solidFill>
          <a:ln w="34925"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7" name="Oval 18446">
            <a:extLst>
              <a:ext uri="{FF2B5EF4-FFF2-40B4-BE49-F238E27FC236}">
                <a16:creationId xmlns:a16="http://schemas.microsoft.com/office/drawing/2014/main" id="{01F8585C-775C-2451-0F40-32B778725DBA}"/>
              </a:ext>
            </a:extLst>
          </p:cNvPr>
          <p:cNvSpPr/>
          <p:nvPr/>
        </p:nvSpPr>
        <p:spPr>
          <a:xfrm>
            <a:off x="10245685" y="4045219"/>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8" name="Flowchart: Connector 18447">
            <a:extLst>
              <a:ext uri="{FF2B5EF4-FFF2-40B4-BE49-F238E27FC236}">
                <a16:creationId xmlns:a16="http://schemas.microsoft.com/office/drawing/2014/main" id="{15F0B0C8-FC57-FAD6-44A4-F95C65A3CEF5}"/>
              </a:ext>
            </a:extLst>
          </p:cNvPr>
          <p:cNvSpPr/>
          <p:nvPr/>
        </p:nvSpPr>
        <p:spPr>
          <a:xfrm>
            <a:off x="10641243" y="541789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49" name="Flowchart: Connector 18448">
            <a:extLst>
              <a:ext uri="{FF2B5EF4-FFF2-40B4-BE49-F238E27FC236}">
                <a16:creationId xmlns:a16="http://schemas.microsoft.com/office/drawing/2014/main" id="{35328F33-2BB8-B470-7C01-63B6D3F7119B}"/>
              </a:ext>
            </a:extLst>
          </p:cNvPr>
          <p:cNvSpPr/>
          <p:nvPr/>
        </p:nvSpPr>
        <p:spPr>
          <a:xfrm>
            <a:off x="10641243" y="5650418"/>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0" name="Flowchart: Connector 18449">
            <a:extLst>
              <a:ext uri="{FF2B5EF4-FFF2-40B4-BE49-F238E27FC236}">
                <a16:creationId xmlns:a16="http://schemas.microsoft.com/office/drawing/2014/main" id="{9D44DC6F-C894-A978-CCE6-AF07886EEF01}"/>
              </a:ext>
            </a:extLst>
          </p:cNvPr>
          <p:cNvSpPr/>
          <p:nvPr/>
        </p:nvSpPr>
        <p:spPr>
          <a:xfrm>
            <a:off x="10641243" y="5884723"/>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1" name="Oval 18450">
            <a:extLst>
              <a:ext uri="{FF2B5EF4-FFF2-40B4-BE49-F238E27FC236}">
                <a16:creationId xmlns:a16="http://schemas.microsoft.com/office/drawing/2014/main" id="{EEC1A109-8B85-22B9-73F0-5C74337405B1}"/>
              </a:ext>
            </a:extLst>
          </p:cNvPr>
          <p:cNvSpPr/>
          <p:nvPr/>
        </p:nvSpPr>
        <p:spPr>
          <a:xfrm>
            <a:off x="10245685" y="6541164"/>
            <a:ext cx="904638" cy="893647"/>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2" name="Flowchart: Connector 18451">
            <a:extLst>
              <a:ext uri="{FF2B5EF4-FFF2-40B4-BE49-F238E27FC236}">
                <a16:creationId xmlns:a16="http://schemas.microsoft.com/office/drawing/2014/main" id="{C38209E7-3205-16A6-5297-C429F80323D0}"/>
              </a:ext>
            </a:extLst>
          </p:cNvPr>
          <p:cNvSpPr/>
          <p:nvPr/>
        </p:nvSpPr>
        <p:spPr>
          <a:xfrm>
            <a:off x="6001046"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3" name="Flowchart: Connector 18452">
            <a:extLst>
              <a:ext uri="{FF2B5EF4-FFF2-40B4-BE49-F238E27FC236}">
                <a16:creationId xmlns:a16="http://schemas.microsoft.com/office/drawing/2014/main" id="{75570C23-FE48-C1C1-F302-AA152386167E}"/>
              </a:ext>
            </a:extLst>
          </p:cNvPr>
          <p:cNvSpPr/>
          <p:nvPr/>
        </p:nvSpPr>
        <p:spPr>
          <a:xfrm>
            <a:off x="6288590" y="3686207"/>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454" name="Flowchart: Connector 18453">
            <a:extLst>
              <a:ext uri="{FF2B5EF4-FFF2-40B4-BE49-F238E27FC236}">
                <a16:creationId xmlns:a16="http://schemas.microsoft.com/office/drawing/2014/main" id="{5A382213-0446-415E-7ECE-40213A01B3B3}"/>
              </a:ext>
            </a:extLst>
          </p:cNvPr>
          <p:cNvSpPr/>
          <p:nvPr/>
        </p:nvSpPr>
        <p:spPr>
          <a:xfrm>
            <a:off x="6561482" y="36874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cxnSp>
        <p:nvCxnSpPr>
          <p:cNvPr id="18455" name="Straight Arrow Connector 18454">
            <a:extLst>
              <a:ext uri="{FF2B5EF4-FFF2-40B4-BE49-F238E27FC236}">
                <a16:creationId xmlns:a16="http://schemas.microsoft.com/office/drawing/2014/main" id="{C4A489CA-AC54-6157-9AAB-6DA730F5589B}"/>
              </a:ext>
            </a:extLst>
          </p:cNvPr>
          <p:cNvCxnSpPr>
            <a:cxnSpLocks/>
            <a:stCxn id="18" idx="6"/>
            <a:endCxn id="18432" idx="2"/>
          </p:cNvCxnSpPr>
          <p:nvPr/>
        </p:nvCxnSpPr>
        <p:spPr>
          <a:xfrm flipV="1">
            <a:off x="2286517" y="3998088"/>
            <a:ext cx="2309821"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57" name="Straight Arrow Connector 18456">
            <a:extLst>
              <a:ext uri="{FF2B5EF4-FFF2-40B4-BE49-F238E27FC236}">
                <a16:creationId xmlns:a16="http://schemas.microsoft.com/office/drawing/2014/main" id="{8828B1B8-E78A-872A-55AB-0B5E8C481D45}"/>
              </a:ext>
            </a:extLst>
          </p:cNvPr>
          <p:cNvCxnSpPr>
            <a:cxnSpLocks/>
            <a:stCxn id="18" idx="6"/>
            <a:endCxn id="18433" idx="2"/>
          </p:cNvCxnSpPr>
          <p:nvPr/>
        </p:nvCxnSpPr>
        <p:spPr>
          <a:xfrm>
            <a:off x="2286517" y="4513622"/>
            <a:ext cx="2309821"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0" name="Straight Arrow Connector 18459">
            <a:extLst>
              <a:ext uri="{FF2B5EF4-FFF2-40B4-BE49-F238E27FC236}">
                <a16:creationId xmlns:a16="http://schemas.microsoft.com/office/drawing/2014/main" id="{DD8E77DA-6776-0483-7A5C-234EC9E793C5}"/>
              </a:ext>
            </a:extLst>
          </p:cNvPr>
          <p:cNvCxnSpPr>
            <a:cxnSpLocks/>
            <a:endCxn id="18434" idx="2"/>
          </p:cNvCxnSpPr>
          <p:nvPr/>
        </p:nvCxnSpPr>
        <p:spPr>
          <a:xfrm>
            <a:off x="2286517" y="4513621"/>
            <a:ext cx="2309821" cy="209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3" name="Straight Arrow Connector 18462">
            <a:extLst>
              <a:ext uri="{FF2B5EF4-FFF2-40B4-BE49-F238E27FC236}">
                <a16:creationId xmlns:a16="http://schemas.microsoft.com/office/drawing/2014/main" id="{58503EE3-53DF-5A39-2D08-70807015D9C6}"/>
              </a:ext>
            </a:extLst>
          </p:cNvPr>
          <p:cNvCxnSpPr>
            <a:cxnSpLocks/>
            <a:stCxn id="18" idx="6"/>
            <a:endCxn id="18435" idx="2"/>
          </p:cNvCxnSpPr>
          <p:nvPr/>
        </p:nvCxnSpPr>
        <p:spPr>
          <a:xfrm>
            <a:off x="2286517" y="4513622"/>
            <a:ext cx="2309821"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66" name="Straight Arrow Connector 18465">
            <a:extLst>
              <a:ext uri="{FF2B5EF4-FFF2-40B4-BE49-F238E27FC236}">
                <a16:creationId xmlns:a16="http://schemas.microsoft.com/office/drawing/2014/main" id="{31E88DAD-C242-A40E-4034-C61F932B0FDB}"/>
              </a:ext>
            </a:extLst>
          </p:cNvPr>
          <p:cNvCxnSpPr>
            <a:cxnSpLocks/>
            <a:stCxn id="51" idx="6"/>
            <a:endCxn id="18432" idx="2"/>
          </p:cNvCxnSpPr>
          <p:nvPr/>
        </p:nvCxnSpPr>
        <p:spPr>
          <a:xfrm flipV="1">
            <a:off x="2286517" y="3998088"/>
            <a:ext cx="2309821"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0" name="Straight Arrow Connector 18469">
            <a:extLst>
              <a:ext uri="{FF2B5EF4-FFF2-40B4-BE49-F238E27FC236}">
                <a16:creationId xmlns:a16="http://schemas.microsoft.com/office/drawing/2014/main" id="{1F1CA5E5-228C-94B7-BC82-5DD4C3614829}"/>
              </a:ext>
            </a:extLst>
          </p:cNvPr>
          <p:cNvCxnSpPr>
            <a:cxnSpLocks/>
            <a:stCxn id="51" idx="6"/>
            <a:endCxn id="18433" idx="2"/>
          </p:cNvCxnSpPr>
          <p:nvPr/>
        </p:nvCxnSpPr>
        <p:spPr>
          <a:xfrm flipV="1">
            <a:off x="2286517" y="4701527"/>
            <a:ext cx="2309821"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3" name="Straight Arrow Connector 18472">
            <a:extLst>
              <a:ext uri="{FF2B5EF4-FFF2-40B4-BE49-F238E27FC236}">
                <a16:creationId xmlns:a16="http://schemas.microsoft.com/office/drawing/2014/main" id="{9FF2F74F-ACCE-88F0-01D5-8E08A2EBEBBA}"/>
              </a:ext>
            </a:extLst>
          </p:cNvPr>
          <p:cNvCxnSpPr>
            <a:cxnSpLocks/>
            <a:stCxn id="51" idx="6"/>
            <a:endCxn id="18434" idx="2"/>
          </p:cNvCxnSpPr>
          <p:nvPr/>
        </p:nvCxnSpPr>
        <p:spPr>
          <a:xfrm flipV="1">
            <a:off x="2286517" y="6607887"/>
            <a:ext cx="2309821"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76" name="Straight Arrow Connector 18475">
            <a:extLst>
              <a:ext uri="{FF2B5EF4-FFF2-40B4-BE49-F238E27FC236}">
                <a16:creationId xmlns:a16="http://schemas.microsoft.com/office/drawing/2014/main" id="{D82FD2DD-214B-0B35-DCF9-9AC249568EE4}"/>
              </a:ext>
            </a:extLst>
          </p:cNvPr>
          <p:cNvCxnSpPr>
            <a:cxnSpLocks/>
            <a:stCxn id="51" idx="6"/>
          </p:cNvCxnSpPr>
          <p:nvPr/>
        </p:nvCxnSpPr>
        <p:spPr>
          <a:xfrm>
            <a:off x="2286517" y="7009567"/>
            <a:ext cx="2292057" cy="351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1" name="Straight Arrow Connector 18480">
            <a:extLst>
              <a:ext uri="{FF2B5EF4-FFF2-40B4-BE49-F238E27FC236}">
                <a16:creationId xmlns:a16="http://schemas.microsoft.com/office/drawing/2014/main" id="{A0465BBC-6596-4122-52CB-31F8DA45430B}"/>
              </a:ext>
            </a:extLst>
          </p:cNvPr>
          <p:cNvCxnSpPr>
            <a:cxnSpLocks/>
            <a:stCxn id="18432" idx="6"/>
            <a:endCxn id="18442" idx="2"/>
          </p:cNvCxnSpPr>
          <p:nvPr/>
        </p:nvCxnSpPr>
        <p:spPr>
          <a:xfrm flipV="1">
            <a:off x="5188525" y="3976509"/>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4" name="Straight Arrow Connector 18483">
            <a:extLst>
              <a:ext uri="{FF2B5EF4-FFF2-40B4-BE49-F238E27FC236}">
                <a16:creationId xmlns:a16="http://schemas.microsoft.com/office/drawing/2014/main" id="{84ABBA5E-8457-ABA2-0F37-ACF1A1D80ADC}"/>
              </a:ext>
            </a:extLst>
          </p:cNvPr>
          <p:cNvCxnSpPr>
            <a:cxnSpLocks/>
            <a:stCxn id="18432" idx="6"/>
            <a:endCxn id="18443" idx="2"/>
          </p:cNvCxnSpPr>
          <p:nvPr/>
        </p:nvCxnSpPr>
        <p:spPr>
          <a:xfrm>
            <a:off x="5188525" y="3998088"/>
            <a:ext cx="2302420" cy="681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87" name="Straight Arrow Connector 18486">
            <a:extLst>
              <a:ext uri="{FF2B5EF4-FFF2-40B4-BE49-F238E27FC236}">
                <a16:creationId xmlns:a16="http://schemas.microsoft.com/office/drawing/2014/main" id="{2C170C6D-5945-D8A7-D9A0-7A8FDAA930AB}"/>
              </a:ext>
            </a:extLst>
          </p:cNvPr>
          <p:cNvCxnSpPr>
            <a:cxnSpLocks/>
            <a:stCxn id="18432" idx="6"/>
            <a:endCxn id="18444" idx="2"/>
          </p:cNvCxnSpPr>
          <p:nvPr/>
        </p:nvCxnSpPr>
        <p:spPr>
          <a:xfrm>
            <a:off x="5188525" y="3998088"/>
            <a:ext cx="2302420" cy="258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0" name="Straight Arrow Connector 18489">
            <a:extLst>
              <a:ext uri="{FF2B5EF4-FFF2-40B4-BE49-F238E27FC236}">
                <a16:creationId xmlns:a16="http://schemas.microsoft.com/office/drawing/2014/main" id="{B5EE7D1C-7FCA-5FAB-CC94-CD017E6C1B32}"/>
              </a:ext>
            </a:extLst>
          </p:cNvPr>
          <p:cNvCxnSpPr>
            <a:cxnSpLocks/>
            <a:stCxn id="18432" idx="6"/>
            <a:endCxn id="18445" idx="2"/>
          </p:cNvCxnSpPr>
          <p:nvPr/>
        </p:nvCxnSpPr>
        <p:spPr>
          <a:xfrm>
            <a:off x="5188525" y="3998088"/>
            <a:ext cx="2302420" cy="3350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3" name="Straight Arrow Connector 18492">
            <a:extLst>
              <a:ext uri="{FF2B5EF4-FFF2-40B4-BE49-F238E27FC236}">
                <a16:creationId xmlns:a16="http://schemas.microsoft.com/office/drawing/2014/main" id="{721FF50E-2BC8-532F-85C8-AAC8269D95DD}"/>
              </a:ext>
            </a:extLst>
          </p:cNvPr>
          <p:cNvCxnSpPr>
            <a:cxnSpLocks/>
            <a:stCxn id="18433" idx="6"/>
            <a:endCxn id="18442" idx="2"/>
          </p:cNvCxnSpPr>
          <p:nvPr/>
        </p:nvCxnSpPr>
        <p:spPr>
          <a:xfrm flipV="1">
            <a:off x="5188525" y="3976509"/>
            <a:ext cx="2302420" cy="725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54923776-E08D-98D3-4BC4-E1641E8171E1}"/>
              </a:ext>
            </a:extLst>
          </p:cNvPr>
          <p:cNvCxnSpPr>
            <a:cxnSpLocks/>
            <a:stCxn id="18433" idx="6"/>
            <a:endCxn id="18443" idx="2"/>
          </p:cNvCxnSpPr>
          <p:nvPr/>
        </p:nvCxnSpPr>
        <p:spPr>
          <a:xfrm flipV="1">
            <a:off x="5188525" y="467994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323F9DCB-8D1E-4796-4BD5-34CC42DBA680}"/>
              </a:ext>
            </a:extLst>
          </p:cNvPr>
          <p:cNvCxnSpPr>
            <a:cxnSpLocks/>
            <a:stCxn id="18433" idx="6"/>
          </p:cNvCxnSpPr>
          <p:nvPr/>
        </p:nvCxnSpPr>
        <p:spPr>
          <a:xfrm>
            <a:off x="5188525" y="4701527"/>
            <a:ext cx="2302420" cy="188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AE5CD64B-5280-A0E5-BC22-B392F219CAB9}"/>
              </a:ext>
            </a:extLst>
          </p:cNvPr>
          <p:cNvCxnSpPr>
            <a:cxnSpLocks/>
            <a:endCxn id="18445" idx="2"/>
          </p:cNvCxnSpPr>
          <p:nvPr/>
        </p:nvCxnSpPr>
        <p:spPr>
          <a:xfrm>
            <a:off x="5188525" y="4701527"/>
            <a:ext cx="2302420" cy="2646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Flowchart: Connector 136">
            <a:extLst>
              <a:ext uri="{FF2B5EF4-FFF2-40B4-BE49-F238E27FC236}">
                <a16:creationId xmlns:a16="http://schemas.microsoft.com/office/drawing/2014/main" id="{7D8A15B6-B5CA-C293-7490-0E789AD98CB0}"/>
              </a:ext>
            </a:extLst>
          </p:cNvPr>
          <p:cNvSpPr/>
          <p:nvPr/>
        </p:nvSpPr>
        <p:spPr>
          <a:xfrm>
            <a:off x="6001046"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8" name="Flowchart: Connector 137">
            <a:extLst>
              <a:ext uri="{FF2B5EF4-FFF2-40B4-BE49-F238E27FC236}">
                <a16:creationId xmlns:a16="http://schemas.microsoft.com/office/drawing/2014/main" id="{F9F6B5EC-9A88-4129-89E3-B86FE18C8658}"/>
              </a:ext>
            </a:extLst>
          </p:cNvPr>
          <p:cNvSpPr/>
          <p:nvPr/>
        </p:nvSpPr>
        <p:spPr>
          <a:xfrm>
            <a:off x="6288590" y="770795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39" name="Flowchart: Connector 138">
            <a:extLst>
              <a:ext uri="{FF2B5EF4-FFF2-40B4-BE49-F238E27FC236}">
                <a16:creationId xmlns:a16="http://schemas.microsoft.com/office/drawing/2014/main" id="{8E26C506-6772-A38E-A818-D445B1612C8D}"/>
              </a:ext>
            </a:extLst>
          </p:cNvPr>
          <p:cNvSpPr/>
          <p:nvPr/>
        </p:nvSpPr>
        <p:spPr>
          <a:xfrm>
            <a:off x="6561482" y="7709165"/>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67DEAF00-70C7-B5AD-3CEA-F90A926C6D8C}"/>
                  </a:ext>
                </a:extLst>
              </p:cNvPr>
              <p:cNvSpPr txBox="1"/>
              <p:nvPr/>
            </p:nvSpPr>
            <p:spPr>
              <a:xfrm>
                <a:off x="1649414" y="3016786"/>
                <a:ext cx="44936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smtClean="0">
                          <a:ln>
                            <a:noFill/>
                          </a:ln>
                          <a:solidFill>
                            <a:schemeClr val="tx1"/>
                          </a:solidFill>
                          <a:effectLst/>
                          <a:uFillTx/>
                          <a:latin typeface="Cambria Math" panose="02040503050406030204" pitchFamily="18" charset="0"/>
                          <a:ea typeface="Avenir Next Medium"/>
                          <a:cs typeface="Avenir Next Medium"/>
                          <a:sym typeface="Avenir Next Medium"/>
                        </a:rPr>
                        <m:t>𝐼</m:t>
                      </m:r>
                    </m:oMath>
                  </m:oMathPara>
                </a14:m>
                <a:endParaRPr kumimoji="0" lang="en-GB" sz="3200" b="0" i="0" u="none" strike="noStrike" cap="none" spc="0" normalizeH="0" baseline="0" dirty="0">
                  <a:ln>
                    <a:noFill/>
                  </a:ln>
                  <a:solidFill>
                    <a:schemeClr val="tx1"/>
                  </a:solidFill>
                  <a:effectLst/>
                  <a:uFillTx/>
                  <a:latin typeface="Avenir Next Medium"/>
                  <a:ea typeface="Avenir Next Medium"/>
                  <a:cs typeface="Avenir Next Medium"/>
                  <a:sym typeface="Avenir Next Medium"/>
                </a:endParaRPr>
              </a:p>
            </p:txBody>
          </p:sp>
        </mc:Choice>
        <mc:Fallback xmlns="">
          <p:sp>
            <p:nvSpPr>
              <p:cNvPr id="140" name="TextBox 139">
                <a:extLst>
                  <a:ext uri="{FF2B5EF4-FFF2-40B4-BE49-F238E27FC236}">
                    <a16:creationId xmlns:a16="http://schemas.microsoft.com/office/drawing/2014/main" id="{67DEAF00-70C7-B5AD-3CEA-F90A926C6D8C}"/>
                  </a:ext>
                </a:extLst>
              </p:cNvPr>
              <p:cNvSpPr txBox="1">
                <a:spLocks noRot="1" noChangeAspect="1" noMove="1" noResize="1" noEditPoints="1" noAdjustHandles="1" noChangeArrowheads="1" noChangeShapeType="1" noTextEdit="1"/>
              </p:cNvSpPr>
              <p:nvPr/>
            </p:nvSpPr>
            <p:spPr>
              <a:xfrm>
                <a:off x="1649414" y="3016786"/>
                <a:ext cx="449364" cy="595035"/>
              </a:xfrm>
              <a:prstGeom prst="rect">
                <a:avLst/>
              </a:prstGeom>
              <a:blipFill>
                <a:blip r:embed="rId2"/>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DA7492EF-7EE8-D9A6-EC1C-D2A5F2F5652F}"/>
                  </a:ext>
                </a:extLst>
              </p:cNvPr>
              <p:cNvSpPr txBox="1"/>
              <p:nvPr/>
            </p:nvSpPr>
            <p:spPr>
              <a:xfrm>
                <a:off x="4476858" y="3012880"/>
                <a:ext cx="1038655"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1" name="TextBox 140">
                <a:extLst>
                  <a:ext uri="{FF2B5EF4-FFF2-40B4-BE49-F238E27FC236}">
                    <a16:creationId xmlns:a16="http://schemas.microsoft.com/office/drawing/2014/main" id="{DA7492EF-7EE8-D9A6-EC1C-D2A5F2F5652F}"/>
                  </a:ext>
                </a:extLst>
              </p:cNvPr>
              <p:cNvSpPr txBox="1">
                <a:spLocks noRot="1" noChangeAspect="1" noMove="1" noResize="1" noEditPoints="1" noAdjustHandles="1" noChangeArrowheads="1" noChangeShapeType="1" noTextEdit="1"/>
              </p:cNvSpPr>
              <p:nvPr/>
            </p:nvSpPr>
            <p:spPr>
              <a:xfrm>
                <a:off x="4476858" y="3012880"/>
                <a:ext cx="1038655" cy="595035"/>
              </a:xfrm>
              <a:prstGeom prst="rect">
                <a:avLst/>
              </a:prstGeom>
              <a:blipFill>
                <a:blip r:embed="rId3"/>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09193F0C-75E0-E09C-F15A-AA97C24CD5FD}"/>
                  </a:ext>
                </a:extLst>
              </p:cNvPr>
              <p:cNvSpPr txBox="1"/>
              <p:nvPr/>
            </p:nvSpPr>
            <p:spPr>
              <a:xfrm>
                <a:off x="7437247" y="2980874"/>
                <a:ext cx="71779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ctrlPr>
                        </m:sSubPr>
                        <m:e>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𝐻</m:t>
                          </m:r>
                        </m:e>
                        <m:sub>
                          <m:r>
                            <a:rPr kumimoji="0" lang="en-US" sz="3200" b="0" i="1" u="none" strike="noStrike" cap="none" spc="0" normalizeH="0" baseline="0" smtClean="0">
                              <a:ln>
                                <a:noFill/>
                              </a:ln>
                              <a:solidFill>
                                <a:srgbClr val="838787"/>
                              </a:solidFill>
                              <a:effectLst/>
                              <a:uFillTx/>
                              <a:latin typeface="Cambria Math" panose="02040503050406030204" pitchFamily="18" charset="0"/>
                              <a:ea typeface="Avenir Next Medium"/>
                              <a:cs typeface="Avenir Next Medium"/>
                              <a:sym typeface="Avenir Next Medium"/>
                            </a:rPr>
                            <m:t>𝐾</m:t>
                          </m:r>
                        </m:sub>
                      </m:sSub>
                    </m:oMath>
                  </m:oMathPara>
                </a14:m>
                <a:endParaRPr kumimoji="0" lang="en-US" sz="32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mc:Choice>
        <mc:Fallback xmlns="">
          <p:sp>
            <p:nvSpPr>
              <p:cNvPr id="142" name="TextBox 141">
                <a:extLst>
                  <a:ext uri="{FF2B5EF4-FFF2-40B4-BE49-F238E27FC236}">
                    <a16:creationId xmlns:a16="http://schemas.microsoft.com/office/drawing/2014/main" id="{09193F0C-75E0-E09C-F15A-AA97C24CD5FD}"/>
                  </a:ext>
                </a:extLst>
              </p:cNvPr>
              <p:cNvSpPr txBox="1">
                <a:spLocks noRot="1" noChangeAspect="1" noMove="1" noResize="1" noEditPoints="1" noAdjustHandles="1" noChangeArrowheads="1" noChangeShapeType="1" noTextEdit="1"/>
              </p:cNvSpPr>
              <p:nvPr/>
            </p:nvSpPr>
            <p:spPr>
              <a:xfrm>
                <a:off x="7437247" y="2980874"/>
                <a:ext cx="717792" cy="595035"/>
              </a:xfrm>
              <a:prstGeom prst="rect">
                <a:avLst/>
              </a:prstGeom>
              <a:blipFill>
                <a:blip r:embed="rId4"/>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75F4ED14-DEAC-621D-5F1C-2C984483B6DB}"/>
                  </a:ext>
                </a:extLst>
              </p:cNvPr>
              <p:cNvSpPr txBox="1"/>
              <p:nvPr/>
            </p:nvSpPr>
            <p:spPr>
              <a:xfrm>
                <a:off x="10537886" y="2963059"/>
                <a:ext cx="23035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dirty="0" smtClean="0">
                          <a:ln>
                            <a:noFill/>
                          </a:ln>
                          <a:solidFill>
                            <a:schemeClr val="bg1"/>
                          </a:solidFill>
                          <a:effectLst/>
                          <a:uFillTx/>
                          <a:latin typeface="Cambria Math" panose="02040503050406030204" pitchFamily="18" charset="0"/>
                          <a:ea typeface="Avenir Next Medium"/>
                          <a:cs typeface="Avenir Next Medium"/>
                          <a:sym typeface="Avenir Next Medium"/>
                        </a:rPr>
                        <m:t>𝑂</m:t>
                      </m:r>
                    </m:oMath>
                  </m:oMathPara>
                </a14:m>
                <a:endParaRPr kumimoji="0" lang="en-GB" sz="32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mc:Choice>
        <mc:Fallback xmlns="">
          <p:sp>
            <p:nvSpPr>
              <p:cNvPr id="143" name="TextBox 142">
                <a:extLst>
                  <a:ext uri="{FF2B5EF4-FFF2-40B4-BE49-F238E27FC236}">
                    <a16:creationId xmlns:a16="http://schemas.microsoft.com/office/drawing/2014/main" id="{75F4ED14-DEAC-621D-5F1C-2C984483B6DB}"/>
                  </a:ext>
                </a:extLst>
              </p:cNvPr>
              <p:cNvSpPr txBox="1">
                <a:spLocks noRot="1" noChangeAspect="1" noMove="1" noResize="1" noEditPoints="1" noAdjustHandles="1" noChangeArrowheads="1" noChangeShapeType="1" noTextEdit="1"/>
              </p:cNvSpPr>
              <p:nvPr/>
            </p:nvSpPr>
            <p:spPr>
              <a:xfrm>
                <a:off x="10537886" y="2963059"/>
                <a:ext cx="230357" cy="595035"/>
              </a:xfrm>
              <a:prstGeom prst="rect">
                <a:avLst/>
              </a:prstGeom>
              <a:blipFill>
                <a:blip r:embed="rId5"/>
                <a:stretch>
                  <a:fillRect r="-32432"/>
                </a:stretch>
              </a:blipFill>
              <a:ln w="12700" cap="flat">
                <a:noFill/>
                <a:miter lim="400000"/>
              </a:ln>
              <a:effectLst/>
            </p:spPr>
            <p:txBody>
              <a:bodyPr/>
              <a:lstStyle/>
              <a:p>
                <a:r>
                  <a:rPr lang="en-GB">
                    <a:noFill/>
                  </a:rPr>
                  <a:t> </a:t>
                </a:r>
              </a:p>
            </p:txBody>
          </p:sp>
        </mc:Fallback>
      </mc:AlternateContent>
      <p:cxnSp>
        <p:nvCxnSpPr>
          <p:cNvPr id="144" name="Straight Arrow Connector 143">
            <a:extLst>
              <a:ext uri="{FF2B5EF4-FFF2-40B4-BE49-F238E27FC236}">
                <a16:creationId xmlns:a16="http://schemas.microsoft.com/office/drawing/2014/main" id="{26B26598-F47E-C884-5899-90A81E873D64}"/>
              </a:ext>
            </a:extLst>
          </p:cNvPr>
          <p:cNvCxnSpPr>
            <a:cxnSpLocks/>
            <a:stCxn id="18434" idx="6"/>
            <a:endCxn id="18442" idx="2"/>
          </p:cNvCxnSpPr>
          <p:nvPr/>
        </p:nvCxnSpPr>
        <p:spPr>
          <a:xfrm flipV="1">
            <a:off x="5188525" y="3976509"/>
            <a:ext cx="2302420" cy="2631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8E1BD971-CC7C-977F-3031-672A2B1E87E5}"/>
              </a:ext>
            </a:extLst>
          </p:cNvPr>
          <p:cNvCxnSpPr>
            <a:cxnSpLocks/>
            <a:stCxn id="18434" idx="6"/>
            <a:endCxn id="18443" idx="2"/>
          </p:cNvCxnSpPr>
          <p:nvPr/>
        </p:nvCxnSpPr>
        <p:spPr>
          <a:xfrm flipV="1">
            <a:off x="5188525" y="4679948"/>
            <a:ext cx="2302420" cy="192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ADF9FA21-29CA-CD7C-86A2-9D2D483156EB}"/>
              </a:ext>
            </a:extLst>
          </p:cNvPr>
          <p:cNvCxnSpPr>
            <a:cxnSpLocks/>
            <a:stCxn id="18434" idx="6"/>
            <a:endCxn id="18444" idx="2"/>
          </p:cNvCxnSpPr>
          <p:nvPr/>
        </p:nvCxnSpPr>
        <p:spPr>
          <a:xfrm flipV="1">
            <a:off x="5188525" y="6586308"/>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3EE07F12-D4A4-2086-60CD-1882F7119155}"/>
              </a:ext>
            </a:extLst>
          </p:cNvPr>
          <p:cNvCxnSpPr>
            <a:cxnSpLocks/>
            <a:stCxn id="18434" idx="6"/>
            <a:endCxn id="18445" idx="2"/>
          </p:cNvCxnSpPr>
          <p:nvPr/>
        </p:nvCxnSpPr>
        <p:spPr>
          <a:xfrm>
            <a:off x="5188525" y="6607887"/>
            <a:ext cx="2302420" cy="74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346F0CA5-F7C8-31BD-EA20-04626B91059D}"/>
              </a:ext>
            </a:extLst>
          </p:cNvPr>
          <p:cNvCxnSpPr>
            <a:cxnSpLocks/>
            <a:stCxn id="18435" idx="6"/>
            <a:endCxn id="18442" idx="2"/>
          </p:cNvCxnSpPr>
          <p:nvPr/>
        </p:nvCxnSpPr>
        <p:spPr>
          <a:xfrm flipV="1">
            <a:off x="5188525" y="3976509"/>
            <a:ext cx="2302420" cy="339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CE86462B-06DF-DEF8-B336-062A1C64FF9A}"/>
              </a:ext>
            </a:extLst>
          </p:cNvPr>
          <p:cNvCxnSpPr>
            <a:cxnSpLocks/>
            <a:stCxn id="18435" idx="6"/>
            <a:endCxn id="18443" idx="2"/>
          </p:cNvCxnSpPr>
          <p:nvPr/>
        </p:nvCxnSpPr>
        <p:spPr>
          <a:xfrm flipV="1">
            <a:off x="5188525" y="4679948"/>
            <a:ext cx="2302420" cy="2689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307DFAD4-CA50-4E65-EEEB-101D8986352D}"/>
              </a:ext>
            </a:extLst>
          </p:cNvPr>
          <p:cNvCxnSpPr>
            <a:cxnSpLocks/>
            <a:stCxn id="18435" idx="6"/>
            <a:endCxn id="18444" idx="2"/>
          </p:cNvCxnSpPr>
          <p:nvPr/>
        </p:nvCxnSpPr>
        <p:spPr>
          <a:xfrm flipV="1">
            <a:off x="5188525" y="6586308"/>
            <a:ext cx="2302420" cy="783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56237D14-A676-382C-4F7B-42411AE8EAE5}"/>
              </a:ext>
            </a:extLst>
          </p:cNvPr>
          <p:cNvCxnSpPr>
            <a:cxnSpLocks/>
            <a:stCxn id="18435" idx="6"/>
            <a:endCxn id="18445" idx="2"/>
          </p:cNvCxnSpPr>
          <p:nvPr/>
        </p:nvCxnSpPr>
        <p:spPr>
          <a:xfrm flipV="1">
            <a:off x="5188525" y="7348330"/>
            <a:ext cx="2302420" cy="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2ADE1472-FE27-DFEF-00C1-84E10CD5E306}"/>
              </a:ext>
            </a:extLst>
          </p:cNvPr>
          <p:cNvCxnSpPr>
            <a:cxnSpLocks/>
            <a:stCxn id="18442" idx="6"/>
            <a:endCxn id="18447" idx="2"/>
          </p:cNvCxnSpPr>
          <p:nvPr/>
        </p:nvCxnSpPr>
        <p:spPr>
          <a:xfrm>
            <a:off x="8083132" y="3976509"/>
            <a:ext cx="2162553" cy="51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C4C9B668-25F9-5A8E-1319-3F480E2AE99F}"/>
              </a:ext>
            </a:extLst>
          </p:cNvPr>
          <p:cNvCxnSpPr>
            <a:cxnSpLocks/>
            <a:stCxn id="18443" idx="6"/>
            <a:endCxn id="18447" idx="2"/>
          </p:cNvCxnSpPr>
          <p:nvPr/>
        </p:nvCxnSpPr>
        <p:spPr>
          <a:xfrm flipV="1">
            <a:off x="8083132" y="4492043"/>
            <a:ext cx="2162553" cy="18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BB3F5A74-DD4E-3782-BECB-E730893E1236}"/>
              </a:ext>
            </a:extLst>
          </p:cNvPr>
          <p:cNvCxnSpPr>
            <a:cxnSpLocks/>
            <a:stCxn id="18444" idx="6"/>
            <a:endCxn id="18447" idx="2"/>
          </p:cNvCxnSpPr>
          <p:nvPr/>
        </p:nvCxnSpPr>
        <p:spPr>
          <a:xfrm flipV="1">
            <a:off x="8083132" y="4492043"/>
            <a:ext cx="2162553" cy="2094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A24DD93C-12B8-8C90-2835-93BF102F9A95}"/>
              </a:ext>
            </a:extLst>
          </p:cNvPr>
          <p:cNvCxnSpPr>
            <a:cxnSpLocks/>
            <a:stCxn id="18445" idx="6"/>
            <a:endCxn id="18447" idx="2"/>
          </p:cNvCxnSpPr>
          <p:nvPr/>
        </p:nvCxnSpPr>
        <p:spPr>
          <a:xfrm flipV="1">
            <a:off x="8083132" y="4492043"/>
            <a:ext cx="2162553" cy="285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425768B6-3CB4-F101-01FE-2965759CFFC9}"/>
              </a:ext>
            </a:extLst>
          </p:cNvPr>
          <p:cNvCxnSpPr>
            <a:cxnSpLocks/>
            <a:stCxn id="18442" idx="6"/>
            <a:endCxn id="18451" idx="2"/>
          </p:cNvCxnSpPr>
          <p:nvPr/>
        </p:nvCxnSpPr>
        <p:spPr>
          <a:xfrm>
            <a:off x="8083132" y="3976509"/>
            <a:ext cx="2162553" cy="301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5055A936-0191-49AB-8E6E-3697881545B8}"/>
              </a:ext>
            </a:extLst>
          </p:cNvPr>
          <p:cNvCxnSpPr>
            <a:cxnSpLocks/>
            <a:stCxn id="18443" idx="6"/>
            <a:endCxn id="18451" idx="2"/>
          </p:cNvCxnSpPr>
          <p:nvPr/>
        </p:nvCxnSpPr>
        <p:spPr>
          <a:xfrm>
            <a:off x="8083132" y="4679948"/>
            <a:ext cx="2162553" cy="2308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90A6FDE5-2415-362A-5F0F-F9C9ECF222EA}"/>
              </a:ext>
            </a:extLst>
          </p:cNvPr>
          <p:cNvCxnSpPr>
            <a:cxnSpLocks/>
            <a:stCxn id="18444" idx="6"/>
            <a:endCxn id="18451" idx="2"/>
          </p:cNvCxnSpPr>
          <p:nvPr/>
        </p:nvCxnSpPr>
        <p:spPr>
          <a:xfrm>
            <a:off x="8083132" y="6586308"/>
            <a:ext cx="2162553" cy="40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98" name="Straight Arrow Connector 18497">
            <a:extLst>
              <a:ext uri="{FF2B5EF4-FFF2-40B4-BE49-F238E27FC236}">
                <a16:creationId xmlns:a16="http://schemas.microsoft.com/office/drawing/2014/main" id="{DEB4C78E-E877-A9C5-CE59-A277EF8F283C}"/>
              </a:ext>
            </a:extLst>
          </p:cNvPr>
          <p:cNvCxnSpPr>
            <a:cxnSpLocks/>
            <a:stCxn id="18445" idx="6"/>
            <a:endCxn id="18451" idx="2"/>
          </p:cNvCxnSpPr>
          <p:nvPr/>
        </p:nvCxnSpPr>
        <p:spPr>
          <a:xfrm flipV="1">
            <a:off x="8083132" y="6987988"/>
            <a:ext cx="2162553" cy="360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01" name="TextBox 18500">
                <a:extLst>
                  <a:ext uri="{FF2B5EF4-FFF2-40B4-BE49-F238E27FC236}">
                    <a16:creationId xmlns:a16="http://schemas.microsoft.com/office/drawing/2014/main" id="{51C3251C-A299-1226-0AAF-7DCA78AC50EE}"/>
                  </a:ext>
                </a:extLst>
              </p:cNvPr>
              <p:cNvSpPr txBox="1"/>
              <p:nvPr/>
            </p:nvSpPr>
            <p:spPr>
              <a:xfrm>
                <a:off x="292280" y="4095165"/>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1" name="TextBox 18500">
                <a:extLst>
                  <a:ext uri="{FF2B5EF4-FFF2-40B4-BE49-F238E27FC236}">
                    <a16:creationId xmlns:a16="http://schemas.microsoft.com/office/drawing/2014/main" id="{51C3251C-A299-1226-0AAF-7DCA78AC50EE}"/>
                  </a:ext>
                </a:extLst>
              </p:cNvPr>
              <p:cNvSpPr txBox="1">
                <a:spLocks noRot="1" noChangeAspect="1" noMove="1" noResize="1" noEditPoints="1" noAdjustHandles="1" noChangeArrowheads="1" noChangeShapeType="1" noTextEdit="1"/>
              </p:cNvSpPr>
              <p:nvPr/>
            </p:nvSpPr>
            <p:spPr>
              <a:xfrm>
                <a:off x="292280" y="4095165"/>
                <a:ext cx="601354" cy="656590"/>
              </a:xfrm>
              <a:prstGeom prst="rect">
                <a:avLst/>
              </a:prstGeom>
              <a:blipFill>
                <a:blip r:embed="rId6"/>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2" name="TextBox 18501">
                <a:extLst>
                  <a:ext uri="{FF2B5EF4-FFF2-40B4-BE49-F238E27FC236}">
                    <a16:creationId xmlns:a16="http://schemas.microsoft.com/office/drawing/2014/main" id="{A38CD00E-E118-1553-2EC3-697C58DFB344}"/>
                  </a:ext>
                </a:extLst>
              </p:cNvPr>
              <p:cNvSpPr txBox="1"/>
              <p:nvPr/>
            </p:nvSpPr>
            <p:spPr>
              <a:xfrm>
                <a:off x="328206" y="6608551"/>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𝑥</m:t>
                          </m:r>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𝑛</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2" name="TextBox 18501">
                <a:extLst>
                  <a:ext uri="{FF2B5EF4-FFF2-40B4-BE49-F238E27FC236}">
                    <a16:creationId xmlns:a16="http://schemas.microsoft.com/office/drawing/2014/main" id="{A38CD00E-E118-1553-2EC3-697C58DFB344}"/>
                  </a:ext>
                </a:extLst>
              </p:cNvPr>
              <p:cNvSpPr txBox="1">
                <a:spLocks noRot="1" noChangeAspect="1" noMove="1" noResize="1" noEditPoints="1" noAdjustHandles="1" noChangeArrowheads="1" noChangeShapeType="1" noTextEdit="1"/>
              </p:cNvSpPr>
              <p:nvPr/>
            </p:nvSpPr>
            <p:spPr>
              <a:xfrm>
                <a:off x="328206" y="6608551"/>
                <a:ext cx="601354" cy="656590"/>
              </a:xfrm>
              <a:prstGeom prst="rect">
                <a:avLst/>
              </a:prstGeom>
              <a:blipFill>
                <a:blip r:embed="rId7"/>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3" name="TextBox 18502">
                <a:extLst>
                  <a:ext uri="{FF2B5EF4-FFF2-40B4-BE49-F238E27FC236}">
                    <a16:creationId xmlns:a16="http://schemas.microsoft.com/office/drawing/2014/main" id="{9F731401-B049-B9E3-6F2B-7D2BD264824B}"/>
                  </a:ext>
                </a:extLst>
              </p:cNvPr>
              <p:cNvSpPr txBox="1"/>
              <p:nvPr/>
            </p:nvSpPr>
            <p:spPr>
              <a:xfrm>
                <a:off x="11716120" y="4092914"/>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1</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3" name="TextBox 18502">
                <a:extLst>
                  <a:ext uri="{FF2B5EF4-FFF2-40B4-BE49-F238E27FC236}">
                    <a16:creationId xmlns:a16="http://schemas.microsoft.com/office/drawing/2014/main" id="{9F731401-B049-B9E3-6F2B-7D2BD264824B}"/>
                  </a:ext>
                </a:extLst>
              </p:cNvPr>
              <p:cNvSpPr txBox="1">
                <a:spLocks noRot="1" noChangeAspect="1" noMove="1" noResize="1" noEditPoints="1" noAdjustHandles="1" noChangeArrowheads="1" noChangeShapeType="1" noTextEdit="1"/>
              </p:cNvSpPr>
              <p:nvPr/>
            </p:nvSpPr>
            <p:spPr>
              <a:xfrm>
                <a:off x="11716120" y="4092914"/>
                <a:ext cx="601354" cy="656590"/>
              </a:xfrm>
              <a:prstGeom prst="rect">
                <a:avLst/>
              </a:prstGeom>
              <a:blipFill>
                <a:blip r:embed="rId8"/>
                <a:stretch>
                  <a:fillRect/>
                </a:stretch>
              </a:blipFill>
              <a:ln w="12700" cap="flat">
                <a:noFill/>
                <a:miter lim="400000"/>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507" name="TextBox 18506">
                <a:extLst>
                  <a:ext uri="{FF2B5EF4-FFF2-40B4-BE49-F238E27FC236}">
                    <a16:creationId xmlns:a16="http://schemas.microsoft.com/office/drawing/2014/main" id="{3A43067A-19FE-543E-AB05-821F70F59F57}"/>
                  </a:ext>
                </a:extLst>
              </p:cNvPr>
              <p:cNvSpPr txBox="1"/>
              <p:nvPr/>
            </p:nvSpPr>
            <p:spPr>
              <a:xfrm flipH="1">
                <a:off x="2838410" y="3576223"/>
                <a:ext cx="1109626" cy="2288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Sup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𝑤</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11</m:t>
                          </m:r>
                        </m:sub>
                        <m:sup>
                          <m:sSub>
                            <m:sSubPr>
                              <m:ctrlP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ctrlPr>
                            </m:sSubPr>
                            <m:e>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𝐼</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m:t>
                              </m:r>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𝐻</m:t>
                              </m:r>
                            </m:e>
                            <m:sub>
                              <m:r>
                                <a:rPr kumimoji="0" lang="en-US" sz="2800" b="0" i="1" u="none" strike="noStrike" cap="none" spc="0" normalizeH="0" baseline="0" smtClean="0">
                                  <a:ln>
                                    <a:noFill/>
                                  </a:ln>
                                  <a:solidFill>
                                    <a:schemeClr val="accent5"/>
                                  </a:solidFill>
                                  <a:effectLst/>
                                  <a:uFillTx/>
                                  <a:latin typeface="Cambria Math" panose="02040503050406030204" pitchFamily="18" charset="0"/>
                                  <a:ea typeface="Avenir Next Medium"/>
                                  <a:cs typeface="Avenir Next Medium"/>
                                  <a:sym typeface="Avenir Next Medium"/>
                                </a:rPr>
                                <m:t>1</m:t>
                              </m:r>
                            </m:sub>
                          </m:sSub>
                        </m:sup>
                      </m:sSubSup>
                    </m:oMath>
                  </m:oMathPara>
                </a14:m>
                <a:endParaRPr kumimoji="0" lang="en-US" sz="28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a:p>
                <a:pPr marL="0" marR="0" indent="0" algn="l" defTabSz="584200" rtl="0" fontAlgn="auto" latinLnBrk="0" hangingPunct="0">
                  <a:lnSpc>
                    <a:spcPct val="100000"/>
                  </a:lnSpc>
                  <a:spcBef>
                    <a:spcPts val="2400"/>
                  </a:spcBef>
                  <a:spcAft>
                    <a:spcPts val="0"/>
                  </a:spcAft>
                  <a:buClrTx/>
                  <a:buSzTx/>
                  <a:buFontTx/>
                  <a:buNone/>
                  <a:tabLst/>
                </a:pPr>
                <a:endParaRPr kumimoji="0" lang="en-US" sz="32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07" name="TextBox 18506">
                <a:extLst>
                  <a:ext uri="{FF2B5EF4-FFF2-40B4-BE49-F238E27FC236}">
                    <a16:creationId xmlns:a16="http://schemas.microsoft.com/office/drawing/2014/main" id="{3A43067A-19FE-543E-AB05-821F70F59F57}"/>
                  </a:ext>
                </a:extLst>
              </p:cNvPr>
              <p:cNvSpPr txBox="1">
                <a:spLocks noRot="1" noChangeAspect="1" noMove="1" noResize="1" noEditPoints="1" noAdjustHandles="1" noChangeArrowheads="1" noChangeShapeType="1" noTextEdit="1"/>
              </p:cNvSpPr>
              <p:nvPr/>
            </p:nvSpPr>
            <p:spPr>
              <a:xfrm flipH="1">
                <a:off x="2838410" y="3576223"/>
                <a:ext cx="1109626" cy="2288896"/>
              </a:xfrm>
              <a:prstGeom prst="rect">
                <a:avLst/>
              </a:prstGeom>
              <a:blipFill>
                <a:blip r:embed="rId9"/>
                <a:stretch>
                  <a:fillRect/>
                </a:stretch>
              </a:blipFill>
              <a:ln w="12700" cap="flat">
                <a:noFill/>
                <a:miter lim="400000"/>
              </a:ln>
              <a:effectLst/>
            </p:spPr>
            <p:txBody>
              <a:bodyPr/>
              <a:lstStyle/>
              <a:p>
                <a:r>
                  <a:rPr lang="en-GB">
                    <a:noFill/>
                  </a:rPr>
                  <a:t> </a:t>
                </a:r>
              </a:p>
            </p:txBody>
          </p:sp>
        </mc:Fallback>
      </mc:AlternateContent>
      <p:sp>
        <p:nvSpPr>
          <p:cNvPr id="18510" name="Flowchart: Connector 18509">
            <a:extLst>
              <a:ext uri="{FF2B5EF4-FFF2-40B4-BE49-F238E27FC236}">
                <a16:creationId xmlns:a16="http://schemas.microsoft.com/office/drawing/2014/main" id="{5B1E84EE-2451-3952-CE34-1EC14FBD0923}"/>
              </a:ext>
            </a:extLst>
          </p:cNvPr>
          <p:cNvSpPr/>
          <p:nvPr/>
        </p:nvSpPr>
        <p:spPr>
          <a:xfrm>
            <a:off x="469419"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1" name="Flowchart: Connector 18510">
            <a:extLst>
              <a:ext uri="{FF2B5EF4-FFF2-40B4-BE49-F238E27FC236}">
                <a16:creationId xmlns:a16="http://schemas.microsoft.com/office/drawing/2014/main" id="{16954E09-0AB8-7B65-D470-F02EB4C69ADB}"/>
              </a:ext>
            </a:extLst>
          </p:cNvPr>
          <p:cNvSpPr/>
          <p:nvPr/>
        </p:nvSpPr>
        <p:spPr>
          <a:xfrm>
            <a:off x="469419"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12" name="Flowchart: Connector 18511">
            <a:extLst>
              <a:ext uri="{FF2B5EF4-FFF2-40B4-BE49-F238E27FC236}">
                <a16:creationId xmlns:a16="http://schemas.microsoft.com/office/drawing/2014/main" id="{4EE95892-0B26-5C59-E848-321C6CF59D2E}"/>
              </a:ext>
            </a:extLst>
          </p:cNvPr>
          <p:cNvSpPr/>
          <p:nvPr/>
        </p:nvSpPr>
        <p:spPr>
          <a:xfrm>
            <a:off x="469419"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mc:AlternateContent xmlns:mc="http://schemas.openxmlformats.org/markup-compatibility/2006" xmlns:a14="http://schemas.microsoft.com/office/drawing/2010/main">
        <mc:Choice Requires="a14">
          <p:sp>
            <p:nvSpPr>
              <p:cNvPr id="18513" name="TextBox 18512">
                <a:extLst>
                  <a:ext uri="{FF2B5EF4-FFF2-40B4-BE49-F238E27FC236}">
                    <a16:creationId xmlns:a16="http://schemas.microsoft.com/office/drawing/2014/main" id="{DFF61527-16A6-33BC-5A29-601BA961E3CB}"/>
                  </a:ext>
                </a:extLst>
              </p:cNvPr>
              <p:cNvSpPr txBox="1"/>
              <p:nvPr/>
            </p:nvSpPr>
            <p:spPr>
              <a:xfrm>
                <a:off x="11714729" y="6649813"/>
                <a:ext cx="6013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ctrlPr>
                        </m:sSubPr>
                        <m:e>
                          <m:acc>
                            <m:accPr>
                              <m:chr m:val="̂"/>
                              <m:ctrlP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ctrlPr>
                            </m:accPr>
                            <m:e>
                              <m:r>
                                <a:rPr kumimoji="0" lang="en-US" sz="3600" b="0" i="1" u="none" strike="noStrike" cap="none" spc="0" normalizeH="0" baseline="0" smtClean="0">
                                  <a:ln>
                                    <a:noFill/>
                                  </a:ln>
                                  <a:solidFill>
                                    <a:schemeClr val="bg1"/>
                                  </a:solidFill>
                                  <a:effectLst/>
                                  <a:uFillTx/>
                                  <a:latin typeface="Cambria Math" panose="02040503050406030204" pitchFamily="18" charset="0"/>
                                  <a:sym typeface="Avenir Next Medium"/>
                                </a:rPr>
                                <m:t>𝑦</m:t>
                              </m:r>
                            </m:e>
                          </m:acc>
                        </m:e>
                        <m:sub>
                          <m:r>
                            <a:rPr kumimoji="0" lang="en-US" sz="3600" b="0" i="1" u="none" strike="noStrike" cap="none" spc="0" normalizeH="0" baseline="0" smtClean="0">
                              <a:ln>
                                <a:noFill/>
                              </a:ln>
                              <a:solidFill>
                                <a:schemeClr val="bg1"/>
                              </a:solidFill>
                              <a:effectLst/>
                              <a:uFillTx/>
                              <a:latin typeface="Cambria Math" panose="02040503050406030204" pitchFamily="18" charset="0"/>
                              <a:ea typeface="Avenir Next Medium"/>
                              <a:cs typeface="Avenir Next Medium"/>
                              <a:sym typeface="Avenir Next Medium"/>
                            </a:rPr>
                            <m:t>𝑚</m:t>
                          </m:r>
                        </m:sub>
                      </m:sSub>
                    </m:oMath>
                  </m:oMathPara>
                </a14:m>
                <a:endParaRPr kumimoji="0" lang="en-US" sz="3600" b="0" i="0" u="none" strike="noStrike" cap="none" spc="0" normalizeH="0" baseline="0" dirty="0">
                  <a:ln>
                    <a:noFill/>
                  </a:ln>
                  <a:solidFill>
                    <a:schemeClr val="bg1"/>
                  </a:solidFill>
                  <a:effectLst/>
                  <a:uFillTx/>
                  <a:ea typeface="Avenir Next Medium"/>
                  <a:cs typeface="Avenir Next Medium"/>
                  <a:sym typeface="Avenir Next Medium"/>
                </a:endParaRPr>
              </a:p>
            </p:txBody>
          </p:sp>
        </mc:Choice>
        <mc:Fallback xmlns="">
          <p:sp>
            <p:nvSpPr>
              <p:cNvPr id="18513" name="TextBox 18512">
                <a:extLst>
                  <a:ext uri="{FF2B5EF4-FFF2-40B4-BE49-F238E27FC236}">
                    <a16:creationId xmlns:a16="http://schemas.microsoft.com/office/drawing/2014/main" id="{DFF61527-16A6-33BC-5A29-601BA961E3CB}"/>
                  </a:ext>
                </a:extLst>
              </p:cNvPr>
              <p:cNvSpPr txBox="1">
                <a:spLocks noRot="1" noChangeAspect="1" noMove="1" noResize="1" noEditPoints="1" noAdjustHandles="1" noChangeArrowheads="1" noChangeShapeType="1" noTextEdit="1"/>
              </p:cNvSpPr>
              <p:nvPr/>
            </p:nvSpPr>
            <p:spPr>
              <a:xfrm>
                <a:off x="11714729" y="6649813"/>
                <a:ext cx="601354" cy="656590"/>
              </a:xfrm>
              <a:prstGeom prst="rect">
                <a:avLst/>
              </a:prstGeom>
              <a:blipFill>
                <a:blip r:embed="rId10"/>
                <a:stretch>
                  <a:fillRect/>
                </a:stretch>
              </a:blipFill>
              <a:ln w="12700" cap="flat">
                <a:noFill/>
                <a:miter lim="400000"/>
              </a:ln>
              <a:effectLst/>
            </p:spPr>
            <p:txBody>
              <a:bodyPr/>
              <a:lstStyle/>
              <a:p>
                <a:r>
                  <a:rPr lang="en-GB">
                    <a:noFill/>
                  </a:rPr>
                  <a:t> </a:t>
                </a:r>
              </a:p>
            </p:txBody>
          </p:sp>
        </mc:Fallback>
      </mc:AlternateContent>
      <p:cxnSp>
        <p:nvCxnSpPr>
          <p:cNvPr id="18515" name="Straight Arrow Connector 18514">
            <a:extLst>
              <a:ext uri="{FF2B5EF4-FFF2-40B4-BE49-F238E27FC236}">
                <a16:creationId xmlns:a16="http://schemas.microsoft.com/office/drawing/2014/main" id="{20719B82-7803-A47E-5547-6E4B610ED73E}"/>
              </a:ext>
            </a:extLst>
          </p:cNvPr>
          <p:cNvCxnSpPr>
            <a:cxnSpLocks/>
            <a:endCxn id="18" idx="2"/>
          </p:cNvCxnSpPr>
          <p:nvPr/>
        </p:nvCxnSpPr>
        <p:spPr>
          <a:xfrm>
            <a:off x="865833" y="4513622"/>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19" name="Straight Arrow Connector 18518">
            <a:extLst>
              <a:ext uri="{FF2B5EF4-FFF2-40B4-BE49-F238E27FC236}">
                <a16:creationId xmlns:a16="http://schemas.microsoft.com/office/drawing/2014/main" id="{103C89B9-6A9B-D690-330D-4B460DD474D4}"/>
              </a:ext>
            </a:extLst>
          </p:cNvPr>
          <p:cNvCxnSpPr>
            <a:cxnSpLocks/>
            <a:endCxn id="51" idx="2"/>
          </p:cNvCxnSpPr>
          <p:nvPr/>
        </p:nvCxnSpPr>
        <p:spPr>
          <a:xfrm>
            <a:off x="865833" y="7009566"/>
            <a:ext cx="5160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1" name="Straight Arrow Connector 18520">
            <a:extLst>
              <a:ext uri="{FF2B5EF4-FFF2-40B4-BE49-F238E27FC236}">
                <a16:creationId xmlns:a16="http://schemas.microsoft.com/office/drawing/2014/main" id="{8CCBB75E-F40E-CAC7-4903-0859DEAB76AA}"/>
              </a:ext>
            </a:extLst>
          </p:cNvPr>
          <p:cNvCxnSpPr>
            <a:cxnSpLocks/>
          </p:cNvCxnSpPr>
          <p:nvPr/>
        </p:nvCxnSpPr>
        <p:spPr>
          <a:xfrm>
            <a:off x="11137900" y="4492043"/>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22" name="Straight Arrow Connector 18521">
            <a:extLst>
              <a:ext uri="{FF2B5EF4-FFF2-40B4-BE49-F238E27FC236}">
                <a16:creationId xmlns:a16="http://schemas.microsoft.com/office/drawing/2014/main" id="{64834210-C4F5-0A67-F8F6-E94155017943}"/>
              </a:ext>
            </a:extLst>
          </p:cNvPr>
          <p:cNvCxnSpPr>
            <a:cxnSpLocks/>
          </p:cNvCxnSpPr>
          <p:nvPr/>
        </p:nvCxnSpPr>
        <p:spPr>
          <a:xfrm>
            <a:off x="11137900" y="7009566"/>
            <a:ext cx="51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23" name="Flowchart: Connector 18522">
            <a:extLst>
              <a:ext uri="{FF2B5EF4-FFF2-40B4-BE49-F238E27FC236}">
                <a16:creationId xmlns:a16="http://schemas.microsoft.com/office/drawing/2014/main" id="{AF5E1A39-DB16-3279-9280-245E5117B143}"/>
              </a:ext>
            </a:extLst>
          </p:cNvPr>
          <p:cNvSpPr/>
          <p:nvPr/>
        </p:nvSpPr>
        <p:spPr>
          <a:xfrm>
            <a:off x="11907311" y="541050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4" name="Flowchart: Connector 18523">
            <a:extLst>
              <a:ext uri="{FF2B5EF4-FFF2-40B4-BE49-F238E27FC236}">
                <a16:creationId xmlns:a16="http://schemas.microsoft.com/office/drawing/2014/main" id="{86A81EAC-3EF3-1085-0494-23F247845DDE}"/>
              </a:ext>
            </a:extLst>
          </p:cNvPr>
          <p:cNvSpPr/>
          <p:nvPr/>
        </p:nvSpPr>
        <p:spPr>
          <a:xfrm>
            <a:off x="11907311" y="5643021"/>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5" name="Flowchart: Connector 18524">
            <a:extLst>
              <a:ext uri="{FF2B5EF4-FFF2-40B4-BE49-F238E27FC236}">
                <a16:creationId xmlns:a16="http://schemas.microsoft.com/office/drawing/2014/main" id="{E0B9DF56-F617-470D-F15E-11818BA7E629}"/>
              </a:ext>
            </a:extLst>
          </p:cNvPr>
          <p:cNvSpPr/>
          <p:nvPr/>
        </p:nvSpPr>
        <p:spPr>
          <a:xfrm>
            <a:off x="11907311" y="5877326"/>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6" name="Flowchart: Connector 18525">
            <a:extLst>
              <a:ext uri="{FF2B5EF4-FFF2-40B4-BE49-F238E27FC236}">
                <a16:creationId xmlns:a16="http://schemas.microsoft.com/office/drawing/2014/main" id="{9CAB4B2E-E9A0-EB15-0084-469601799937}"/>
              </a:ext>
            </a:extLst>
          </p:cNvPr>
          <p:cNvSpPr/>
          <p:nvPr/>
        </p:nvSpPr>
        <p:spPr>
          <a:xfrm>
            <a:off x="7735280"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7" name="Flowchart: Connector 18526">
            <a:extLst>
              <a:ext uri="{FF2B5EF4-FFF2-40B4-BE49-F238E27FC236}">
                <a16:creationId xmlns:a16="http://schemas.microsoft.com/office/drawing/2014/main" id="{3B38A422-E9C9-424E-6841-20CCC00B5C4F}"/>
              </a:ext>
            </a:extLst>
          </p:cNvPr>
          <p:cNvSpPr/>
          <p:nvPr/>
        </p:nvSpPr>
        <p:spPr>
          <a:xfrm>
            <a:off x="7735280"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8" name="Flowchart: Connector 18527">
            <a:extLst>
              <a:ext uri="{FF2B5EF4-FFF2-40B4-BE49-F238E27FC236}">
                <a16:creationId xmlns:a16="http://schemas.microsoft.com/office/drawing/2014/main" id="{72F3D854-70BF-B32C-EF78-4898083A495E}"/>
              </a:ext>
            </a:extLst>
          </p:cNvPr>
          <p:cNvSpPr/>
          <p:nvPr/>
        </p:nvSpPr>
        <p:spPr>
          <a:xfrm>
            <a:off x="7735280"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29" name="Flowchart: Connector 18528">
            <a:extLst>
              <a:ext uri="{FF2B5EF4-FFF2-40B4-BE49-F238E27FC236}">
                <a16:creationId xmlns:a16="http://schemas.microsoft.com/office/drawing/2014/main" id="{C1B4C3CE-1BCA-ECB2-2264-E3FB4DB03055}"/>
              </a:ext>
            </a:extLst>
          </p:cNvPr>
          <p:cNvSpPr/>
          <p:nvPr/>
        </p:nvSpPr>
        <p:spPr>
          <a:xfrm>
            <a:off x="4915201" y="537862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0" name="Flowchart: Connector 18529">
            <a:extLst>
              <a:ext uri="{FF2B5EF4-FFF2-40B4-BE49-F238E27FC236}">
                <a16:creationId xmlns:a16="http://schemas.microsoft.com/office/drawing/2014/main" id="{E52EAA25-55E7-03AD-46F3-A1F7B03651F4}"/>
              </a:ext>
            </a:extLst>
          </p:cNvPr>
          <p:cNvSpPr/>
          <p:nvPr/>
        </p:nvSpPr>
        <p:spPr>
          <a:xfrm>
            <a:off x="4915201" y="5611149"/>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18531" name="Flowchart: Connector 18530">
            <a:extLst>
              <a:ext uri="{FF2B5EF4-FFF2-40B4-BE49-F238E27FC236}">
                <a16:creationId xmlns:a16="http://schemas.microsoft.com/office/drawing/2014/main" id="{F01DD936-998F-EAE1-201C-45E0E2914A5D}"/>
              </a:ext>
            </a:extLst>
          </p:cNvPr>
          <p:cNvSpPr/>
          <p:nvPr/>
        </p:nvSpPr>
        <p:spPr>
          <a:xfrm>
            <a:off x="4915201" y="5845454"/>
            <a:ext cx="127000" cy="127000"/>
          </a:xfrm>
          <a:prstGeom prst="flowChartConnector">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GB" sz="2800" b="0" i="0" u="none" strike="noStrike" cap="all" spc="0" normalizeH="0" baseline="0" dirty="0">
              <a:ln>
                <a:noFill/>
              </a:ln>
              <a:solidFill>
                <a:srgbClr val="FFFFFF"/>
              </a:solidFill>
              <a:effectLst/>
              <a:uFillTx/>
              <a:latin typeface="+mn-lt"/>
              <a:ea typeface="+mn-ea"/>
              <a:cs typeface="+mn-cs"/>
              <a:sym typeface="DIN Condensed Bold"/>
            </a:endParaRPr>
          </a:p>
        </p:txBody>
      </p:sp>
      <p:sp>
        <p:nvSpPr>
          <p:cNvPr id="3" name="TextBox 2">
            <a:extLst>
              <a:ext uri="{FF2B5EF4-FFF2-40B4-BE49-F238E27FC236}">
                <a16:creationId xmlns:a16="http://schemas.microsoft.com/office/drawing/2014/main" id="{B099F601-470B-1EC2-99D4-41F7D13CF77A}"/>
              </a:ext>
            </a:extLst>
          </p:cNvPr>
          <p:cNvSpPr txBox="1"/>
          <p:nvPr/>
        </p:nvSpPr>
        <p:spPr>
          <a:xfrm>
            <a:off x="9242280" y="7603157"/>
            <a:ext cx="3493292"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2400"/>
              </a:spcBef>
              <a:spcAft>
                <a:spcPts val="0"/>
              </a:spcAft>
              <a:buClrTx/>
              <a:buSzTx/>
              <a:buFontTx/>
              <a:buNone/>
              <a:tabLst/>
            </a:pPr>
            <a:r>
              <a:rPr kumimoji="0" lang="en-US" sz="2000" b="1" i="0" u="none" strike="noStrike" cap="none" spc="0" normalizeH="0" baseline="0" dirty="0">
                <a:ln>
                  <a:noFill/>
                </a:ln>
                <a:solidFill>
                  <a:schemeClr val="bg1"/>
                </a:solidFill>
                <a:effectLst/>
                <a:uFillTx/>
                <a:latin typeface="Avenir Next Medium"/>
                <a:ea typeface="Avenir Next Medium"/>
                <a:cs typeface="Avenir Next Medium"/>
                <a:sym typeface="Avenir Next Medium"/>
              </a:rPr>
              <a:t>Output layer: </a:t>
            </a:r>
            <a:r>
              <a:rPr lang="en-US" dirty="0">
                <a:solidFill>
                  <a:schemeClr val="bg1"/>
                </a:solidFill>
              </a:rPr>
              <a:t>m-node output layer: one for every output variable. P</a:t>
            </a:r>
            <a:r>
              <a:rPr kumimoji="0" lang="en-US"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rPr>
              <a:t>roduces output to be used in loss function calculation.</a:t>
            </a:r>
            <a:endParaRPr kumimoji="0" lang="en-GB" sz="2000" b="0"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160067932"/>
      </p:ext>
    </p:extLst>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2547</TotalTime>
  <Words>2692</Words>
  <Application>Microsoft Office PowerPoint</Application>
  <PresentationFormat>Custom</PresentationFormat>
  <Paragraphs>422</Paragraphs>
  <Slides>36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Avenir Next Medium</vt:lpstr>
      <vt:lpstr>Avenir Next Regular</vt:lpstr>
      <vt:lpstr>Cambria Math</vt:lpstr>
      <vt:lpstr>Courier New</vt:lpstr>
      <vt:lpstr>DIN Alternate Bold</vt:lpstr>
      <vt:lpstr>DIN Condensed Bold</vt:lpstr>
      <vt:lpstr>Helvetica Neue</vt:lpstr>
      <vt:lpstr>New_Template7</vt:lpstr>
      <vt:lpstr>practical machine learning MLPs and backpropagation</vt:lpstr>
      <vt:lpstr>Single perceptron</vt:lpstr>
      <vt:lpstr>Single perceptron</vt:lpstr>
      <vt:lpstr>Single perceptron</vt:lpstr>
      <vt:lpstr>Multi-layer perceptrons (mlps)</vt:lpstr>
      <vt:lpstr>Multi-layer perceptrons (mlps)</vt:lpstr>
      <vt:lpstr>Multi-layer perceptrons (mlps)</vt:lpstr>
      <vt:lpstr>Multi-layer perceptrons (mlps)</vt:lpstr>
      <vt:lpstr>Multi-layer perceptrons (mlps)</vt:lpstr>
      <vt:lpstr>Multi-layer perceptrons (mlps)</vt:lpstr>
      <vt:lpstr>Multi-layer perceptrons (mlps)</vt:lpstr>
      <vt:lpstr>Weight updating </vt:lpstr>
      <vt:lpstr>Weight updating </vt:lpstr>
      <vt:lpstr>Weight updating </vt:lpstr>
      <vt:lpstr>Weight updating </vt:lpstr>
      <vt:lpstr>Weight updating </vt:lpstr>
      <vt:lpstr>Weight updating </vt:lpstr>
      <vt:lpstr>Backpropagation</vt:lpstr>
      <vt:lpstr>Backpropagation</vt:lpstr>
      <vt:lpstr>Backpropagation</vt:lpstr>
      <vt:lpstr>Backpropagation</vt:lpstr>
      <vt:lpstr>Backpropagation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machine learning CNNs - coding</dc:title>
  <dc:creator>Lewis Sword</dc:creator>
  <cp:lastModifiedBy>Lewis Sword</cp:lastModifiedBy>
  <cp:revision>14</cp:revision>
  <dcterms:modified xsi:type="dcterms:W3CDTF">2023-08-01T10:16:43Z</dcterms:modified>
</cp:coreProperties>
</file>