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d830e28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d830e28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 Starts.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Hunter: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 llamo Hunter Williams, y soy de Arizona. Estoy aprendiendo el idioma.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6a526ce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6a526ce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Hunter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 </a:t>
            </a:r>
            <a:r>
              <a:rPr lang="en"/>
              <a:t>objetivos</a:t>
            </a:r>
            <a:r>
              <a:rPr lang="en"/>
              <a:t> de nuestro proyecto son: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Determinar los niveles de precipitación en toda el país basado en los modelos pronósticos globales.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Esta información ayudará a identificar las zonas en peligro de inundación.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d3d359304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d3d359304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Jake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La aplicación Hydroviewer Hispaniola muestra los resultados del sistema de guía de inundación repentina.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Este modelo se da los niveles en los cuales cada cuenca se inundará.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Nuestra meta es crear una modelo de GIS automática para recuperar información del pronóstico global y mostrarlo sobre la República Dominicana.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No crearemos la </a:t>
            </a:r>
            <a:r>
              <a:rPr lang="en"/>
              <a:t>aplicación</a:t>
            </a:r>
            <a:r>
              <a:rPr lang="en"/>
              <a:t> del Tethys mismo, sino crearemos el modelo que la </a:t>
            </a:r>
            <a:r>
              <a:rPr lang="en"/>
              <a:t>aplicación</a:t>
            </a:r>
            <a:r>
              <a:rPr lang="en"/>
              <a:t> podría usar en el futuro.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d3d359304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d3d359304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modelo: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Requiere un </a:t>
            </a:r>
            <a:r>
              <a:rPr lang="en"/>
              <a:t>pronóstico</a:t>
            </a:r>
            <a:r>
              <a:rPr lang="en"/>
              <a:t> y cualquier shapefile con </a:t>
            </a:r>
            <a:r>
              <a:rPr lang="en"/>
              <a:t>polígonos</a:t>
            </a:r>
            <a:r>
              <a:rPr lang="en"/>
              <a:t>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Tomará</a:t>
            </a:r>
            <a:r>
              <a:rPr lang="en"/>
              <a:t> el </a:t>
            </a:r>
            <a:r>
              <a:rPr lang="en"/>
              <a:t>pronóstico</a:t>
            </a:r>
            <a:r>
              <a:rPr lang="en"/>
              <a:t> de todos los intervalos disponibles y los combinarán para tener un </a:t>
            </a:r>
            <a:r>
              <a:rPr lang="en"/>
              <a:t>pronóstico</a:t>
            </a:r>
            <a:r>
              <a:rPr lang="en"/>
              <a:t> por cada </a:t>
            </a:r>
            <a:r>
              <a:rPr lang="en"/>
              <a:t>día</a:t>
            </a:r>
            <a:r>
              <a:rPr lang="en"/>
              <a:t>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Luego, mostrará el por medio de </a:t>
            </a:r>
            <a:r>
              <a:rPr lang="en"/>
              <a:t>precipitación</a:t>
            </a:r>
            <a:r>
              <a:rPr lang="en"/>
              <a:t> en cada cuenca.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Puede usar </a:t>
            </a:r>
            <a:r>
              <a:rPr lang="en"/>
              <a:t>cualquier “Shapefile” o grupo de polígonos que quiera.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d830e286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d830e286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Los </a:t>
            </a:r>
            <a:r>
              <a:rPr lang="en"/>
              <a:t>polígonos</a:t>
            </a:r>
            <a:r>
              <a:rPr lang="en"/>
              <a:t> del modelo “Flash Flood Guidance” (Guía de Inundaciones Repentinas) fueron creados el </a:t>
            </a:r>
            <a:r>
              <a:rPr lang="en"/>
              <a:t>año</a:t>
            </a:r>
            <a:r>
              <a:rPr lang="en"/>
              <a:t> pasado y se encuentran en la </a:t>
            </a:r>
            <a:r>
              <a:rPr lang="en"/>
              <a:t>aplicación</a:t>
            </a:r>
            <a:r>
              <a:rPr lang="en"/>
              <a:t> Hydroviewer Hispaniola.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Al combinar el modelo de precipitation con estos </a:t>
            </a:r>
            <a:r>
              <a:rPr lang="en"/>
              <a:t>polígonos</a:t>
            </a:r>
            <a:r>
              <a:rPr lang="en"/>
              <a:t>, se </a:t>
            </a:r>
            <a:r>
              <a:rPr lang="en"/>
              <a:t>podría</a:t>
            </a:r>
            <a:r>
              <a:rPr lang="en"/>
              <a:t> determinar cuales cuencas tienen un riesgo alto de inundarse.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d3d35930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d3d35930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Jake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Hemos investigado dos modelos:</a:t>
            </a:r>
            <a:endParaRPr sz="800"/>
          </a:p>
          <a:p>
            <a:pPr indent="-279400" lvl="1" marL="914400" rtl="0" algn="l"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en" sz="800"/>
              <a:t>Global Forecast System (GFS) (Sistema de pronóstico global) es un modelo global que genera precipitación y escorrentía superficial.</a:t>
            </a:r>
            <a:endParaRPr sz="800"/>
          </a:p>
          <a:p>
            <a:pPr indent="-279400" lvl="1" marL="914400" rtl="0" algn="l"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en" sz="800"/>
              <a:t>North American Mesoscale Model (NAM) Caribbean/Central America (Modelo de mesoescala de América del Norte (NAM) Caribe / América Central) es un modelo local y tiene una mejor resolución que el GFS. Produce acumulación de precipitación. 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Los dos están en el formato “grib”, que se puede ver como “raster.”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Otro modelo posible:</a:t>
            </a:r>
            <a:endParaRPr sz="800"/>
          </a:p>
          <a:p>
            <a:pPr indent="-279400" lvl="1" marL="914400" rtl="0" algn="l"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en" sz="800"/>
              <a:t>High Resolution Ensemble Forecast (HREF) Puerto Rico (Pronóstico de conjuntos de alta resolución (HREF) Puerto Rico)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Cada modelo presenta los datos en varios intervalos. Hasta ahora hemos usado el intervalo de 6 horas.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d830e286a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d830e286a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Hunter: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Crearemos el modelo usando ArcGIS.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Después, queremos replicarlo usando QGIS u otro software de código abierto para que sea posible usarlo sin </a:t>
            </a:r>
            <a:r>
              <a:rPr lang="en"/>
              <a:t>licencia</a:t>
            </a:r>
            <a:r>
              <a:rPr lang="en"/>
              <a:t> de ESRI.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d830e286a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d830e286a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Jake: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Todavía no están buscando información en la República Dominicana. Queremos ayudarles a determinar palabras y frases útiles usando periódicos y artículos de internet.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379675" y="1209875"/>
            <a:ext cx="8604600" cy="84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Advertencia de Inundaciones</a:t>
            </a:r>
            <a:endParaRPr sz="4800"/>
          </a:p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379625" y="2102900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Chris Edwards, Jacob Lewis, Hunter Williams</a:t>
            </a: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9800" y="1918225"/>
            <a:ext cx="4895676" cy="288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Advertencia de Inundaciones</a:t>
            </a:r>
            <a:endParaRPr sz="1400"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505700"/>
            <a:ext cx="3706200" cy="22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Objetivos</a:t>
            </a:r>
            <a:r>
              <a:rPr lang="en" sz="1400"/>
              <a:t> del proyecto: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Determinar los niveles de precipitación en toda el país basado en los modelos pronósticos globales.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Esta información ayudará a identificar las zonas en peligro de inundación.</a:t>
            </a:r>
            <a:endParaRPr sz="1400"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1529587"/>
            <a:ext cx="4520700" cy="2662173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/>
        </p:nvSpPr>
        <p:spPr>
          <a:xfrm>
            <a:off x="4742200" y="4813475"/>
            <a:ext cx="43614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https://www.star.nesdis.noaa.gov/smcd/emb/ff/HE_CA_24Hour.php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Métodos Actuales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50" y="1402800"/>
            <a:ext cx="5130350" cy="261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8300" y="1300200"/>
            <a:ext cx="2461935" cy="31911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1142775" y="4139425"/>
            <a:ext cx="30687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Aplicación Actual del Sistema de Guía de Inundación Repentina</a:t>
            </a:r>
            <a:endParaRPr sz="1000"/>
          </a:p>
        </p:txBody>
      </p:sp>
      <p:sp>
        <p:nvSpPr>
          <p:cNvPr id="83" name="Google Shape;83;p15"/>
          <p:cNvSpPr txBox="1"/>
          <p:nvPr/>
        </p:nvSpPr>
        <p:spPr>
          <a:xfrm>
            <a:off x="6303000" y="4558100"/>
            <a:ext cx="16179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Ejemplo de un Boletín de </a:t>
            </a:r>
            <a:r>
              <a:rPr lang="en" sz="1000"/>
              <a:t>INDRHI 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GIS Model Overview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675" y="538225"/>
            <a:ext cx="1949125" cy="133240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/>
          <p:nvPr/>
        </p:nvSpPr>
        <p:spPr>
          <a:xfrm>
            <a:off x="3913463" y="686625"/>
            <a:ext cx="1153800" cy="10356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de GIS</a:t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2892950" y="1088325"/>
            <a:ext cx="797100" cy="232200"/>
          </a:xfrm>
          <a:prstGeom prst="rightArrow">
            <a:avLst>
              <a:gd fmla="val 31093" name="adj1"/>
              <a:gd fmla="val 96791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 rot="-5400000">
            <a:off x="4173450" y="2191800"/>
            <a:ext cx="797100" cy="232200"/>
          </a:xfrm>
          <a:prstGeom prst="rightArrow">
            <a:avLst>
              <a:gd fmla="val 31093" name="adj1"/>
              <a:gd fmla="val 96791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5453950" y="1088325"/>
            <a:ext cx="797100" cy="232200"/>
          </a:xfrm>
          <a:prstGeom prst="rightArrow">
            <a:avLst>
              <a:gd fmla="val 31093" name="adj1"/>
              <a:gd fmla="val 96791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502738" y="1939950"/>
            <a:ext cx="2127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Pronóstico</a:t>
            </a:r>
            <a:r>
              <a:rPr lang="en"/>
              <a:t> de P</a:t>
            </a:r>
            <a:r>
              <a:rPr lang="en"/>
              <a:t>recipitación</a:t>
            </a:r>
            <a:r>
              <a:rPr lang="en"/>
              <a:t>/Escapada</a:t>
            </a: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2143975" y="2954075"/>
            <a:ext cx="1386900" cy="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Cualquier </a:t>
            </a:r>
            <a:r>
              <a:rPr lang="en"/>
              <a:t>división</a:t>
            </a:r>
            <a:r>
              <a:rPr lang="en"/>
              <a:t> de </a:t>
            </a:r>
            <a:r>
              <a:rPr lang="en"/>
              <a:t>área</a:t>
            </a:r>
            <a:r>
              <a:rPr lang="en"/>
              <a:t> </a:t>
            </a:r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6666700" y="1845000"/>
            <a:ext cx="16878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 Medio</a:t>
            </a:r>
            <a:r>
              <a:rPr lang="en"/>
              <a:t> de Pronóstico en cada </a:t>
            </a:r>
            <a:r>
              <a:rPr lang="en"/>
              <a:t>polígono</a:t>
            </a:r>
            <a:endParaRPr/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7177" y="2910125"/>
            <a:ext cx="2449649" cy="93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9913" y="686595"/>
            <a:ext cx="2388125" cy="103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Combinación</a:t>
            </a:r>
            <a:r>
              <a:rPr lang="en"/>
              <a:t> con el modelo “Flash Flood Guidance” </a:t>
            </a:r>
            <a:endParaRPr/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088" y="2074570"/>
            <a:ext cx="2286000" cy="982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9000" y="2137420"/>
            <a:ext cx="2286001" cy="868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02888" y="2131709"/>
            <a:ext cx="2286000" cy="88011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/>
          <p:cNvSpPr/>
          <p:nvPr/>
        </p:nvSpPr>
        <p:spPr>
          <a:xfrm>
            <a:off x="5948888" y="2448738"/>
            <a:ext cx="320100" cy="234600"/>
          </a:xfrm>
          <a:prstGeom prst="mathEqual">
            <a:avLst>
              <a:gd fmla="val 19588" name="adj1"/>
              <a:gd fmla="val 26510" name="adj2"/>
            </a:avLst>
          </a:prstGeom>
          <a:solidFill>
            <a:srgbClr val="626B7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2874988" y="2405988"/>
            <a:ext cx="320100" cy="320100"/>
          </a:xfrm>
          <a:prstGeom prst="mathPlus">
            <a:avLst>
              <a:gd fmla="val 23520" name="adj1"/>
            </a:avLst>
          </a:prstGeom>
          <a:solidFill>
            <a:srgbClr val="626B7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 txBox="1"/>
          <p:nvPr/>
        </p:nvSpPr>
        <p:spPr>
          <a:xfrm>
            <a:off x="1719750" y="384400"/>
            <a:ext cx="5704500" cy="11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Combinar estos polígonos (de </a:t>
            </a:r>
            <a:r>
              <a:rPr lang="en"/>
              <a:t>precipitación pronosticada)</a:t>
            </a:r>
            <a:r>
              <a:rPr lang="en"/>
              <a:t> con los del modelo “Flash Flood Guidance” (Guía de Inundaciones Repentinas) </a:t>
            </a:r>
            <a:r>
              <a:rPr lang="en"/>
              <a:t>alertará</a:t>
            </a:r>
            <a:r>
              <a:rPr lang="en"/>
              <a:t> cuales cuencas </a:t>
            </a:r>
            <a:r>
              <a:rPr lang="en"/>
              <a:t>podrían</a:t>
            </a:r>
            <a:r>
              <a:rPr lang="en"/>
              <a:t> inundarse.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Modelos de pronóstico</a:t>
            </a:r>
            <a:endParaRPr/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2850" y="1811625"/>
            <a:ext cx="1179475" cy="1127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1175" y="1785525"/>
            <a:ext cx="1179474" cy="117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277025"/>
            <a:ext cx="5576574" cy="371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/>
        </p:nvSpPr>
        <p:spPr>
          <a:xfrm>
            <a:off x="5868425" y="3318975"/>
            <a:ext cx="30534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Global Forecast System (GFS)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North American Mesoscale Model (NAM) Caribbean/Central America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High Resolution Ensemble Forecast (HREF) Puerto Rico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- Modelo de GIS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750" y="1464625"/>
            <a:ext cx="3932150" cy="15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2500" y="3218800"/>
            <a:ext cx="4757300" cy="141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/>
          <p:nvPr/>
        </p:nvSpPr>
        <p:spPr>
          <a:xfrm>
            <a:off x="0" y="4834800"/>
            <a:ext cx="46836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https://upload.wikimedia.org/wikipedia/commons/thumb/c/c2/QGIS_logo%2C_2017.svg/2000px-QGIS_logo%2C_2017.svg.png</a:t>
            </a:r>
            <a:endParaRPr sz="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https://www.csaocean.com/images/ArcGIS_Pro_CSA-Ocean-Sciences-2.png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Flood Tags (Etiquetas de Inundación)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925" y="369750"/>
            <a:ext cx="6490823" cy="373444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 txBox="1"/>
          <p:nvPr/>
        </p:nvSpPr>
        <p:spPr>
          <a:xfrm>
            <a:off x="6588750" y="640650"/>
            <a:ext cx="2555100" cy="28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FloodTags es un sitio que usa la geolocalización y el contenido de Hashtags (#) de Twitter para identificar </a:t>
            </a:r>
            <a:r>
              <a:rPr lang="en"/>
              <a:t>áreas</a:t>
            </a:r>
            <a:r>
              <a:rPr lang="en"/>
              <a:t> de inundación.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También</a:t>
            </a:r>
            <a:r>
              <a:rPr lang="en"/>
              <a:t> busca</a:t>
            </a:r>
            <a:br>
              <a:rPr lang="en"/>
            </a:br>
            <a:r>
              <a:rPr lang="en"/>
              <a:t>características lingüísticas en artículos del internet.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Tiene la potencial de proveer otro recurso de </a:t>
            </a:r>
            <a:r>
              <a:rPr lang="en"/>
              <a:t>información</a:t>
            </a:r>
            <a:r>
              <a:rPr lang="en"/>
              <a:t> para alertar de las inundaciones.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