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4" r:id="rId5"/>
    <p:sldId id="285" r:id="rId6"/>
    <p:sldId id="288" r:id="rId7"/>
    <p:sldId id="289" r:id="rId8"/>
    <p:sldId id="298" r:id="rId9"/>
    <p:sldId id="299" r:id="rId10"/>
    <p:sldId id="300" r:id="rId11"/>
    <p:sldId id="290" r:id="rId12"/>
    <p:sldId id="291" r:id="rId13"/>
    <p:sldId id="292" r:id="rId14"/>
    <p:sldId id="301" r:id="rId15"/>
    <p:sldId id="293" r:id="rId16"/>
    <p:sldId id="302" r:id="rId17"/>
    <p:sldId id="303" r:id="rId18"/>
    <p:sldId id="294" r:id="rId19"/>
    <p:sldId id="295" r:id="rId20"/>
    <p:sldId id="304" r:id="rId21"/>
    <p:sldId id="305" r:id="rId22"/>
    <p:sldId id="306" r:id="rId23"/>
    <p:sldId id="307" r:id="rId24"/>
    <p:sldId id="309" r:id="rId25"/>
    <p:sldId id="308" r:id="rId26"/>
    <p:sldId id="314" r:id="rId27"/>
    <p:sldId id="313" r:id="rId28"/>
    <p:sldId id="296" r:id="rId29"/>
    <p:sldId id="297" r:id="rId30"/>
    <p:sldId id="310" r:id="rId31"/>
    <p:sldId id="311" r:id="rId32"/>
    <p:sldId id="312" r:id="rId33"/>
    <p:sldId id="283" r:id="rId34"/>
    <p:sldId id="261" r:id="rId35"/>
  </p:sldIdLst>
  <p:sldSz cx="9144000" cy="5143500" type="screen16x9"/>
  <p:notesSz cx="9144000" cy="51435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5"/>
    <p:restoredTop sz="94640"/>
  </p:normalViewPr>
  <p:slideViewPr>
    <p:cSldViewPr>
      <p:cViewPr varScale="1">
        <p:scale>
          <a:sx n="162" d="100"/>
          <a:sy n="162" d="100"/>
        </p:scale>
        <p:origin x="64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593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21600" y="0"/>
            <a:ext cx="1422400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6150" y="422503"/>
            <a:ext cx="0" cy="675640"/>
          </a:xfrm>
          <a:custGeom>
            <a:avLst/>
            <a:gdLst/>
            <a:ahLst/>
            <a:cxnLst/>
            <a:rect l="l" t="t" r="r" b="b"/>
            <a:pathLst>
              <a:path h="675640">
                <a:moveTo>
                  <a:pt x="0" y="0"/>
                </a:moveTo>
                <a:lnTo>
                  <a:pt x="0" y="675601"/>
                </a:lnTo>
              </a:path>
            </a:pathLst>
          </a:custGeom>
          <a:ln w="5429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873322" y="146981"/>
            <a:ext cx="1118954" cy="4077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6454" y="1803400"/>
            <a:ext cx="745109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5700" y="1663700"/>
            <a:ext cx="6832600" cy="141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jdk8-downloads-2133151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00001" y="1879600"/>
            <a:ext cx="1393797" cy="138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016718-A803-0345-B6AB-0EF01B5AD486}"/>
              </a:ext>
            </a:extLst>
          </p:cNvPr>
          <p:cNvSpPr txBox="1"/>
          <p:nvPr/>
        </p:nvSpPr>
        <p:spPr>
          <a:xfrm>
            <a:off x="2286000" y="1868433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C00000"/>
                </a:solidFill>
              </a:rPr>
              <a:t>Podstawy programowania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21764-5949-6440-8195-2EC5195A0579}"/>
              </a:ext>
            </a:extLst>
          </p:cNvPr>
          <p:cNvSpPr txBox="1"/>
          <p:nvPr/>
        </p:nvSpPr>
        <p:spPr>
          <a:xfrm>
            <a:off x="7010400" y="2800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Łukasz Włodarski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Czym jest Java? – Przenośność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4801" y="1586325"/>
            <a:ext cx="8597900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en" dirty="0"/>
              <a:t>Program </a:t>
            </a:r>
            <a:r>
              <a:rPr lang="en" dirty="0" err="1"/>
              <a:t>napisany</a:t>
            </a:r>
            <a:r>
              <a:rPr lang="en" dirty="0"/>
              <a:t> w </a:t>
            </a:r>
            <a:r>
              <a:rPr lang="en" dirty="0" err="1"/>
              <a:t>Javie</a:t>
            </a:r>
            <a:r>
              <a:rPr lang="en" dirty="0"/>
              <a:t> </a:t>
            </a:r>
            <a:r>
              <a:rPr lang="en" dirty="0" err="1"/>
              <a:t>może</a:t>
            </a:r>
            <a:r>
              <a:rPr lang="en" dirty="0"/>
              <a:t> </a:t>
            </a:r>
            <a:r>
              <a:rPr lang="en" dirty="0" err="1"/>
              <a:t>być</a:t>
            </a:r>
            <a:r>
              <a:rPr lang="en" dirty="0"/>
              <a:t> </a:t>
            </a:r>
            <a:r>
              <a:rPr lang="en" dirty="0" err="1"/>
              <a:t>uruchomiony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dowolnym</a:t>
            </a:r>
            <a:r>
              <a:rPr lang="en" dirty="0"/>
              <a:t> </a:t>
            </a:r>
            <a:r>
              <a:rPr lang="en" dirty="0" err="1"/>
              <a:t>systemie</a:t>
            </a:r>
            <a:r>
              <a:rPr lang="en" dirty="0"/>
              <a:t> </a:t>
            </a:r>
            <a:r>
              <a:rPr lang="en" dirty="0" err="1"/>
              <a:t>operacyjnym</a:t>
            </a:r>
            <a:r>
              <a:rPr lang="en" dirty="0"/>
              <a:t> pod </a:t>
            </a:r>
            <a:r>
              <a:rPr lang="en" dirty="0" err="1"/>
              <a:t>warunkiem</a:t>
            </a:r>
            <a:r>
              <a:rPr lang="en" dirty="0"/>
              <a:t>, </a:t>
            </a:r>
            <a:r>
              <a:rPr lang="en" dirty="0" err="1"/>
              <a:t>że</a:t>
            </a:r>
            <a:r>
              <a:rPr lang="en" dirty="0"/>
              <a:t> ten system </a:t>
            </a:r>
            <a:r>
              <a:rPr lang="en" dirty="0" err="1"/>
              <a:t>posiada</a:t>
            </a:r>
            <a:r>
              <a:rPr lang="en" dirty="0"/>
              <a:t> </a:t>
            </a:r>
            <a:r>
              <a:rPr lang="en" dirty="0" err="1"/>
              <a:t>JVMa</a:t>
            </a:r>
            <a:r>
              <a:rPr lang="e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4648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745865"/>
          </a:xfrm>
          <a:custGeom>
            <a:avLst/>
            <a:gdLst/>
            <a:ahLst/>
            <a:cxn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6150" y="1722005"/>
            <a:ext cx="0" cy="1363345"/>
          </a:xfrm>
          <a:custGeom>
            <a:avLst/>
            <a:gdLst/>
            <a:ahLst/>
            <a:cxnLst/>
            <a:rect l="l" t="t" r="r" b="b"/>
            <a:pathLst>
              <a:path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ln w="542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7500" y="0"/>
            <a:ext cx="2476500" cy="124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2D44F986-6DB2-454F-8C1C-E3F14A2A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55" y="2116657"/>
            <a:ext cx="7451090" cy="574039"/>
          </a:xfrm>
        </p:spPr>
        <p:txBody>
          <a:bodyPr/>
          <a:lstStyle/>
          <a:p>
            <a:r>
              <a:rPr lang="pl-PL" dirty="0"/>
              <a:t>Dlaczego akurat Java?</a:t>
            </a:r>
          </a:p>
        </p:txBody>
      </p:sp>
    </p:spTree>
    <p:extLst>
      <p:ext uri="{BB962C8B-B14F-4D97-AF65-F5344CB8AC3E}">
        <p14:creationId xmlns:p14="http://schemas.microsoft.com/office/powerpoint/2010/main" val="394341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Dlaczego akurat Java?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8058275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Najbardziej popularny język programowania (wg TIOBE - </a:t>
            </a:r>
            <a:r>
              <a:rPr lang="pl-PL" dirty="0" err="1"/>
              <a:t>https</a:t>
            </a:r>
            <a:r>
              <a:rPr lang="pl-PL" dirty="0"/>
              <a:t>://</a:t>
            </a:r>
            <a:r>
              <a:rPr lang="pl-PL" dirty="0" err="1"/>
              <a:t>www.tiobe.com</a:t>
            </a:r>
            <a:r>
              <a:rPr lang="pl-PL" dirty="0"/>
              <a:t>/</a:t>
            </a:r>
            <a:r>
              <a:rPr lang="pl-PL" dirty="0" err="1"/>
              <a:t>tiobe</a:t>
            </a:r>
            <a:r>
              <a:rPr lang="pl-PL" dirty="0"/>
              <a:t>-index/)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Skalowalność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 err="1"/>
              <a:t>Community</a:t>
            </a:r>
            <a:endParaRPr lang="pl-PL" dirty="0"/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 err="1"/>
              <a:t>Frameworki</a:t>
            </a:r>
            <a:endParaRPr lang="pl-PL" dirty="0"/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Niewyważanie otwartych drzwi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Prosta składnia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4202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745865"/>
          </a:xfrm>
          <a:custGeom>
            <a:avLst/>
            <a:gdLst/>
            <a:ahLst/>
            <a:cxn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6150" y="1722005"/>
            <a:ext cx="0" cy="1363345"/>
          </a:xfrm>
          <a:custGeom>
            <a:avLst/>
            <a:gdLst/>
            <a:ahLst/>
            <a:cxnLst/>
            <a:rect l="l" t="t" r="r" b="b"/>
            <a:pathLst>
              <a:path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ln w="542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7500" y="0"/>
            <a:ext cx="2476500" cy="124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2D44F986-6DB2-454F-8C1C-E3F14A2A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55" y="2116657"/>
            <a:ext cx="7451090" cy="574039"/>
          </a:xfrm>
        </p:spPr>
        <p:txBody>
          <a:bodyPr/>
          <a:lstStyle/>
          <a:p>
            <a:r>
              <a:rPr lang="pl-PL"/>
              <a:t>Narzędzia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543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Narzędzia - JRE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Java Runtime Environment,</a:t>
            </a:r>
          </a:p>
          <a:p>
            <a:pPr marL="514350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Zawiera środowisko uruchomieniowe naszej aplikacji</a:t>
            </a:r>
          </a:p>
        </p:txBody>
      </p:sp>
    </p:spTree>
    <p:extLst>
      <p:ext uri="{BB962C8B-B14F-4D97-AF65-F5344CB8AC3E}">
        <p14:creationId xmlns:p14="http://schemas.microsoft.com/office/powerpoint/2010/main" val="421431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Narzędzia - JDK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Java Development Kit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Zawiera wszystkie podstawowe narzędzia do napisania programu w Javie,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" dirty="0" err="1"/>
              <a:t>Zawiera</a:t>
            </a:r>
            <a:r>
              <a:rPr lang="en" dirty="0"/>
              <a:t> w </a:t>
            </a:r>
            <a:r>
              <a:rPr lang="en" dirty="0" err="1"/>
              <a:t>sobie</a:t>
            </a:r>
            <a:r>
              <a:rPr lang="en" dirty="0"/>
              <a:t> JRE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>
                <a:hlinkClick r:id="rId3"/>
              </a:rPr>
              <a:t>https://www.oracle.com/technetwork/java/javase/downloads/jdk8-downloads-2133151.html</a:t>
            </a:r>
            <a:endParaRPr lang="pl-PL" dirty="0"/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0071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Narzędzia - IDE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 err="1"/>
              <a:t>Integrated</a:t>
            </a:r>
            <a:r>
              <a:rPr lang="pl-PL" dirty="0"/>
              <a:t> Development Environment 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" dirty="0" err="1"/>
              <a:t>Narzędzie</a:t>
            </a:r>
            <a:r>
              <a:rPr lang="en" dirty="0"/>
              <a:t> do </a:t>
            </a:r>
            <a:r>
              <a:rPr lang="en" dirty="0" err="1"/>
              <a:t>tworzenia</a:t>
            </a:r>
            <a:r>
              <a:rPr lang="en" dirty="0"/>
              <a:t> </a:t>
            </a:r>
            <a:r>
              <a:rPr lang="en" dirty="0" err="1"/>
              <a:t>kodu</a:t>
            </a:r>
            <a:r>
              <a:rPr lang="en" dirty="0"/>
              <a:t> - </a:t>
            </a:r>
            <a:r>
              <a:rPr lang="en" dirty="0" err="1"/>
              <a:t>ułatwia</a:t>
            </a:r>
            <a:r>
              <a:rPr lang="en" dirty="0"/>
              <a:t> </a:t>
            </a:r>
            <a:r>
              <a:rPr lang="pl-PL" dirty="0"/>
              <a:t>I</a:t>
            </a:r>
            <a:r>
              <a:rPr lang="en" dirty="0"/>
              <a:t> </a:t>
            </a:r>
            <a:r>
              <a:rPr lang="en" dirty="0" err="1"/>
              <a:t>przyspiesza</a:t>
            </a:r>
            <a:r>
              <a:rPr lang="en" dirty="0"/>
              <a:t> </a:t>
            </a:r>
            <a:r>
              <a:rPr lang="en" dirty="0" err="1"/>
              <a:t>pisanie</a:t>
            </a:r>
            <a:r>
              <a:rPr lang="en" dirty="0"/>
              <a:t>, </a:t>
            </a:r>
            <a:r>
              <a:rPr lang="en" dirty="0" err="1"/>
              <a:t>kompilowanie</a:t>
            </a:r>
            <a:r>
              <a:rPr lang="en" dirty="0"/>
              <a:t>, </a:t>
            </a:r>
            <a:r>
              <a:rPr lang="en" dirty="0" err="1"/>
              <a:t>edycje</a:t>
            </a:r>
            <a:r>
              <a:rPr lang="en" dirty="0"/>
              <a:t>, </a:t>
            </a:r>
            <a:r>
              <a:rPr lang="en" dirty="0" err="1"/>
              <a:t>diagnostykę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6465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Narzędzia – IDE przykłady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 err="1"/>
              <a:t>NetBeans</a:t>
            </a:r>
            <a:r>
              <a:rPr lang="pl-PL" dirty="0"/>
              <a:t>,</a:t>
            </a:r>
          </a:p>
          <a:p>
            <a:pPr marL="514350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 err="1"/>
              <a:t>Eclipse</a:t>
            </a:r>
            <a:r>
              <a:rPr lang="pl-PL" dirty="0"/>
              <a:t>,</a:t>
            </a:r>
          </a:p>
          <a:p>
            <a:pPr marL="514350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 err="1"/>
              <a:t>IntelliJ</a:t>
            </a:r>
            <a:r>
              <a:rPr lang="pl-PL" dirty="0"/>
              <a:t>,</a:t>
            </a:r>
          </a:p>
          <a:p>
            <a:pPr marL="514350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 err="1"/>
              <a:t>jDeveloper</a:t>
            </a:r>
            <a:r>
              <a:rPr lang="pl-PL" dirty="0"/>
              <a:t>,</a:t>
            </a:r>
          </a:p>
          <a:p>
            <a:pPr marL="514350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Etc.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3656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745865"/>
          </a:xfrm>
          <a:custGeom>
            <a:avLst/>
            <a:gdLst/>
            <a:ahLst/>
            <a:cxn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6150" y="1722005"/>
            <a:ext cx="0" cy="1363345"/>
          </a:xfrm>
          <a:custGeom>
            <a:avLst/>
            <a:gdLst/>
            <a:ahLst/>
            <a:cxnLst/>
            <a:rect l="l" t="t" r="r" b="b"/>
            <a:pathLst>
              <a:path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ln w="542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7500" y="0"/>
            <a:ext cx="2476500" cy="124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2D44F986-6DB2-454F-8C1C-E3F14A2A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55" y="2116657"/>
            <a:ext cx="7451090" cy="574039"/>
          </a:xfrm>
        </p:spPr>
        <p:txBody>
          <a:bodyPr/>
          <a:lstStyle/>
          <a:p>
            <a:r>
              <a:rPr lang="pl-PL" dirty="0"/>
              <a:t>Pierwszy program</a:t>
            </a:r>
          </a:p>
        </p:txBody>
      </p:sp>
    </p:spTree>
    <p:extLst>
      <p:ext uri="{BB962C8B-B14F-4D97-AF65-F5344CB8AC3E}">
        <p14:creationId xmlns:p14="http://schemas.microsoft.com/office/powerpoint/2010/main" val="772395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Pierwszy program – nowy projekt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" dirty="0" err="1"/>
              <a:t>Uruchom</a:t>
            </a:r>
            <a:r>
              <a:rPr lang="en" dirty="0"/>
              <a:t> IntelliJ,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" dirty="0"/>
              <a:t>File -&gt; New -&gt; Project… -&gt; Java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" dirty="0" err="1"/>
              <a:t>Zaznacz</a:t>
            </a:r>
            <a:r>
              <a:rPr lang="en" dirty="0"/>
              <a:t> “Create project from template”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" dirty="0" err="1"/>
              <a:t>Wybierz</a:t>
            </a:r>
            <a:r>
              <a:rPr lang="en" dirty="0"/>
              <a:t> ”Java Hello World”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" dirty="0" err="1"/>
              <a:t>Podaj</a:t>
            </a:r>
            <a:r>
              <a:rPr lang="en" dirty="0"/>
              <a:t> </a:t>
            </a:r>
            <a:r>
              <a:rPr lang="en" dirty="0" err="1"/>
              <a:t>nazwę</a:t>
            </a:r>
            <a:r>
              <a:rPr lang="en" dirty="0"/>
              <a:t> </a:t>
            </a:r>
            <a:r>
              <a:rPr lang="pl-PL" dirty="0"/>
              <a:t>I</a:t>
            </a:r>
            <a:r>
              <a:rPr lang="en" dirty="0"/>
              <a:t> </a:t>
            </a:r>
            <a:r>
              <a:rPr lang="en" dirty="0" err="1"/>
              <a:t>lokalizację</a:t>
            </a:r>
            <a:r>
              <a:rPr lang="en" dirty="0"/>
              <a:t> </a:t>
            </a:r>
            <a:r>
              <a:rPr lang="en" dirty="0" err="1"/>
              <a:t>projektu</a:t>
            </a:r>
            <a:endParaRPr lang="en" dirty="0"/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" dirty="0"/>
              <a:t>Finish!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endParaRPr lang="en" dirty="0"/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7484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745865"/>
          </a:xfrm>
          <a:custGeom>
            <a:avLst/>
            <a:gdLst/>
            <a:ahLst/>
            <a:cxn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6150" y="1722005"/>
            <a:ext cx="0" cy="1363345"/>
          </a:xfrm>
          <a:custGeom>
            <a:avLst/>
            <a:gdLst/>
            <a:ahLst/>
            <a:cxnLst/>
            <a:rect l="l" t="t" r="r" b="b"/>
            <a:pathLst>
              <a:path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ln w="542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7500" y="0"/>
            <a:ext cx="2476500" cy="124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2D44F986-6DB2-454F-8C1C-E3F14A2A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55" y="2116657"/>
            <a:ext cx="7451090" cy="574039"/>
          </a:xfrm>
        </p:spPr>
        <p:txBody>
          <a:bodyPr/>
          <a:lstStyle/>
          <a:p>
            <a:r>
              <a:rPr lang="pl-PL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Pierwszy program – nowy projekt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endParaRPr lang="en" dirty="0"/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endParaRPr lang="e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CFF7C-7D8C-1446-8D00-17BBCDDAB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00" y="1088389"/>
            <a:ext cx="52578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8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Pierwszy program – uruchomienie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endParaRPr lang="en" dirty="0"/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b="1" dirty="0"/>
              <a:t>Run -&gt; Run `</a:t>
            </a:r>
            <a:r>
              <a:rPr lang="pl-PL" b="1" dirty="0" err="1"/>
              <a:t>Main</a:t>
            </a:r>
            <a:r>
              <a:rPr lang="pl-PL" b="1" dirty="0"/>
              <a:t>`</a:t>
            </a:r>
            <a:r>
              <a:rPr lang="en" b="1" dirty="0"/>
              <a:t> </a:t>
            </a:r>
            <a:r>
              <a:rPr lang="en" dirty="0" err="1"/>
              <a:t>lub</a:t>
            </a:r>
            <a:r>
              <a:rPr lang="en" dirty="0"/>
              <a:t> </a:t>
            </a:r>
            <a:r>
              <a:rPr lang="en" b="1" dirty="0"/>
              <a:t>Alt + Shift + F10</a:t>
            </a:r>
            <a:endParaRPr lang="pl-PL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9AEA5-ED65-FB4F-A092-6E669A9FC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19350"/>
            <a:ext cx="6934200" cy="14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57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3724"/>
            <a:ext cx="9144000" cy="3745865"/>
          </a:xfrm>
          <a:custGeom>
            <a:avLst/>
            <a:gdLst/>
            <a:ahLst/>
            <a:cxn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6150" y="1722005"/>
            <a:ext cx="0" cy="1363345"/>
          </a:xfrm>
          <a:custGeom>
            <a:avLst/>
            <a:gdLst/>
            <a:ahLst/>
            <a:cxnLst/>
            <a:rect l="l" t="t" r="r" b="b"/>
            <a:pathLst>
              <a:path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ln w="542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7500" y="0"/>
            <a:ext cx="2476500" cy="124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2D44F986-6DB2-454F-8C1C-E3F14A2A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55" y="2116657"/>
            <a:ext cx="7451090" cy="574039"/>
          </a:xfrm>
        </p:spPr>
        <p:txBody>
          <a:bodyPr/>
          <a:lstStyle/>
          <a:p>
            <a:r>
              <a:rPr lang="pl-PL" dirty="0"/>
              <a:t>Podstawy</a:t>
            </a:r>
          </a:p>
        </p:txBody>
      </p:sp>
    </p:spTree>
    <p:extLst>
      <p:ext uri="{BB962C8B-B14F-4D97-AF65-F5344CB8AC3E}">
        <p14:creationId xmlns:p14="http://schemas.microsoft.com/office/powerpoint/2010/main" val="1099436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Podstawy – typy proste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98795"/>
            <a:ext cx="7772400" cy="35827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" dirty="0" err="1"/>
              <a:t>Całkowite</a:t>
            </a:r>
            <a:r>
              <a:rPr lang="en" dirty="0"/>
              <a:t>: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b="1" dirty="0" err="1"/>
              <a:t>byte</a:t>
            </a:r>
            <a:r>
              <a:rPr lang="pl-PL" dirty="0"/>
              <a:t> – 1 bajt – zakres od -128 do 127;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b="1" dirty="0" err="1"/>
              <a:t>short</a:t>
            </a:r>
            <a:r>
              <a:rPr lang="pl-PL" dirty="0"/>
              <a:t> – 2 bajty – zakres od -32 768 do 32 767;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b="1" dirty="0" err="1"/>
              <a:t>int</a:t>
            </a:r>
            <a:r>
              <a:rPr lang="pl-PL" dirty="0"/>
              <a:t> – 4 bajty – zakres od -2 147 483 648 do 2 147 483 647;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b="1" dirty="0" err="1"/>
              <a:t>long</a:t>
            </a:r>
            <a:r>
              <a:rPr lang="pl-PL" dirty="0"/>
              <a:t> – 8 bajtów – zakres od -2</a:t>
            </a:r>
            <a:r>
              <a:rPr lang="pl-PL" baseline="30000" dirty="0"/>
              <a:t>63</a:t>
            </a:r>
            <a:r>
              <a:rPr lang="pl-PL" dirty="0"/>
              <a:t> do 2</a:t>
            </a:r>
            <a:r>
              <a:rPr lang="pl-PL" baseline="30000" dirty="0"/>
              <a:t>63</a:t>
            </a:r>
            <a:r>
              <a:rPr lang="pl-PL" dirty="0"/>
              <a:t>-1;</a:t>
            </a:r>
          </a:p>
          <a:p>
            <a:pPr marL="514350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Zmiennoprzecinkowe: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b="1" dirty="0" err="1"/>
              <a:t>float</a:t>
            </a:r>
            <a:r>
              <a:rPr lang="pl-PL" dirty="0"/>
              <a:t> – 4 bajty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b="1" dirty="0" err="1"/>
              <a:t>double</a:t>
            </a:r>
            <a:r>
              <a:rPr lang="pl-PL" dirty="0"/>
              <a:t> – 8 bajtów</a:t>
            </a:r>
          </a:p>
          <a:p>
            <a:pPr marL="514350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Znakowe: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b="1" dirty="0"/>
              <a:t>char</a:t>
            </a:r>
            <a:r>
              <a:rPr lang="pl-PL" dirty="0"/>
              <a:t> – 0 do 65535 (</a:t>
            </a:r>
            <a:r>
              <a:rPr lang="pl-PL" dirty="0" err="1"/>
              <a:t>https</a:t>
            </a:r>
            <a:r>
              <a:rPr lang="pl-PL" dirty="0"/>
              <a:t>://</a:t>
            </a:r>
            <a:r>
              <a:rPr lang="pl-PL" dirty="0" err="1"/>
              <a:t>en.wikipedia.org</a:t>
            </a:r>
            <a:r>
              <a:rPr lang="pl-PL" dirty="0"/>
              <a:t>/</a:t>
            </a:r>
            <a:r>
              <a:rPr lang="pl-PL" dirty="0" err="1"/>
              <a:t>wiki</a:t>
            </a:r>
            <a:r>
              <a:rPr lang="pl-PL" dirty="0"/>
              <a:t>/</a:t>
            </a:r>
            <a:r>
              <a:rPr lang="pl-PL" dirty="0" err="1"/>
              <a:t>List_of_Unicode_characters</a:t>
            </a:r>
            <a:r>
              <a:rPr lang="pl-PL" dirty="0"/>
              <a:t>)</a:t>
            </a:r>
          </a:p>
          <a:p>
            <a:pPr marL="514350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Logiczne: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b="1" dirty="0" err="1"/>
              <a:t>boolean</a:t>
            </a:r>
            <a:r>
              <a:rPr lang="pl-PL" dirty="0"/>
              <a:t> – </a:t>
            </a:r>
            <a:r>
              <a:rPr lang="pl-PL" dirty="0" err="1"/>
              <a:t>true</a:t>
            </a:r>
            <a:r>
              <a:rPr lang="pl-PL" dirty="0"/>
              <a:t> lub </a:t>
            </a:r>
            <a:r>
              <a:rPr lang="pl-PL" dirty="0" err="1"/>
              <a:t>false</a:t>
            </a:r>
            <a:endParaRPr lang="pl-PL" b="1" dirty="0"/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endParaRPr lang="pl-PL" dirty="0"/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40915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Podstawy – typy proste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98795"/>
            <a:ext cx="7772400" cy="35827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Przykłady: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b="1" dirty="0" err="1"/>
              <a:t>byte</a:t>
            </a:r>
            <a:r>
              <a:rPr lang="pl-PL" dirty="0"/>
              <a:t> </a:t>
            </a:r>
            <a:r>
              <a:rPr lang="pl-PL" dirty="0" err="1"/>
              <a:t>daysInMonth</a:t>
            </a:r>
            <a:r>
              <a:rPr lang="pl-PL" dirty="0"/>
              <a:t> = 31;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b="1" dirty="0" err="1"/>
              <a:t>short</a:t>
            </a:r>
            <a:r>
              <a:rPr lang="pl-PL" dirty="0"/>
              <a:t> </a:t>
            </a:r>
            <a:r>
              <a:rPr lang="pl-PL" dirty="0" err="1"/>
              <a:t>daysInYear</a:t>
            </a:r>
            <a:r>
              <a:rPr lang="pl-PL" dirty="0"/>
              <a:t> = 365;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b="1" dirty="0" err="1"/>
              <a:t>int</a:t>
            </a:r>
            <a:r>
              <a:rPr lang="pl-PL" dirty="0"/>
              <a:t> </a:t>
            </a:r>
            <a:r>
              <a:rPr lang="pl-PL" dirty="0" err="1"/>
              <a:t>peopleInRussia</a:t>
            </a:r>
            <a:r>
              <a:rPr lang="pl-PL" dirty="0"/>
              <a:t> = 146 877 088;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b="1" dirty="0" err="1"/>
              <a:t>long</a:t>
            </a:r>
            <a:r>
              <a:rPr lang="pl-PL" dirty="0"/>
              <a:t> </a:t>
            </a:r>
            <a:r>
              <a:rPr lang="pl-PL" dirty="0" err="1"/>
              <a:t>veryLargeNumber</a:t>
            </a:r>
            <a:r>
              <a:rPr lang="pl-PL" dirty="0"/>
              <a:t> = 72036854775807L;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b="1" dirty="0" err="1"/>
              <a:t>float</a:t>
            </a:r>
            <a:r>
              <a:rPr lang="pl-PL" dirty="0"/>
              <a:t> pi = 3,14154;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b="1" dirty="0" err="1"/>
              <a:t>double</a:t>
            </a:r>
            <a:r>
              <a:rPr lang="pl-PL" dirty="0"/>
              <a:t> </a:t>
            </a:r>
            <a:r>
              <a:rPr lang="pl-PL" dirty="0" err="1"/>
              <a:t>morePi</a:t>
            </a:r>
            <a:r>
              <a:rPr lang="pl-PL" dirty="0"/>
              <a:t> = 3,141592 653589 793238 462643;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b="1" dirty="0"/>
              <a:t>char</a:t>
            </a:r>
            <a:r>
              <a:rPr lang="pl-PL" dirty="0"/>
              <a:t> a = ’a’;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r>
              <a:rPr lang="pl-PL" b="1" dirty="0" err="1"/>
              <a:t>boolean</a:t>
            </a:r>
            <a:r>
              <a:rPr lang="pl-PL" dirty="0"/>
              <a:t> </a:t>
            </a:r>
            <a:r>
              <a:rPr lang="pl-PL" dirty="0" err="1"/>
              <a:t>isReady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; 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endParaRPr lang="pl-PL" dirty="0"/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91786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Podstawy – String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98795"/>
            <a:ext cx="7772400" cy="35827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1" rtl="0">
              <a:buClr>
                <a:srgbClr val="C00000"/>
              </a:buClr>
            </a:pPr>
            <a:r>
              <a:rPr lang="pl-PL" dirty="0"/>
              <a:t>String jest ciągiem znaków i składa się z </a:t>
            </a:r>
            <a:r>
              <a:rPr lang="pl-PL" dirty="0" err="1"/>
              <a:t>charów</a:t>
            </a:r>
            <a:r>
              <a:rPr lang="pl-PL" dirty="0"/>
              <a:t>!</a:t>
            </a:r>
          </a:p>
          <a:p>
            <a:pPr marL="685800" lvl="1" rtl="0">
              <a:buClr>
                <a:srgbClr val="C00000"/>
              </a:buClr>
            </a:pPr>
            <a:endParaRPr lang="pl-PL" dirty="0"/>
          </a:p>
          <a:p>
            <a:pPr marL="685800" lvl="1" rtl="0">
              <a:buClr>
                <a:srgbClr val="C00000"/>
              </a:buClr>
            </a:pPr>
            <a:r>
              <a:rPr lang="pl-PL" dirty="0"/>
              <a:t>Przykład:</a:t>
            </a:r>
          </a:p>
          <a:p>
            <a:pPr marL="685800" lvl="1" rtl="0">
              <a:buClr>
                <a:srgbClr val="C00000"/>
              </a:buClr>
            </a:pPr>
            <a:r>
              <a:rPr lang="pl-PL" b="1" dirty="0"/>
              <a:t>String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= ”Marek”;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55993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Podstawy – zmienna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98795"/>
            <a:ext cx="7772400" cy="35827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1" rtl="0">
              <a:buClr>
                <a:srgbClr val="C00000"/>
              </a:buClr>
            </a:pPr>
            <a:r>
              <a:rPr lang="pl-PL" dirty="0"/>
              <a:t>Zmienna przechowuje dowolny typ danych.</a:t>
            </a:r>
          </a:p>
          <a:p>
            <a:pPr marL="685800" lvl="1" rtl="0">
              <a:buClr>
                <a:srgbClr val="C00000"/>
              </a:buClr>
            </a:pPr>
            <a:endParaRPr lang="pl-PL" dirty="0"/>
          </a:p>
          <a:p>
            <a:pPr marL="685800" lvl="1" rtl="0">
              <a:buClr>
                <a:srgbClr val="C00000"/>
              </a:buClr>
            </a:pPr>
            <a:r>
              <a:rPr lang="pl-PL" dirty="0" err="1"/>
              <a:t>int</a:t>
            </a:r>
            <a:r>
              <a:rPr lang="pl-PL" dirty="0"/>
              <a:t> a = 10; - w tym przypadku naszą zmienną jest </a:t>
            </a:r>
            <a:r>
              <a:rPr lang="pl-PL" b="1" dirty="0"/>
              <a:t>a</a:t>
            </a:r>
            <a:r>
              <a:rPr lang="pl-PL" dirty="0"/>
              <a:t>!</a:t>
            </a:r>
          </a:p>
          <a:p>
            <a:pPr marL="685800" lvl="1" rtl="0">
              <a:buClr>
                <a:srgbClr val="C00000"/>
              </a:buClr>
            </a:pPr>
            <a:r>
              <a:rPr lang="pl-PL" dirty="0"/>
              <a:t>String </a:t>
            </a:r>
            <a:r>
              <a:rPr lang="pl-PL" dirty="0" err="1"/>
              <a:t>name</a:t>
            </a:r>
            <a:r>
              <a:rPr lang="pl-PL" dirty="0"/>
              <a:t> = ”Andrzej”; – a w tym </a:t>
            </a:r>
            <a:r>
              <a:rPr lang="pl-PL" b="1" dirty="0" err="1"/>
              <a:t>name</a:t>
            </a:r>
            <a:r>
              <a:rPr lang="pl-PL" dirty="0"/>
              <a:t>!</a:t>
            </a:r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15908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772400" cy="1107996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Podstawy – Wypisywanie na ekran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198795"/>
            <a:ext cx="7772400" cy="35827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1" rtl="0">
              <a:buClr>
                <a:srgbClr val="C00000"/>
              </a:buClr>
            </a:pPr>
            <a:r>
              <a:rPr lang="pl-PL" b="1" dirty="0"/>
              <a:t>Wypisanie w tej samej linii</a:t>
            </a:r>
            <a:r>
              <a:rPr lang="pl-PL" dirty="0"/>
              <a:t>:</a:t>
            </a:r>
          </a:p>
          <a:p>
            <a:pPr marL="685800" lvl="1" rtl="0">
              <a:buClr>
                <a:srgbClr val="C00000"/>
              </a:buClr>
            </a:pPr>
            <a:r>
              <a:rPr lang="pl-PL" dirty="0" err="1"/>
              <a:t>System.out.print</a:t>
            </a:r>
            <a:r>
              <a:rPr lang="pl-PL" dirty="0"/>
              <a:t>(&lt;TU TEKST, LICZBA, ZMIENNA&gt;)</a:t>
            </a:r>
          </a:p>
          <a:p>
            <a:pPr marL="685800" lvl="1" rtl="0">
              <a:buClr>
                <a:srgbClr val="C00000"/>
              </a:buClr>
            </a:pPr>
            <a:endParaRPr lang="pl-PL" dirty="0"/>
          </a:p>
          <a:p>
            <a:pPr marL="685800" lvl="1" rtl="0">
              <a:buClr>
                <a:srgbClr val="C00000"/>
              </a:buClr>
            </a:pPr>
            <a:r>
              <a:rPr lang="pl-PL" b="1" dirty="0"/>
              <a:t>Wypisanie w następnej linii</a:t>
            </a:r>
            <a:r>
              <a:rPr lang="pl-PL" dirty="0"/>
              <a:t>:</a:t>
            </a:r>
          </a:p>
          <a:p>
            <a:pPr marL="685800" lvl="1" rtl="0">
              <a:buClr>
                <a:srgbClr val="C00000"/>
              </a:buClr>
            </a:pPr>
            <a:r>
              <a:rPr lang="pl-PL" dirty="0" err="1"/>
              <a:t>System.out.println</a:t>
            </a:r>
            <a:r>
              <a:rPr lang="pl-PL" dirty="0"/>
              <a:t>(&lt;TU TEKST, LICZBA, ZMIENNA&gt;)</a:t>
            </a:r>
          </a:p>
          <a:p>
            <a:pPr marL="685800" lvl="1" rtl="0">
              <a:buClr>
                <a:srgbClr val="C00000"/>
              </a:buClr>
            </a:pPr>
            <a:endParaRPr lang="pl-PL" dirty="0"/>
          </a:p>
          <a:p>
            <a:pPr marL="971550" lvl="1" indent="-285750" rtl="0">
              <a:buClr>
                <a:srgbClr val="C00000"/>
              </a:buClr>
              <a:buFont typeface="Wingdings" pitchFamily="2" charset="2"/>
              <a:buChar char="§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68756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745865"/>
          </a:xfrm>
          <a:custGeom>
            <a:avLst/>
            <a:gdLst/>
            <a:ahLst/>
            <a:cxn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6150" y="1722005"/>
            <a:ext cx="0" cy="1363345"/>
          </a:xfrm>
          <a:custGeom>
            <a:avLst/>
            <a:gdLst/>
            <a:ahLst/>
            <a:cxnLst/>
            <a:rect l="l" t="t" r="r" b="b"/>
            <a:pathLst>
              <a:path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ln w="542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7500" y="0"/>
            <a:ext cx="2476500" cy="124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2D44F986-6DB2-454F-8C1C-E3F14A2A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55" y="2116657"/>
            <a:ext cx="7451090" cy="574039"/>
          </a:xfrm>
        </p:spPr>
        <p:txBody>
          <a:bodyPr/>
          <a:lstStyle/>
          <a:p>
            <a:r>
              <a:rPr lang="pl-PL" dirty="0"/>
              <a:t>Zadania</a:t>
            </a:r>
          </a:p>
        </p:txBody>
      </p:sp>
    </p:spTree>
    <p:extLst>
      <p:ext uri="{BB962C8B-B14F-4D97-AF65-F5344CB8AC3E}">
        <p14:creationId xmlns:p14="http://schemas.microsoft.com/office/powerpoint/2010/main" val="933111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Zadania - 1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en" dirty="0" err="1"/>
              <a:t>Napisz</a:t>
            </a:r>
            <a:r>
              <a:rPr lang="en" dirty="0"/>
              <a:t> program, </a:t>
            </a:r>
            <a:r>
              <a:rPr lang="en" dirty="0" err="1"/>
              <a:t>który</a:t>
            </a:r>
            <a:r>
              <a:rPr lang="en" dirty="0"/>
              <a:t> </a:t>
            </a:r>
            <a:r>
              <a:rPr lang="en" dirty="0" err="1"/>
              <a:t>wypisze</a:t>
            </a:r>
            <a:r>
              <a:rPr lang="en" dirty="0"/>
              <a:t> </a:t>
            </a:r>
            <a:r>
              <a:rPr lang="en" dirty="0" err="1"/>
              <a:t>Twoje</a:t>
            </a:r>
            <a:r>
              <a:rPr lang="en" dirty="0"/>
              <a:t> </a:t>
            </a:r>
            <a:r>
              <a:rPr lang="en" dirty="0" err="1"/>
              <a:t>imie</a:t>
            </a:r>
            <a:r>
              <a:rPr lang="en" dirty="0"/>
              <a:t> </a:t>
            </a:r>
            <a:r>
              <a:rPr lang="pl-PL" dirty="0"/>
              <a:t>I</a:t>
            </a:r>
            <a:r>
              <a:rPr lang="en" dirty="0"/>
              <a:t> </a:t>
            </a:r>
            <a:r>
              <a:rPr lang="en" dirty="0" err="1"/>
              <a:t>nazwisko</a:t>
            </a:r>
            <a:r>
              <a:rPr lang="e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65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Wprowadzenie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Czym jest Java?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Dlaczego akurat Java?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Narzędzia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Pierwszy program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Podstawy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Zadania</a:t>
            </a: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Zadania - 2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en" dirty="0" err="1"/>
              <a:t>Napisz</a:t>
            </a:r>
            <a:r>
              <a:rPr lang="en" dirty="0"/>
              <a:t> program, </a:t>
            </a:r>
            <a:r>
              <a:rPr lang="en" dirty="0" err="1"/>
              <a:t>który</a:t>
            </a:r>
            <a:r>
              <a:rPr lang="en" dirty="0"/>
              <a:t> </a:t>
            </a:r>
            <a:r>
              <a:rPr lang="en" dirty="0" err="1"/>
              <a:t>wypisze</a:t>
            </a:r>
            <a:r>
              <a:rPr lang="en" dirty="0"/>
              <a:t> </a:t>
            </a:r>
            <a:r>
              <a:rPr lang="en" dirty="0" err="1"/>
              <a:t>Twój</a:t>
            </a:r>
            <a:r>
              <a:rPr lang="en" dirty="0"/>
              <a:t> </a:t>
            </a:r>
            <a:r>
              <a:rPr lang="en" dirty="0" err="1"/>
              <a:t>wiek</a:t>
            </a:r>
            <a:r>
              <a:rPr lang="en" dirty="0"/>
              <a:t>, a w </a:t>
            </a:r>
            <a:r>
              <a:rPr lang="en" dirty="0" err="1"/>
              <a:t>nowej</a:t>
            </a:r>
            <a:r>
              <a:rPr lang="en" dirty="0"/>
              <a:t> </a:t>
            </a:r>
            <a:r>
              <a:rPr lang="en" dirty="0" err="1"/>
              <a:t>linii</a:t>
            </a:r>
            <a:r>
              <a:rPr lang="en" dirty="0"/>
              <a:t> </a:t>
            </a:r>
            <a:r>
              <a:rPr lang="en" dirty="0" err="1"/>
              <a:t>wypisze</a:t>
            </a:r>
            <a:r>
              <a:rPr lang="en" dirty="0"/>
              <a:t> </a:t>
            </a:r>
            <a:r>
              <a:rPr lang="en" dirty="0" err="1"/>
              <a:t>Twoje</a:t>
            </a:r>
            <a:r>
              <a:rPr lang="en" dirty="0"/>
              <a:t> </a:t>
            </a:r>
            <a:r>
              <a:rPr lang="en" dirty="0" err="1"/>
              <a:t>rodzinne</a:t>
            </a:r>
            <a:r>
              <a:rPr lang="en" dirty="0"/>
              <a:t> </a:t>
            </a:r>
            <a:r>
              <a:rPr lang="en" dirty="0" err="1"/>
              <a:t>miasto</a:t>
            </a:r>
            <a:r>
              <a:rPr lang="e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1728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Zadania - 3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en" dirty="0" err="1"/>
              <a:t>Napisz</a:t>
            </a:r>
            <a:r>
              <a:rPr lang="en" dirty="0"/>
              <a:t> program, </a:t>
            </a:r>
            <a:r>
              <a:rPr lang="en" dirty="0" err="1"/>
              <a:t>który</a:t>
            </a:r>
            <a:r>
              <a:rPr lang="en" dirty="0"/>
              <a:t> </a:t>
            </a:r>
            <a:r>
              <a:rPr lang="pl-PL" dirty="0"/>
              <a:t>doda dwie liczby, odejmie dwie liczby, podzieli dwie liczby i przemnoży dwie liczby.</a:t>
            </a:r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pl-PL" b="1" dirty="0"/>
              <a:t>Każdy wynik wypisz na ekran!</a:t>
            </a:r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endParaRPr lang="pl-PL" b="1" dirty="0"/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pl-PL" b="1" dirty="0"/>
              <a:t>Ciekawostka:</a:t>
            </a:r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pl-PL" dirty="0"/>
              <a:t>Spróbuj podzielić przez zero i zobacz co się stanie ;)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1662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Zadania - domowe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pl-PL" dirty="0"/>
              <a:t>Napisz program, który używa wzoru skróconego mnożenia (a i b zadeklaruj dowolnie), a wynik wypisz na ekran:</a:t>
            </a:r>
          </a:p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endParaRPr lang="pl-PL" dirty="0"/>
          </a:p>
          <a:p>
            <a:pPr marL="228600" lvl="0" algn="ctr" rtl="0">
              <a:spcBef>
                <a:spcPts val="0"/>
              </a:spcBef>
              <a:buClr>
                <a:srgbClr val="C00000"/>
              </a:buClr>
            </a:pPr>
            <a:r>
              <a:rPr lang="pl-PL" dirty="0"/>
              <a:t>(a + b)</a:t>
            </a:r>
            <a:r>
              <a:rPr lang="pl-PL" baseline="30000" dirty="0"/>
              <a:t>2 </a:t>
            </a:r>
            <a:r>
              <a:rPr lang="pl-PL" dirty="0"/>
              <a:t>= a</a:t>
            </a:r>
            <a:r>
              <a:rPr lang="pl-PL" baseline="30000" dirty="0"/>
              <a:t>2 </a:t>
            </a:r>
            <a:r>
              <a:rPr lang="pl-PL" dirty="0"/>
              <a:t>+ 2ab + b</a:t>
            </a:r>
            <a:r>
              <a:rPr lang="pl-PL" baseline="30000" dirty="0"/>
              <a:t>2</a:t>
            </a:r>
          </a:p>
          <a:p>
            <a:pPr marL="228600" lvl="0" algn="ctr" rtl="0">
              <a:spcBef>
                <a:spcPts val="0"/>
              </a:spcBef>
              <a:buClr>
                <a:srgbClr val="C00000"/>
              </a:buClr>
            </a:pPr>
            <a:endParaRPr lang="pl-PL" baseline="30000" dirty="0"/>
          </a:p>
          <a:p>
            <a:pPr marL="228600" lvl="0" algn="l" rtl="0">
              <a:spcBef>
                <a:spcPts val="0"/>
              </a:spcBef>
              <a:buClr>
                <a:srgbClr val="C00000"/>
              </a:buClr>
            </a:pPr>
            <a:endParaRPr lang="pl-PL" baseline="30000" dirty="0"/>
          </a:p>
          <a:p>
            <a:pPr marL="228600" lvl="0" algn="ctr" rtl="0">
              <a:spcBef>
                <a:spcPts val="0"/>
              </a:spcBef>
              <a:buClr>
                <a:srgbClr val="C00000"/>
              </a:buClr>
            </a:pPr>
            <a:endParaRPr lang="en" baseline="30000" dirty="0"/>
          </a:p>
        </p:txBody>
      </p:sp>
    </p:spTree>
    <p:extLst>
      <p:ext uri="{BB962C8B-B14F-4D97-AF65-F5344CB8AC3E}">
        <p14:creationId xmlns:p14="http://schemas.microsoft.com/office/powerpoint/2010/main" val="3536196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300" y="2840570"/>
            <a:ext cx="6549390" cy="8001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229"/>
              </a:spcBef>
            </a:pPr>
            <a:r>
              <a:rPr sz="1200" b="1" spc="10" dirty="0">
                <a:latin typeface="Arial"/>
                <a:cs typeface="Arial"/>
              </a:rPr>
              <a:t>P</a:t>
            </a:r>
            <a:r>
              <a:rPr sz="1250" b="1" spc="10" dirty="0">
                <a:solidFill>
                  <a:srgbClr val="222222"/>
                </a:solidFill>
                <a:latin typeface="Arial"/>
                <a:cs typeface="Arial"/>
              </a:rPr>
              <a:t>rojekt </a:t>
            </a: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pn. </a:t>
            </a:r>
            <a:r>
              <a:rPr sz="1300" b="1" spc="-2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„</a:t>
            </a:r>
            <a:r>
              <a:rPr sz="1300" b="1" spc="-25" dirty="0">
                <a:solidFill>
                  <a:srgbClr val="222222"/>
                </a:solidFill>
                <a:latin typeface="Arial"/>
                <a:cs typeface="Arial"/>
              </a:rPr>
              <a:t>Ś</a:t>
            </a:r>
            <a:r>
              <a:rPr sz="1300" b="1" spc="-2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cie</a:t>
            </a:r>
            <a:r>
              <a:rPr sz="1300" b="1" spc="-25" dirty="0">
                <a:solidFill>
                  <a:srgbClr val="222222"/>
                </a:solidFill>
                <a:latin typeface="Arial"/>
                <a:cs typeface="Arial"/>
              </a:rPr>
              <a:t>ż</a:t>
            </a:r>
            <a:r>
              <a:rPr sz="1300" b="1" spc="-2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ki </a:t>
            </a:r>
            <a:r>
              <a:rPr sz="1300" b="1" dirty="0">
                <a:solidFill>
                  <a:srgbClr val="222222"/>
                </a:solidFill>
                <a:latin typeface="Liberation Sans Narrow"/>
                <a:cs typeface="Liberation Sans Narrow"/>
              </a:rPr>
              <a:t>kariery. </a:t>
            </a:r>
            <a:r>
              <a:rPr sz="1300" b="1" spc="1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Pomorskie </a:t>
            </a:r>
            <a:r>
              <a:rPr sz="1300" b="1" spc="-2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IT.” </a:t>
            </a: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wspó</a:t>
            </a:r>
            <a:r>
              <a:rPr sz="1300" b="1" spc="10" dirty="0">
                <a:solidFill>
                  <a:srgbClr val="222222"/>
                </a:solidFill>
                <a:latin typeface="Arial"/>
                <a:cs typeface="Arial"/>
              </a:rPr>
              <a:t>ł</a:t>
            </a: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finansowanego ze </a:t>
            </a:r>
            <a:r>
              <a:rPr sz="1300" b="1" spc="-5" dirty="0">
                <a:solidFill>
                  <a:srgbClr val="222222"/>
                </a:solidFill>
                <a:latin typeface="Arial"/>
                <a:cs typeface="Arial"/>
              </a:rPr>
              <a:t>ś</a:t>
            </a:r>
            <a:r>
              <a:rPr sz="1300" b="1" spc="-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rodków </a:t>
            </a: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Unii Europejskiej </a:t>
            </a:r>
            <a:r>
              <a:rPr sz="1300" b="1" spc="2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w  </a:t>
            </a:r>
            <a:r>
              <a:rPr sz="1300" b="1" spc="1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ramach </a:t>
            </a: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Europejskiego </a:t>
            </a:r>
            <a:r>
              <a:rPr sz="1300" b="1" spc="1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Funduszu </a:t>
            </a:r>
            <a:r>
              <a:rPr sz="1300" b="1" spc="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Spo</a:t>
            </a:r>
            <a:r>
              <a:rPr sz="1300" b="1" spc="5" dirty="0">
                <a:solidFill>
                  <a:srgbClr val="222222"/>
                </a:solidFill>
                <a:latin typeface="Arial"/>
                <a:cs typeface="Arial"/>
              </a:rPr>
              <a:t>ł</a:t>
            </a:r>
            <a:r>
              <a:rPr sz="1300" b="1" spc="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ecznego, </a:t>
            </a: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Regionalny Program Operacyjny Województwa  </a:t>
            </a:r>
            <a:r>
              <a:rPr sz="1300" b="1" spc="1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Pomorskiego na </a:t>
            </a: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lata 2014-2020, </a:t>
            </a:r>
            <a:r>
              <a:rPr sz="1300" b="1" spc="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Dzia</a:t>
            </a:r>
            <a:r>
              <a:rPr sz="1300" b="1" spc="5" dirty="0">
                <a:solidFill>
                  <a:srgbClr val="222222"/>
                </a:solidFill>
                <a:latin typeface="Arial"/>
                <a:cs typeface="Arial"/>
              </a:rPr>
              <a:t>ł</a:t>
            </a:r>
            <a:r>
              <a:rPr sz="1300" b="1" spc="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anie </a:t>
            </a: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5.5. </a:t>
            </a:r>
            <a:r>
              <a:rPr sz="1300" b="1" spc="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Kszta</a:t>
            </a:r>
            <a:r>
              <a:rPr sz="1300" b="1" spc="5" dirty="0">
                <a:solidFill>
                  <a:srgbClr val="222222"/>
                </a:solidFill>
                <a:latin typeface="Arial"/>
                <a:cs typeface="Arial"/>
              </a:rPr>
              <a:t>ł</a:t>
            </a:r>
            <a:r>
              <a:rPr sz="1300" b="1" spc="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cenie </a:t>
            </a: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ustawiczne (nr </a:t>
            </a:r>
            <a:r>
              <a:rPr sz="1300" b="1" spc="2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WND </a:t>
            </a:r>
            <a:r>
              <a:rPr sz="1300" b="1" spc="1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–</a:t>
            </a:r>
            <a:r>
              <a:rPr sz="1300" b="1" spc="-4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 </a:t>
            </a:r>
            <a:r>
              <a:rPr sz="1300" b="1" spc="15" dirty="0">
                <a:solidFill>
                  <a:srgbClr val="222222"/>
                </a:solidFill>
                <a:latin typeface="Liberation Sans Narrow"/>
                <a:cs typeface="Liberation Sans Narrow"/>
              </a:rPr>
              <a:t>RPPM.</a:t>
            </a:r>
            <a:endParaRPr sz="1300">
              <a:latin typeface="Liberation Sans Narrow"/>
              <a:cs typeface="Liberation Sans Narrow"/>
            </a:endParaRPr>
          </a:p>
          <a:p>
            <a:pPr marL="12700">
              <a:lnSpc>
                <a:spcPts val="1460"/>
              </a:lnSpc>
            </a:pPr>
            <a:r>
              <a:rPr sz="1300" b="1" spc="10" dirty="0">
                <a:solidFill>
                  <a:srgbClr val="222222"/>
                </a:solidFill>
                <a:latin typeface="Liberation Sans Narrow"/>
                <a:cs typeface="Liberation Sans Narrow"/>
              </a:rPr>
              <a:t>05.05.00-22-0029/16)</a:t>
            </a:r>
            <a:endParaRPr sz="13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0001" y="1879600"/>
            <a:ext cx="1393797" cy="138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6150" y="1722005"/>
            <a:ext cx="0" cy="1363345"/>
          </a:xfrm>
          <a:custGeom>
            <a:avLst/>
            <a:gdLst/>
            <a:ahLst/>
            <a:cxnLst/>
            <a:rect l="l" t="t" r="r" b="b"/>
            <a:pathLst>
              <a:path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ln w="542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7500" y="0"/>
            <a:ext cx="2476500" cy="124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1803400"/>
            <a:ext cx="3583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Czym </a:t>
            </a:r>
            <a:r>
              <a:rPr spc="-5" dirty="0"/>
              <a:t>jest</a:t>
            </a:r>
            <a:r>
              <a:rPr spc="-90" dirty="0"/>
              <a:t> </a:t>
            </a:r>
            <a:r>
              <a:rPr dirty="0"/>
              <a:t>Java?</a:t>
            </a:r>
          </a:p>
        </p:txBody>
      </p:sp>
      <p:sp>
        <p:nvSpPr>
          <p:cNvPr id="6" name="object 6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745865"/>
          </a:xfrm>
          <a:custGeom>
            <a:avLst/>
            <a:gdLst/>
            <a:ahLst/>
            <a:cxn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6150" y="1722005"/>
            <a:ext cx="0" cy="1363345"/>
          </a:xfrm>
          <a:custGeom>
            <a:avLst/>
            <a:gdLst/>
            <a:ahLst/>
            <a:cxnLst/>
            <a:rect l="l" t="t" r="r" b="b"/>
            <a:pathLst>
              <a:path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ln w="542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7500" y="0"/>
            <a:ext cx="2476500" cy="124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2D44F986-6DB2-454F-8C1C-E3F14A2A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55" y="2116657"/>
            <a:ext cx="7451090" cy="574039"/>
          </a:xfrm>
        </p:spPr>
        <p:txBody>
          <a:bodyPr/>
          <a:lstStyle/>
          <a:p>
            <a:r>
              <a:rPr lang="pl-PL" dirty="0"/>
              <a:t>Wprowadzenie</a:t>
            </a:r>
          </a:p>
        </p:txBody>
      </p:sp>
    </p:spTree>
    <p:extLst>
      <p:ext uri="{BB962C8B-B14F-4D97-AF65-F5344CB8AC3E}">
        <p14:creationId xmlns:p14="http://schemas.microsoft.com/office/powerpoint/2010/main" val="4234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Wprowadzenie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" dirty="0"/>
              <a:t>20% </a:t>
            </a:r>
            <a:r>
              <a:rPr lang="en" dirty="0" err="1"/>
              <a:t>teorii</a:t>
            </a:r>
            <a:r>
              <a:rPr lang="en" dirty="0"/>
              <a:t>, 80% </a:t>
            </a:r>
            <a:r>
              <a:rPr lang="en" dirty="0" err="1"/>
              <a:t>praktyki</a:t>
            </a:r>
            <a:r>
              <a:rPr lang="en" dirty="0"/>
              <a:t>;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" dirty="0" err="1"/>
              <a:t>Prezentacja</a:t>
            </a:r>
            <a:r>
              <a:rPr lang="en" dirty="0"/>
              <a:t> </a:t>
            </a:r>
            <a:r>
              <a:rPr lang="en" dirty="0" err="1"/>
              <a:t>jako</a:t>
            </a:r>
            <a:r>
              <a:rPr lang="en" dirty="0"/>
              <a:t> </a:t>
            </a:r>
            <a:r>
              <a:rPr lang="en" dirty="0" err="1"/>
              <a:t>ściąga</a:t>
            </a:r>
            <a:r>
              <a:rPr lang="en" dirty="0"/>
              <a:t>,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" dirty="0" err="1"/>
              <a:t>Pytania</a:t>
            </a:r>
            <a:r>
              <a:rPr lang="en" dirty="0"/>
              <a:t>, </a:t>
            </a:r>
            <a:r>
              <a:rPr lang="en" dirty="0" err="1"/>
              <a:t>pytania</a:t>
            </a:r>
            <a:r>
              <a:rPr lang="en" dirty="0"/>
              <a:t>, </a:t>
            </a:r>
            <a:r>
              <a:rPr lang="en" dirty="0" err="1"/>
              <a:t>pytania</a:t>
            </a:r>
            <a:r>
              <a:rPr lang="en" dirty="0"/>
              <a:t>!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" dirty="0"/>
              <a:t>3h </a:t>
            </a:r>
            <a:r>
              <a:rPr lang="en" dirty="0" err="1"/>
              <a:t>zajęć</a:t>
            </a:r>
            <a:r>
              <a:rPr lang="en" dirty="0"/>
              <a:t> w </a:t>
            </a:r>
            <a:r>
              <a:rPr lang="en" dirty="0" err="1"/>
              <a:t>poniedziałki</a:t>
            </a:r>
            <a:r>
              <a:rPr lang="en" dirty="0"/>
              <a:t> </a:t>
            </a:r>
            <a:r>
              <a:rPr lang="pl-PL" dirty="0"/>
              <a:t>i środy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Jedna przerwa 15 min.</a:t>
            </a:r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 err="1"/>
              <a:t>Komunikcja</a:t>
            </a:r>
            <a:r>
              <a:rPr lang="pl-PL" dirty="0"/>
              <a:t> przez </a:t>
            </a:r>
            <a:r>
              <a:rPr lang="pl-PL" dirty="0" err="1"/>
              <a:t>slacka</a:t>
            </a:r>
            <a:endParaRPr lang="pl-PL" dirty="0"/>
          </a:p>
          <a:p>
            <a:pPr marL="514350" lvl="0" indent="-285750" rtl="0"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pl-PL" dirty="0"/>
              <a:t>Repozytorium na </a:t>
            </a:r>
            <a:r>
              <a:rPr lang="pl-PL" dirty="0" err="1"/>
              <a:t>githubie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5222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745865"/>
          </a:xfrm>
          <a:custGeom>
            <a:avLst/>
            <a:gdLst/>
            <a:ahLst/>
            <a:cxnLst/>
            <a:rect l="l" t="t" r="r" b="b"/>
            <a:pathLst>
              <a:path w="9144000" h="3745865">
                <a:moveTo>
                  <a:pt x="0" y="0"/>
                </a:moveTo>
                <a:lnTo>
                  <a:pt x="9144000" y="0"/>
                </a:lnTo>
                <a:lnTo>
                  <a:pt x="9144000" y="3745801"/>
                </a:lnTo>
                <a:lnTo>
                  <a:pt x="0" y="3745801"/>
                </a:lnTo>
                <a:lnTo>
                  <a:pt x="0" y="0"/>
                </a:lnTo>
                <a:close/>
              </a:path>
            </a:pathLst>
          </a:custGeom>
          <a:solidFill>
            <a:srgbClr val="AF1E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6150" y="1722005"/>
            <a:ext cx="0" cy="1363345"/>
          </a:xfrm>
          <a:custGeom>
            <a:avLst/>
            <a:gdLst/>
            <a:ahLst/>
            <a:cxnLst/>
            <a:rect l="l" t="t" r="r" b="b"/>
            <a:pathLst>
              <a:path h="1363345">
                <a:moveTo>
                  <a:pt x="0" y="0"/>
                </a:moveTo>
                <a:lnTo>
                  <a:pt x="0" y="1363192"/>
                </a:lnTo>
              </a:path>
            </a:pathLst>
          </a:custGeom>
          <a:ln w="542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7500" y="0"/>
            <a:ext cx="2476500" cy="124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2D44F986-6DB2-454F-8C1C-E3F14A2A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55" y="2116657"/>
            <a:ext cx="7451090" cy="574039"/>
          </a:xfrm>
        </p:spPr>
        <p:txBody>
          <a:bodyPr/>
          <a:lstStyle/>
          <a:p>
            <a:r>
              <a:rPr lang="pl-PL" dirty="0"/>
              <a:t>Czym jest Java?</a:t>
            </a:r>
          </a:p>
        </p:txBody>
      </p:sp>
    </p:spTree>
    <p:extLst>
      <p:ext uri="{BB962C8B-B14F-4D97-AF65-F5344CB8AC3E}">
        <p14:creationId xmlns:p14="http://schemas.microsoft.com/office/powerpoint/2010/main" val="108530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Czym jest Java?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en" dirty="0"/>
              <a:t>Java jest </a:t>
            </a:r>
            <a:r>
              <a:rPr lang="en" dirty="0" err="1"/>
              <a:t>obiektowym</a:t>
            </a:r>
            <a:r>
              <a:rPr lang="en" dirty="0"/>
              <a:t> </a:t>
            </a:r>
            <a:r>
              <a:rPr lang="en" dirty="0" err="1"/>
              <a:t>języka</a:t>
            </a:r>
            <a:r>
              <a:rPr lang="en" dirty="0"/>
              <a:t> </a:t>
            </a:r>
            <a:r>
              <a:rPr lang="en" dirty="0" err="1"/>
              <a:t>programowania</a:t>
            </a:r>
            <a:r>
              <a:rPr lang="en" dirty="0"/>
              <a:t>, </a:t>
            </a:r>
            <a:r>
              <a:rPr lang="en" dirty="0" err="1"/>
              <a:t>działającym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ponad</a:t>
            </a:r>
            <a:r>
              <a:rPr lang="en" dirty="0"/>
              <a:t> 3 </a:t>
            </a:r>
            <a:r>
              <a:rPr lang="en" dirty="0" err="1"/>
              <a:t>miliardach</a:t>
            </a:r>
            <a:r>
              <a:rPr lang="en" dirty="0"/>
              <a:t> </a:t>
            </a:r>
            <a:r>
              <a:rPr lang="en" dirty="0" err="1"/>
              <a:t>urządzeń</a:t>
            </a:r>
            <a:r>
              <a:rPr lang="e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2586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Czym jest Java? - uruchamianie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4525" y="1885950"/>
            <a:ext cx="8528175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en" dirty="0"/>
              <a:t>Java </a:t>
            </a:r>
            <a:r>
              <a:rPr lang="en" dirty="0" err="1"/>
              <a:t>uruchamiana</a:t>
            </a:r>
            <a:r>
              <a:rPr lang="en" dirty="0"/>
              <a:t> jest </a:t>
            </a:r>
            <a:r>
              <a:rPr lang="en" dirty="0" err="1"/>
              <a:t>wewnątrz</a:t>
            </a:r>
            <a:r>
              <a:rPr lang="en" dirty="0"/>
              <a:t> </a:t>
            </a:r>
            <a:r>
              <a:rPr lang="en" dirty="0" err="1"/>
              <a:t>wirtualnej</a:t>
            </a:r>
            <a:r>
              <a:rPr lang="en" dirty="0"/>
              <a:t> </a:t>
            </a:r>
            <a:r>
              <a:rPr lang="en" dirty="0" err="1"/>
              <a:t>maszyny</a:t>
            </a:r>
            <a:r>
              <a:rPr lang="en" dirty="0"/>
              <a:t> (JVM – Java Virtual Machine).</a:t>
            </a:r>
          </a:p>
        </p:txBody>
      </p:sp>
    </p:spTree>
    <p:extLst>
      <p:ext uri="{BB962C8B-B14F-4D97-AF65-F5344CB8AC3E}">
        <p14:creationId xmlns:p14="http://schemas.microsoft.com/office/powerpoint/2010/main" val="22971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737100" y="4457700"/>
            <a:ext cx="4165600" cy="44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E2D3E93-5448-4FC1-9265-49EAA52A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350"/>
            <a:ext cx="7451090" cy="574039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Czym jest Java? - Pamięć</a:t>
            </a:r>
          </a:p>
        </p:txBody>
      </p:sp>
      <p:sp>
        <p:nvSpPr>
          <p:cNvPr id="5" name="Shape 99">
            <a:extLst>
              <a:ext uri="{FF2B5EF4-FFF2-40B4-BE49-F238E27FC236}">
                <a16:creationId xmlns:a16="http://schemas.microsoft.com/office/drawing/2014/main" id="{18710C8A-0CA9-0645-B3B9-1D3F646C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5971499" cy="3148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C00000"/>
              </a:buClr>
            </a:pPr>
            <a:r>
              <a:rPr lang="en" dirty="0"/>
              <a:t>Java </a:t>
            </a:r>
            <a:r>
              <a:rPr lang="en" dirty="0" err="1"/>
              <a:t>automatycznie</a:t>
            </a:r>
            <a:r>
              <a:rPr lang="en" dirty="0"/>
              <a:t> </a:t>
            </a:r>
            <a:r>
              <a:rPr lang="en" dirty="0" err="1"/>
              <a:t>zarządza</a:t>
            </a:r>
            <a:r>
              <a:rPr lang="en" dirty="0"/>
              <a:t> </a:t>
            </a:r>
            <a:r>
              <a:rPr lang="en" dirty="0" err="1"/>
              <a:t>pamięcią</a:t>
            </a:r>
            <a:r>
              <a:rPr lang="e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181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2840</TotalTime>
  <Words>630</Words>
  <Application>Microsoft Macintosh PowerPoint</Application>
  <PresentationFormat>On-screen Show (16:9)</PresentationFormat>
  <Paragraphs>126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Liberation Sans Narrow</vt:lpstr>
      <vt:lpstr>Wingdings</vt:lpstr>
      <vt:lpstr>Office Theme</vt:lpstr>
      <vt:lpstr>PowerPoint Presentation</vt:lpstr>
      <vt:lpstr>Agenda</vt:lpstr>
      <vt:lpstr>Agenda</vt:lpstr>
      <vt:lpstr>Wprowadzenie</vt:lpstr>
      <vt:lpstr>Wprowadzenie</vt:lpstr>
      <vt:lpstr>Czym jest Java?</vt:lpstr>
      <vt:lpstr>Czym jest Java?</vt:lpstr>
      <vt:lpstr>Czym jest Java? - uruchamianie</vt:lpstr>
      <vt:lpstr>Czym jest Java? - Pamięć</vt:lpstr>
      <vt:lpstr>Czym jest Java? – Przenośność</vt:lpstr>
      <vt:lpstr>Dlaczego akurat Java?</vt:lpstr>
      <vt:lpstr>Dlaczego akurat Java?</vt:lpstr>
      <vt:lpstr>Narzędzia</vt:lpstr>
      <vt:lpstr>Narzędzia - JRE</vt:lpstr>
      <vt:lpstr>Narzędzia - JDK</vt:lpstr>
      <vt:lpstr>Narzędzia - IDE</vt:lpstr>
      <vt:lpstr>Narzędzia – IDE przykłady</vt:lpstr>
      <vt:lpstr>Pierwszy program</vt:lpstr>
      <vt:lpstr>Pierwszy program – nowy projekt</vt:lpstr>
      <vt:lpstr>Pierwszy program – nowy projekt</vt:lpstr>
      <vt:lpstr>Pierwszy program – uruchomienie</vt:lpstr>
      <vt:lpstr>Podstawy</vt:lpstr>
      <vt:lpstr>Podstawy – typy proste</vt:lpstr>
      <vt:lpstr>Podstawy – typy proste</vt:lpstr>
      <vt:lpstr>Podstawy – String</vt:lpstr>
      <vt:lpstr>Podstawy – zmienna</vt:lpstr>
      <vt:lpstr>Podstawy – Wypisywanie na ekran</vt:lpstr>
      <vt:lpstr>Zadania</vt:lpstr>
      <vt:lpstr>Zadania - 1</vt:lpstr>
      <vt:lpstr>Zadania - 2</vt:lpstr>
      <vt:lpstr>Zadania - 3</vt:lpstr>
      <vt:lpstr>Zadania - domowe</vt:lpstr>
      <vt:lpstr>PowerPoint Presentation</vt:lpstr>
      <vt:lpstr>Czym jest Java?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Microsoft Office User</cp:lastModifiedBy>
  <cp:revision>16</cp:revision>
  <dcterms:created xsi:type="dcterms:W3CDTF">2018-09-19T09:25:26Z</dcterms:created>
  <dcterms:modified xsi:type="dcterms:W3CDTF">2018-10-06T16:30:59Z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2018-09-19T00:00:00Z</vt:filetime>
  </property>
</Properties>
</file>