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5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06240" y="422640"/>
            <a:ext cx="360" cy="675360"/>
          </a:xfrm>
          <a:custGeom>
            <a:avLst/>
            <a:gdLst/>
            <a:ahLst/>
            <a:rect l="l" t="t" r="r" b="b"/>
            <a:pathLst>
              <a:path w="0" h="675640">
                <a:moveTo>
                  <a:pt x="0" y="0"/>
                </a:moveTo>
                <a:lnTo>
                  <a:pt x="0" y="675601"/>
                </a:lnTo>
              </a:path>
            </a:pathLst>
          </a:custGeom>
          <a:noFill/>
          <a:ln w="54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873200" y="146880"/>
            <a:ext cx="1118520" cy="407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2593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721640" y="0"/>
            <a:ext cx="1422000" cy="7110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037092AA-BF88-44BB-A1E1-BCC722127149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10/10/18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FF60A75-5474-4869-AFB4-EABE3AF8713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06240" y="422640"/>
            <a:ext cx="360" cy="675360"/>
          </a:xfrm>
          <a:custGeom>
            <a:avLst/>
            <a:gdLst/>
            <a:ahLst/>
            <a:rect l="l" t="t" r="r" b="b"/>
            <a:pathLst>
              <a:path w="0" h="675640">
                <a:moveTo>
                  <a:pt x="0" y="0"/>
                </a:moveTo>
                <a:lnTo>
                  <a:pt x="0" y="675601"/>
                </a:lnTo>
              </a:path>
            </a:pathLst>
          </a:custGeom>
          <a:noFill/>
          <a:ln w="54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7873200" y="146880"/>
            <a:ext cx="1118520" cy="407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BCAEAE16-723C-4AAE-B342-D155A5EDDCE7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10/10/18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BDCB5945-F299-4CB3-8888-65CD5420E265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06240" y="422640"/>
            <a:ext cx="360" cy="675360"/>
          </a:xfrm>
          <a:custGeom>
            <a:avLst/>
            <a:gdLst/>
            <a:ahLst/>
            <a:rect l="l" t="t" r="r" b="b"/>
            <a:pathLst>
              <a:path w="0" h="675640">
                <a:moveTo>
                  <a:pt x="0" y="0"/>
                </a:moveTo>
                <a:lnTo>
                  <a:pt x="0" y="675601"/>
                </a:lnTo>
              </a:path>
            </a:pathLst>
          </a:custGeom>
          <a:noFill/>
          <a:ln w="54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7873200" y="146880"/>
            <a:ext cx="1118520" cy="407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155600" y="1663560"/>
            <a:ext cx="6832080" cy="1416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BB5E2778-3145-425B-8E7D-0D72DECD5B59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10/10/18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288C3809-4AA8-4739-92F3-EA05802DE13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99840" y="1879560"/>
            <a:ext cx="1393560" cy="1383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2286000" y="1868400"/>
            <a:ext cx="6171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Calibri"/>
              </a:rPr>
              <a:t>Podstawy programowania Java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010280" y="28004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Łukasz Włodarski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Instrukcja warunkowa – if/else if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2" descr=""/>
          <p:cNvPicPr/>
          <p:nvPr/>
        </p:nvPicPr>
        <p:blipFill>
          <a:blip r:embed="rId2"/>
          <a:stretch/>
        </p:blipFill>
        <p:spPr>
          <a:xfrm>
            <a:off x="615600" y="1504800"/>
            <a:ext cx="8242920" cy="20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Instrukcja warunkowa – switch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Picture 7" descr=""/>
          <p:cNvPicPr/>
          <p:nvPr/>
        </p:nvPicPr>
        <p:blipFill>
          <a:blip r:embed="rId2"/>
          <a:stretch/>
        </p:blipFill>
        <p:spPr>
          <a:xfrm>
            <a:off x="1676520" y="1063800"/>
            <a:ext cx="5346720" cy="339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Instrukcja warunkowa – pytanie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2"/>
          <a:stretch/>
        </p:blipFill>
        <p:spPr>
          <a:xfrm>
            <a:off x="615600" y="1886040"/>
            <a:ext cx="8242920" cy="205704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762120" y="1276200"/>
            <a:ext cx="8076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Który warunek wykona się dla wieku 17, a który dla 18?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5"/>
          <p:cNvSpPr txBox="1"/>
          <p:nvPr/>
        </p:nvSpPr>
        <p:spPr>
          <a:xfrm>
            <a:off x="846360" y="1882800"/>
            <a:ext cx="7450560" cy="110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Skrócona instrukcja warunkowa (potrójna)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2"/>
          <p:cNvSpPr txBox="1"/>
          <p:nvPr/>
        </p:nvSpPr>
        <p:spPr>
          <a:xfrm>
            <a:off x="826200" y="209520"/>
            <a:ext cx="8908920" cy="110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Skrócona instrukcja warunkowa (potrójna)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2"/>
          <a:stretch/>
        </p:blipFill>
        <p:spPr>
          <a:xfrm>
            <a:off x="0" y="2293200"/>
            <a:ext cx="9143640" cy="5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6524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5"/>
          <p:cNvSpPr txBox="1"/>
          <p:nvPr/>
        </p:nvSpPr>
        <p:spPr>
          <a:xfrm>
            <a:off x="846360" y="2038320"/>
            <a:ext cx="7450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Inicjalizacja obiektu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2"/>
          <p:cNvSpPr txBox="1"/>
          <p:nvPr/>
        </p:nvSpPr>
        <p:spPr>
          <a:xfrm>
            <a:off x="762120" y="51444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Inicjalizacja obiektu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143000" y="1504800"/>
            <a:ext cx="6705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Inicjalizacja obiektu jest niczym innym jak zarezerwowaniem pamięci.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 inicjalizacji obiektu mamy dostęp do jego funkcjonalności.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Picture 6" descr=""/>
          <p:cNvPicPr/>
          <p:nvPr/>
        </p:nvPicPr>
        <p:blipFill>
          <a:blip r:embed="rId2"/>
          <a:stretch/>
        </p:blipFill>
        <p:spPr>
          <a:xfrm>
            <a:off x="2204640" y="2952720"/>
            <a:ext cx="4546080" cy="52020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2209680" y="2419200"/>
            <a:ext cx="4723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 nazwa_zmiennej = new TYP(argumenty);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5"/>
          <p:cNvSpPr txBox="1"/>
          <p:nvPr/>
        </p:nvSpPr>
        <p:spPr>
          <a:xfrm>
            <a:off x="846360" y="211680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Wczytywanie danych z klawiatury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Wczytywanie danych z klawiatury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2"/>
          <a:stretch/>
        </p:blipFill>
        <p:spPr>
          <a:xfrm>
            <a:off x="1359000" y="1714680"/>
            <a:ext cx="6426000" cy="17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Shape 5"/>
          <p:cNvSpPr txBox="1"/>
          <p:nvPr/>
        </p:nvSpPr>
        <p:spPr>
          <a:xfrm>
            <a:off x="846360" y="211680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Zadania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4372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5"/>
          <p:cNvSpPr txBox="1"/>
          <p:nvPr/>
        </p:nvSpPr>
        <p:spPr>
          <a:xfrm>
            <a:off x="846360" y="211680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Agenda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Zadania - 1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844560" y="1586160"/>
            <a:ext cx="597096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Wczytaj z klawiatury dowolną liczbę całkowitą I wyświetl ją w formacie zmiennoprzecinkowym.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1" lang="pl-PL" sz="1800" spc="-1" strike="noStrike">
                <a:solidFill>
                  <a:srgbClr val="000000"/>
                </a:solidFill>
                <a:latin typeface="Calibri"/>
              </a:rPr>
              <a:t>Dodatkowe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: Wczytaj liczbę jako ciąg znaków I przekonwertuj na typ liczbowy.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Zadania - 2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844560" y="1586160"/>
            <a:ext cx="597096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Poproś użytkownika o podanie wieku, a potem sprawdź czy jest pełnoletni.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Dodatkowe: Zabezpiecz program tak aby przyjmował tylko liczby naturalne, nie większe niż 123 (najdłużej żyjący człowiek - </a:t>
            </a:r>
            <a:r>
              <a:rPr b="0" i="1" lang="pl-PL" sz="1800" spc="-1" strike="noStrike">
                <a:solidFill>
                  <a:srgbClr val="000000"/>
                </a:solidFill>
                <a:latin typeface="Calibri"/>
              </a:rPr>
              <a:t>Francuzka Jeanne Calment (1875–1997), która przeżyła 122 lata i 164 dni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.)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Zadania - 3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848520" y="1195560"/>
            <a:ext cx="805392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Poproś użytkownika o podanie loginu i hasła. Wyświetl komunikat jeśli logowanie przebiegło pomyślnie.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1" lang="pl-PL" sz="1800" spc="-1" strike="noStrike">
                <a:solidFill>
                  <a:srgbClr val="000000"/>
                </a:solidFill>
                <a:latin typeface="Calibri"/>
              </a:rPr>
              <a:t>Informacja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: Poprawne hasło i login zdefiniuj wewnątrz programu. 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1" lang="pl-PL" sz="1800" spc="-1" strike="noStrike">
                <a:solidFill>
                  <a:srgbClr val="000000"/>
                </a:solidFill>
                <a:latin typeface="Calibri"/>
              </a:rPr>
              <a:t>Domowe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28548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Ukryj wpisywanie hasła (gwiazdki zamiast znaków)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28548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Zdefiniuj więcej niż jednego użytkownika, następnie wyświetl na konsoli: “Zalogowałeś się jako admin” lub “Zalogowałeś się jako user”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3"/>
          <p:cNvSpPr txBox="1"/>
          <p:nvPr/>
        </p:nvSpPr>
        <p:spPr>
          <a:xfrm>
            <a:off x="901800" y="1803240"/>
            <a:ext cx="3583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Czym </a:t>
            </a:r>
            <a:r>
              <a:rPr b="1" lang="pl-PL" sz="3600" spc="-4" strike="noStrike">
                <a:solidFill>
                  <a:srgbClr val="ffffff"/>
                </a:solidFill>
                <a:latin typeface="Arial"/>
              </a:rPr>
              <a:t>jest</a:t>
            </a:r>
            <a:r>
              <a:rPr b="1" lang="pl-PL" sz="3600" spc="-8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Java?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273400" y="2840400"/>
            <a:ext cx="654912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/>
          <a:p>
            <a:pPr marL="12600">
              <a:lnSpc>
                <a:spcPts val="1500"/>
              </a:lnSpc>
              <a:spcBef>
                <a:spcPts val="230"/>
              </a:spcBef>
            </a:pPr>
            <a:r>
              <a:rPr b="1" lang="en-US" sz="1200" spc="9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1250" spc="9" strike="noStrike">
                <a:solidFill>
                  <a:srgbClr val="222222"/>
                </a:solidFill>
                <a:latin typeface="Arial"/>
              </a:rPr>
              <a:t>rojekt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pn. </a:t>
            </a:r>
            <a:r>
              <a:rPr b="1" lang="en-US" sz="1300" spc="-24" strike="noStrike">
                <a:solidFill>
                  <a:srgbClr val="222222"/>
                </a:solidFill>
                <a:latin typeface="Liberation Sans Narrow"/>
              </a:rPr>
              <a:t>„</a:t>
            </a:r>
            <a:r>
              <a:rPr b="1" lang="en-US" sz="1300" spc="-24" strike="noStrike">
                <a:solidFill>
                  <a:srgbClr val="222222"/>
                </a:solidFill>
                <a:latin typeface="Arial"/>
              </a:rPr>
              <a:t>Ś</a:t>
            </a:r>
            <a:r>
              <a:rPr b="1" lang="en-US" sz="1300" spc="-24" strike="noStrike">
                <a:solidFill>
                  <a:srgbClr val="222222"/>
                </a:solidFill>
                <a:latin typeface="Liberation Sans Narrow"/>
              </a:rPr>
              <a:t>cie</a:t>
            </a:r>
            <a:r>
              <a:rPr b="1" lang="en-US" sz="1300" spc="-24" strike="noStrike">
                <a:solidFill>
                  <a:srgbClr val="222222"/>
                </a:solidFill>
                <a:latin typeface="Arial"/>
              </a:rPr>
              <a:t>ż</a:t>
            </a:r>
            <a:r>
              <a:rPr b="1" lang="en-US" sz="1300" spc="-24" strike="noStrike">
                <a:solidFill>
                  <a:srgbClr val="222222"/>
                </a:solidFill>
                <a:latin typeface="Liberation Sans Narrow"/>
              </a:rPr>
              <a:t>ki </a:t>
            </a:r>
            <a:r>
              <a:rPr b="1" lang="en-US" sz="1300" spc="-1" strike="noStrike">
                <a:solidFill>
                  <a:srgbClr val="222222"/>
                </a:solidFill>
                <a:latin typeface="Liberation Sans Narrow"/>
              </a:rPr>
              <a:t>kariery.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Pomorskie </a:t>
            </a:r>
            <a:r>
              <a:rPr b="1" lang="en-US" sz="1300" spc="-18" strike="noStrike">
                <a:solidFill>
                  <a:srgbClr val="222222"/>
                </a:solidFill>
                <a:latin typeface="Liberation Sans Narrow"/>
              </a:rPr>
              <a:t>IT.”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wspó</a:t>
            </a:r>
            <a:r>
              <a:rPr b="1" lang="en-US" sz="1300" spc="9" strike="noStrike">
                <a:solidFill>
                  <a:srgbClr val="222222"/>
                </a:solidFill>
                <a:latin typeface="Arial"/>
              </a:rPr>
              <a:t>ł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finansowanego ze </a:t>
            </a:r>
            <a:r>
              <a:rPr b="1" lang="en-US" sz="1300" spc="-4" strike="noStrike">
                <a:solidFill>
                  <a:srgbClr val="222222"/>
                </a:solidFill>
                <a:latin typeface="Arial"/>
              </a:rPr>
              <a:t>ś</a:t>
            </a:r>
            <a:r>
              <a:rPr b="1" lang="en-US" sz="1300" spc="-4" strike="noStrike">
                <a:solidFill>
                  <a:srgbClr val="222222"/>
                </a:solidFill>
                <a:latin typeface="Liberation Sans Narrow"/>
              </a:rPr>
              <a:t>rodków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Unii Europejskiej </a:t>
            </a:r>
            <a:r>
              <a:rPr b="1" lang="en-US" sz="1300" spc="18" strike="noStrike">
                <a:solidFill>
                  <a:srgbClr val="222222"/>
                </a:solidFill>
                <a:latin typeface="Liberation Sans Narrow"/>
              </a:rPr>
              <a:t>w 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ramach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Europejskiego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Funduszu 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Spo</a:t>
            </a:r>
            <a:r>
              <a:rPr b="1" lang="en-US" sz="1300" spc="4" strike="noStrike">
                <a:solidFill>
                  <a:srgbClr val="222222"/>
                </a:solidFill>
                <a:latin typeface="Arial"/>
              </a:rPr>
              <a:t>ł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ecznego,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Regionalny Program Operacyjny Województwa 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Pomorskiego na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lata 2014-2020, 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Dzia</a:t>
            </a:r>
            <a:r>
              <a:rPr b="1" lang="en-US" sz="1300" spc="4" strike="noStrike">
                <a:solidFill>
                  <a:srgbClr val="222222"/>
                </a:solidFill>
                <a:latin typeface="Arial"/>
              </a:rPr>
              <a:t>ł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anie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5.5. 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Kszta</a:t>
            </a:r>
            <a:r>
              <a:rPr b="1" lang="en-US" sz="1300" spc="4" strike="noStrike">
                <a:solidFill>
                  <a:srgbClr val="222222"/>
                </a:solidFill>
                <a:latin typeface="Arial"/>
              </a:rPr>
              <a:t>ł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cenie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ustawiczne (nr </a:t>
            </a:r>
            <a:r>
              <a:rPr b="1" lang="en-US" sz="1300" spc="18" strike="noStrike">
                <a:solidFill>
                  <a:srgbClr val="222222"/>
                </a:solidFill>
                <a:latin typeface="Liberation Sans Narrow"/>
              </a:rPr>
              <a:t>WND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–</a:t>
            </a:r>
            <a:r>
              <a:rPr b="1" lang="en-US" sz="1300" spc="-43" strike="noStrike">
                <a:solidFill>
                  <a:srgbClr val="222222"/>
                </a:solidFill>
                <a:latin typeface="Liberation Sans Narrow"/>
              </a:rPr>
              <a:t>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RPPM.</a:t>
            </a:r>
            <a:endParaRPr b="0" lang="en-US" sz="1300" spc="-1" strike="noStrike">
              <a:latin typeface="Arial"/>
            </a:endParaRPr>
          </a:p>
          <a:p>
            <a:pPr marL="12600">
              <a:lnSpc>
                <a:spcPts val="1460"/>
              </a:lnSpc>
            </a:pP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05.05.00-22-0029/16)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99840" y="1879560"/>
            <a:ext cx="1393560" cy="1383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Agenda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44560" y="1586160"/>
            <a:ext cx="597096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Rzutowanie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Instrukcja warunkowa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Skrócona instrukcja warunkowa (potrójna)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Inicjalizacja obiektu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Wczytywanie danych z klawiatury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Zadania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5"/>
          <p:cNvSpPr txBox="1"/>
          <p:nvPr/>
        </p:nvSpPr>
        <p:spPr>
          <a:xfrm>
            <a:off x="846360" y="211680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Rzutowanie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2"/>
          <p:cNvSpPr txBox="1"/>
          <p:nvPr/>
        </p:nvSpPr>
        <p:spPr>
          <a:xfrm>
            <a:off x="838080" y="514440"/>
            <a:ext cx="7450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Rzutowanie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44560" y="1586160"/>
            <a:ext cx="597096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Konwersja z jednego typu na drugi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Dzieje się automatycznie, ale możemy je wymusić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Przy wykonywaniu operacji matematycznych, wynik jest rzutowany na typ o największej pojemności biorący udział w równaniu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1" lang="pl-PL" sz="1800" spc="-1" strike="noStrike">
                <a:solidFill>
                  <a:srgbClr val="000000"/>
                </a:solidFill>
                <a:latin typeface="Calibri"/>
              </a:rPr>
              <a:t>Przykład: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double a = (double) 5;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16524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5"/>
          <p:cNvSpPr txBox="1"/>
          <p:nvPr/>
        </p:nvSpPr>
        <p:spPr>
          <a:xfrm>
            <a:off x="846360" y="2038320"/>
            <a:ext cx="7450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Instrukcja warunkowa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Instrukcja warunkowa - sekcja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Picture 7" descr=""/>
          <p:cNvPicPr/>
          <p:nvPr/>
        </p:nvPicPr>
        <p:blipFill>
          <a:blip r:embed="rId2"/>
          <a:stretch/>
        </p:blipFill>
        <p:spPr>
          <a:xfrm>
            <a:off x="2057400" y="2343240"/>
            <a:ext cx="5181120" cy="1777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748800" y="1328760"/>
            <a:ext cx="6629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Kod wewnątrz nawiasów klamrowych {}.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 poniższym przykładzie zaznaczony obszar sekcji.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Instrukcja warunkowa - if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2"/>
          <a:stretch/>
        </p:blipFill>
        <p:spPr>
          <a:xfrm>
            <a:off x="533520" y="1352520"/>
            <a:ext cx="8162280" cy="1066320"/>
          </a:xfrm>
          <a:prstGeom prst="rect">
            <a:avLst/>
          </a:prstGeom>
          <a:ln>
            <a:noFill/>
          </a:ln>
        </p:spPr>
      </p:pic>
      <p:pic>
        <p:nvPicPr>
          <p:cNvPr id="163" name="Picture 8" descr=""/>
          <p:cNvPicPr/>
          <p:nvPr/>
        </p:nvPicPr>
        <p:blipFill>
          <a:blip r:embed="rId3"/>
          <a:stretch/>
        </p:blipFill>
        <p:spPr>
          <a:xfrm>
            <a:off x="533520" y="2495520"/>
            <a:ext cx="8162280" cy="102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Instrukcja warunkowa – if/else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2"/>
          <a:stretch/>
        </p:blipFill>
        <p:spPr>
          <a:xfrm>
            <a:off x="533520" y="1657440"/>
            <a:ext cx="8051400" cy="134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</TotalTime>
  <Application>LibreOffice/6.0.6.2$Linux_X86_64 LibreOffice_project/00m0$Build-2</Application>
  <Words>363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2018-09-19T09:25:26Z</dcterms:created>
  <dc:creator/>
  <dc:description/>
  <dc:language>en-US</dc:language>
  <cp:lastModifiedBy>Microsoft Office User</cp:lastModifiedBy>
  <dcterms:modified xsi:type="dcterms:W3CDTF">2018-10-08T03:21:18Z</dcterms:modified>
  <cp:revision>17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astSaved">
    <vt:filetime>2018-09-19T00:00:00Z</vt:filetime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