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15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.jpeg" ContentType="image/jpeg"/>
  <Override PartName="/ppt/media/image39.png" ContentType="image/png"/>
  <Override PartName="/ppt/media/image14.png" ContentType="image/png"/>
  <Override PartName="/ppt/media/image4.jpeg" ContentType="image/jpeg"/>
  <Override PartName="/ppt/media/image5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55.png" ContentType="image/png"/>
  <Override PartName="/ppt/media/image30.png" ContentType="image/png"/>
  <Override PartName="/ppt/media/image56.png" ContentType="image/png"/>
  <Override PartName="/ppt/media/image31.png" ContentType="image/png"/>
  <Override PartName="/ppt/media/image57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8.png" ContentType="image/png"/>
  <Override PartName="/ppt/media/image6.png" ContentType="image/png"/>
  <Override PartName="/ppt/media/image3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5143500"/>
  <p:notesSz cx="9144000" cy="51435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32F84E7-9767-43C2-9C38-17331C56C59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F29344B-BC4B-4664-99D9-8636803AEF4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08CCA80-0A1B-45DE-B41C-1AA67F8DB50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62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67A9D68-AC98-4F82-8432-5931AF16A76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65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3BE9816-8774-465A-9D5A-789F16A29F1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68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A78600D-027F-456B-82CF-FECC1651F61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71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9500B8C-173F-488E-9684-548A2297A23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46360" y="1803240"/>
            <a:ext cx="745056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46360" y="1803240"/>
            <a:ext cx="745056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46360" y="1803240"/>
            <a:ext cx="745056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46360" y="1803240"/>
            <a:ext cx="745056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46360" y="1803240"/>
            <a:ext cx="745056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46360" y="1803240"/>
            <a:ext cx="745056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46360" y="1803240"/>
            <a:ext cx="745056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846360" y="1803240"/>
            <a:ext cx="7450560" cy="266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46360" y="1803240"/>
            <a:ext cx="745056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46360" y="1803240"/>
            <a:ext cx="745056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46360" y="1803240"/>
            <a:ext cx="745056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46360" y="1803240"/>
            <a:ext cx="745056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46360" y="1803240"/>
            <a:ext cx="745056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46360" y="1803240"/>
            <a:ext cx="745056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46360" y="1803240"/>
            <a:ext cx="745056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46360" y="1803240"/>
            <a:ext cx="745056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46360" y="1803240"/>
            <a:ext cx="745056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46360" y="1803240"/>
            <a:ext cx="745056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46360" y="1803240"/>
            <a:ext cx="745056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46360" y="1803240"/>
            <a:ext cx="745056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846360" y="1803240"/>
            <a:ext cx="7450560" cy="266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46360" y="1803240"/>
            <a:ext cx="745056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46360" y="1803240"/>
            <a:ext cx="745056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46360" y="1803240"/>
            <a:ext cx="745056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46360" y="1803240"/>
            <a:ext cx="745056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46360" y="1803240"/>
            <a:ext cx="745056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46360" y="1803240"/>
            <a:ext cx="745056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46360" y="1803240"/>
            <a:ext cx="745056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46360" y="1803240"/>
            <a:ext cx="745056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846360" y="1803240"/>
            <a:ext cx="7450560" cy="266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46360" y="1803240"/>
            <a:ext cx="745056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46360" y="1803240"/>
            <a:ext cx="745056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46360" y="1803240"/>
            <a:ext cx="745056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606240" y="422640"/>
            <a:ext cx="360" cy="675360"/>
          </a:xfrm>
          <a:custGeom>
            <a:avLst/>
            <a:gdLst/>
            <a:ahLst/>
            <a:rect l="l" t="t" r="r" b="b"/>
            <a:pathLst>
              <a:path w="0" h="675640">
                <a:moveTo>
                  <a:pt x="0" y="0"/>
                </a:moveTo>
                <a:lnTo>
                  <a:pt x="0" y="675601"/>
                </a:lnTo>
              </a:path>
            </a:pathLst>
          </a:custGeom>
          <a:noFill/>
          <a:ln w="543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7873200" y="146880"/>
            <a:ext cx="1118520" cy="407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3640" cy="25930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7721640" y="0"/>
            <a:ext cx="1422000" cy="7110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EB34102D-613A-4FF7-BCA3-798ECE5A23AA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10/15/18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27A5B63C-6C59-44F1-8E9F-98436197F009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606240" y="422640"/>
            <a:ext cx="360" cy="675360"/>
          </a:xfrm>
          <a:custGeom>
            <a:avLst/>
            <a:gdLst/>
            <a:ahLst/>
            <a:rect l="l" t="t" r="r" b="b"/>
            <a:pathLst>
              <a:path w="0" h="675640">
                <a:moveTo>
                  <a:pt x="0" y="0"/>
                </a:moveTo>
                <a:lnTo>
                  <a:pt x="0" y="675601"/>
                </a:lnTo>
              </a:path>
            </a:pathLst>
          </a:custGeom>
          <a:noFill/>
          <a:ln w="543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7873200" y="146880"/>
            <a:ext cx="1118520" cy="407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846360" y="1803240"/>
            <a:ext cx="7450560" cy="573840"/>
          </a:xfrm>
          <a:prstGeom prst="rect">
            <a:avLst/>
          </a:prstGeom>
        </p:spPr>
        <p:txBody>
          <a:bodyPr lIns="0" rIns="0" tIns="0" bIns="0"/>
          <a:p>
            <a:r>
              <a:rPr b="0" lang="pl-PL" sz="36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43E16C37-DDF4-4972-AB8B-5BBCA71981EC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10/15/18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97BF5F5E-E137-4860-B59B-3ECF443CFFCB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06240" y="422640"/>
            <a:ext cx="360" cy="675360"/>
          </a:xfrm>
          <a:custGeom>
            <a:avLst/>
            <a:gdLst/>
            <a:ahLst/>
            <a:rect l="l" t="t" r="r" b="b"/>
            <a:pathLst>
              <a:path w="0" h="675640">
                <a:moveTo>
                  <a:pt x="0" y="0"/>
                </a:moveTo>
                <a:lnTo>
                  <a:pt x="0" y="675601"/>
                </a:lnTo>
              </a:path>
            </a:pathLst>
          </a:custGeom>
          <a:noFill/>
          <a:ln w="543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7873200" y="146880"/>
            <a:ext cx="1118520" cy="407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PlaceHolder 3"/>
          <p:cNvSpPr>
            <a:spLocks noGrp="1"/>
          </p:cNvSpPr>
          <p:nvPr>
            <p:ph type="title"/>
          </p:nvPr>
        </p:nvSpPr>
        <p:spPr>
          <a:xfrm>
            <a:off x="846360" y="1803240"/>
            <a:ext cx="7450560" cy="573840"/>
          </a:xfrm>
          <a:prstGeom prst="rect">
            <a:avLst/>
          </a:prstGeom>
        </p:spPr>
        <p:txBody>
          <a:bodyPr lIns="0" rIns="0" tIns="0" bIns="0"/>
          <a:p>
            <a:r>
              <a:rPr b="0" lang="pl-PL" sz="36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155600" y="1663560"/>
            <a:ext cx="6832080" cy="1416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2E98AE95-8DDE-418D-BCE9-8E398F463299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10/15/18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FE9D0601-AD68-4339-8535-887AC41284AE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99840" y="1879560"/>
            <a:ext cx="1393560" cy="13838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3"/>
          <p:cNvSpPr/>
          <p:nvPr/>
        </p:nvSpPr>
        <p:spPr>
          <a:xfrm>
            <a:off x="2286000" y="1868400"/>
            <a:ext cx="61718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Calibri"/>
              </a:rPr>
              <a:t>Podstawy programowania Java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7010280" y="2800440"/>
            <a:ext cx="2742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Łukasz Włodarski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TextShape 2"/>
          <p:cNvSpPr txBox="1"/>
          <p:nvPr/>
        </p:nvSpPr>
        <p:spPr>
          <a:xfrm>
            <a:off x="762120" y="438120"/>
            <a:ext cx="8908920" cy="55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000000"/>
                </a:solidFill>
                <a:latin typeface="Arial"/>
              </a:rPr>
              <a:t>Tablice – inicjalizacja bez wartości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838080" y="1428840"/>
            <a:ext cx="81403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TYP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&lt;Ilość wymiarów x []&gt; nazwa =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new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TYP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&lt;Ilość wymiarów x [&lt;wielkość&gt;]&gt;;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1" name="Picture 8" descr=""/>
          <p:cNvPicPr/>
          <p:nvPr/>
        </p:nvPicPr>
        <p:blipFill>
          <a:blip r:embed="rId2"/>
          <a:stretch/>
        </p:blipFill>
        <p:spPr>
          <a:xfrm>
            <a:off x="914760" y="2103120"/>
            <a:ext cx="7314840" cy="193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TextShape 2"/>
          <p:cNvSpPr txBox="1"/>
          <p:nvPr/>
        </p:nvSpPr>
        <p:spPr>
          <a:xfrm>
            <a:off x="762120" y="438120"/>
            <a:ext cx="8908920" cy="55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000000"/>
                </a:solidFill>
                <a:latin typeface="Arial"/>
              </a:rPr>
              <a:t>Tablice – inicjalizacja z wartościami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666720" y="1276200"/>
            <a:ext cx="81403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TYP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&lt;Ilość wymiarów x []&gt; nazwa =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new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TYP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&lt;Ilość wymiarów x []&gt;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{ wartości}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LUB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TYP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&lt;Ilość wymiarów x []&gt; nazwa =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{ wartości }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;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5" name="Picture 2" descr=""/>
          <p:cNvPicPr/>
          <p:nvPr/>
        </p:nvPicPr>
        <p:blipFill>
          <a:blip r:embed="rId2"/>
          <a:stretch/>
        </p:blipFill>
        <p:spPr>
          <a:xfrm>
            <a:off x="235440" y="2517480"/>
            <a:ext cx="5159520" cy="232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TextShape 2"/>
          <p:cNvSpPr txBox="1"/>
          <p:nvPr/>
        </p:nvSpPr>
        <p:spPr>
          <a:xfrm>
            <a:off x="762120" y="438120"/>
            <a:ext cx="8908920" cy="55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000000"/>
                </a:solidFill>
                <a:latin typeface="Arial"/>
              </a:rPr>
              <a:t>Tablice – odwołanie do wartości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457200" y="1294920"/>
            <a:ext cx="81403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zmienna[indeks]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typ zwracany jest typem przechowywanym w tablicy!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9" name="Picture 6" descr=""/>
          <p:cNvPicPr/>
          <p:nvPr/>
        </p:nvPicPr>
        <p:blipFill>
          <a:blip r:embed="rId2"/>
          <a:stretch/>
        </p:blipFill>
        <p:spPr>
          <a:xfrm>
            <a:off x="1752480" y="2343240"/>
            <a:ext cx="5549400" cy="96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TextShape 2"/>
          <p:cNvSpPr txBox="1"/>
          <p:nvPr/>
        </p:nvSpPr>
        <p:spPr>
          <a:xfrm>
            <a:off x="762120" y="438120"/>
            <a:ext cx="8908920" cy="55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000000"/>
                </a:solidFill>
                <a:latin typeface="Arial"/>
              </a:rPr>
              <a:t>Tablice – długość tablicy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457200" y="1294920"/>
            <a:ext cx="81403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zmienna.length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typ zwracany jest int!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3" name="Picture 2" descr=""/>
          <p:cNvPicPr/>
          <p:nvPr/>
        </p:nvPicPr>
        <p:blipFill>
          <a:blip r:embed="rId2"/>
          <a:stretch/>
        </p:blipFill>
        <p:spPr>
          <a:xfrm>
            <a:off x="1219320" y="2465280"/>
            <a:ext cx="6781680" cy="79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0" y="0"/>
            <a:ext cx="9143640" cy="3745440"/>
          </a:xfrm>
          <a:custGeom>
            <a:avLst/>
            <a:gdLst/>
            <a:ahLst/>
            <a:rect l="l" t="t" r="r" b="b"/>
            <a:pathLst>
              <a:path w="9144000" h="3745865">
                <a:moveTo>
                  <a:pt x="0" y="0"/>
                </a:moveTo>
                <a:lnTo>
                  <a:pt x="9144000" y="0"/>
                </a:lnTo>
                <a:lnTo>
                  <a:pt x="9144000" y="3745801"/>
                </a:lnTo>
                <a:lnTo>
                  <a:pt x="0" y="3745801"/>
                </a:lnTo>
                <a:lnTo>
                  <a:pt x="0" y="0"/>
                </a:lnTo>
                <a:close/>
              </a:path>
            </a:pathLst>
          </a:custGeom>
          <a:solidFill>
            <a:srgbClr val="af1e2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2"/>
          <p:cNvSpPr/>
          <p:nvPr/>
        </p:nvSpPr>
        <p:spPr>
          <a:xfrm>
            <a:off x="606240" y="1721880"/>
            <a:ext cx="360" cy="1362960"/>
          </a:xfrm>
          <a:custGeom>
            <a:avLst/>
            <a:gdLst/>
            <a:ahLst/>
            <a:rect l="l" t="t" r="r" b="b"/>
            <a:pathLst>
              <a:path w="0" h="1363345">
                <a:moveTo>
                  <a:pt x="0" y="0"/>
                </a:moveTo>
                <a:lnTo>
                  <a:pt x="0" y="1363192"/>
                </a:lnTo>
              </a:path>
            </a:pathLst>
          </a:custGeom>
          <a:noFill/>
          <a:ln w="54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3"/>
          <p:cNvSpPr/>
          <p:nvPr/>
        </p:nvSpPr>
        <p:spPr>
          <a:xfrm>
            <a:off x="6667560" y="0"/>
            <a:ext cx="2476080" cy="1244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4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TextShape 5"/>
          <p:cNvSpPr txBox="1"/>
          <p:nvPr/>
        </p:nvSpPr>
        <p:spPr>
          <a:xfrm>
            <a:off x="846360" y="2126520"/>
            <a:ext cx="7450560" cy="55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ffffff"/>
                </a:solidFill>
                <a:latin typeface="Arial"/>
              </a:rPr>
              <a:t>Pętle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TextShape 2"/>
          <p:cNvSpPr txBox="1"/>
          <p:nvPr/>
        </p:nvSpPr>
        <p:spPr>
          <a:xfrm>
            <a:off x="762120" y="514440"/>
            <a:ext cx="8908920" cy="55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000000"/>
                </a:solidFill>
                <a:latin typeface="Arial"/>
              </a:rPr>
              <a:t>Pętle - zadanie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380880" y="1276200"/>
            <a:ext cx="8131680" cy="2419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5144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Napisz program, który wypisze liczby od 1 do 10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TextShape 2"/>
          <p:cNvSpPr txBox="1"/>
          <p:nvPr/>
        </p:nvSpPr>
        <p:spPr>
          <a:xfrm>
            <a:off x="762120" y="514440"/>
            <a:ext cx="8908920" cy="55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000000"/>
                </a:solidFill>
                <a:latin typeface="Arial"/>
              </a:rPr>
              <a:t>Pętle – zadanie c.d.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TextShape 3"/>
          <p:cNvSpPr txBox="1"/>
          <p:nvPr/>
        </p:nvSpPr>
        <p:spPr>
          <a:xfrm>
            <a:off x="380880" y="1276200"/>
            <a:ext cx="8131680" cy="2419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5144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Napisz program, który wypisze liczby od 1 do 1000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3048120" y="2019600"/>
            <a:ext cx="2437920" cy="205704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TextShape 2"/>
          <p:cNvSpPr txBox="1"/>
          <p:nvPr/>
        </p:nvSpPr>
        <p:spPr>
          <a:xfrm>
            <a:off x="762120" y="514440"/>
            <a:ext cx="8908920" cy="55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000000"/>
                </a:solidFill>
                <a:latin typeface="Arial"/>
              </a:rPr>
              <a:t>Pętle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TextShape 3"/>
          <p:cNvSpPr txBox="1"/>
          <p:nvPr/>
        </p:nvSpPr>
        <p:spPr>
          <a:xfrm>
            <a:off x="380880" y="1276200"/>
            <a:ext cx="8131680" cy="2419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5144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Pętle wykonują operacje w ich sekcji X razy dopóki warunek ich wykonania jest prawdziwy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5144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Można umieszczać pętle w pętli, wewnątrz instrukcji warunkowej czy też w case w switchu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TextShape 2"/>
          <p:cNvSpPr txBox="1"/>
          <p:nvPr/>
        </p:nvSpPr>
        <p:spPr>
          <a:xfrm>
            <a:off x="762120" y="514440"/>
            <a:ext cx="8908920" cy="55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000000"/>
                </a:solidFill>
                <a:latin typeface="Arial"/>
              </a:rPr>
              <a:t>Pętle - for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82080" y="1276200"/>
            <a:ext cx="8838720" cy="2419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228600"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for( &lt;inicjalizacja zmiennej kontrolującej pętle&gt; ; &lt;warunek&gt; ; &lt;operacja iteracji&gt;) { }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2" name="Picture 2" descr=""/>
          <p:cNvPicPr/>
          <p:nvPr/>
        </p:nvPicPr>
        <p:blipFill>
          <a:blip r:embed="rId2"/>
          <a:stretch/>
        </p:blipFill>
        <p:spPr>
          <a:xfrm>
            <a:off x="1676520" y="1901520"/>
            <a:ext cx="5924520" cy="145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TextShape 2"/>
          <p:cNvSpPr txBox="1"/>
          <p:nvPr/>
        </p:nvSpPr>
        <p:spPr>
          <a:xfrm>
            <a:off x="762120" y="514440"/>
            <a:ext cx="8908920" cy="55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000000"/>
                </a:solidFill>
                <a:latin typeface="Arial"/>
              </a:rPr>
              <a:t>Pętle - while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2666880" y="1352520"/>
            <a:ext cx="8131680" cy="2419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228600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while(&lt;warunek&gt;) { }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6" name="Picture 2" descr=""/>
          <p:cNvPicPr/>
          <p:nvPr/>
        </p:nvPicPr>
        <p:blipFill>
          <a:blip r:embed="rId2"/>
          <a:stretch/>
        </p:blipFill>
        <p:spPr>
          <a:xfrm>
            <a:off x="1600200" y="2041920"/>
            <a:ext cx="5181120" cy="205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0" y="243720"/>
            <a:ext cx="9143640" cy="3745440"/>
          </a:xfrm>
          <a:custGeom>
            <a:avLst/>
            <a:gdLst/>
            <a:ahLst/>
            <a:rect l="l" t="t" r="r" b="b"/>
            <a:pathLst>
              <a:path w="9144000" h="3745865">
                <a:moveTo>
                  <a:pt x="0" y="0"/>
                </a:moveTo>
                <a:lnTo>
                  <a:pt x="9144000" y="0"/>
                </a:lnTo>
                <a:lnTo>
                  <a:pt x="9144000" y="3745801"/>
                </a:lnTo>
                <a:lnTo>
                  <a:pt x="0" y="3745801"/>
                </a:lnTo>
                <a:lnTo>
                  <a:pt x="0" y="0"/>
                </a:lnTo>
                <a:close/>
              </a:path>
            </a:pathLst>
          </a:custGeom>
          <a:solidFill>
            <a:srgbClr val="af1e2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"/>
          <p:cNvSpPr/>
          <p:nvPr/>
        </p:nvSpPr>
        <p:spPr>
          <a:xfrm>
            <a:off x="606240" y="1721880"/>
            <a:ext cx="360" cy="1362960"/>
          </a:xfrm>
          <a:custGeom>
            <a:avLst/>
            <a:gdLst/>
            <a:ahLst/>
            <a:rect l="l" t="t" r="r" b="b"/>
            <a:pathLst>
              <a:path w="0" h="1363345">
                <a:moveTo>
                  <a:pt x="0" y="0"/>
                </a:moveTo>
                <a:lnTo>
                  <a:pt x="0" y="1363192"/>
                </a:lnTo>
              </a:path>
            </a:pathLst>
          </a:custGeom>
          <a:noFill/>
          <a:ln w="54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3"/>
          <p:cNvSpPr/>
          <p:nvPr/>
        </p:nvSpPr>
        <p:spPr>
          <a:xfrm>
            <a:off x="6667560" y="0"/>
            <a:ext cx="2476080" cy="1244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4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TextShape 5"/>
          <p:cNvSpPr txBox="1"/>
          <p:nvPr/>
        </p:nvSpPr>
        <p:spPr>
          <a:xfrm>
            <a:off x="846360" y="2116800"/>
            <a:ext cx="7450560" cy="57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ffffff"/>
                </a:solidFill>
                <a:latin typeface="Arial"/>
              </a:rPr>
              <a:t>Agenda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TextShape 2"/>
          <p:cNvSpPr txBox="1"/>
          <p:nvPr/>
        </p:nvSpPr>
        <p:spPr>
          <a:xfrm>
            <a:off x="762120" y="514440"/>
            <a:ext cx="8908920" cy="55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000000"/>
                </a:solidFill>
                <a:latin typeface="Arial"/>
              </a:rPr>
              <a:t>Pętle – do … while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2971800" y="1181880"/>
            <a:ext cx="8131680" cy="2419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228600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do {} while (warunek);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0" name="Picture 2" descr=""/>
          <p:cNvPicPr/>
          <p:nvPr/>
        </p:nvPicPr>
        <p:blipFill>
          <a:blip r:embed="rId2"/>
          <a:stretch/>
        </p:blipFill>
        <p:spPr>
          <a:xfrm>
            <a:off x="1828800" y="1809720"/>
            <a:ext cx="5562360" cy="253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TextShape 2"/>
          <p:cNvSpPr txBox="1"/>
          <p:nvPr/>
        </p:nvSpPr>
        <p:spPr>
          <a:xfrm>
            <a:off x="762120" y="514440"/>
            <a:ext cx="8908920" cy="55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000000"/>
                </a:solidFill>
                <a:latin typeface="Arial"/>
              </a:rPr>
              <a:t>Pętle – foreach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TextShape 3"/>
          <p:cNvSpPr txBox="1"/>
          <p:nvPr/>
        </p:nvSpPr>
        <p:spPr>
          <a:xfrm>
            <a:off x="1905120" y="1200240"/>
            <a:ext cx="8131680" cy="2419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228600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for(TYP nazwa_zmiennej : tablica) { }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4" name="Picture 6" descr=""/>
          <p:cNvPicPr/>
          <p:nvPr/>
        </p:nvPicPr>
        <p:blipFill>
          <a:blip r:embed="rId2"/>
          <a:stretch/>
        </p:blipFill>
        <p:spPr>
          <a:xfrm>
            <a:off x="228600" y="1705320"/>
            <a:ext cx="3885840" cy="1960560"/>
          </a:xfrm>
          <a:prstGeom prst="rect">
            <a:avLst/>
          </a:prstGeom>
          <a:ln>
            <a:noFill/>
          </a:ln>
        </p:spPr>
      </p:pic>
      <p:pic>
        <p:nvPicPr>
          <p:cNvPr id="225" name="Picture 8" descr=""/>
          <p:cNvPicPr/>
          <p:nvPr/>
        </p:nvPicPr>
        <p:blipFill>
          <a:blip r:embed="rId3"/>
          <a:stretch/>
        </p:blipFill>
        <p:spPr>
          <a:xfrm>
            <a:off x="4276440" y="1705320"/>
            <a:ext cx="4626000" cy="196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TextShape 2"/>
          <p:cNvSpPr txBox="1"/>
          <p:nvPr/>
        </p:nvSpPr>
        <p:spPr>
          <a:xfrm>
            <a:off x="762120" y="514440"/>
            <a:ext cx="8908920" cy="55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000000"/>
                </a:solidFill>
                <a:latin typeface="Arial"/>
              </a:rPr>
              <a:t>Pętle – pętla w pętli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TextShape 3"/>
          <p:cNvSpPr txBox="1"/>
          <p:nvPr/>
        </p:nvSpPr>
        <p:spPr>
          <a:xfrm>
            <a:off x="76320" y="1276200"/>
            <a:ext cx="8131680" cy="2419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228600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for( int i = 0 ; i &lt; 10 ; i++ ){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228600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for( int j = 0 ; j &lt; 10; j++) {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228600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&lt;instrukcje&gt;</a:t>
            </a: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228600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228600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9" name="Picture 2" descr=""/>
          <p:cNvPicPr/>
          <p:nvPr/>
        </p:nvPicPr>
        <p:blipFill>
          <a:blip r:embed="rId2"/>
          <a:stretch/>
        </p:blipFill>
        <p:spPr>
          <a:xfrm>
            <a:off x="1828800" y="2629440"/>
            <a:ext cx="6379200" cy="174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0" y="165240"/>
            <a:ext cx="9143640" cy="3745440"/>
          </a:xfrm>
          <a:custGeom>
            <a:avLst/>
            <a:gdLst/>
            <a:ahLst/>
            <a:rect l="l" t="t" r="r" b="b"/>
            <a:pathLst>
              <a:path w="9144000" h="3745865">
                <a:moveTo>
                  <a:pt x="0" y="0"/>
                </a:moveTo>
                <a:lnTo>
                  <a:pt x="9144000" y="0"/>
                </a:lnTo>
                <a:lnTo>
                  <a:pt x="9144000" y="3745801"/>
                </a:lnTo>
                <a:lnTo>
                  <a:pt x="0" y="3745801"/>
                </a:lnTo>
                <a:lnTo>
                  <a:pt x="0" y="0"/>
                </a:lnTo>
                <a:close/>
              </a:path>
            </a:pathLst>
          </a:custGeom>
          <a:solidFill>
            <a:srgbClr val="af1e2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2"/>
          <p:cNvSpPr/>
          <p:nvPr/>
        </p:nvSpPr>
        <p:spPr>
          <a:xfrm>
            <a:off x="606240" y="1721880"/>
            <a:ext cx="360" cy="1362960"/>
          </a:xfrm>
          <a:custGeom>
            <a:avLst/>
            <a:gdLst/>
            <a:ahLst/>
            <a:rect l="l" t="t" r="r" b="b"/>
            <a:pathLst>
              <a:path w="0" h="1363345">
                <a:moveTo>
                  <a:pt x="0" y="0"/>
                </a:moveTo>
                <a:lnTo>
                  <a:pt x="0" y="1363192"/>
                </a:lnTo>
              </a:path>
            </a:pathLst>
          </a:custGeom>
          <a:noFill/>
          <a:ln w="54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3"/>
          <p:cNvSpPr/>
          <p:nvPr/>
        </p:nvSpPr>
        <p:spPr>
          <a:xfrm>
            <a:off x="6667560" y="0"/>
            <a:ext cx="2476080" cy="1244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4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TextShape 5"/>
          <p:cNvSpPr txBox="1"/>
          <p:nvPr/>
        </p:nvSpPr>
        <p:spPr>
          <a:xfrm>
            <a:off x="846360" y="2038320"/>
            <a:ext cx="7450560" cy="55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ffffff"/>
                </a:solidFill>
                <a:latin typeface="Arial"/>
              </a:rPr>
              <a:t>Zadania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TextShape 2"/>
          <p:cNvSpPr txBox="1"/>
          <p:nvPr/>
        </p:nvSpPr>
        <p:spPr>
          <a:xfrm>
            <a:off x="838080" y="514440"/>
            <a:ext cx="7450560" cy="57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000000"/>
                </a:solidFill>
                <a:latin typeface="Arial"/>
              </a:rPr>
              <a:t>Zadania - 1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TextShape 3"/>
          <p:cNvSpPr txBox="1"/>
          <p:nvPr/>
        </p:nvSpPr>
        <p:spPr>
          <a:xfrm>
            <a:off x="844560" y="1586160"/>
            <a:ext cx="7765920" cy="3148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228600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Stwórz tablicę jednowymiarową i umieść w niej dowolne wartości.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228600"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228600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Wypisz na ekran tylko komórki o indeksie nieparzystym.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TextShape 2"/>
          <p:cNvSpPr txBox="1"/>
          <p:nvPr/>
        </p:nvSpPr>
        <p:spPr>
          <a:xfrm>
            <a:off x="838080" y="514440"/>
            <a:ext cx="7450560" cy="57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000000"/>
                </a:solidFill>
                <a:latin typeface="Arial"/>
              </a:rPr>
              <a:t>Zadania - 2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TextShape 3"/>
          <p:cNvSpPr txBox="1"/>
          <p:nvPr/>
        </p:nvSpPr>
        <p:spPr>
          <a:xfrm>
            <a:off x="304920" y="1540440"/>
            <a:ext cx="8057880" cy="3148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228600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Stwórz tablicę dwuwymiarową, która będzie przechowywać same znaki * (gwiazdki).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228600"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228600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Wypisz tylko parzyste rzędy, a nieparzyste wyświetl jako pustą linię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TextShape 2"/>
          <p:cNvSpPr txBox="1"/>
          <p:nvPr/>
        </p:nvSpPr>
        <p:spPr>
          <a:xfrm>
            <a:off x="838080" y="514440"/>
            <a:ext cx="7450560" cy="57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000000"/>
                </a:solidFill>
                <a:latin typeface="Arial"/>
              </a:rPr>
              <a:t>Zadania - 3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TextShape 3"/>
          <p:cNvSpPr txBox="1"/>
          <p:nvPr/>
        </p:nvSpPr>
        <p:spPr>
          <a:xfrm>
            <a:off x="848520" y="1195560"/>
            <a:ext cx="8053920" cy="3148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228600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Napisz program, który będzie pytał użytkownika o liczbę od 1 do 10.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228600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Gdy użytkownik poda nieprawdziwą – pytaj go jeszcze raz.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228600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Gdy użytkownik zgadnie zakończ program.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228600"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228600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Liczbę prawidłową ustal w programie dowolnie przed rozpoczęciem pytania o nią użytkownika.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TextShape 2"/>
          <p:cNvSpPr txBox="1"/>
          <p:nvPr/>
        </p:nvSpPr>
        <p:spPr>
          <a:xfrm>
            <a:off x="838080" y="514440"/>
            <a:ext cx="7450560" cy="57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000000"/>
                </a:solidFill>
                <a:latin typeface="Arial"/>
              </a:rPr>
              <a:t>Zadania - domowe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TextShape 3"/>
          <p:cNvSpPr txBox="1"/>
          <p:nvPr/>
        </p:nvSpPr>
        <p:spPr>
          <a:xfrm>
            <a:off x="848520" y="1195560"/>
            <a:ext cx="8053920" cy="3148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228600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Napisz grę w lotto!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228600"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228600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Najpierw zapytaj użytkownika o 6 cyfr (każdą osobno).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228600"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228600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Wylosuj 6 liczb z puli od 1 – 49.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228600"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228600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Powiadom użytkownika ile liczb trafił!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2273400" y="2840400"/>
            <a:ext cx="6549120" cy="78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160" bIns="0"/>
          <a:p>
            <a:pPr marL="12600">
              <a:lnSpc>
                <a:spcPts val="1500"/>
              </a:lnSpc>
              <a:spcBef>
                <a:spcPts val="230"/>
              </a:spcBef>
            </a:pPr>
            <a:r>
              <a:rPr b="1" lang="en-US" sz="1200" spc="9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1" lang="en-US" sz="1250" spc="9" strike="noStrike">
                <a:solidFill>
                  <a:srgbClr val="222222"/>
                </a:solidFill>
                <a:latin typeface="Arial"/>
              </a:rPr>
              <a:t>rojekt </a:t>
            </a:r>
            <a:r>
              <a:rPr b="1" lang="en-US" sz="1300" spc="9" strike="noStrike">
                <a:solidFill>
                  <a:srgbClr val="222222"/>
                </a:solidFill>
                <a:latin typeface="Liberation Sans Narrow"/>
              </a:rPr>
              <a:t>pn. </a:t>
            </a:r>
            <a:r>
              <a:rPr b="1" lang="en-US" sz="1300" spc="-24" strike="noStrike">
                <a:solidFill>
                  <a:srgbClr val="222222"/>
                </a:solidFill>
                <a:latin typeface="Liberation Sans Narrow"/>
              </a:rPr>
              <a:t>„</a:t>
            </a:r>
            <a:r>
              <a:rPr b="1" lang="en-US" sz="1300" spc="-24" strike="noStrike">
                <a:solidFill>
                  <a:srgbClr val="222222"/>
                </a:solidFill>
                <a:latin typeface="Arial"/>
              </a:rPr>
              <a:t>Ś</a:t>
            </a:r>
            <a:r>
              <a:rPr b="1" lang="en-US" sz="1300" spc="-24" strike="noStrike">
                <a:solidFill>
                  <a:srgbClr val="222222"/>
                </a:solidFill>
                <a:latin typeface="Liberation Sans Narrow"/>
              </a:rPr>
              <a:t>cie</a:t>
            </a:r>
            <a:r>
              <a:rPr b="1" lang="en-US" sz="1300" spc="-24" strike="noStrike">
                <a:solidFill>
                  <a:srgbClr val="222222"/>
                </a:solidFill>
                <a:latin typeface="Arial"/>
              </a:rPr>
              <a:t>ż</a:t>
            </a:r>
            <a:r>
              <a:rPr b="1" lang="en-US" sz="1300" spc="-24" strike="noStrike">
                <a:solidFill>
                  <a:srgbClr val="222222"/>
                </a:solidFill>
                <a:latin typeface="Liberation Sans Narrow"/>
              </a:rPr>
              <a:t>ki </a:t>
            </a:r>
            <a:r>
              <a:rPr b="1" lang="en-US" sz="1300" spc="-1" strike="noStrike">
                <a:solidFill>
                  <a:srgbClr val="222222"/>
                </a:solidFill>
                <a:latin typeface="Liberation Sans Narrow"/>
              </a:rPr>
              <a:t>kariery. </a:t>
            </a:r>
            <a:r>
              <a:rPr b="1" lang="en-US" sz="1300" spc="12" strike="noStrike">
                <a:solidFill>
                  <a:srgbClr val="222222"/>
                </a:solidFill>
                <a:latin typeface="Liberation Sans Narrow"/>
              </a:rPr>
              <a:t>Pomorskie </a:t>
            </a:r>
            <a:r>
              <a:rPr b="1" lang="en-US" sz="1300" spc="-18" strike="noStrike">
                <a:solidFill>
                  <a:srgbClr val="222222"/>
                </a:solidFill>
                <a:latin typeface="Liberation Sans Narrow"/>
              </a:rPr>
              <a:t>IT.” </a:t>
            </a:r>
            <a:r>
              <a:rPr b="1" lang="en-US" sz="1300" spc="9" strike="noStrike">
                <a:solidFill>
                  <a:srgbClr val="222222"/>
                </a:solidFill>
                <a:latin typeface="Liberation Sans Narrow"/>
              </a:rPr>
              <a:t>wspó</a:t>
            </a:r>
            <a:r>
              <a:rPr b="1" lang="en-US" sz="1300" spc="9" strike="noStrike">
                <a:solidFill>
                  <a:srgbClr val="222222"/>
                </a:solidFill>
                <a:latin typeface="Arial"/>
              </a:rPr>
              <a:t>ł</a:t>
            </a:r>
            <a:r>
              <a:rPr b="1" lang="en-US" sz="1300" spc="9" strike="noStrike">
                <a:solidFill>
                  <a:srgbClr val="222222"/>
                </a:solidFill>
                <a:latin typeface="Liberation Sans Narrow"/>
              </a:rPr>
              <a:t>finansowanego ze </a:t>
            </a:r>
            <a:r>
              <a:rPr b="1" lang="en-US" sz="1300" spc="-4" strike="noStrike">
                <a:solidFill>
                  <a:srgbClr val="222222"/>
                </a:solidFill>
                <a:latin typeface="Arial"/>
              </a:rPr>
              <a:t>ś</a:t>
            </a:r>
            <a:r>
              <a:rPr b="1" lang="en-US" sz="1300" spc="-4" strike="noStrike">
                <a:solidFill>
                  <a:srgbClr val="222222"/>
                </a:solidFill>
                <a:latin typeface="Liberation Sans Narrow"/>
              </a:rPr>
              <a:t>rodków </a:t>
            </a:r>
            <a:r>
              <a:rPr b="1" lang="en-US" sz="1300" spc="9" strike="noStrike">
                <a:solidFill>
                  <a:srgbClr val="222222"/>
                </a:solidFill>
                <a:latin typeface="Liberation Sans Narrow"/>
              </a:rPr>
              <a:t>Unii Europejskiej </a:t>
            </a:r>
            <a:r>
              <a:rPr b="1" lang="en-US" sz="1300" spc="18" strike="noStrike">
                <a:solidFill>
                  <a:srgbClr val="222222"/>
                </a:solidFill>
                <a:latin typeface="Liberation Sans Narrow"/>
              </a:rPr>
              <a:t>w  </a:t>
            </a:r>
            <a:r>
              <a:rPr b="1" lang="en-US" sz="1300" spc="12" strike="noStrike">
                <a:solidFill>
                  <a:srgbClr val="222222"/>
                </a:solidFill>
                <a:latin typeface="Liberation Sans Narrow"/>
              </a:rPr>
              <a:t>ramach </a:t>
            </a:r>
            <a:r>
              <a:rPr b="1" lang="en-US" sz="1300" spc="9" strike="noStrike">
                <a:solidFill>
                  <a:srgbClr val="222222"/>
                </a:solidFill>
                <a:latin typeface="Liberation Sans Narrow"/>
              </a:rPr>
              <a:t>Europejskiego </a:t>
            </a:r>
            <a:r>
              <a:rPr b="1" lang="en-US" sz="1300" spc="12" strike="noStrike">
                <a:solidFill>
                  <a:srgbClr val="222222"/>
                </a:solidFill>
                <a:latin typeface="Liberation Sans Narrow"/>
              </a:rPr>
              <a:t>Funduszu </a:t>
            </a:r>
            <a:r>
              <a:rPr b="1" lang="en-US" sz="1300" spc="4" strike="noStrike">
                <a:solidFill>
                  <a:srgbClr val="222222"/>
                </a:solidFill>
                <a:latin typeface="Liberation Sans Narrow"/>
              </a:rPr>
              <a:t>Spo</a:t>
            </a:r>
            <a:r>
              <a:rPr b="1" lang="en-US" sz="1300" spc="4" strike="noStrike">
                <a:solidFill>
                  <a:srgbClr val="222222"/>
                </a:solidFill>
                <a:latin typeface="Arial"/>
              </a:rPr>
              <a:t>ł</a:t>
            </a:r>
            <a:r>
              <a:rPr b="1" lang="en-US" sz="1300" spc="4" strike="noStrike">
                <a:solidFill>
                  <a:srgbClr val="222222"/>
                </a:solidFill>
                <a:latin typeface="Liberation Sans Narrow"/>
              </a:rPr>
              <a:t>ecznego, </a:t>
            </a:r>
            <a:r>
              <a:rPr b="1" lang="en-US" sz="1300" spc="9" strike="noStrike">
                <a:solidFill>
                  <a:srgbClr val="222222"/>
                </a:solidFill>
                <a:latin typeface="Liberation Sans Narrow"/>
              </a:rPr>
              <a:t>Regionalny Program Operacyjny Województwa  </a:t>
            </a:r>
            <a:r>
              <a:rPr b="1" lang="en-US" sz="1300" spc="12" strike="noStrike">
                <a:solidFill>
                  <a:srgbClr val="222222"/>
                </a:solidFill>
                <a:latin typeface="Liberation Sans Narrow"/>
              </a:rPr>
              <a:t>Pomorskiego na </a:t>
            </a:r>
            <a:r>
              <a:rPr b="1" lang="en-US" sz="1300" spc="9" strike="noStrike">
                <a:solidFill>
                  <a:srgbClr val="222222"/>
                </a:solidFill>
                <a:latin typeface="Liberation Sans Narrow"/>
              </a:rPr>
              <a:t>lata 2014-2020, </a:t>
            </a:r>
            <a:r>
              <a:rPr b="1" lang="en-US" sz="1300" spc="4" strike="noStrike">
                <a:solidFill>
                  <a:srgbClr val="222222"/>
                </a:solidFill>
                <a:latin typeface="Liberation Sans Narrow"/>
              </a:rPr>
              <a:t>Dzia</a:t>
            </a:r>
            <a:r>
              <a:rPr b="1" lang="en-US" sz="1300" spc="4" strike="noStrike">
                <a:solidFill>
                  <a:srgbClr val="222222"/>
                </a:solidFill>
                <a:latin typeface="Arial"/>
              </a:rPr>
              <a:t>ł</a:t>
            </a:r>
            <a:r>
              <a:rPr b="1" lang="en-US" sz="1300" spc="4" strike="noStrike">
                <a:solidFill>
                  <a:srgbClr val="222222"/>
                </a:solidFill>
                <a:latin typeface="Liberation Sans Narrow"/>
              </a:rPr>
              <a:t>anie </a:t>
            </a:r>
            <a:r>
              <a:rPr b="1" lang="en-US" sz="1300" spc="9" strike="noStrike">
                <a:solidFill>
                  <a:srgbClr val="222222"/>
                </a:solidFill>
                <a:latin typeface="Liberation Sans Narrow"/>
              </a:rPr>
              <a:t>5.5. </a:t>
            </a:r>
            <a:r>
              <a:rPr b="1" lang="en-US" sz="1300" spc="4" strike="noStrike">
                <a:solidFill>
                  <a:srgbClr val="222222"/>
                </a:solidFill>
                <a:latin typeface="Liberation Sans Narrow"/>
              </a:rPr>
              <a:t>Kszta</a:t>
            </a:r>
            <a:r>
              <a:rPr b="1" lang="en-US" sz="1300" spc="4" strike="noStrike">
                <a:solidFill>
                  <a:srgbClr val="222222"/>
                </a:solidFill>
                <a:latin typeface="Arial"/>
              </a:rPr>
              <a:t>ł</a:t>
            </a:r>
            <a:r>
              <a:rPr b="1" lang="en-US" sz="1300" spc="4" strike="noStrike">
                <a:solidFill>
                  <a:srgbClr val="222222"/>
                </a:solidFill>
                <a:latin typeface="Liberation Sans Narrow"/>
              </a:rPr>
              <a:t>cenie </a:t>
            </a:r>
            <a:r>
              <a:rPr b="1" lang="en-US" sz="1300" spc="9" strike="noStrike">
                <a:solidFill>
                  <a:srgbClr val="222222"/>
                </a:solidFill>
                <a:latin typeface="Liberation Sans Narrow"/>
              </a:rPr>
              <a:t>ustawiczne (nr </a:t>
            </a:r>
            <a:r>
              <a:rPr b="1" lang="en-US" sz="1300" spc="18" strike="noStrike">
                <a:solidFill>
                  <a:srgbClr val="222222"/>
                </a:solidFill>
                <a:latin typeface="Liberation Sans Narrow"/>
              </a:rPr>
              <a:t>WND </a:t>
            </a:r>
            <a:r>
              <a:rPr b="1" lang="en-US" sz="1300" spc="12" strike="noStrike">
                <a:solidFill>
                  <a:srgbClr val="222222"/>
                </a:solidFill>
                <a:latin typeface="Liberation Sans Narrow"/>
              </a:rPr>
              <a:t>–</a:t>
            </a:r>
            <a:r>
              <a:rPr b="1" lang="en-US" sz="1300" spc="-43" strike="noStrike">
                <a:solidFill>
                  <a:srgbClr val="222222"/>
                </a:solidFill>
                <a:latin typeface="Liberation Sans Narrow"/>
              </a:rPr>
              <a:t> </a:t>
            </a:r>
            <a:r>
              <a:rPr b="1" lang="en-US" sz="1300" spc="12" strike="noStrike">
                <a:solidFill>
                  <a:srgbClr val="222222"/>
                </a:solidFill>
                <a:latin typeface="Liberation Sans Narrow"/>
              </a:rPr>
              <a:t>RPPM.</a:t>
            </a:r>
            <a:endParaRPr b="0" lang="en-US" sz="1300" spc="-1" strike="noStrike">
              <a:latin typeface="Arial"/>
            </a:endParaRPr>
          </a:p>
          <a:p>
            <a:pPr marL="12600">
              <a:lnSpc>
                <a:spcPts val="1460"/>
              </a:lnSpc>
            </a:pPr>
            <a:r>
              <a:rPr b="1" lang="en-US" sz="1300" spc="9" strike="noStrike">
                <a:solidFill>
                  <a:srgbClr val="222222"/>
                </a:solidFill>
                <a:latin typeface="Liberation Sans Narrow"/>
              </a:rPr>
              <a:t>05.05.00-22-0029/16)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699840" y="1879560"/>
            <a:ext cx="1393560" cy="13838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3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606240" y="1721880"/>
            <a:ext cx="360" cy="1362960"/>
          </a:xfrm>
          <a:custGeom>
            <a:avLst/>
            <a:gdLst/>
            <a:ahLst/>
            <a:rect l="l" t="t" r="r" b="b"/>
            <a:pathLst>
              <a:path w="0" h="1363345">
                <a:moveTo>
                  <a:pt x="0" y="0"/>
                </a:moveTo>
                <a:lnTo>
                  <a:pt x="0" y="1363192"/>
                </a:lnTo>
              </a:path>
            </a:pathLst>
          </a:custGeom>
          <a:noFill/>
          <a:ln w="54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2"/>
          <p:cNvSpPr/>
          <p:nvPr/>
        </p:nvSpPr>
        <p:spPr>
          <a:xfrm>
            <a:off x="6667560" y="0"/>
            <a:ext cx="2476080" cy="1244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TextShape 3"/>
          <p:cNvSpPr txBox="1"/>
          <p:nvPr/>
        </p:nvSpPr>
        <p:spPr>
          <a:xfrm>
            <a:off x="901800" y="1803240"/>
            <a:ext cx="358344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l-PL" sz="3600" spc="-1" strike="noStrike">
                <a:solidFill>
                  <a:srgbClr val="ffffff"/>
                </a:solidFill>
                <a:latin typeface="Arial"/>
              </a:rPr>
              <a:t>Czym </a:t>
            </a:r>
            <a:r>
              <a:rPr b="1" lang="pl-PL" sz="3600" spc="-4" strike="noStrike">
                <a:solidFill>
                  <a:srgbClr val="ffffff"/>
                </a:solidFill>
                <a:latin typeface="Arial"/>
              </a:rPr>
              <a:t>jest</a:t>
            </a:r>
            <a:r>
              <a:rPr b="1" lang="pl-PL" sz="3600" spc="-89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pl-PL" sz="3600" spc="-1" strike="noStrike">
                <a:solidFill>
                  <a:srgbClr val="ffffff"/>
                </a:solidFill>
                <a:latin typeface="Arial"/>
              </a:rPr>
              <a:t>Java?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CustomShape 4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TextShape 2"/>
          <p:cNvSpPr txBox="1"/>
          <p:nvPr/>
        </p:nvSpPr>
        <p:spPr>
          <a:xfrm>
            <a:off x="838080" y="514440"/>
            <a:ext cx="7450560" cy="57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000000"/>
                </a:solidFill>
                <a:latin typeface="Arial"/>
              </a:rPr>
              <a:t>Agenda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844560" y="1586160"/>
            <a:ext cx="5970960" cy="3148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5144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Komentarze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5144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Tablice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5144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Pętle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5144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Zadania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0"/>
            <a:ext cx="9143640" cy="3745440"/>
          </a:xfrm>
          <a:custGeom>
            <a:avLst/>
            <a:gdLst/>
            <a:ahLst/>
            <a:rect l="l" t="t" r="r" b="b"/>
            <a:pathLst>
              <a:path w="9144000" h="3745865">
                <a:moveTo>
                  <a:pt x="0" y="0"/>
                </a:moveTo>
                <a:lnTo>
                  <a:pt x="9144000" y="0"/>
                </a:lnTo>
                <a:lnTo>
                  <a:pt x="9144000" y="3745801"/>
                </a:lnTo>
                <a:lnTo>
                  <a:pt x="0" y="3745801"/>
                </a:lnTo>
                <a:lnTo>
                  <a:pt x="0" y="0"/>
                </a:lnTo>
                <a:close/>
              </a:path>
            </a:pathLst>
          </a:custGeom>
          <a:solidFill>
            <a:srgbClr val="af1e2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"/>
          <p:cNvSpPr/>
          <p:nvPr/>
        </p:nvSpPr>
        <p:spPr>
          <a:xfrm>
            <a:off x="606240" y="1721880"/>
            <a:ext cx="360" cy="1362960"/>
          </a:xfrm>
          <a:custGeom>
            <a:avLst/>
            <a:gdLst/>
            <a:ahLst/>
            <a:rect l="l" t="t" r="r" b="b"/>
            <a:pathLst>
              <a:path w="0" h="1363345">
                <a:moveTo>
                  <a:pt x="0" y="0"/>
                </a:moveTo>
                <a:lnTo>
                  <a:pt x="0" y="1363192"/>
                </a:lnTo>
              </a:path>
            </a:pathLst>
          </a:custGeom>
          <a:noFill/>
          <a:ln w="54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3"/>
          <p:cNvSpPr/>
          <p:nvPr/>
        </p:nvSpPr>
        <p:spPr>
          <a:xfrm>
            <a:off x="6667560" y="0"/>
            <a:ext cx="2476080" cy="1244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4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TextShape 5"/>
          <p:cNvSpPr txBox="1"/>
          <p:nvPr/>
        </p:nvSpPr>
        <p:spPr>
          <a:xfrm>
            <a:off x="846360" y="2116800"/>
            <a:ext cx="7450560" cy="57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ffffff"/>
                </a:solidFill>
                <a:latin typeface="Arial"/>
              </a:rPr>
              <a:t>Komentarze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TextShape 2"/>
          <p:cNvSpPr txBox="1"/>
          <p:nvPr/>
        </p:nvSpPr>
        <p:spPr>
          <a:xfrm>
            <a:off x="838080" y="514440"/>
            <a:ext cx="7450560" cy="55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000000"/>
                </a:solidFill>
                <a:latin typeface="Arial"/>
              </a:rPr>
              <a:t>Komentarze - liniowy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228600" y="1540440"/>
            <a:ext cx="8610120" cy="1488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5144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Mieszczący się w jednej linii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5144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Nie powinien być używany, CHYBA że jest to konieczne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5144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Przykładowa konieczność – nazwa zmiennej będzie za długa by wytłumaczyć jednoznacznie co przechowuje.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228600"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7" name="Picture 2" descr=""/>
          <p:cNvPicPr/>
          <p:nvPr/>
        </p:nvPicPr>
        <p:blipFill>
          <a:blip r:embed="rId2"/>
          <a:stretch/>
        </p:blipFill>
        <p:spPr>
          <a:xfrm>
            <a:off x="1905120" y="2876400"/>
            <a:ext cx="6644880" cy="533160"/>
          </a:xfrm>
          <a:prstGeom prst="rect">
            <a:avLst/>
          </a:prstGeom>
          <a:ln>
            <a:noFill/>
          </a:ln>
        </p:spPr>
      </p:pic>
      <p:sp>
        <p:nvSpPr>
          <p:cNvPr id="158" name="CustomShape 4"/>
          <p:cNvSpPr/>
          <p:nvPr/>
        </p:nvSpPr>
        <p:spPr>
          <a:xfrm>
            <a:off x="838080" y="2876400"/>
            <a:ext cx="837720" cy="60912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9" name="Picture 8" descr=""/>
          <p:cNvPicPr/>
          <p:nvPr/>
        </p:nvPicPr>
        <p:blipFill>
          <a:blip r:embed="rId3"/>
          <a:stretch/>
        </p:blipFill>
        <p:spPr>
          <a:xfrm>
            <a:off x="1905120" y="3501000"/>
            <a:ext cx="6644880" cy="875880"/>
          </a:xfrm>
          <a:prstGeom prst="rect">
            <a:avLst/>
          </a:prstGeom>
          <a:ln>
            <a:noFill/>
          </a:ln>
        </p:spPr>
      </p:pic>
      <p:sp>
        <p:nvSpPr>
          <p:cNvPr id="160" name="CustomShape 5"/>
          <p:cNvSpPr/>
          <p:nvPr/>
        </p:nvSpPr>
        <p:spPr>
          <a:xfrm>
            <a:off x="838080" y="3615120"/>
            <a:ext cx="914040" cy="842400"/>
          </a:xfrm>
          <a:prstGeom prst="mathPlus">
            <a:avLst>
              <a:gd name="adj1" fmla="val 2352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1" name="Picture 12" descr=""/>
          <p:cNvPicPr/>
          <p:nvPr/>
        </p:nvPicPr>
        <p:blipFill>
          <a:blip r:embed="rId4"/>
          <a:stretch/>
        </p:blipFill>
        <p:spPr>
          <a:xfrm>
            <a:off x="2590920" y="1116720"/>
            <a:ext cx="4038120" cy="45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TextShape 2"/>
          <p:cNvSpPr txBox="1"/>
          <p:nvPr/>
        </p:nvSpPr>
        <p:spPr>
          <a:xfrm>
            <a:off x="838080" y="514440"/>
            <a:ext cx="7450560" cy="55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000000"/>
                </a:solidFill>
                <a:latin typeface="Arial"/>
              </a:rPr>
              <a:t>Komentarze - blokowy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1447920" y="1308960"/>
            <a:ext cx="5970960" cy="832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5144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Komentarz, który obejmuje więcej niż jedną linię,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5144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Zasady jak liniowy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228600"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5" name="Picture 2" descr=""/>
          <p:cNvPicPr/>
          <p:nvPr/>
        </p:nvPicPr>
        <p:blipFill>
          <a:blip r:embed="rId2"/>
          <a:stretch/>
        </p:blipFill>
        <p:spPr>
          <a:xfrm>
            <a:off x="2385360" y="2094120"/>
            <a:ext cx="3587400" cy="214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TextShape 2"/>
          <p:cNvSpPr txBox="1"/>
          <p:nvPr/>
        </p:nvSpPr>
        <p:spPr>
          <a:xfrm>
            <a:off x="838080" y="514440"/>
            <a:ext cx="7450560" cy="55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000000"/>
                </a:solidFill>
                <a:latin typeface="Arial"/>
              </a:rPr>
              <a:t>Komentarze – tagi FIXME i TODO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457200" y="1200240"/>
            <a:ext cx="8131680" cy="1040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5144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W komentarzach możemy stosować tagi, które zawierają dodatkowe informacje wychwytywane przez „poszukiwacze wadliwego kodu”,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5144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Można stosować w komentarzach liniowych i blokowych,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5144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FIXME – popraw ten kod (w domyśle robione na szybko żeby działało),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5144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TODO – zrób proszę to co jest opisane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9" name="Picture 2" descr=""/>
          <p:cNvPicPr/>
          <p:nvPr/>
        </p:nvPicPr>
        <p:blipFill>
          <a:blip r:embed="rId2"/>
          <a:stretch/>
        </p:blipFill>
        <p:spPr>
          <a:xfrm>
            <a:off x="457200" y="3267360"/>
            <a:ext cx="8107560" cy="163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165240"/>
            <a:ext cx="9143640" cy="3745440"/>
          </a:xfrm>
          <a:custGeom>
            <a:avLst/>
            <a:gdLst/>
            <a:ahLst/>
            <a:rect l="l" t="t" r="r" b="b"/>
            <a:pathLst>
              <a:path w="9144000" h="3745865">
                <a:moveTo>
                  <a:pt x="0" y="0"/>
                </a:moveTo>
                <a:lnTo>
                  <a:pt x="9144000" y="0"/>
                </a:lnTo>
                <a:lnTo>
                  <a:pt x="9144000" y="3745801"/>
                </a:lnTo>
                <a:lnTo>
                  <a:pt x="0" y="3745801"/>
                </a:lnTo>
                <a:lnTo>
                  <a:pt x="0" y="0"/>
                </a:lnTo>
                <a:close/>
              </a:path>
            </a:pathLst>
          </a:custGeom>
          <a:solidFill>
            <a:srgbClr val="af1e2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2"/>
          <p:cNvSpPr/>
          <p:nvPr/>
        </p:nvSpPr>
        <p:spPr>
          <a:xfrm>
            <a:off x="606240" y="1721880"/>
            <a:ext cx="360" cy="1362960"/>
          </a:xfrm>
          <a:custGeom>
            <a:avLst/>
            <a:gdLst/>
            <a:ahLst/>
            <a:rect l="l" t="t" r="r" b="b"/>
            <a:pathLst>
              <a:path w="0" h="1363345">
                <a:moveTo>
                  <a:pt x="0" y="0"/>
                </a:moveTo>
                <a:lnTo>
                  <a:pt x="0" y="1363192"/>
                </a:lnTo>
              </a:path>
            </a:pathLst>
          </a:custGeom>
          <a:noFill/>
          <a:ln w="54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3"/>
          <p:cNvSpPr/>
          <p:nvPr/>
        </p:nvSpPr>
        <p:spPr>
          <a:xfrm>
            <a:off x="6667560" y="0"/>
            <a:ext cx="2476080" cy="1244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4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TextShape 5"/>
          <p:cNvSpPr txBox="1"/>
          <p:nvPr/>
        </p:nvSpPr>
        <p:spPr>
          <a:xfrm>
            <a:off x="846360" y="2038320"/>
            <a:ext cx="7450560" cy="55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ffffff"/>
                </a:solidFill>
                <a:latin typeface="Arial"/>
              </a:rPr>
              <a:t>Tablice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737240" y="4457880"/>
            <a:ext cx="4165200" cy="444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TextShape 2"/>
          <p:cNvSpPr txBox="1"/>
          <p:nvPr/>
        </p:nvSpPr>
        <p:spPr>
          <a:xfrm>
            <a:off x="762120" y="438120"/>
            <a:ext cx="8908920" cy="55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000000"/>
                </a:solidFill>
                <a:latin typeface="Arial"/>
              </a:rPr>
              <a:t>Tablice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457200" y="1294560"/>
            <a:ext cx="8131680" cy="2419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5144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Tablice przechowują więcej niż jeden element </a:t>
            </a:r>
            <a:r>
              <a:rPr b="1" lang="pl-PL" sz="1800" spc="-1" strike="noStrike">
                <a:solidFill>
                  <a:srgbClr val="000000"/>
                </a:solidFill>
                <a:latin typeface="Calibri"/>
              </a:rPr>
              <a:t>TEGO SAMEGO TYPU</a:t>
            </a: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,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5144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Przy inicjalizacji definiujemy ich rozmiar lub podajemy wartości od razu,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5144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Może jedno lub wielo wymiarowa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5144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Możemy odwoływać się do każdego element bezpośrednio poprzez indeks,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marL="5144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Indeks zawsze zaczyna się od 0!!!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5147</TotalTime>
  <Application>LibreOffice/6.0.6.2$Linux_X86_64 LibreOffice_project/00m0$Build-2</Application>
  <Words>570</Words>
  <Paragraphs>96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2018-09-19T09:25:26Z</dcterms:created>
  <dc:creator/>
  <dc:description/>
  <dc:language>en-US</dc:language>
  <cp:lastModifiedBy/>
  <dcterms:modified xsi:type="dcterms:W3CDTF">2018-10-15T20:04:35Z</dcterms:modified>
  <cp:revision>36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16.0012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astSaved">
    <vt:filetime>2018-09-19T00:00:00Z</vt:filetime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6</vt:i4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29</vt:i4>
  </property>
</Properties>
</file>