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90" r:id="rId5"/>
    <p:sldId id="312" r:id="rId6"/>
    <p:sldId id="325" r:id="rId7"/>
    <p:sldId id="292" r:id="rId8"/>
    <p:sldId id="316" r:id="rId9"/>
    <p:sldId id="326" r:id="rId10"/>
    <p:sldId id="327" r:id="rId11"/>
    <p:sldId id="328" r:id="rId12"/>
    <p:sldId id="329" r:id="rId13"/>
    <p:sldId id="305" r:id="rId14"/>
    <p:sldId id="297" r:id="rId15"/>
    <p:sldId id="307" r:id="rId16"/>
    <p:sldId id="308" r:id="rId17"/>
    <p:sldId id="324" r:id="rId18"/>
    <p:sldId id="330" r:id="rId19"/>
    <p:sldId id="331" r:id="rId20"/>
    <p:sldId id="283" r:id="rId21"/>
    <p:sldId id="261" r:id="rId22"/>
  </p:sldIdLst>
  <p:sldSz cx="9144000" cy="5143500" type="screen16x9"/>
  <p:notesSz cx="9144000" cy="51435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4653"/>
  </p:normalViewPr>
  <p:slideViewPr>
    <p:cSldViewPr>
      <p:cViewPr varScale="1">
        <p:scale>
          <a:sx n="114" d="100"/>
          <a:sy n="114" d="100"/>
        </p:scale>
        <p:origin x="456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EC382-A008-6148-8722-34EF9414FA6D}" type="datetimeFigureOut">
              <a:rPr lang="pl-PL" smtClean="0"/>
              <a:t>12.10.2018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AC824-FF5A-4945-B3D9-F4BABA5C90A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7507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2593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21600" y="0"/>
            <a:ext cx="1422400" cy="7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06150" y="422503"/>
            <a:ext cx="0" cy="675640"/>
          </a:xfrm>
          <a:custGeom>
            <a:avLst/>
            <a:gdLst/>
            <a:ahLst/>
            <a:cxnLst/>
            <a:rect l="l" t="t" r="r" b="b"/>
            <a:pathLst>
              <a:path h="675640">
                <a:moveTo>
                  <a:pt x="0" y="0"/>
                </a:moveTo>
                <a:lnTo>
                  <a:pt x="0" y="675601"/>
                </a:lnTo>
              </a:path>
            </a:pathLst>
          </a:custGeom>
          <a:ln w="5429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873322" y="146981"/>
            <a:ext cx="1118954" cy="4077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6454" y="1803400"/>
            <a:ext cx="745109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5700" y="1663700"/>
            <a:ext cx="6832600" cy="141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PNG/iso_8859-1.tx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6259339/how-to-read-a-text-file-directly-from-internet-using-jav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00001" y="1879600"/>
            <a:ext cx="1393797" cy="138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016718-A803-0345-B6AB-0EF01B5AD486}"/>
              </a:ext>
            </a:extLst>
          </p:cNvPr>
          <p:cNvSpPr txBox="1"/>
          <p:nvPr/>
        </p:nvSpPr>
        <p:spPr>
          <a:xfrm>
            <a:off x="2286000" y="1868433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rgbClr val="C00000"/>
                </a:solidFill>
              </a:rPr>
              <a:t>Podstawy programowania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621764-5949-6440-8195-2EC5195A0579}"/>
              </a:ext>
            </a:extLst>
          </p:cNvPr>
          <p:cNvSpPr txBox="1"/>
          <p:nvPr/>
        </p:nvSpPr>
        <p:spPr>
          <a:xfrm>
            <a:off x="7010400" y="2800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Łukasz Włodarski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38150"/>
            <a:ext cx="8909175" cy="553998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Klasa </a:t>
            </a:r>
            <a:r>
              <a:rPr lang="pl-PL" dirty="0" err="1">
                <a:solidFill>
                  <a:schemeClr val="tx1"/>
                </a:solidFill>
              </a:rPr>
              <a:t>Files</a:t>
            </a:r>
            <a:r>
              <a:rPr lang="pl-PL" dirty="0">
                <a:solidFill>
                  <a:schemeClr val="tx1"/>
                </a:solidFill>
              </a:rPr>
              <a:t> – tworzenie nowego pliku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BFA2E-6E05-CE42-B035-A4F803697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2630"/>
            <a:ext cx="9144000" cy="63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6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38150"/>
            <a:ext cx="8909175" cy="553998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Klasa </a:t>
            </a:r>
            <a:r>
              <a:rPr lang="pl-PL" dirty="0" err="1">
                <a:solidFill>
                  <a:schemeClr val="tx1"/>
                </a:solidFill>
              </a:rPr>
              <a:t>Files</a:t>
            </a:r>
            <a:r>
              <a:rPr lang="pl-PL" dirty="0">
                <a:solidFill>
                  <a:schemeClr val="tx1"/>
                </a:solidFill>
              </a:rPr>
              <a:t> – kopiowanie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FA0DC-74FD-2F49-B92B-568A30172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" y="1733550"/>
            <a:ext cx="857504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32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38150"/>
            <a:ext cx="8909175" cy="553998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Klasa </a:t>
            </a:r>
            <a:r>
              <a:rPr lang="pl-PL" dirty="0" err="1">
                <a:solidFill>
                  <a:schemeClr val="tx1"/>
                </a:solidFill>
              </a:rPr>
              <a:t>Files</a:t>
            </a:r>
            <a:r>
              <a:rPr lang="pl-PL" dirty="0">
                <a:solidFill>
                  <a:schemeClr val="tx1"/>
                </a:solidFill>
              </a:rPr>
              <a:t> – przenoszenie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185C3-F078-4049-BF4D-2A27001B8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08923"/>
            <a:ext cx="8229600" cy="15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62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5417"/>
            <a:ext cx="9144000" cy="3745865"/>
          </a:xfrm>
          <a:custGeom>
            <a:avLst/>
            <a:gdLst/>
            <a:ahLst/>
            <a:cxnLst/>
            <a:rect l="l" t="t" r="r" b="b"/>
            <a:pathLst>
              <a:path w="9144000" h="3745865">
                <a:moveTo>
                  <a:pt x="0" y="0"/>
                </a:moveTo>
                <a:lnTo>
                  <a:pt x="9144000" y="0"/>
                </a:lnTo>
                <a:lnTo>
                  <a:pt x="9144000" y="3745801"/>
                </a:lnTo>
                <a:lnTo>
                  <a:pt x="0" y="3745801"/>
                </a:lnTo>
                <a:lnTo>
                  <a:pt x="0" y="0"/>
                </a:lnTo>
                <a:close/>
              </a:path>
            </a:pathLst>
          </a:custGeom>
          <a:solidFill>
            <a:srgbClr val="AF1E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6150" y="1722005"/>
            <a:ext cx="0" cy="1363345"/>
          </a:xfrm>
          <a:custGeom>
            <a:avLst/>
            <a:gdLst/>
            <a:ahLst/>
            <a:cxnLst/>
            <a:rect l="l" t="t" r="r" b="b"/>
            <a:pathLst>
              <a:path h="1363345">
                <a:moveTo>
                  <a:pt x="0" y="0"/>
                </a:moveTo>
                <a:lnTo>
                  <a:pt x="0" y="1363192"/>
                </a:lnTo>
              </a:path>
            </a:pathLst>
          </a:custGeom>
          <a:ln w="542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7500" y="0"/>
            <a:ext cx="2476500" cy="124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2D44F986-6DB2-454F-8C1C-E3F14A2A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55" y="2038350"/>
            <a:ext cx="7451090" cy="553998"/>
          </a:xfrm>
        </p:spPr>
        <p:txBody>
          <a:bodyPr/>
          <a:lstStyle/>
          <a:p>
            <a:r>
              <a:rPr lang="pl-PL" dirty="0"/>
              <a:t>Zadania</a:t>
            </a:r>
          </a:p>
        </p:txBody>
      </p:sp>
    </p:spTree>
    <p:extLst>
      <p:ext uri="{BB962C8B-B14F-4D97-AF65-F5344CB8AC3E}">
        <p14:creationId xmlns:p14="http://schemas.microsoft.com/office/powerpoint/2010/main" val="799412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451090" cy="5740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Zadania - 1</a:t>
            </a:r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18710C8A-0CA9-0645-B3B9-1D3F646C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7766175" cy="314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r>
              <a:rPr lang="pl-PL" dirty="0"/>
              <a:t>Stwórz tablicę z imionami (5) i zapisz ją do pliku.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09657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451090" cy="5740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Zadania - 2</a:t>
            </a:r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18710C8A-0CA9-0645-B3B9-1D3F646C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4800" y="1540279"/>
            <a:ext cx="8058275" cy="314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r>
              <a:rPr lang="pl-PL" dirty="0"/>
              <a:t>Poproś użytkownika o podanie imienia i nazwiska, a następnie zapisz te informacje do pliku.</a:t>
            </a:r>
          </a:p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endParaRPr lang="pl-PL" dirty="0"/>
          </a:p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r>
              <a:rPr lang="pl-PL" dirty="0"/>
              <a:t>Odpal jeszcze raz program – co się dzieje?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0736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451090" cy="5740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Zadania - 3</a:t>
            </a:r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18710C8A-0CA9-0645-B3B9-1D3F646C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8401" y="1195511"/>
            <a:ext cx="8054299" cy="314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r>
              <a:rPr lang="en" dirty="0" err="1"/>
              <a:t>Napisz</a:t>
            </a:r>
            <a:r>
              <a:rPr lang="en" dirty="0"/>
              <a:t> program, </a:t>
            </a:r>
            <a:r>
              <a:rPr lang="en" dirty="0" err="1"/>
              <a:t>który</a:t>
            </a:r>
            <a:r>
              <a:rPr lang="en" dirty="0"/>
              <a:t> </a:t>
            </a:r>
            <a:r>
              <a:rPr lang="en" dirty="0" err="1"/>
              <a:t>wylosuje</a:t>
            </a:r>
            <a:r>
              <a:rPr lang="en" dirty="0"/>
              <a:t> 100 </a:t>
            </a:r>
            <a:r>
              <a:rPr lang="en" dirty="0" err="1"/>
              <a:t>liczb</a:t>
            </a:r>
            <a:r>
              <a:rPr lang="en" dirty="0"/>
              <a:t> </a:t>
            </a:r>
            <a:r>
              <a:rPr lang="pl-PL" dirty="0"/>
              <a:t>I</a:t>
            </a:r>
            <a:r>
              <a:rPr lang="en" dirty="0"/>
              <a:t> </a:t>
            </a:r>
            <a:r>
              <a:rPr lang="en" dirty="0" err="1"/>
              <a:t>zapisze</a:t>
            </a:r>
            <a:r>
              <a:rPr lang="en" dirty="0"/>
              <a:t> </a:t>
            </a:r>
            <a:r>
              <a:rPr lang="en" dirty="0" err="1"/>
              <a:t>je</a:t>
            </a:r>
            <a:r>
              <a:rPr lang="en" dirty="0"/>
              <a:t> do </a:t>
            </a:r>
            <a:r>
              <a:rPr lang="en" dirty="0" err="1"/>
              <a:t>pliku</a:t>
            </a:r>
            <a:r>
              <a:rPr lang="en" dirty="0"/>
              <a:t>.</a:t>
            </a:r>
          </a:p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endParaRPr lang="en" dirty="0"/>
          </a:p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r>
              <a:rPr lang="en" dirty="0" err="1"/>
              <a:t>Wylosuj</a:t>
            </a:r>
            <a:r>
              <a:rPr lang="en" dirty="0"/>
              <a:t> </a:t>
            </a:r>
            <a:r>
              <a:rPr lang="en" dirty="0" err="1"/>
              <a:t>kolejne</a:t>
            </a:r>
            <a:r>
              <a:rPr lang="en" dirty="0"/>
              <a:t> 100 </a:t>
            </a:r>
            <a:r>
              <a:rPr lang="en" dirty="0" err="1"/>
              <a:t>liczb</a:t>
            </a:r>
            <a:r>
              <a:rPr lang="en" dirty="0"/>
              <a:t> </a:t>
            </a:r>
            <a:r>
              <a:rPr lang="pl-PL" dirty="0"/>
              <a:t>I</a:t>
            </a:r>
            <a:r>
              <a:rPr lang="en" dirty="0"/>
              <a:t> </a:t>
            </a:r>
            <a:r>
              <a:rPr lang="en" dirty="0" err="1"/>
              <a:t>zapisz</a:t>
            </a:r>
            <a:r>
              <a:rPr lang="en" dirty="0"/>
              <a:t> </a:t>
            </a:r>
            <a:r>
              <a:rPr lang="en" dirty="0" err="1"/>
              <a:t>je</a:t>
            </a:r>
            <a:r>
              <a:rPr lang="en" dirty="0"/>
              <a:t> do </a:t>
            </a:r>
            <a:r>
              <a:rPr lang="en" dirty="0" err="1"/>
              <a:t>osobnego</a:t>
            </a:r>
            <a:r>
              <a:rPr lang="en" dirty="0"/>
              <a:t> </a:t>
            </a:r>
            <a:r>
              <a:rPr lang="en" dirty="0" err="1"/>
              <a:t>pliku</a:t>
            </a:r>
            <a:r>
              <a:rPr lang="en" dirty="0"/>
              <a:t>.</a:t>
            </a:r>
          </a:p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endParaRPr lang="en" dirty="0"/>
          </a:p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r>
              <a:rPr lang="en" dirty="0" err="1"/>
              <a:t>Wczytaj</a:t>
            </a:r>
            <a:r>
              <a:rPr lang="en" dirty="0"/>
              <a:t> </a:t>
            </a:r>
            <a:r>
              <a:rPr lang="en" dirty="0" err="1"/>
              <a:t>oba</a:t>
            </a:r>
            <a:r>
              <a:rPr lang="en" dirty="0"/>
              <a:t> </a:t>
            </a:r>
            <a:r>
              <a:rPr lang="en" dirty="0" err="1"/>
              <a:t>pliki</a:t>
            </a:r>
            <a:r>
              <a:rPr lang="en" dirty="0"/>
              <a:t> </a:t>
            </a:r>
            <a:r>
              <a:rPr lang="pl-PL" dirty="0"/>
              <a:t>I</a:t>
            </a:r>
            <a:r>
              <a:rPr lang="en" dirty="0"/>
              <a:t> </a:t>
            </a:r>
            <a:r>
              <a:rPr lang="en" dirty="0" err="1"/>
              <a:t>porównaj</a:t>
            </a:r>
            <a:r>
              <a:rPr lang="en" dirty="0"/>
              <a:t> – </a:t>
            </a:r>
            <a:r>
              <a:rPr lang="en" dirty="0" err="1"/>
              <a:t>wypisz</a:t>
            </a:r>
            <a:r>
              <a:rPr lang="en" dirty="0"/>
              <a:t> </a:t>
            </a:r>
            <a:r>
              <a:rPr lang="en" dirty="0" err="1"/>
              <a:t>na</a:t>
            </a:r>
            <a:r>
              <a:rPr lang="en" dirty="0"/>
              <a:t> </a:t>
            </a:r>
            <a:r>
              <a:rPr lang="en" dirty="0" err="1"/>
              <a:t>ekran</a:t>
            </a:r>
            <a:r>
              <a:rPr lang="en" dirty="0"/>
              <a:t> </a:t>
            </a:r>
            <a:r>
              <a:rPr lang="en" dirty="0" err="1"/>
              <a:t>ile</a:t>
            </a:r>
            <a:r>
              <a:rPr lang="en" dirty="0"/>
              <a:t> </a:t>
            </a:r>
            <a:r>
              <a:rPr lang="en" dirty="0" err="1"/>
              <a:t>tych</a:t>
            </a:r>
            <a:r>
              <a:rPr lang="en" dirty="0"/>
              <a:t> </a:t>
            </a:r>
            <a:r>
              <a:rPr lang="en" dirty="0" err="1"/>
              <a:t>samych</a:t>
            </a:r>
            <a:r>
              <a:rPr lang="en" dirty="0"/>
              <a:t> </a:t>
            </a:r>
            <a:r>
              <a:rPr lang="en" dirty="0" err="1"/>
              <a:t>liczb</a:t>
            </a:r>
            <a:r>
              <a:rPr lang="en" dirty="0"/>
              <a:t> </a:t>
            </a:r>
            <a:r>
              <a:rPr lang="en" dirty="0" err="1"/>
              <a:t>było</a:t>
            </a:r>
            <a:r>
              <a:rPr lang="en" dirty="0"/>
              <a:t> w </a:t>
            </a:r>
            <a:r>
              <a:rPr lang="en" dirty="0" err="1"/>
              <a:t>obu</a:t>
            </a:r>
            <a:r>
              <a:rPr lang="en" dirty="0"/>
              <a:t> </a:t>
            </a:r>
            <a:r>
              <a:rPr lang="en" dirty="0" err="1"/>
              <a:t>plikach</a:t>
            </a:r>
            <a:r>
              <a:rPr lang="e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5693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451090" cy="5740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Zadania - 4</a:t>
            </a:r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18710C8A-0CA9-0645-B3B9-1D3F646C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8401" y="1195511"/>
            <a:ext cx="8054299" cy="314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r>
              <a:rPr lang="en" dirty="0" err="1"/>
              <a:t>Napisz</a:t>
            </a:r>
            <a:r>
              <a:rPr lang="en" dirty="0"/>
              <a:t> program, </a:t>
            </a:r>
            <a:r>
              <a:rPr lang="en" dirty="0" err="1"/>
              <a:t>który</a:t>
            </a:r>
            <a:r>
              <a:rPr lang="en" dirty="0"/>
              <a:t> </a:t>
            </a:r>
            <a:r>
              <a:rPr lang="en" dirty="0" err="1"/>
              <a:t>pobierze</a:t>
            </a:r>
            <a:r>
              <a:rPr lang="en" dirty="0"/>
              <a:t> od </a:t>
            </a:r>
            <a:r>
              <a:rPr lang="en" dirty="0" err="1"/>
              <a:t>użytkownika</a:t>
            </a:r>
            <a:r>
              <a:rPr lang="en" dirty="0"/>
              <a:t> </a:t>
            </a:r>
            <a:r>
              <a:rPr lang="en" dirty="0" err="1"/>
              <a:t>tekst</a:t>
            </a:r>
            <a:r>
              <a:rPr lang="en" dirty="0"/>
              <a:t> </a:t>
            </a:r>
            <a:r>
              <a:rPr lang="pl-PL" dirty="0"/>
              <a:t>I</a:t>
            </a:r>
            <a:r>
              <a:rPr lang="en" dirty="0"/>
              <a:t> </a:t>
            </a:r>
            <a:r>
              <a:rPr lang="en" dirty="0" err="1"/>
              <a:t>zapisze</a:t>
            </a:r>
            <a:r>
              <a:rPr lang="en" dirty="0"/>
              <a:t> go do </a:t>
            </a:r>
            <a:r>
              <a:rPr lang="en" dirty="0" err="1"/>
              <a:t>pliku</a:t>
            </a:r>
            <a:r>
              <a:rPr lang="en" dirty="0"/>
              <a:t> od </a:t>
            </a:r>
            <a:r>
              <a:rPr lang="en" dirty="0" err="1"/>
              <a:t>tyłu</a:t>
            </a:r>
            <a:r>
              <a:rPr lang="e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184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451090" cy="5740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Zadania - 5</a:t>
            </a:r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18710C8A-0CA9-0645-B3B9-1D3F646C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8401" y="1195511"/>
            <a:ext cx="8054299" cy="314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r>
              <a:rPr lang="pl-PL" dirty="0"/>
              <a:t>Napisz program, który przeniesie plik z zadania 4 na pulpit, a następnie wykona jego kopię.</a:t>
            </a:r>
          </a:p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endParaRPr lang="pl-PL" dirty="0"/>
          </a:p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r>
              <a:rPr lang="pl-PL" dirty="0"/>
              <a:t>Wczytaj tekst z pliku z zadania 4 i zapisz tekst ponownie odwrócony do kopii pliku z pierwszej części zadania.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89731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451090" cy="5740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Zadania - domowe</a:t>
            </a:r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18710C8A-0CA9-0645-B3B9-1D3F646C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0" y="1088389"/>
            <a:ext cx="8054299" cy="314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r>
              <a:rPr lang="en" dirty="0" err="1"/>
              <a:t>Stwórz</a:t>
            </a:r>
            <a:r>
              <a:rPr lang="en" dirty="0"/>
              <a:t> program, </a:t>
            </a:r>
            <a:r>
              <a:rPr lang="en" dirty="0" err="1"/>
              <a:t>który</a:t>
            </a:r>
            <a:r>
              <a:rPr lang="en" dirty="0"/>
              <a:t> </a:t>
            </a:r>
            <a:r>
              <a:rPr lang="en" dirty="0" err="1"/>
              <a:t>wczyta</a:t>
            </a:r>
            <a:r>
              <a:rPr lang="en" dirty="0"/>
              <a:t> ten </a:t>
            </a:r>
            <a:r>
              <a:rPr lang="en" dirty="0" err="1"/>
              <a:t>plik</a:t>
            </a:r>
            <a:r>
              <a:rPr lang="en" dirty="0"/>
              <a:t>:</a:t>
            </a:r>
          </a:p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endParaRPr lang="en" dirty="0"/>
          </a:p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r>
              <a:rPr lang="pl-PL" dirty="0">
                <a:hlinkClick r:id="rId3"/>
              </a:rPr>
              <a:t>https://www.w3.org/TR/PNG/iso_8859-1.txt</a:t>
            </a:r>
            <a:endParaRPr lang="pl-PL" dirty="0"/>
          </a:p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endParaRPr lang="pl-PL" dirty="0"/>
          </a:p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r>
              <a:rPr lang="pl-PL" dirty="0"/>
              <a:t>Następnie podziel zawartość pliku na dwie części:</a:t>
            </a:r>
          </a:p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r>
              <a:rPr lang="pl-PL" dirty="0"/>
              <a:t>Pierwsza to wiersze których numeracja zaczyna się od cyfry.</a:t>
            </a:r>
          </a:p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r>
              <a:rPr lang="pl-PL" dirty="0"/>
              <a:t>Druga to wiersze zaczynające się od litery.</a:t>
            </a:r>
          </a:p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endParaRPr lang="pl-PL" dirty="0"/>
          </a:p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r>
              <a:rPr lang="pl-PL" dirty="0"/>
              <a:t>Obie grupy zapisz w osobnych plikach.</a:t>
            </a:r>
          </a:p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endParaRPr lang="pl-PL" dirty="0"/>
          </a:p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r>
              <a:rPr lang="pl-PL" dirty="0"/>
              <a:t>Wczytanie pliku z </a:t>
            </a:r>
            <a:r>
              <a:rPr lang="pl-PL" dirty="0" err="1"/>
              <a:t>internetu</a:t>
            </a:r>
            <a:r>
              <a:rPr lang="pl-PL" dirty="0"/>
              <a:t>: </a:t>
            </a:r>
            <a:r>
              <a:rPr lang="pl-PL" dirty="0">
                <a:hlinkClick r:id="rId4"/>
              </a:rPr>
              <a:t>https://stackoverflow.com/questions/6259339/how-to-read-a-text-file-directly-from-internet-using-java</a:t>
            </a:r>
            <a:endParaRPr lang="pl-PL" dirty="0"/>
          </a:p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7027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3724"/>
            <a:ext cx="9144000" cy="3745865"/>
          </a:xfrm>
          <a:custGeom>
            <a:avLst/>
            <a:gdLst/>
            <a:ahLst/>
            <a:cxnLst/>
            <a:rect l="l" t="t" r="r" b="b"/>
            <a:pathLst>
              <a:path w="9144000" h="3745865">
                <a:moveTo>
                  <a:pt x="0" y="0"/>
                </a:moveTo>
                <a:lnTo>
                  <a:pt x="9144000" y="0"/>
                </a:lnTo>
                <a:lnTo>
                  <a:pt x="9144000" y="3745801"/>
                </a:lnTo>
                <a:lnTo>
                  <a:pt x="0" y="3745801"/>
                </a:lnTo>
                <a:lnTo>
                  <a:pt x="0" y="0"/>
                </a:lnTo>
                <a:close/>
              </a:path>
            </a:pathLst>
          </a:custGeom>
          <a:solidFill>
            <a:srgbClr val="AF1E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6150" y="1722005"/>
            <a:ext cx="0" cy="1363345"/>
          </a:xfrm>
          <a:custGeom>
            <a:avLst/>
            <a:gdLst/>
            <a:ahLst/>
            <a:cxnLst/>
            <a:rect l="l" t="t" r="r" b="b"/>
            <a:pathLst>
              <a:path h="1363345">
                <a:moveTo>
                  <a:pt x="0" y="0"/>
                </a:moveTo>
                <a:lnTo>
                  <a:pt x="0" y="1363192"/>
                </a:lnTo>
              </a:path>
            </a:pathLst>
          </a:custGeom>
          <a:ln w="542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7500" y="0"/>
            <a:ext cx="2476500" cy="124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2D44F986-6DB2-454F-8C1C-E3F14A2A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55" y="2116657"/>
            <a:ext cx="7451090" cy="574039"/>
          </a:xfrm>
        </p:spPr>
        <p:txBody>
          <a:bodyPr/>
          <a:lstStyle/>
          <a:p>
            <a:r>
              <a:rPr lang="pl-PL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300" y="2840570"/>
            <a:ext cx="6549390" cy="8001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229"/>
              </a:spcBef>
            </a:pPr>
            <a:r>
              <a:rPr sz="1200" b="1" spc="10" dirty="0">
                <a:latin typeface="Arial"/>
                <a:cs typeface="Arial"/>
              </a:rPr>
              <a:t>P</a:t>
            </a:r>
            <a:r>
              <a:rPr sz="1250" b="1" spc="10" dirty="0">
                <a:solidFill>
                  <a:srgbClr val="222222"/>
                </a:solidFill>
                <a:latin typeface="Arial"/>
                <a:cs typeface="Arial"/>
              </a:rPr>
              <a:t>rojekt </a:t>
            </a:r>
            <a:r>
              <a:rPr sz="1300" b="1" spc="10" dirty="0">
                <a:solidFill>
                  <a:srgbClr val="222222"/>
                </a:solidFill>
                <a:latin typeface="Liberation Sans Narrow"/>
                <a:cs typeface="Liberation Sans Narrow"/>
              </a:rPr>
              <a:t>pn. </a:t>
            </a:r>
            <a:r>
              <a:rPr sz="1300" b="1" spc="-2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„</a:t>
            </a:r>
            <a:r>
              <a:rPr sz="1300" b="1" spc="-25" dirty="0">
                <a:solidFill>
                  <a:srgbClr val="222222"/>
                </a:solidFill>
                <a:latin typeface="Arial"/>
                <a:cs typeface="Arial"/>
              </a:rPr>
              <a:t>Ś</a:t>
            </a:r>
            <a:r>
              <a:rPr sz="1300" b="1" spc="-2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cie</a:t>
            </a:r>
            <a:r>
              <a:rPr sz="1300" b="1" spc="-25" dirty="0">
                <a:solidFill>
                  <a:srgbClr val="222222"/>
                </a:solidFill>
                <a:latin typeface="Arial"/>
                <a:cs typeface="Arial"/>
              </a:rPr>
              <a:t>ż</a:t>
            </a:r>
            <a:r>
              <a:rPr sz="1300" b="1" spc="-2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ki </a:t>
            </a:r>
            <a:r>
              <a:rPr sz="1300" b="1" dirty="0">
                <a:solidFill>
                  <a:srgbClr val="222222"/>
                </a:solidFill>
                <a:latin typeface="Liberation Sans Narrow"/>
                <a:cs typeface="Liberation Sans Narrow"/>
              </a:rPr>
              <a:t>kariery. </a:t>
            </a:r>
            <a:r>
              <a:rPr sz="1300" b="1" spc="1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Pomorskie </a:t>
            </a:r>
            <a:r>
              <a:rPr sz="1300" b="1" spc="-20" dirty="0">
                <a:solidFill>
                  <a:srgbClr val="222222"/>
                </a:solidFill>
                <a:latin typeface="Liberation Sans Narrow"/>
                <a:cs typeface="Liberation Sans Narrow"/>
              </a:rPr>
              <a:t>IT.” </a:t>
            </a:r>
            <a:r>
              <a:rPr sz="1300" b="1" spc="10" dirty="0">
                <a:solidFill>
                  <a:srgbClr val="222222"/>
                </a:solidFill>
                <a:latin typeface="Liberation Sans Narrow"/>
                <a:cs typeface="Liberation Sans Narrow"/>
              </a:rPr>
              <a:t>wspó</a:t>
            </a:r>
            <a:r>
              <a:rPr sz="1300" b="1" spc="10" dirty="0">
                <a:solidFill>
                  <a:srgbClr val="222222"/>
                </a:solidFill>
                <a:latin typeface="Arial"/>
                <a:cs typeface="Arial"/>
              </a:rPr>
              <a:t>ł</a:t>
            </a:r>
            <a:r>
              <a:rPr sz="1300" b="1" spc="10" dirty="0">
                <a:solidFill>
                  <a:srgbClr val="222222"/>
                </a:solidFill>
                <a:latin typeface="Liberation Sans Narrow"/>
                <a:cs typeface="Liberation Sans Narrow"/>
              </a:rPr>
              <a:t>finansowanego ze </a:t>
            </a:r>
            <a:r>
              <a:rPr sz="1300" b="1" spc="-5" dirty="0">
                <a:solidFill>
                  <a:srgbClr val="222222"/>
                </a:solidFill>
                <a:latin typeface="Arial"/>
                <a:cs typeface="Arial"/>
              </a:rPr>
              <a:t>ś</a:t>
            </a:r>
            <a:r>
              <a:rPr sz="1300" b="1" spc="-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rodków </a:t>
            </a:r>
            <a:r>
              <a:rPr sz="1300" b="1" spc="10" dirty="0">
                <a:solidFill>
                  <a:srgbClr val="222222"/>
                </a:solidFill>
                <a:latin typeface="Liberation Sans Narrow"/>
                <a:cs typeface="Liberation Sans Narrow"/>
              </a:rPr>
              <a:t>Unii Europejskiej </a:t>
            </a:r>
            <a:r>
              <a:rPr sz="1300" b="1" spc="20" dirty="0">
                <a:solidFill>
                  <a:srgbClr val="222222"/>
                </a:solidFill>
                <a:latin typeface="Liberation Sans Narrow"/>
                <a:cs typeface="Liberation Sans Narrow"/>
              </a:rPr>
              <a:t>w  </a:t>
            </a:r>
            <a:r>
              <a:rPr sz="1300" b="1" spc="1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ramach </a:t>
            </a:r>
            <a:r>
              <a:rPr sz="1300" b="1" spc="10" dirty="0">
                <a:solidFill>
                  <a:srgbClr val="222222"/>
                </a:solidFill>
                <a:latin typeface="Liberation Sans Narrow"/>
                <a:cs typeface="Liberation Sans Narrow"/>
              </a:rPr>
              <a:t>Europejskiego </a:t>
            </a:r>
            <a:r>
              <a:rPr sz="1300" b="1" spc="1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Funduszu </a:t>
            </a:r>
            <a:r>
              <a:rPr sz="1300" b="1" spc="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Spo</a:t>
            </a:r>
            <a:r>
              <a:rPr sz="1300" b="1" spc="5" dirty="0">
                <a:solidFill>
                  <a:srgbClr val="222222"/>
                </a:solidFill>
                <a:latin typeface="Arial"/>
                <a:cs typeface="Arial"/>
              </a:rPr>
              <a:t>ł</a:t>
            </a:r>
            <a:r>
              <a:rPr sz="1300" b="1" spc="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ecznego, </a:t>
            </a:r>
            <a:r>
              <a:rPr sz="1300" b="1" spc="10" dirty="0">
                <a:solidFill>
                  <a:srgbClr val="222222"/>
                </a:solidFill>
                <a:latin typeface="Liberation Sans Narrow"/>
                <a:cs typeface="Liberation Sans Narrow"/>
              </a:rPr>
              <a:t>Regionalny Program Operacyjny Województwa  </a:t>
            </a:r>
            <a:r>
              <a:rPr sz="1300" b="1" spc="1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Pomorskiego na </a:t>
            </a:r>
            <a:r>
              <a:rPr sz="1300" b="1" spc="10" dirty="0">
                <a:solidFill>
                  <a:srgbClr val="222222"/>
                </a:solidFill>
                <a:latin typeface="Liberation Sans Narrow"/>
                <a:cs typeface="Liberation Sans Narrow"/>
              </a:rPr>
              <a:t>lata 2014-2020, </a:t>
            </a:r>
            <a:r>
              <a:rPr sz="1300" b="1" spc="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Dzia</a:t>
            </a:r>
            <a:r>
              <a:rPr sz="1300" b="1" spc="5" dirty="0">
                <a:solidFill>
                  <a:srgbClr val="222222"/>
                </a:solidFill>
                <a:latin typeface="Arial"/>
                <a:cs typeface="Arial"/>
              </a:rPr>
              <a:t>ł</a:t>
            </a:r>
            <a:r>
              <a:rPr sz="1300" b="1" spc="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anie </a:t>
            </a:r>
            <a:r>
              <a:rPr sz="1300" b="1" spc="10" dirty="0">
                <a:solidFill>
                  <a:srgbClr val="222222"/>
                </a:solidFill>
                <a:latin typeface="Liberation Sans Narrow"/>
                <a:cs typeface="Liberation Sans Narrow"/>
              </a:rPr>
              <a:t>5.5. </a:t>
            </a:r>
            <a:r>
              <a:rPr sz="1300" b="1" spc="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Kszta</a:t>
            </a:r>
            <a:r>
              <a:rPr sz="1300" b="1" spc="5" dirty="0">
                <a:solidFill>
                  <a:srgbClr val="222222"/>
                </a:solidFill>
                <a:latin typeface="Arial"/>
                <a:cs typeface="Arial"/>
              </a:rPr>
              <a:t>ł</a:t>
            </a:r>
            <a:r>
              <a:rPr sz="1300" b="1" spc="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cenie </a:t>
            </a:r>
            <a:r>
              <a:rPr sz="1300" b="1" spc="10" dirty="0">
                <a:solidFill>
                  <a:srgbClr val="222222"/>
                </a:solidFill>
                <a:latin typeface="Liberation Sans Narrow"/>
                <a:cs typeface="Liberation Sans Narrow"/>
              </a:rPr>
              <a:t>ustawiczne (nr </a:t>
            </a:r>
            <a:r>
              <a:rPr sz="1300" b="1" spc="20" dirty="0">
                <a:solidFill>
                  <a:srgbClr val="222222"/>
                </a:solidFill>
                <a:latin typeface="Liberation Sans Narrow"/>
                <a:cs typeface="Liberation Sans Narrow"/>
              </a:rPr>
              <a:t>WND </a:t>
            </a:r>
            <a:r>
              <a:rPr sz="1300" b="1" spc="1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–</a:t>
            </a:r>
            <a:r>
              <a:rPr sz="1300" b="1" spc="-4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 </a:t>
            </a:r>
            <a:r>
              <a:rPr sz="1300" b="1" spc="1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RPPM.</a:t>
            </a:r>
            <a:endParaRPr sz="1300">
              <a:latin typeface="Liberation Sans Narrow"/>
              <a:cs typeface="Liberation Sans Narrow"/>
            </a:endParaRPr>
          </a:p>
          <a:p>
            <a:pPr marL="12700">
              <a:lnSpc>
                <a:spcPts val="1460"/>
              </a:lnSpc>
            </a:pPr>
            <a:r>
              <a:rPr sz="1300" b="1" spc="10" dirty="0">
                <a:solidFill>
                  <a:srgbClr val="222222"/>
                </a:solidFill>
                <a:latin typeface="Liberation Sans Narrow"/>
                <a:cs typeface="Liberation Sans Narrow"/>
              </a:rPr>
              <a:t>05.05.00-22-0029/16)</a:t>
            </a:r>
            <a:endParaRPr sz="130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0001" y="1879600"/>
            <a:ext cx="1393797" cy="138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06150" y="1722005"/>
            <a:ext cx="0" cy="1363345"/>
          </a:xfrm>
          <a:custGeom>
            <a:avLst/>
            <a:gdLst/>
            <a:ahLst/>
            <a:cxnLst/>
            <a:rect l="l" t="t" r="r" b="b"/>
            <a:pathLst>
              <a:path h="1363345">
                <a:moveTo>
                  <a:pt x="0" y="0"/>
                </a:moveTo>
                <a:lnTo>
                  <a:pt x="0" y="1363192"/>
                </a:lnTo>
              </a:path>
            </a:pathLst>
          </a:custGeom>
          <a:ln w="542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7500" y="0"/>
            <a:ext cx="2476500" cy="124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1803400"/>
            <a:ext cx="3583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Czym </a:t>
            </a:r>
            <a:r>
              <a:rPr spc="-5" dirty="0"/>
              <a:t>jest</a:t>
            </a:r>
            <a:r>
              <a:rPr spc="-90" dirty="0"/>
              <a:t> </a:t>
            </a:r>
            <a:r>
              <a:rPr dirty="0"/>
              <a:t>Java?</a:t>
            </a:r>
          </a:p>
        </p:txBody>
      </p:sp>
      <p:sp>
        <p:nvSpPr>
          <p:cNvPr id="6" name="object 6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451090" cy="5740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18710C8A-0CA9-0645-B3B9-1D3F646C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5971499" cy="314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/>
              <a:t>Operacja na plikach</a:t>
            </a:r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/>
              <a:t>Klasa </a:t>
            </a:r>
            <a:r>
              <a:rPr lang="pl-PL" dirty="0" err="1"/>
              <a:t>Files</a:t>
            </a:r>
            <a:endParaRPr lang="pl-PL" dirty="0"/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/>
              <a:t>Zadania</a:t>
            </a:r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endParaRPr lang="pl-PL" dirty="0"/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745865"/>
          </a:xfrm>
          <a:custGeom>
            <a:avLst/>
            <a:gdLst/>
            <a:ahLst/>
            <a:cxnLst/>
            <a:rect l="l" t="t" r="r" b="b"/>
            <a:pathLst>
              <a:path w="9144000" h="3745865">
                <a:moveTo>
                  <a:pt x="0" y="0"/>
                </a:moveTo>
                <a:lnTo>
                  <a:pt x="9144000" y="0"/>
                </a:lnTo>
                <a:lnTo>
                  <a:pt x="9144000" y="3745801"/>
                </a:lnTo>
                <a:lnTo>
                  <a:pt x="0" y="3745801"/>
                </a:lnTo>
                <a:lnTo>
                  <a:pt x="0" y="0"/>
                </a:lnTo>
                <a:close/>
              </a:path>
            </a:pathLst>
          </a:custGeom>
          <a:solidFill>
            <a:srgbClr val="AF1E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6150" y="1722005"/>
            <a:ext cx="0" cy="1363345"/>
          </a:xfrm>
          <a:custGeom>
            <a:avLst/>
            <a:gdLst/>
            <a:ahLst/>
            <a:cxnLst/>
            <a:rect l="l" t="t" r="r" b="b"/>
            <a:pathLst>
              <a:path h="1363345">
                <a:moveTo>
                  <a:pt x="0" y="0"/>
                </a:moveTo>
                <a:lnTo>
                  <a:pt x="0" y="1363192"/>
                </a:lnTo>
              </a:path>
            </a:pathLst>
          </a:custGeom>
          <a:ln w="542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7500" y="0"/>
            <a:ext cx="2476500" cy="124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2D44F986-6DB2-454F-8C1C-E3F14A2A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55" y="2116657"/>
            <a:ext cx="7451090" cy="574039"/>
          </a:xfrm>
        </p:spPr>
        <p:txBody>
          <a:bodyPr/>
          <a:lstStyle/>
          <a:p>
            <a:r>
              <a:rPr lang="pl-PL" dirty="0"/>
              <a:t>Operacje na plikach</a:t>
            </a:r>
          </a:p>
        </p:txBody>
      </p:sp>
    </p:spTree>
    <p:extLst>
      <p:ext uri="{BB962C8B-B14F-4D97-AF65-F5344CB8AC3E}">
        <p14:creationId xmlns:p14="http://schemas.microsoft.com/office/powerpoint/2010/main" val="394341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451090" cy="553998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Operacja na plikach - odczyt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27AED7-9249-E146-BDB5-673CEA7EE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17" y="1809750"/>
            <a:ext cx="8730165" cy="15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7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451090" cy="553998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Operacja na plikach - zapis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8A104-92CD-1A4D-ABE7-3741106E6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" y="2038350"/>
            <a:ext cx="89408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5417"/>
            <a:ext cx="9144000" cy="3745865"/>
          </a:xfrm>
          <a:custGeom>
            <a:avLst/>
            <a:gdLst/>
            <a:ahLst/>
            <a:cxnLst/>
            <a:rect l="l" t="t" r="r" b="b"/>
            <a:pathLst>
              <a:path w="9144000" h="3745865">
                <a:moveTo>
                  <a:pt x="0" y="0"/>
                </a:moveTo>
                <a:lnTo>
                  <a:pt x="9144000" y="0"/>
                </a:lnTo>
                <a:lnTo>
                  <a:pt x="9144000" y="3745801"/>
                </a:lnTo>
                <a:lnTo>
                  <a:pt x="0" y="3745801"/>
                </a:lnTo>
                <a:lnTo>
                  <a:pt x="0" y="0"/>
                </a:lnTo>
                <a:close/>
              </a:path>
            </a:pathLst>
          </a:custGeom>
          <a:solidFill>
            <a:srgbClr val="AF1E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6150" y="1722005"/>
            <a:ext cx="0" cy="1363345"/>
          </a:xfrm>
          <a:custGeom>
            <a:avLst/>
            <a:gdLst/>
            <a:ahLst/>
            <a:cxnLst/>
            <a:rect l="l" t="t" r="r" b="b"/>
            <a:pathLst>
              <a:path h="1363345">
                <a:moveTo>
                  <a:pt x="0" y="0"/>
                </a:moveTo>
                <a:lnTo>
                  <a:pt x="0" y="1363192"/>
                </a:lnTo>
              </a:path>
            </a:pathLst>
          </a:custGeom>
          <a:ln w="542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7500" y="0"/>
            <a:ext cx="2476500" cy="124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2D44F986-6DB2-454F-8C1C-E3F14A2A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55" y="2038350"/>
            <a:ext cx="7451090" cy="553998"/>
          </a:xfrm>
        </p:spPr>
        <p:txBody>
          <a:bodyPr/>
          <a:lstStyle/>
          <a:p>
            <a:r>
              <a:rPr lang="pl-PL" dirty="0"/>
              <a:t>Klasa </a:t>
            </a:r>
            <a:r>
              <a:rPr lang="pl-PL" dirty="0" err="1"/>
              <a:t>Files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0543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38150"/>
            <a:ext cx="8909175" cy="553998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Klasa </a:t>
            </a:r>
            <a:r>
              <a:rPr lang="pl-PL" dirty="0" err="1">
                <a:solidFill>
                  <a:schemeClr val="tx1"/>
                </a:solidFill>
              </a:rPr>
              <a:t>Files</a:t>
            </a:r>
            <a:r>
              <a:rPr lang="pl-PL" dirty="0">
                <a:solidFill>
                  <a:schemeClr val="tx1"/>
                </a:solidFill>
              </a:rPr>
              <a:t> – tworzenie nowego pliku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60033F-6B84-854E-947A-2EA7925D8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09750"/>
            <a:ext cx="821436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1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38150"/>
            <a:ext cx="8909175" cy="553998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Klasa </a:t>
            </a:r>
            <a:r>
              <a:rPr lang="pl-PL" dirty="0" err="1">
                <a:solidFill>
                  <a:schemeClr val="tx1"/>
                </a:solidFill>
              </a:rPr>
              <a:t>Files</a:t>
            </a:r>
            <a:r>
              <a:rPr lang="pl-PL" dirty="0">
                <a:solidFill>
                  <a:schemeClr val="tx1"/>
                </a:solidFill>
              </a:rPr>
              <a:t> – nowy folder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AF6D39-39CF-2448-9074-ADF3EFA12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59" y="1885950"/>
            <a:ext cx="8685482" cy="91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9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5022</TotalTime>
  <Words>327</Words>
  <Application>Microsoft Macintosh PowerPoint</Application>
  <PresentationFormat>On-screen Show (16:9)</PresentationFormat>
  <Paragraphs>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Liberation Sans Narrow</vt:lpstr>
      <vt:lpstr>Wingdings</vt:lpstr>
      <vt:lpstr>Office Theme</vt:lpstr>
      <vt:lpstr>PowerPoint Presentation</vt:lpstr>
      <vt:lpstr>Agenda</vt:lpstr>
      <vt:lpstr>Agenda</vt:lpstr>
      <vt:lpstr>Operacje na plikach</vt:lpstr>
      <vt:lpstr>Operacja na plikach - odczyt</vt:lpstr>
      <vt:lpstr>Operacja na plikach - zapis</vt:lpstr>
      <vt:lpstr>Klasa Files</vt:lpstr>
      <vt:lpstr>Klasa Files – tworzenie nowego pliku</vt:lpstr>
      <vt:lpstr>Klasa Files – nowy folder</vt:lpstr>
      <vt:lpstr>Klasa Files – tworzenie nowego pliku</vt:lpstr>
      <vt:lpstr>Klasa Files – kopiowanie</vt:lpstr>
      <vt:lpstr>Klasa Files – przenoszenie</vt:lpstr>
      <vt:lpstr>Zadania</vt:lpstr>
      <vt:lpstr>Zadania - 1</vt:lpstr>
      <vt:lpstr>Zadania - 2</vt:lpstr>
      <vt:lpstr>Zadania - 3</vt:lpstr>
      <vt:lpstr>Zadania - 4</vt:lpstr>
      <vt:lpstr>Zadania - 5</vt:lpstr>
      <vt:lpstr>Zadania - domowe</vt:lpstr>
      <vt:lpstr>PowerPoint Presentation</vt:lpstr>
      <vt:lpstr>Czym jest Java?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Microsoft Office User</cp:lastModifiedBy>
  <cp:revision>39</cp:revision>
  <dcterms:created xsi:type="dcterms:W3CDTF">2018-09-19T09:25:26Z</dcterms:created>
  <dcterms:modified xsi:type="dcterms:W3CDTF">2018-10-12T14:19:07Z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2018-09-19T00:00:00Z</vt:filetime>
  </property>
</Properties>
</file>