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85" r:id="rId24"/>
    <p:sldId id="277" r:id="rId25"/>
    <p:sldId id="278" r:id="rId26"/>
    <p:sldId id="279" r:id="rId27"/>
    <p:sldId id="280" r:id="rId28"/>
    <p:sldId id="281" r:id="rId29"/>
    <p:sldId id="282" r:id="rId30"/>
    <p:sldId id="283" r:id="rId31"/>
    <p:sldId id="284" r:id="rId32"/>
  </p:sldIdLst>
  <p:sldSz cx="9144000" cy="6858000" type="screen4x3"/>
  <p:notesSz cx="6858000" cy="9144000"/>
  <p:defaultTextStyle>
    <a:defPPr>
      <a:defRPr lang="es-ES"/>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Arial" panose="020B0604020202020204" pitchFamily="34" charset="0"/>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Arial" panose="020B0604020202020204" pitchFamily="34" charset="0"/>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Arial" panose="020B0604020202020204" pitchFamily="34" charset="0"/>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Arial" panose="020B0604020202020204" pitchFamily="34" charset="0"/>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Arial" panose="020B0604020202020204" pitchFamily="34" charset="0"/>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Arial" panose="020B0604020202020204" pitchFamily="34" charset="0"/>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Arial" panose="020B0604020202020204" pitchFamily="34" charset="0"/>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Arial" panose="020B0604020202020204" pitchFamily="34" charset="0"/>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422C16"/>
    <a:srgbClr val="0C788E"/>
    <a:srgbClr val="025198"/>
    <a:srgbClr val="000099"/>
    <a:srgbClr val="1C1C1C"/>
    <a:srgbClr val="3366FF"/>
    <a:srgbClr val="99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1574"/>
    <p:restoredTop sz="94652"/>
  </p:normalViewPr>
  <p:slideViewPr>
    <p:cSldViewPr showGuides="1">
      <p:cViewPr varScale="1">
        <p:scale>
          <a:sx n="110" d="100"/>
          <a:sy n="110" d="100"/>
        </p:scale>
        <p:origin x="130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a:p>
        </p:txBody>
      </p:sp>
      <p:sp>
        <p:nvSpPr>
          <p:cNvPr id="4" name="日期占位符 3"/>
          <p:cNvSpPr>
            <a:spLocks noGrp="1"/>
          </p:cNvSpPr>
          <p:nvPr>
            <p:ph type="dt" sz="half" idx="10"/>
          </p:nvPr>
        </p:nvSpPr>
        <p:spPr/>
        <p:txBody>
          <a:bodyPr/>
          <a:p>
            <a:pPr lvl="0" eaLnBrk="1" hangingPunct="1"/>
            <a:endParaRPr lang="es-ES" altLang="en-US" sz="1400" dirty="0"/>
          </a:p>
        </p:txBody>
      </p:sp>
      <p:sp>
        <p:nvSpPr>
          <p:cNvPr id="5" name="页脚占位符 4"/>
          <p:cNvSpPr>
            <a:spLocks noGrp="1"/>
          </p:cNvSpPr>
          <p:nvPr>
            <p:ph type="ftr" sz="quarter" idx="11"/>
          </p:nvPr>
        </p:nvSpPr>
        <p:spPr/>
        <p:txBody>
          <a:bodyPr/>
          <a:p>
            <a:pPr lvl="0" algn="ctr" eaLnBrk="1" hangingPunct="1"/>
            <a:endParaRPr lang="es-ES" altLang="en-US" sz="1400" dirty="0"/>
          </a:p>
        </p:txBody>
      </p:sp>
      <p:sp>
        <p:nvSpPr>
          <p:cNvPr id="6" name="灯片编号占位符 5"/>
          <p:cNvSpPr>
            <a:spLocks noGrp="1"/>
          </p:cNvSpPr>
          <p:nvPr>
            <p:ph type="sldNum" sz="quarter" idx="12"/>
          </p:nvPr>
        </p:nvSpPr>
        <p:spPr/>
        <p:txBody>
          <a:bodyPr/>
          <a:p>
            <a:pPr lvl="0" algn="r" eaLnBrk="1" hangingPunct="1"/>
            <a:fld id="{9A0DB2DC-4C9A-4742-B13C-FB6460FD3503}" type="slidenum">
              <a:rPr lang="es-ES" altLang="en-US" sz="1400" dirty="0"/>
            </a:fld>
            <a:endParaRPr lang="es-ES" altLang="en-US" sz="14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a:spLocks noGrp="1"/>
          </p:cNvSpPr>
          <p:nvPr>
            <p:ph type="dt" sz="half" idx="10"/>
          </p:nvPr>
        </p:nvSpPr>
        <p:spPr/>
        <p:txBody>
          <a:bodyPr/>
          <a:p>
            <a:pPr lvl="0" eaLnBrk="1" hangingPunct="1"/>
            <a:endParaRPr lang="es-ES" altLang="en-US" sz="1400" dirty="0"/>
          </a:p>
        </p:txBody>
      </p:sp>
      <p:sp>
        <p:nvSpPr>
          <p:cNvPr id="5" name="页脚占位符 4"/>
          <p:cNvSpPr>
            <a:spLocks noGrp="1"/>
          </p:cNvSpPr>
          <p:nvPr>
            <p:ph type="ftr" sz="quarter" idx="11"/>
          </p:nvPr>
        </p:nvSpPr>
        <p:spPr/>
        <p:txBody>
          <a:bodyPr/>
          <a:p>
            <a:pPr lvl="0" algn="ctr" eaLnBrk="1" hangingPunct="1"/>
            <a:endParaRPr lang="es-ES" altLang="en-US" sz="1400" dirty="0"/>
          </a:p>
        </p:txBody>
      </p:sp>
      <p:sp>
        <p:nvSpPr>
          <p:cNvPr id="6" name="灯片编号占位符 5"/>
          <p:cNvSpPr>
            <a:spLocks noGrp="1"/>
          </p:cNvSpPr>
          <p:nvPr>
            <p:ph type="sldNum" sz="quarter" idx="12"/>
          </p:nvPr>
        </p:nvSpPr>
        <p:spPr/>
        <p:txBody>
          <a:bodyPr/>
          <a:p>
            <a:pPr lvl="0" algn="r" eaLnBrk="1" hangingPunct="1"/>
            <a:fld id="{9A0DB2DC-4C9A-4742-B13C-FB6460FD3503}" type="slidenum">
              <a:rPr lang="es-ES" altLang="en-US" sz="1400" dirty="0"/>
            </a:fld>
            <a:endParaRPr lang="es-ES" altLang="en-US" sz="14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hasCustomPrompt="1"/>
          </p:nvPr>
        </p:nvSpPr>
        <p:spPr>
          <a:xfrm>
            <a:off x="457200" y="274638"/>
            <a:ext cx="6019800" cy="5851525"/>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a:spLocks noGrp="1"/>
          </p:cNvSpPr>
          <p:nvPr>
            <p:ph type="dt" sz="half" idx="10"/>
          </p:nvPr>
        </p:nvSpPr>
        <p:spPr/>
        <p:txBody>
          <a:bodyPr/>
          <a:p>
            <a:pPr lvl="0" eaLnBrk="1" hangingPunct="1"/>
            <a:endParaRPr lang="es-ES" altLang="en-US" sz="1400" dirty="0"/>
          </a:p>
        </p:txBody>
      </p:sp>
      <p:sp>
        <p:nvSpPr>
          <p:cNvPr id="5" name="页脚占位符 4"/>
          <p:cNvSpPr>
            <a:spLocks noGrp="1"/>
          </p:cNvSpPr>
          <p:nvPr>
            <p:ph type="ftr" sz="quarter" idx="11"/>
          </p:nvPr>
        </p:nvSpPr>
        <p:spPr/>
        <p:txBody>
          <a:bodyPr/>
          <a:p>
            <a:pPr lvl="0" algn="ctr" eaLnBrk="1" hangingPunct="1"/>
            <a:endParaRPr lang="es-ES" altLang="en-US" sz="1400" dirty="0"/>
          </a:p>
        </p:txBody>
      </p:sp>
      <p:sp>
        <p:nvSpPr>
          <p:cNvPr id="6" name="灯片编号占位符 5"/>
          <p:cNvSpPr>
            <a:spLocks noGrp="1"/>
          </p:cNvSpPr>
          <p:nvPr>
            <p:ph type="sldNum" sz="quarter" idx="12"/>
          </p:nvPr>
        </p:nvSpPr>
        <p:spPr/>
        <p:txBody>
          <a:bodyPr/>
          <a:p>
            <a:pPr lvl="0" algn="r" eaLnBrk="1" hangingPunct="1"/>
            <a:fld id="{9A0DB2DC-4C9A-4742-B13C-FB6460FD3503}" type="slidenum">
              <a:rPr lang="es-ES" altLang="en-US" sz="1400" dirty="0"/>
            </a:fld>
            <a:endParaRPr lang="es-ES" altLang="en-US" sz="14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a:spLocks noGrp="1"/>
          </p:cNvSpPr>
          <p:nvPr>
            <p:ph type="dt" sz="half" idx="10"/>
          </p:nvPr>
        </p:nvSpPr>
        <p:spPr/>
        <p:txBody>
          <a:bodyPr/>
          <a:p>
            <a:pPr lvl="0" eaLnBrk="1" hangingPunct="1"/>
            <a:endParaRPr lang="es-ES" altLang="en-US" sz="1400" dirty="0"/>
          </a:p>
        </p:txBody>
      </p:sp>
      <p:sp>
        <p:nvSpPr>
          <p:cNvPr id="5" name="页脚占位符 4"/>
          <p:cNvSpPr>
            <a:spLocks noGrp="1"/>
          </p:cNvSpPr>
          <p:nvPr>
            <p:ph type="ftr" sz="quarter" idx="11"/>
          </p:nvPr>
        </p:nvSpPr>
        <p:spPr/>
        <p:txBody>
          <a:bodyPr/>
          <a:p>
            <a:pPr lvl="0" algn="ctr" eaLnBrk="1" hangingPunct="1"/>
            <a:endParaRPr lang="es-ES" altLang="en-US" sz="1400" dirty="0"/>
          </a:p>
        </p:txBody>
      </p:sp>
      <p:sp>
        <p:nvSpPr>
          <p:cNvPr id="6" name="灯片编号占位符 5"/>
          <p:cNvSpPr>
            <a:spLocks noGrp="1"/>
          </p:cNvSpPr>
          <p:nvPr>
            <p:ph type="sldNum" sz="quarter" idx="12"/>
          </p:nvPr>
        </p:nvSpPr>
        <p:spPr/>
        <p:txBody>
          <a:bodyPr/>
          <a:p>
            <a:pPr lvl="0" algn="r" eaLnBrk="1" hangingPunct="1"/>
            <a:fld id="{9A0DB2DC-4C9A-4742-B13C-FB6460FD3503}" type="slidenum">
              <a:rPr lang="es-ES" altLang="en-US" sz="1400" dirty="0"/>
            </a:fld>
            <a:endParaRPr lang="es-ES" altLang="en-US" sz="14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p>
            <a:pPr lvl="0" eaLnBrk="1" hangingPunct="1"/>
            <a:endParaRPr lang="es-ES" altLang="en-US" sz="1400" dirty="0"/>
          </a:p>
        </p:txBody>
      </p:sp>
      <p:sp>
        <p:nvSpPr>
          <p:cNvPr id="5" name="页脚占位符 4"/>
          <p:cNvSpPr>
            <a:spLocks noGrp="1"/>
          </p:cNvSpPr>
          <p:nvPr>
            <p:ph type="ftr" sz="quarter" idx="11"/>
          </p:nvPr>
        </p:nvSpPr>
        <p:spPr/>
        <p:txBody>
          <a:bodyPr/>
          <a:p>
            <a:pPr lvl="0" algn="ctr" eaLnBrk="1" hangingPunct="1"/>
            <a:endParaRPr lang="es-ES" altLang="en-US" sz="1400" dirty="0"/>
          </a:p>
        </p:txBody>
      </p:sp>
      <p:sp>
        <p:nvSpPr>
          <p:cNvPr id="6" name="灯片编号占位符 5"/>
          <p:cNvSpPr>
            <a:spLocks noGrp="1"/>
          </p:cNvSpPr>
          <p:nvPr>
            <p:ph type="sldNum" sz="quarter" idx="12"/>
          </p:nvPr>
        </p:nvSpPr>
        <p:spPr/>
        <p:txBody>
          <a:bodyPr/>
          <a:p>
            <a:pPr lvl="0" algn="r" eaLnBrk="1" hangingPunct="1"/>
            <a:fld id="{9A0DB2DC-4C9A-4742-B13C-FB6460FD3503}" type="slidenum">
              <a:rPr lang="es-ES" altLang="en-US" sz="1400" dirty="0"/>
            </a:fld>
            <a:endParaRPr lang="es-ES" altLang="en-US" sz="14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hasCustomPrompt="1"/>
          </p:nvPr>
        </p:nvSpPr>
        <p:spPr>
          <a:xfrm>
            <a:off x="457200" y="1600200"/>
            <a:ext cx="4038600" cy="452596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内容占位符 3"/>
          <p:cNvSpPr>
            <a:spLocks noGrp="1"/>
          </p:cNvSpPr>
          <p:nvPr>
            <p:ph sz="half" idx="2" hasCustomPrompt="1"/>
          </p:nvPr>
        </p:nvSpPr>
        <p:spPr>
          <a:xfrm>
            <a:off x="4648200" y="1600200"/>
            <a:ext cx="4038600" cy="452596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日期占位符 4"/>
          <p:cNvSpPr>
            <a:spLocks noGrp="1"/>
          </p:cNvSpPr>
          <p:nvPr>
            <p:ph type="dt" sz="half" idx="10"/>
          </p:nvPr>
        </p:nvSpPr>
        <p:spPr/>
        <p:txBody>
          <a:bodyPr/>
          <a:p>
            <a:pPr lvl="0" eaLnBrk="1" hangingPunct="1"/>
            <a:endParaRPr lang="es-ES" altLang="en-US" sz="1400" dirty="0"/>
          </a:p>
        </p:txBody>
      </p:sp>
      <p:sp>
        <p:nvSpPr>
          <p:cNvPr id="6" name="页脚占位符 5"/>
          <p:cNvSpPr>
            <a:spLocks noGrp="1"/>
          </p:cNvSpPr>
          <p:nvPr>
            <p:ph type="ftr" sz="quarter" idx="11"/>
          </p:nvPr>
        </p:nvSpPr>
        <p:spPr/>
        <p:txBody>
          <a:bodyPr/>
          <a:p>
            <a:pPr lvl="0" algn="ctr" eaLnBrk="1" hangingPunct="1"/>
            <a:endParaRPr lang="es-ES" altLang="en-US" sz="1400" dirty="0"/>
          </a:p>
        </p:txBody>
      </p:sp>
      <p:sp>
        <p:nvSpPr>
          <p:cNvPr id="7" name="灯片编号占位符 6"/>
          <p:cNvSpPr>
            <a:spLocks noGrp="1"/>
          </p:cNvSpPr>
          <p:nvPr>
            <p:ph type="sldNum" sz="quarter" idx="12"/>
          </p:nvPr>
        </p:nvSpPr>
        <p:spPr/>
        <p:txBody>
          <a:bodyPr/>
          <a:p>
            <a:pPr lvl="0" algn="r" eaLnBrk="1" hangingPunct="1"/>
            <a:fld id="{9A0DB2DC-4C9A-4742-B13C-FB6460FD3503}" type="slidenum">
              <a:rPr lang="es-ES" altLang="en-US" sz="1400" dirty="0"/>
            </a:fld>
            <a:endParaRPr lang="es-ES" altLang="en-US" sz="14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30238" y="2505075"/>
            <a:ext cx="386873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7" name="日期占位符 6"/>
          <p:cNvSpPr>
            <a:spLocks noGrp="1"/>
          </p:cNvSpPr>
          <p:nvPr>
            <p:ph type="dt" sz="half" idx="10"/>
          </p:nvPr>
        </p:nvSpPr>
        <p:spPr/>
        <p:txBody>
          <a:bodyPr/>
          <a:p>
            <a:pPr lvl="0" eaLnBrk="1" hangingPunct="1"/>
            <a:endParaRPr lang="es-ES" altLang="en-US" sz="1400" dirty="0"/>
          </a:p>
        </p:txBody>
      </p:sp>
      <p:sp>
        <p:nvSpPr>
          <p:cNvPr id="8" name="页脚占位符 7"/>
          <p:cNvSpPr>
            <a:spLocks noGrp="1"/>
          </p:cNvSpPr>
          <p:nvPr>
            <p:ph type="ftr" sz="quarter" idx="11"/>
          </p:nvPr>
        </p:nvSpPr>
        <p:spPr/>
        <p:txBody>
          <a:bodyPr/>
          <a:p>
            <a:pPr lvl="0" algn="ctr" eaLnBrk="1" hangingPunct="1"/>
            <a:endParaRPr lang="es-ES" altLang="en-US" sz="1400" dirty="0"/>
          </a:p>
        </p:txBody>
      </p:sp>
      <p:sp>
        <p:nvSpPr>
          <p:cNvPr id="9" name="灯片编号占位符 8"/>
          <p:cNvSpPr>
            <a:spLocks noGrp="1"/>
          </p:cNvSpPr>
          <p:nvPr>
            <p:ph type="sldNum" sz="quarter" idx="12"/>
          </p:nvPr>
        </p:nvSpPr>
        <p:spPr/>
        <p:txBody>
          <a:bodyPr/>
          <a:p>
            <a:pPr lvl="0" algn="r" eaLnBrk="1" hangingPunct="1"/>
            <a:fld id="{9A0DB2DC-4C9A-4742-B13C-FB6460FD3503}" type="slidenum">
              <a:rPr lang="es-ES" altLang="en-US" sz="1400" dirty="0"/>
            </a:fld>
            <a:endParaRPr lang="es-ES" altLang="en-US" sz="14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p>
            <a:pPr lvl="0" eaLnBrk="1" hangingPunct="1"/>
            <a:endParaRPr lang="es-ES" altLang="en-US" sz="1400" dirty="0"/>
          </a:p>
        </p:txBody>
      </p:sp>
      <p:sp>
        <p:nvSpPr>
          <p:cNvPr id="4" name="页脚占位符 3"/>
          <p:cNvSpPr>
            <a:spLocks noGrp="1"/>
          </p:cNvSpPr>
          <p:nvPr>
            <p:ph type="ftr" sz="quarter" idx="11"/>
          </p:nvPr>
        </p:nvSpPr>
        <p:spPr/>
        <p:txBody>
          <a:bodyPr/>
          <a:p>
            <a:pPr lvl="0" algn="ctr" eaLnBrk="1" hangingPunct="1"/>
            <a:endParaRPr lang="es-ES" altLang="en-US" sz="1400" dirty="0"/>
          </a:p>
        </p:txBody>
      </p:sp>
      <p:sp>
        <p:nvSpPr>
          <p:cNvPr id="5" name="灯片编号占位符 4"/>
          <p:cNvSpPr>
            <a:spLocks noGrp="1"/>
          </p:cNvSpPr>
          <p:nvPr>
            <p:ph type="sldNum" sz="quarter" idx="12"/>
          </p:nvPr>
        </p:nvSpPr>
        <p:spPr/>
        <p:txBody>
          <a:bodyPr/>
          <a:p>
            <a:pPr lvl="0" algn="r" eaLnBrk="1" hangingPunct="1"/>
            <a:fld id="{9A0DB2DC-4C9A-4742-B13C-FB6460FD3503}" type="slidenum">
              <a:rPr lang="es-ES" altLang="en-US" sz="1400" dirty="0"/>
            </a:fld>
            <a:endParaRPr lang="es-ES" altLang="en-US" sz="14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hangingPunct="1"/>
            <a:endParaRPr lang="es-ES" altLang="en-US" sz="1400" dirty="0"/>
          </a:p>
        </p:txBody>
      </p:sp>
      <p:sp>
        <p:nvSpPr>
          <p:cNvPr id="3" name="页脚占位符 2"/>
          <p:cNvSpPr>
            <a:spLocks noGrp="1"/>
          </p:cNvSpPr>
          <p:nvPr>
            <p:ph type="ftr" sz="quarter" idx="11"/>
          </p:nvPr>
        </p:nvSpPr>
        <p:spPr/>
        <p:txBody>
          <a:bodyPr/>
          <a:p>
            <a:pPr lvl="0" algn="ctr" eaLnBrk="1" hangingPunct="1"/>
            <a:endParaRPr lang="es-ES" altLang="en-US" sz="1400" dirty="0"/>
          </a:p>
        </p:txBody>
      </p:sp>
      <p:sp>
        <p:nvSpPr>
          <p:cNvPr id="4" name="灯片编号占位符 3"/>
          <p:cNvSpPr>
            <a:spLocks noGrp="1"/>
          </p:cNvSpPr>
          <p:nvPr>
            <p:ph type="sldNum" sz="quarter" idx="12"/>
          </p:nvPr>
        </p:nvSpPr>
        <p:spPr/>
        <p:txBody>
          <a:bodyPr/>
          <a:p>
            <a:pPr lvl="0" algn="r" eaLnBrk="1" hangingPunct="1"/>
            <a:fld id="{9A0DB2DC-4C9A-4742-B13C-FB6460FD3503}" type="slidenum">
              <a:rPr lang="es-ES" altLang="en-US" sz="1400" dirty="0"/>
            </a:fld>
            <a:endParaRPr lang="es-ES" altLang="en-US" sz="14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p>
            <a:pPr lvl="0" eaLnBrk="1" hangingPunct="1"/>
            <a:endParaRPr lang="es-ES" altLang="en-US" sz="1400" dirty="0"/>
          </a:p>
        </p:txBody>
      </p:sp>
      <p:sp>
        <p:nvSpPr>
          <p:cNvPr id="6" name="页脚占位符 5"/>
          <p:cNvSpPr>
            <a:spLocks noGrp="1"/>
          </p:cNvSpPr>
          <p:nvPr>
            <p:ph type="ftr" sz="quarter" idx="11"/>
          </p:nvPr>
        </p:nvSpPr>
        <p:spPr/>
        <p:txBody>
          <a:bodyPr/>
          <a:p>
            <a:pPr lvl="0" algn="ctr" eaLnBrk="1" hangingPunct="1"/>
            <a:endParaRPr lang="es-ES" altLang="en-US" sz="1400" dirty="0"/>
          </a:p>
        </p:txBody>
      </p:sp>
      <p:sp>
        <p:nvSpPr>
          <p:cNvPr id="7" name="灯片编号占位符 6"/>
          <p:cNvSpPr>
            <a:spLocks noGrp="1"/>
          </p:cNvSpPr>
          <p:nvPr>
            <p:ph type="sldNum" sz="quarter" idx="12"/>
          </p:nvPr>
        </p:nvSpPr>
        <p:spPr/>
        <p:txBody>
          <a:bodyPr/>
          <a:p>
            <a:pPr lvl="0" algn="r" eaLnBrk="1" hangingPunct="1"/>
            <a:fld id="{9A0DB2DC-4C9A-4742-B13C-FB6460FD3503}" type="slidenum">
              <a:rPr lang="es-ES" altLang="en-US" sz="1400" dirty="0"/>
            </a:fld>
            <a:endParaRPr lang="es-ES" altLang="en-US" sz="14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p>
            <a:pPr lvl="0" eaLnBrk="1" hangingPunct="1"/>
            <a:endParaRPr lang="es-ES" altLang="en-US" sz="1400" dirty="0"/>
          </a:p>
        </p:txBody>
      </p:sp>
      <p:sp>
        <p:nvSpPr>
          <p:cNvPr id="6" name="页脚占位符 5"/>
          <p:cNvSpPr>
            <a:spLocks noGrp="1"/>
          </p:cNvSpPr>
          <p:nvPr>
            <p:ph type="ftr" sz="quarter" idx="11"/>
          </p:nvPr>
        </p:nvSpPr>
        <p:spPr/>
        <p:txBody>
          <a:bodyPr/>
          <a:p>
            <a:pPr lvl="0" algn="ctr" eaLnBrk="1" hangingPunct="1"/>
            <a:endParaRPr lang="es-ES" altLang="en-US" sz="1400" dirty="0"/>
          </a:p>
        </p:txBody>
      </p:sp>
      <p:sp>
        <p:nvSpPr>
          <p:cNvPr id="7" name="灯片编号占位符 6"/>
          <p:cNvSpPr>
            <a:spLocks noGrp="1"/>
          </p:cNvSpPr>
          <p:nvPr>
            <p:ph type="sldNum" sz="quarter" idx="12"/>
          </p:nvPr>
        </p:nvSpPr>
        <p:spPr/>
        <p:txBody>
          <a:bodyPr/>
          <a:p>
            <a:pPr lvl="0" algn="r" eaLnBrk="1" hangingPunct="1"/>
            <a:fld id="{9A0DB2DC-4C9A-4742-B13C-FB6460FD3503}" type="slidenum">
              <a:rPr lang="es-ES" altLang="en-US" sz="1400" dirty="0"/>
            </a:fld>
            <a:endParaRPr lang="es-ES" altLang="en-US" sz="140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p>
            <a:pPr lvl="0"/>
            <a:r>
              <a:rPr lang="es-ES" altLang="en-US" dirty="0"/>
              <a:t>Haga clic para cambiar el estilo de título	</a:t>
            </a:r>
            <a:endParaRPr lang="es-ES" altLang="en-US" dirty="0"/>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p>
            <a:pPr lvl="0"/>
            <a:r>
              <a:rPr lang="es-ES" altLang="en-US" dirty="0"/>
              <a:t>Haga clic para modificar el estilo de texto del patrón</a:t>
            </a:r>
            <a:endParaRPr lang="es-ES" altLang="en-US" dirty="0"/>
          </a:p>
          <a:p>
            <a:pPr lvl="1"/>
            <a:r>
              <a:rPr lang="es-ES" altLang="en-US" dirty="0"/>
              <a:t>Segundo nivel</a:t>
            </a:r>
            <a:endParaRPr lang="es-ES" altLang="en-US" dirty="0"/>
          </a:p>
          <a:p>
            <a:pPr lvl="2"/>
            <a:r>
              <a:rPr lang="es-ES" altLang="en-US" dirty="0"/>
              <a:t>Tercer nivel</a:t>
            </a:r>
            <a:endParaRPr lang="es-ES" altLang="en-US" dirty="0"/>
          </a:p>
          <a:p>
            <a:pPr lvl="3"/>
            <a:r>
              <a:rPr lang="es-ES" altLang="en-US" dirty="0"/>
              <a:t>Cuarto nivel</a:t>
            </a:r>
            <a:endParaRPr lang="es-ES" altLang="en-US" dirty="0"/>
          </a:p>
          <a:p>
            <a:pPr lvl="4"/>
            <a:r>
              <a:rPr lang="es-ES" altLang="en-US" dirty="0"/>
              <a:t>Quinto nivel</a:t>
            </a:r>
            <a:endParaRPr lang="es-ES"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
            <a:pPr lvl="0" eaLnBrk="1" hangingPunct="1"/>
            <a:endParaRPr lang="es-ES" altLang="en-US" sz="1400"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
            <a:pPr lvl="0" algn="ctr" eaLnBrk="1" hangingPunct="1"/>
            <a:endParaRPr lang="es-ES" altLang="en-US" sz="1400"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
            <a:pPr lvl="0" algn="r" eaLnBrk="1" hangingPunct="1"/>
            <a:fld id="{9A0DB2DC-4C9A-4742-B13C-FB6460FD3503}" type="slidenum">
              <a:rPr lang="es-ES" altLang="en-US" sz="1400" dirty="0"/>
            </a:fld>
            <a:endParaRPr lang="es-ES" altLang="en-US" sz="14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050" name="Rectangle 110"/>
          <p:cNvSpPr>
            <a:spLocks noGrp="1"/>
          </p:cNvSpPr>
          <p:nvPr>
            <p:ph type="ctrTitle"/>
          </p:nvPr>
        </p:nvSpPr>
        <p:spPr>
          <a:xfrm>
            <a:off x="2555875" y="1484313"/>
            <a:ext cx="6194425" cy="1265237"/>
          </a:xfrm>
          <a:ln/>
        </p:spPr>
        <p:txBody>
          <a:bodyPr vert="horz" wrap="square" lIns="91440" tIns="45720" rIns="91440" bIns="45720" anchor="ctr"/>
          <a:p>
            <a:pPr eaLnBrk="1" hangingPunct="1"/>
            <a:r>
              <a:rPr lang="es-UY" altLang="en-US" sz="3600" b="1" kern="1200" dirty="0">
                <a:solidFill>
                  <a:schemeClr val="tx1"/>
                </a:solidFill>
                <a:latin typeface="+mj-lt"/>
                <a:ea typeface="+mj-ea"/>
                <a:cs typeface="+mj-cs"/>
              </a:rPr>
              <a:t>Work Stealing Algorithm</a:t>
            </a:r>
            <a:endParaRPr lang="es-ES" altLang="en-US" sz="3600" b="1" kern="1200" dirty="0">
              <a:solidFill>
                <a:schemeClr val="tx1"/>
              </a:solidFill>
              <a:latin typeface="+mj-lt"/>
              <a:ea typeface="+mj-ea"/>
              <a:cs typeface="+mj-cs"/>
            </a:endParaRPr>
          </a:p>
        </p:txBody>
      </p:sp>
      <p:sp>
        <p:nvSpPr>
          <p:cNvPr id="2051" name="Rectangle 115"/>
          <p:cNvSpPr>
            <a:spLocks noGrp="1"/>
          </p:cNvSpPr>
          <p:nvPr>
            <p:ph type="subTitle" idx="1" hasCustomPrompt="1"/>
          </p:nvPr>
        </p:nvSpPr>
        <p:spPr>
          <a:xfrm>
            <a:off x="3779838" y="2781300"/>
            <a:ext cx="4681537" cy="576263"/>
          </a:xfrm>
          <a:ln/>
        </p:spPr>
        <p:txBody>
          <a:bodyPr vert="horz" wrap="square" lIns="91440" tIns="45720" rIns="91440" bIns="45720" anchor="t"/>
          <a:p>
            <a:pPr algn="l" eaLnBrk="1" hangingPunct="1"/>
            <a:r>
              <a:rPr lang="en-US" altLang="en-US" sz="2000" kern="1200" dirty="0">
                <a:latin typeface="+mn-lt"/>
                <a:ea typeface="+mn-ea"/>
                <a:cs typeface="+mn-cs"/>
              </a:rPr>
              <a:t>Present by: Xin Yang</a:t>
            </a:r>
            <a:endParaRPr lang="en-US" altLang="en-US" sz="2000" kern="1200" dirty="0">
              <a:latin typeface="+mn-lt"/>
              <a:ea typeface="+mn-ea"/>
              <a:cs typeface="+mn-cs"/>
            </a:endParaRPr>
          </a:p>
          <a:p>
            <a:pPr algn="l" eaLnBrk="1" hangingPunct="1"/>
            <a:r>
              <a:rPr lang="en-US" altLang="en-US" sz="2000" kern="1200" dirty="0">
                <a:latin typeface="+mn-lt"/>
                <a:ea typeface="+mn-ea"/>
                <a:cs typeface="+mn-cs"/>
              </a:rPr>
              <a:t>                   Hao Li Chen</a:t>
            </a:r>
            <a:endParaRPr lang="en-US" altLang="en-US" sz="2000" kern="1200" dirty="0">
              <a:latin typeface="+mn-lt"/>
              <a:ea typeface="+mn-ea"/>
              <a:cs typeface="+mn-cs"/>
            </a:endParaRPr>
          </a:p>
          <a:p>
            <a:pPr algn="l" eaLnBrk="1" hangingPunct="1"/>
            <a:r>
              <a:rPr lang="en-US" altLang="en-US" sz="2000" kern="1200" dirty="0">
                <a:latin typeface="+mn-lt"/>
                <a:ea typeface="+mn-ea"/>
                <a:cs typeface="+mn-cs"/>
              </a:rPr>
              <a:t>                   Xiao Tian Wang</a:t>
            </a:r>
            <a:endParaRPr lang="es-ES" altLang="en-US" sz="2000" kern="1200" dirty="0">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1"/>
          <p:cNvSpPr>
            <a:spLocks noGrp="1"/>
          </p:cNvSpPr>
          <p:nvPr>
            <p:ph type="title"/>
          </p:nvPr>
        </p:nvSpPr>
        <p:spPr>
          <a:xfrm>
            <a:off x="457200" y="105093"/>
            <a:ext cx="8229600" cy="1143000"/>
          </a:xfrm>
          <a:ln/>
        </p:spPr>
        <p:txBody>
          <a:bodyPr vert="horz" wrap="square" lIns="91440" tIns="45720" rIns="91440" bIns="45720" anchor="ctr"/>
          <a:p>
            <a:br>
              <a:rPr lang="en-US" altLang="zh-CN" dirty="0">
                <a:ea typeface="宋体" panose="02010600030101010101" pitchFamily="2" charset="-122"/>
              </a:rPr>
            </a:br>
            <a:r>
              <a:rPr lang="en-US" altLang="zh-CN" sz="4000" dirty="0">
                <a:latin typeface="Times New Roman" panose="02020603050405020304" pitchFamily="18" charset="0"/>
                <a:ea typeface="宋体" panose="02010600030101010101" pitchFamily="2" charset="-122"/>
              </a:rPr>
              <a:t>Disadvantages</a:t>
            </a:r>
            <a:endParaRPr lang="en-US" altLang="zh-CN" sz="4000" dirty="0">
              <a:latin typeface="Times New Roman" panose="02020603050405020304" pitchFamily="18" charset="0"/>
              <a:ea typeface="宋体" panose="02010600030101010101" pitchFamily="2" charset="-122"/>
            </a:endParaRPr>
          </a:p>
        </p:txBody>
      </p:sp>
      <p:sp>
        <p:nvSpPr>
          <p:cNvPr id="11267" name="内容占位符 2"/>
          <p:cNvSpPr>
            <a:spLocks noGrp="1"/>
          </p:cNvSpPr>
          <p:nvPr>
            <p:ph idx="1" hasCustomPrompt="1"/>
          </p:nvPr>
        </p:nvSpPr>
        <p:spPr>
          <a:xfrm>
            <a:off x="457200" y="1995805"/>
            <a:ext cx="8229600" cy="4525963"/>
          </a:xfrm>
          <a:ln/>
        </p:spPr>
        <p:txBody>
          <a:bodyPr vert="horz" wrap="square" lIns="91440" tIns="45720" rIns="91440" bIns="45720" anchor="t"/>
          <a:p>
            <a:pPr marL="0" indent="0">
              <a:buNone/>
            </a:pPr>
            <a:r>
              <a:rPr lang="en-US" altLang="zh-CN" sz="2800" dirty="0">
                <a:latin typeface="Times New Roman" panose="02020603050405020304" pitchFamily="18" charset="0"/>
                <a:ea typeface="宋体" panose="02010600030101010101" pitchFamily="2" charset="-122"/>
              </a:rPr>
              <a:t>P</a:t>
            </a:r>
            <a:r>
              <a:rPr lang="zh-CN" altLang="en-US" sz="2800" dirty="0">
                <a:latin typeface="Times New Roman" panose="02020603050405020304" pitchFamily="18" charset="0"/>
                <a:ea typeface="宋体" panose="02010600030101010101" pitchFamily="2" charset="-122"/>
              </a:rPr>
              <a:t>erform well for regular D&amp;C applications</a:t>
            </a:r>
            <a:endParaRPr lang="zh-CN" altLang="en-US" sz="2800" dirty="0">
              <a:latin typeface="Times New Roman" panose="02020603050405020304" pitchFamily="18" charset="0"/>
              <a:ea typeface="宋体" panose="02010600030101010101" pitchFamily="2" charset="-122"/>
            </a:endParaRPr>
          </a:p>
          <a:p>
            <a:pPr marL="0" indent="0">
              <a:buNone/>
            </a:pPr>
            <a:r>
              <a:rPr lang="en-US" altLang="zh-CN" sz="2800" dirty="0">
                <a:latin typeface="Times New Roman" panose="02020603050405020304" pitchFamily="18" charset="0"/>
                <a:ea typeface="宋体" panose="02010600030101010101" pitchFamily="2" charset="-122"/>
              </a:rPr>
              <a:t>B</a:t>
            </a:r>
            <a:r>
              <a:rPr lang="zh-CN" altLang="en-US" sz="2800" dirty="0">
                <a:latin typeface="Times New Roman" panose="02020603050405020304" pitchFamily="18" charset="0"/>
                <a:ea typeface="宋体" panose="02010600030101010101" pitchFamily="2" charset="-122"/>
              </a:rPr>
              <a:t>ut </a:t>
            </a:r>
            <a:r>
              <a:rPr lang="en-US" altLang="zh-CN" sz="2800" dirty="0">
                <a:latin typeface="Times New Roman" panose="02020603050405020304" pitchFamily="18" charset="0"/>
                <a:ea typeface="宋体" panose="02010600030101010101" pitchFamily="2" charset="-122"/>
              </a:rPr>
              <a:t>have problems</a:t>
            </a:r>
            <a:r>
              <a:rPr lang="zh-CN" altLang="en-US" sz="2800" dirty="0">
                <a:latin typeface="Times New Roman" panose="02020603050405020304" pitchFamily="18" charset="0"/>
                <a:ea typeface="宋体" panose="02010600030101010101" pitchFamily="2" charset="-122"/>
              </a:rPr>
              <a:t> for highly-irregular applications.</a:t>
            </a:r>
            <a:endParaRPr lang="zh-CN" altLang="en-US" sz="2800" dirty="0">
              <a:latin typeface="Times New Roman" panose="02020603050405020304" pitchFamily="18" charset="0"/>
              <a:ea typeface="宋体" panose="02010600030101010101" pitchFamily="2" charset="-122"/>
            </a:endParaRPr>
          </a:p>
          <a:p>
            <a:pPr marL="0" indent="0">
              <a:buNone/>
            </a:pPr>
            <a:endParaRPr lang="zh-CN" altLang="en-US" sz="2800" dirty="0">
              <a:latin typeface="Times New Roman" panose="02020603050405020304" pitchFamily="18" charset="0"/>
              <a:ea typeface="宋体" panose="02010600030101010101" pitchFamily="2" charset="-122"/>
            </a:endParaRPr>
          </a:p>
          <a:p>
            <a:pPr marL="0" indent="0" algn="just">
              <a:buNone/>
            </a:pPr>
            <a:r>
              <a:rPr lang="zh-CN" altLang="en-US" sz="2800" dirty="0">
                <a:latin typeface="Times New Roman" panose="02020603050405020304" pitchFamily="18" charset="0"/>
                <a:ea typeface="宋体" panose="02010600030101010101" pitchFamily="2" charset="-122"/>
              </a:rPr>
              <a:t>In such applications, all the tasks may be concentrated on relatively few nodes, and the randomised way of selecting targets that is employed by these algorithm can consequently perform badly.</a:t>
            </a:r>
            <a:r>
              <a:rPr lang="zh-CN" altLang="en-US" sz="2400" dirty="0">
                <a:ea typeface="宋体" panose="02010600030101010101" pitchFamily="2" charset="-122"/>
              </a:rPr>
              <a:t> </a:t>
            </a:r>
            <a:endParaRPr lang="zh-CN" altLang="en-US" sz="2400" dirty="0">
              <a:ea typeface="宋体" panose="02010600030101010101" pitchFamily="2" charset="-122"/>
            </a:endParaRPr>
          </a:p>
          <a:p>
            <a:pPr marL="0" indent="0"/>
            <a:endParaRPr lang="en-US" alt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内容占位符 2"/>
          <p:cNvSpPr>
            <a:spLocks noGrp="1"/>
          </p:cNvSpPr>
          <p:nvPr>
            <p:ph idx="1" hasCustomPrompt="1"/>
          </p:nvPr>
        </p:nvSpPr>
        <p:spPr>
          <a:xfrm>
            <a:off x="366395" y="2097405"/>
            <a:ext cx="8229600" cy="4525963"/>
          </a:xfrm>
          <a:ln/>
        </p:spPr>
        <p:txBody>
          <a:bodyPr vert="horz" wrap="square" lIns="91440" tIns="45720" rIns="91440" bIns="45720" anchor="t"/>
          <a:p>
            <a:r>
              <a:rPr lang="zh-CN" altLang="en-US" dirty="0">
                <a:latin typeface="Times New Roman" panose="02020603050405020304" pitchFamily="18" charset="0"/>
                <a:ea typeface="宋体" panose="02010600030101010101" pitchFamily="2" charset="-122"/>
              </a:rPr>
              <a:t>Some work-stealing algorithms use dynamic load information to estimate the size of node task pools, and so inform the choice of target.</a:t>
            </a:r>
            <a:r>
              <a:rPr lang="zh-CN" altLang="en-US" dirty="0">
                <a:ea typeface="宋体" panose="02010600030101010101" pitchFamily="2" charset="-122"/>
              </a:rPr>
              <a:t> </a:t>
            </a:r>
            <a:endParaRPr lang="zh-CN" altLang="en-US" dirty="0">
              <a:ea typeface="宋体" panose="02010600030101010101" pitchFamily="2" charset="-122"/>
            </a:endParaRPr>
          </a:p>
          <a:p>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1"/>
          <p:cNvSpPr>
            <a:spLocks noGrp="1"/>
          </p:cNvSpPr>
          <p:nvPr>
            <p:ph type="title"/>
          </p:nvPr>
        </p:nvSpPr>
        <p:spPr>
          <a:xfrm>
            <a:off x="457200" y="613093"/>
            <a:ext cx="8229600" cy="1143000"/>
          </a:xfrm>
          <a:ln/>
        </p:spPr>
        <p:txBody>
          <a:bodyPr vert="horz" wrap="square" lIns="91440" tIns="45720" rIns="91440" bIns="45720" anchor="ctr"/>
          <a:p>
            <a:r>
              <a:rPr lang="en-US" altLang="zh-CN" sz="4000" dirty="0">
                <a:latin typeface="Times New Roman" panose="02020603050405020304" pitchFamily="18" charset="0"/>
                <a:ea typeface="宋体" panose="02010600030101010101" pitchFamily="2" charset="-122"/>
                <a:sym typeface="+mn-ea"/>
              </a:rPr>
              <a:t>Algorithms That Use Dynamic Load Information</a:t>
            </a:r>
            <a:br>
              <a:rPr lang="en-US" altLang="zh-CN" dirty="0">
                <a:ea typeface="宋体" panose="02010600030101010101" pitchFamily="2" charset="-122"/>
              </a:rPr>
            </a:br>
            <a:endParaRPr lang="en-US" altLang="en-US" dirty="0"/>
          </a:p>
        </p:txBody>
      </p:sp>
      <p:sp>
        <p:nvSpPr>
          <p:cNvPr id="13315" name="内容占位符 2"/>
          <p:cNvSpPr>
            <a:spLocks noGrp="1"/>
          </p:cNvSpPr>
          <p:nvPr>
            <p:ph idx="1" hasCustomPrompt="1"/>
          </p:nvPr>
        </p:nvSpPr>
        <p:spPr>
          <a:xfrm>
            <a:off x="457200" y="2232025"/>
            <a:ext cx="8229600" cy="4525963"/>
          </a:xfrm>
          <a:ln/>
        </p:spPr>
        <p:txBody>
          <a:bodyPr vert="horz" wrap="square" lIns="91440" tIns="45720" rIns="91440" bIns="45720" anchor="t"/>
          <a:p>
            <a:pPr marL="0" indent="0">
              <a:buNone/>
            </a:pPr>
            <a:r>
              <a:rPr lang="en-US" altLang="zh-CN" dirty="0">
                <a:latin typeface="Times New Roman" panose="02020603050405020304" pitchFamily="18" charset="0"/>
                <a:ea typeface="宋体" panose="02010600030101010101" pitchFamily="2" charset="-122"/>
              </a:rPr>
              <a:t>Centralised Load Information:</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Fully Centralised Methods </a:t>
            </a:r>
            <a:endParaRPr lang="en-US" altLang="zh-CN" dirty="0">
              <a:latin typeface="Times New Roman" panose="02020603050405020304" pitchFamily="18" charset="0"/>
              <a:ea typeface="宋体" panose="02010600030101010101" pitchFamily="2" charset="-122"/>
            </a:endParaRPr>
          </a:p>
          <a:p>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Hierarchical Load-Aware Stealing </a:t>
            </a:r>
            <a:r>
              <a:rPr lang="en-US" altLang="zh-CN" dirty="0">
                <a:latin typeface="Times New Roman" panose="02020603050405020304" pitchFamily="18" charset="0"/>
                <a:ea typeface="宋体" panose="02010600030101010101" pitchFamily="2" charset="-122"/>
                <a:sym typeface="+mn-ea"/>
              </a:rPr>
              <a:t>(2002)</a:t>
            </a:r>
            <a:endParaRPr lang="en-US" altLang="zh-CN" dirty="0">
              <a:latin typeface="Times New Roman" panose="02020603050405020304" pitchFamily="18" charset="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标题 1"/>
          <p:cNvSpPr>
            <a:spLocks noGrp="1"/>
          </p:cNvSpPr>
          <p:nvPr>
            <p:ph type="title"/>
          </p:nvPr>
        </p:nvSpPr>
        <p:spPr>
          <a:ln/>
        </p:spPr>
        <p:txBody>
          <a:bodyPr vert="horz" wrap="square" lIns="91440" tIns="45720" rIns="91440" bIns="45720" anchor="ctr"/>
          <a:p>
            <a:r>
              <a:rPr lang="en-US" altLang="zh-CN" sz="4000" dirty="0">
                <a:latin typeface="Times New Roman" panose="02020603050405020304" pitchFamily="18" charset="0"/>
                <a:ea typeface="宋体" panose="02010600030101010101" pitchFamily="2" charset="-122"/>
                <a:sym typeface="+mn-ea"/>
              </a:rPr>
              <a:t>C</a:t>
            </a:r>
            <a:r>
              <a:rPr lang="zh-CN" altLang="en-US" sz="4000" dirty="0">
                <a:latin typeface="Times New Roman" panose="02020603050405020304" pitchFamily="18" charset="0"/>
                <a:ea typeface="宋体" panose="02010600030101010101" pitchFamily="2" charset="-122"/>
                <a:sym typeface="+mn-ea"/>
              </a:rPr>
              <a:t>entralised </a:t>
            </a:r>
            <a:r>
              <a:rPr lang="en-US" altLang="zh-CN" sz="4000" dirty="0">
                <a:latin typeface="Times New Roman" panose="02020603050405020304" pitchFamily="18" charset="0"/>
                <a:ea typeface="宋体" panose="02010600030101010101" pitchFamily="2" charset="-122"/>
                <a:sym typeface="+mn-ea"/>
              </a:rPr>
              <a:t>L</a:t>
            </a:r>
            <a:r>
              <a:rPr lang="zh-CN" altLang="en-US" sz="4000" dirty="0">
                <a:latin typeface="Times New Roman" panose="02020603050405020304" pitchFamily="18" charset="0"/>
                <a:ea typeface="宋体" panose="02010600030101010101" pitchFamily="2" charset="-122"/>
                <a:sym typeface="+mn-ea"/>
              </a:rPr>
              <a:t>oad </a:t>
            </a:r>
            <a:r>
              <a:rPr lang="en-US" altLang="zh-CN" sz="4000" dirty="0">
                <a:latin typeface="Times New Roman" panose="02020603050405020304" pitchFamily="18" charset="0"/>
                <a:ea typeface="宋体" panose="02010600030101010101" pitchFamily="2" charset="-122"/>
                <a:sym typeface="+mn-ea"/>
              </a:rPr>
              <a:t>I</a:t>
            </a:r>
            <a:r>
              <a:rPr lang="zh-CN" altLang="en-US" sz="4000" dirty="0">
                <a:latin typeface="Times New Roman" panose="02020603050405020304" pitchFamily="18" charset="0"/>
                <a:ea typeface="宋体" panose="02010600030101010101" pitchFamily="2" charset="-122"/>
                <a:sym typeface="+mn-ea"/>
              </a:rPr>
              <a:t>nformation</a:t>
            </a:r>
            <a:endParaRPr lang="en-US" altLang="en-US" sz="4000" dirty="0">
              <a:latin typeface="Times New Roman" panose="02020603050405020304" pitchFamily="18" charset="0"/>
            </a:endParaRPr>
          </a:p>
        </p:txBody>
      </p:sp>
      <p:sp>
        <p:nvSpPr>
          <p:cNvPr id="14339" name="内容占位符 2"/>
          <p:cNvSpPr>
            <a:spLocks noGrp="1"/>
          </p:cNvSpPr>
          <p:nvPr>
            <p:ph idx="1" hasCustomPrompt="1"/>
          </p:nvPr>
        </p:nvSpPr>
        <p:spPr>
          <a:xfrm>
            <a:off x="457200" y="2300605"/>
            <a:ext cx="8229600" cy="4525963"/>
          </a:xfrm>
          <a:ln/>
        </p:spPr>
        <p:txBody>
          <a:bodyPr vert="horz" wrap="square" lIns="91440" tIns="45720" rIns="91440" bIns="45720" anchor="t"/>
          <a:p>
            <a:pPr algn="just" latinLnBrk="0">
              <a:spcBef>
                <a:spcPts val="0"/>
              </a:spcBef>
            </a:pPr>
            <a:r>
              <a:rPr lang="en-US" altLang="zh-CN" dirty="0">
                <a:latin typeface="Times New Roman" panose="02020603050405020304" pitchFamily="18" charset="0"/>
                <a:ea typeface="宋体" panose="02010600030101010101" pitchFamily="2" charset="-122"/>
              </a:rPr>
              <a:t>A </a:t>
            </a:r>
            <a:r>
              <a:rPr lang="zh-CN" altLang="en-US" dirty="0">
                <a:latin typeface="Times New Roman" panose="02020603050405020304" pitchFamily="18" charset="0"/>
                <a:ea typeface="宋体" panose="02010600030101010101" pitchFamily="2" charset="-122"/>
              </a:rPr>
              <a:t>fixed set of nodes is responsible for managing load information. These nodes act as routers for steal attempts, forwarding them to targets.</a:t>
            </a:r>
            <a:r>
              <a:rPr lang="zh-CN" altLang="en-US" dirty="0">
                <a:ea typeface="宋体" panose="02010600030101010101" pitchFamily="2" charset="-122"/>
              </a:rPr>
              <a:t> </a:t>
            </a:r>
            <a:endParaRPr lang="zh-CN" altLang="en-US" dirty="0">
              <a:ea typeface="宋体" panose="02010600030101010101" pitchFamily="2" charset="-122"/>
            </a:endParaRPr>
          </a:p>
          <a:p>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
          <p:cNvSpPr>
            <a:spLocks noGrp="1"/>
          </p:cNvSpPr>
          <p:nvPr>
            <p:ph type="title"/>
          </p:nvPr>
        </p:nvSpPr>
        <p:spPr>
          <a:ln/>
        </p:spPr>
        <p:txBody>
          <a:bodyPr vert="horz" wrap="square" lIns="91440" tIns="45720" rIns="91440" bIns="45720" anchor="ctr"/>
          <a:p>
            <a:r>
              <a:rPr lang="en-US" altLang="zh-CN" sz="4000" dirty="0">
                <a:latin typeface="Times New Roman" panose="02020603050405020304" pitchFamily="18" charset="0"/>
                <a:ea typeface="宋体" panose="02010600030101010101" pitchFamily="2" charset="-122"/>
                <a:sym typeface="+mn-ea"/>
              </a:rPr>
              <a:t>Fully Centralised Methods</a:t>
            </a:r>
            <a:endParaRPr lang="en-US" altLang="en-US" sz="4000" dirty="0">
              <a:latin typeface="Times New Roman" panose="02020603050405020304" pitchFamily="18" charset="0"/>
            </a:endParaRPr>
          </a:p>
        </p:txBody>
      </p:sp>
      <p:sp>
        <p:nvSpPr>
          <p:cNvPr id="15363" name="内容占位符 2"/>
          <p:cNvSpPr>
            <a:spLocks noGrp="1"/>
          </p:cNvSpPr>
          <p:nvPr>
            <p:ph idx="1" hasCustomPrompt="1"/>
          </p:nvPr>
        </p:nvSpPr>
        <p:spPr>
          <a:xfrm>
            <a:off x="355600" y="1972945"/>
            <a:ext cx="8229600" cy="4525963"/>
          </a:xfrm>
          <a:ln/>
        </p:spPr>
        <p:txBody>
          <a:bodyPr vert="horz" wrap="square" lIns="91440" tIns="45720" rIns="91440" bIns="45720" anchor="t"/>
          <a:p>
            <a:pPr algn="just" latinLnBrk="0">
              <a:spcBef>
                <a:spcPts val="0"/>
              </a:spcBef>
            </a:pPr>
            <a:r>
              <a:rPr lang="en-US" altLang="zh-CN" dirty="0">
                <a:latin typeface="Times New Roman" panose="02020603050405020304" pitchFamily="18" charset="0"/>
                <a:ea typeface="宋体" panose="02010600030101010101" pitchFamily="2" charset="-122"/>
              </a:rPr>
              <a:t>W</a:t>
            </a:r>
            <a:r>
              <a:rPr lang="zh-CN" altLang="en-US" dirty="0">
                <a:latin typeface="Times New Roman" panose="02020603050405020304" pitchFamily="18" charset="0"/>
                <a:ea typeface="宋体" panose="02010600030101010101" pitchFamily="2" charset="-122"/>
              </a:rPr>
              <a:t>here all nodes periodically send their load information to a single central node. A thief sends a steal attempt to the central node, and this is forwarded to the victim that is nearest to the thief.</a:t>
            </a:r>
            <a:endParaRPr lang="zh-CN" altLang="en-US" dirty="0">
              <a:latin typeface="Times New Roman" panose="02020603050405020304" pitchFamily="18" charset="0"/>
              <a:ea typeface="宋体" panose="02010600030101010101" pitchFamily="2" charset="-122"/>
            </a:endParaRPr>
          </a:p>
          <a:p>
            <a:endParaRPr lang="en-US" alt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
          <p:cNvSpPr>
            <a:spLocks noGrp="1"/>
          </p:cNvSpPr>
          <p:nvPr>
            <p:ph type="title"/>
          </p:nvPr>
        </p:nvSpPr>
        <p:spPr>
          <a:ln/>
        </p:spPr>
        <p:txBody>
          <a:bodyPr vert="horz" wrap="square" lIns="91440" tIns="45720" rIns="91440" bIns="45720" anchor="ctr"/>
          <a:p>
            <a:r>
              <a:rPr lang="en-US" altLang="zh-CN" sz="4000" dirty="0">
                <a:latin typeface="Times New Roman" panose="02020603050405020304" pitchFamily="18" charset="0"/>
                <a:ea typeface="宋体" panose="02010600030101010101" pitchFamily="2" charset="-122"/>
                <a:sym typeface="+mn-ea"/>
              </a:rPr>
              <a:t>Hierarchical Load-Aware Stealing</a:t>
            </a:r>
            <a:endParaRPr lang="en-US" altLang="en-US" sz="4000" dirty="0">
              <a:latin typeface="Times New Roman" panose="02020603050405020304" pitchFamily="18" charset="0"/>
            </a:endParaRPr>
          </a:p>
        </p:txBody>
      </p:sp>
      <p:sp>
        <p:nvSpPr>
          <p:cNvPr id="16387" name="内容占位符 2"/>
          <p:cNvSpPr>
            <a:spLocks noGrp="1"/>
          </p:cNvSpPr>
          <p:nvPr>
            <p:ph idx="1" hasCustomPrompt="1"/>
          </p:nvPr>
        </p:nvSpPr>
        <p:spPr>
          <a:xfrm>
            <a:off x="457200" y="1995805"/>
            <a:ext cx="8229600" cy="4525963"/>
          </a:xfrm>
          <a:ln/>
        </p:spPr>
        <p:txBody>
          <a:bodyPr vert="horz" wrap="square" lIns="91440" tIns="45720" rIns="91440" bIns="45720" anchor="t"/>
          <a:p>
            <a:pPr algn="just" latinLnBrk="0">
              <a:spcBef>
                <a:spcPts val="0"/>
              </a:spcBef>
            </a:pPr>
            <a:r>
              <a:rPr lang="zh-CN" altLang="en-US" sz="2800" dirty="0">
                <a:latin typeface="Times New Roman" panose="02020603050405020304" pitchFamily="18" charset="0"/>
                <a:ea typeface="宋体" panose="02010600030101010101" pitchFamily="2" charset="-122"/>
              </a:rPr>
              <a:t>Each node periodically sends its load information to its parent. Based on its load information, a thief then attempts to steal from a child with non-zero load. If all children have zero load, the steal attempt is sent to the thief’s parent, which then repeats the same procedure for finding work.</a:t>
            </a:r>
            <a:endParaRPr lang="zh-CN" altLang="en-US" sz="2800" dirty="0">
              <a:latin typeface="Times New Roman" panose="02020603050405020304" pitchFamily="18" charset="0"/>
              <a:ea typeface="宋体" panose="02010600030101010101" pitchFamily="2" charset="-122"/>
            </a:endParaRPr>
          </a:p>
          <a:p>
            <a:pPr algn="just"/>
            <a:endParaRPr lang="zh-CN" altLang="en-US" sz="2800" dirty="0">
              <a:latin typeface="Times New Roman" panose="02020603050405020304" pitchFamily="18"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1" name="内容占位符 2"/>
          <p:cNvSpPr>
            <a:spLocks noGrp="1"/>
          </p:cNvSpPr>
          <p:nvPr>
            <p:ph idx="1" hasCustomPrompt="1"/>
          </p:nvPr>
        </p:nvSpPr>
        <p:spPr>
          <a:xfrm>
            <a:off x="457200" y="1859915"/>
            <a:ext cx="8229600" cy="4525963"/>
          </a:xfrm>
          <a:ln/>
        </p:spPr>
        <p:txBody>
          <a:bodyPr vert="horz" wrap="square" lIns="91440" tIns="45720" rIns="91440" bIns="45720" anchor="t"/>
          <a:p>
            <a:pPr marL="0" indent="0" algn="just">
              <a:buNone/>
            </a:pPr>
            <a:r>
              <a:rPr lang="zh-CN" altLang="en-US" sz="2800" dirty="0">
                <a:latin typeface="Times New Roman" panose="02020603050405020304" pitchFamily="18" charset="0"/>
                <a:ea typeface="宋体" panose="02010600030101010101" pitchFamily="2" charset="-122"/>
              </a:rPr>
              <a:t>The main appeal of such algorithms is that load information is updated regularly, and it will therefore be relatively accurate. </a:t>
            </a:r>
            <a:endParaRPr lang="zh-CN" altLang="en-US" sz="2800" dirty="0">
              <a:latin typeface="Times New Roman" panose="02020603050405020304" pitchFamily="18" charset="0"/>
              <a:ea typeface="宋体" panose="02010600030101010101" pitchFamily="2" charset="-122"/>
            </a:endParaRPr>
          </a:p>
          <a:p>
            <a:pPr marL="0" indent="0" algn="just">
              <a:buNone/>
            </a:pPr>
            <a:endParaRPr lang="zh-CN" altLang="en-US" sz="2800" dirty="0">
              <a:latin typeface="Times New Roman" panose="02020603050405020304" pitchFamily="18" charset="0"/>
              <a:ea typeface="宋体" panose="02010600030101010101" pitchFamily="2" charset="-122"/>
            </a:endParaRPr>
          </a:p>
          <a:p>
            <a:pPr marL="0" indent="0" algn="just">
              <a:buNone/>
            </a:pPr>
            <a:r>
              <a:rPr lang="zh-CN" altLang="en-US" sz="2800" dirty="0">
                <a:latin typeface="Times New Roman" panose="02020603050405020304" pitchFamily="18" charset="0"/>
                <a:ea typeface="宋体" panose="02010600030101010101" pitchFamily="2" charset="-122"/>
              </a:rPr>
              <a:t>However, this also means that significant strain may be placed on the central nodes, since they have to communicate frequently with the rest of the system. For high-latency networks with fine-grained tasks, this information may also be inaccurate. </a:t>
            </a:r>
            <a:endParaRPr lang="zh-CN" altLang="en-US" sz="2800" dirty="0">
              <a:latin typeface="Times New Roman" panose="02020603050405020304" pitchFamily="18" charset="0"/>
              <a:ea typeface="宋体" panose="02010600030101010101" pitchFamily="2" charset="-122"/>
            </a:endParaRPr>
          </a:p>
          <a:p>
            <a:pPr marL="0" indent="0"/>
            <a:endParaRPr lang="en-US" altLang="en-US" sz="2400" dirty="0"/>
          </a:p>
        </p:txBody>
      </p:sp>
      <p:sp>
        <p:nvSpPr>
          <p:cNvPr id="11266" name="标题 1"/>
          <p:cNvSpPr>
            <a:spLocks noGrp="1"/>
          </p:cNvSpPr>
          <p:nvPr/>
        </p:nvSpPr>
        <p:spPr>
          <a:xfrm>
            <a:off x="457200" y="105093"/>
            <a:ext cx="8229600" cy="1143000"/>
          </a:xfrm>
          <a:prstGeom prst="rect">
            <a:avLst/>
          </a:prstGeom>
          <a:noFill/>
          <a:ln w="9525">
            <a:noFill/>
          </a:ln>
        </p:spPr>
        <p:txBody>
          <a:bodyPr vert="horz" wrap="square" lIns="91440" tIns="45720" rIns="91440" bIns="45720" anchor="ct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br>
              <a:rPr lang="en-US" altLang="zh-CN" dirty="0">
                <a:ea typeface="宋体" panose="02010600030101010101" pitchFamily="2" charset="-122"/>
              </a:rPr>
            </a:br>
            <a:r>
              <a:rPr lang="en-US" altLang="zh-CN" sz="4000" dirty="0">
                <a:latin typeface="Times New Roman" panose="02020603050405020304" pitchFamily="18" charset="0"/>
                <a:ea typeface="宋体" panose="02010600030101010101" pitchFamily="2" charset="-122"/>
              </a:rPr>
              <a:t>Disadvantages</a:t>
            </a:r>
            <a:endParaRPr lang="en-US" altLang="zh-CN" sz="4000" dirty="0">
              <a:latin typeface="Times New Roman" panose="02020603050405020304" pitchFamily="18"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
          <p:cNvSpPr>
            <a:spLocks noGrp="1"/>
          </p:cNvSpPr>
          <p:nvPr>
            <p:ph type="title"/>
          </p:nvPr>
        </p:nvSpPr>
        <p:spPr>
          <a:ln/>
        </p:spPr>
        <p:txBody>
          <a:bodyPr vert="horz" wrap="square" lIns="91440" tIns="45720" rIns="91440" bIns="45720" anchor="ctr"/>
          <a:p>
            <a:r>
              <a:rPr lang="en-US" altLang="zh-CN" sz="4000" dirty="0">
                <a:latin typeface="Times New Roman" panose="02020603050405020304" pitchFamily="18" charset="0"/>
                <a:ea typeface="宋体" panose="02010600030101010101" pitchFamily="2" charset="-122"/>
                <a:sym typeface="+mn-ea"/>
              </a:rPr>
              <a:t>Algorithms That Use Dynamic Load Information</a:t>
            </a:r>
            <a:endParaRPr lang="en-US" altLang="en-US" sz="4000" dirty="0">
              <a:latin typeface="Times New Roman" panose="02020603050405020304" pitchFamily="18" charset="0"/>
            </a:endParaRPr>
          </a:p>
        </p:txBody>
      </p:sp>
      <p:sp>
        <p:nvSpPr>
          <p:cNvPr id="18435" name="内容占位符 2"/>
          <p:cNvSpPr>
            <a:spLocks noGrp="1"/>
          </p:cNvSpPr>
          <p:nvPr>
            <p:ph idx="1" hasCustomPrompt="1"/>
          </p:nvPr>
        </p:nvSpPr>
        <p:spPr>
          <a:xfrm>
            <a:off x="457200" y="2029460"/>
            <a:ext cx="8229600" cy="4525963"/>
          </a:xfrm>
          <a:ln/>
        </p:spPr>
        <p:txBody>
          <a:bodyPr vert="horz" wrap="square" lIns="91440" tIns="45720" rIns="91440" bIns="45720" anchor="t"/>
          <a:p>
            <a:pPr marL="0" indent="0">
              <a:buNone/>
            </a:pPr>
            <a:r>
              <a:rPr lang="en-US" altLang="zh-CN" dirty="0">
                <a:latin typeface="Times New Roman" panose="02020603050405020304" pitchFamily="18" charset="0"/>
                <a:ea typeface="宋体" panose="02010600030101010101" pitchFamily="2" charset="-122"/>
              </a:rPr>
              <a:t>Distributed Load Information:</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(E</a:t>
            </a:r>
            <a:r>
              <a:rPr lang="zh-CN" altLang="en-US" dirty="0">
                <a:latin typeface="Times New Roman" panose="02020603050405020304" pitchFamily="18" charset="0"/>
                <a:ea typeface="宋体" panose="02010600030101010101" pitchFamily="2" charset="-122"/>
              </a:rPr>
              <a:t>ach node holds its own approximations of the load of all other nodes.</a:t>
            </a: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Grid-GUN Stealing </a:t>
            </a:r>
            <a:r>
              <a:rPr lang="en-US" altLang="zh-CN" dirty="0">
                <a:latin typeface="Times New Roman" panose="02020603050405020304" pitchFamily="18" charset="0"/>
                <a:ea typeface="宋体" panose="02010600030101010101" pitchFamily="2" charset="-122"/>
                <a:sym typeface="+mn-ea"/>
              </a:rPr>
              <a:t>(2006)</a:t>
            </a:r>
            <a:endParaRPr lang="en-US" altLang="zh-CN" dirty="0">
              <a:latin typeface="Times New Roman" panose="02020603050405020304" pitchFamily="18" charset="0"/>
              <a:ea typeface="宋体" panose="02010600030101010101" pitchFamily="2" charset="-122"/>
            </a:endParaRPr>
          </a:p>
          <a:p>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Cluster-Aware Load-Based Stealing </a:t>
            </a:r>
            <a:r>
              <a:rPr lang="en-US" altLang="zh-CN" dirty="0">
                <a:latin typeface="Times New Roman" panose="02020603050405020304" pitchFamily="18" charset="0"/>
                <a:ea typeface="宋体" panose="02010600030101010101" pitchFamily="2" charset="-122"/>
                <a:sym typeface="+mn-ea"/>
              </a:rPr>
              <a:t>(2001)</a:t>
            </a:r>
            <a:endParaRPr lang="en-US" altLang="zh-CN" dirty="0">
              <a:latin typeface="Times New Roman" panose="02020603050405020304" pitchFamily="18" charset="0"/>
              <a:ea typeface="宋体" panose="02010600030101010101" pitchFamily="2" charset="-122"/>
            </a:endParaRPr>
          </a:p>
          <a:p>
            <a:endParaRPr lang="en-US" alt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
          <p:cNvSpPr>
            <a:spLocks noGrp="1"/>
          </p:cNvSpPr>
          <p:nvPr>
            <p:ph type="title"/>
          </p:nvPr>
        </p:nvSpPr>
        <p:spPr>
          <a:ln/>
        </p:spPr>
        <p:txBody>
          <a:bodyPr vert="horz" wrap="square" lIns="91440" tIns="45720" rIns="91440" bIns="45720" anchor="ctr"/>
          <a:p>
            <a:r>
              <a:rPr lang="en-US" altLang="zh-CN" sz="4000" dirty="0">
                <a:latin typeface="Times New Roman" panose="02020603050405020304" pitchFamily="18" charset="0"/>
                <a:ea typeface="宋体" panose="02010600030101010101" pitchFamily="2" charset="-122"/>
                <a:sym typeface="+mn-ea"/>
              </a:rPr>
              <a:t>Grid-GUN Stealing</a:t>
            </a:r>
            <a:endParaRPr lang="en-US" altLang="en-US" sz="4000" dirty="0">
              <a:latin typeface="Times New Roman" panose="02020603050405020304" pitchFamily="18" charset="0"/>
            </a:endParaRPr>
          </a:p>
        </p:txBody>
      </p:sp>
      <p:sp>
        <p:nvSpPr>
          <p:cNvPr id="19459" name="内容占位符 2"/>
          <p:cNvSpPr>
            <a:spLocks noGrp="1"/>
          </p:cNvSpPr>
          <p:nvPr>
            <p:ph idx="1" hasCustomPrompt="1"/>
          </p:nvPr>
        </p:nvSpPr>
        <p:spPr>
          <a:xfrm>
            <a:off x="457200" y="2073910"/>
            <a:ext cx="8229600" cy="4525963"/>
          </a:xfrm>
          <a:ln/>
        </p:spPr>
        <p:txBody>
          <a:bodyPr vert="horz" wrap="square" lIns="91440" tIns="45720" rIns="91440" bIns="45720" anchor="t"/>
          <a:p>
            <a:pPr marL="0" indent="0" algn="just">
              <a:buNone/>
            </a:pPr>
            <a:r>
              <a:rPr lang="zh-CN" altLang="en-US" sz="2400" dirty="0">
                <a:latin typeface="Times New Roman" panose="02020603050405020304" pitchFamily="18" charset="0"/>
                <a:ea typeface="宋体" panose="02010600030101010101" pitchFamily="2" charset="-122"/>
              </a:rPr>
              <a:t>In this algorithm, timestamped load information is attached to each stealing-related message. </a:t>
            </a:r>
            <a:endParaRPr lang="zh-CN" altLang="en-US" sz="2400" dirty="0">
              <a:latin typeface="Times New Roman" panose="02020603050405020304" pitchFamily="18" charset="0"/>
              <a:ea typeface="宋体" panose="02010600030101010101" pitchFamily="2" charset="-122"/>
            </a:endParaRPr>
          </a:p>
          <a:p>
            <a:pPr marL="0" indent="0" algn="just">
              <a:buNone/>
            </a:pPr>
            <a:r>
              <a:rPr lang="zh-CN" altLang="en-US" sz="2400" dirty="0">
                <a:latin typeface="Times New Roman" panose="02020603050405020304" pitchFamily="18" charset="0"/>
                <a:ea typeface="宋体" panose="02010600030101010101" pitchFamily="2" charset="-122"/>
              </a:rPr>
              <a:t>The rec</a:t>
            </a:r>
            <a:r>
              <a:rPr lang="en-US" altLang="zh-CN" sz="2400" dirty="0">
                <a:latin typeface="Times New Roman" panose="02020603050405020304" pitchFamily="18" charset="0"/>
                <a:ea typeface="宋体" panose="02010600030101010101" pitchFamily="2" charset="-122"/>
              </a:rPr>
              <a:t>eiver</a:t>
            </a:r>
            <a:r>
              <a:rPr lang="zh-CN" altLang="en-US" sz="2400" dirty="0">
                <a:latin typeface="Times New Roman" panose="02020603050405020304" pitchFamily="18" charset="0"/>
                <a:ea typeface="宋体" panose="02010600030101010101" pitchFamily="2" charset="-122"/>
              </a:rPr>
              <a:t> of a message compares this information against its own load information, and updates both the information that is contained in the message (if the message is to be forwarded further) and its own load information. Provided that nodes frequently exchange load information, they will then obtain good approximations to the system load.</a:t>
            </a:r>
            <a:r>
              <a:rPr lang="zh-CN" altLang="en-US" sz="2400" dirty="0">
                <a:ea typeface="宋体" panose="02010600030101010101" pitchFamily="2" charset="-122"/>
              </a:rPr>
              <a:t> </a:t>
            </a:r>
            <a:endParaRPr lang="en-US" altLang="zh-CN" sz="2400" dirty="0">
              <a:ea typeface="宋体" panose="02010600030101010101" pitchFamily="2" charset="-122"/>
            </a:endParaRPr>
          </a:p>
          <a:p>
            <a:pPr marL="0" indent="0"/>
            <a:endParaRPr lang="en-US" alt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3" name="内容占位符 2"/>
          <p:cNvSpPr>
            <a:spLocks noGrp="1"/>
          </p:cNvSpPr>
          <p:nvPr>
            <p:ph idx="1" hasCustomPrompt="1"/>
          </p:nvPr>
        </p:nvSpPr>
        <p:spPr>
          <a:xfrm>
            <a:off x="457200" y="1893570"/>
            <a:ext cx="8229600" cy="4525963"/>
          </a:xfrm>
          <a:ln/>
        </p:spPr>
        <p:txBody>
          <a:bodyPr vert="horz" wrap="square" lIns="91440" tIns="45720" rIns="91440" bIns="45720" anchor="t"/>
          <a:p>
            <a:pPr marL="0" indent="0" algn="just">
              <a:buNone/>
            </a:pPr>
            <a:r>
              <a:rPr lang="zh-CN" altLang="en-US" sz="2400" dirty="0">
                <a:ea typeface="宋体" panose="02010600030101010101" pitchFamily="2" charset="-122"/>
              </a:rPr>
              <a:t>H</a:t>
            </a:r>
            <a:r>
              <a:rPr lang="zh-CN" altLang="en-US" sz="2800" dirty="0">
                <a:latin typeface="Times New Roman" panose="02020603050405020304" pitchFamily="18" charset="0"/>
                <a:ea typeface="宋体" panose="02010600030101010101" pitchFamily="2" charset="-122"/>
              </a:rPr>
              <a:t>owever, the accuracy of the load information that a node has (and, conversely, that the rest of the system has about that node) depends on how often it communicates with the rest of the system.</a:t>
            </a:r>
            <a:endParaRPr lang="zh-CN" altLang="en-US" sz="2800" dirty="0">
              <a:latin typeface="Times New Roman" panose="02020603050405020304" pitchFamily="18" charset="0"/>
              <a:ea typeface="宋体" panose="02010600030101010101" pitchFamily="2" charset="-122"/>
            </a:endParaRPr>
          </a:p>
          <a:p>
            <a:pPr marL="0" indent="0" algn="just"/>
            <a:endParaRPr lang="zh-CN" altLang="en-US" sz="2800" dirty="0">
              <a:latin typeface="Times New Roman" panose="02020603050405020304" pitchFamily="18" charset="0"/>
              <a:ea typeface="宋体" panose="02010600030101010101" pitchFamily="2" charset="-122"/>
            </a:endParaRPr>
          </a:p>
          <a:p>
            <a:pPr marL="0" indent="0" algn="just">
              <a:buNone/>
            </a:pPr>
            <a:r>
              <a:rPr lang="zh-CN" altLang="en-US" sz="2800" dirty="0">
                <a:latin typeface="Times New Roman" panose="02020603050405020304" pitchFamily="18" charset="0"/>
                <a:ea typeface="宋体" panose="02010600030101010101" pitchFamily="2" charset="-122"/>
              </a:rPr>
              <a:t> An isolated node can easily have outdated load information, and the rest of the system may also have outdated information about its load.</a:t>
            </a:r>
            <a:endParaRPr lang="zh-CN" altLang="en-US" sz="2800" dirty="0">
              <a:latin typeface="Times New Roman" panose="02020603050405020304" pitchFamily="18" charset="0"/>
              <a:ea typeface="宋体" panose="02010600030101010101" pitchFamily="2" charset="-122"/>
            </a:endParaRPr>
          </a:p>
          <a:p>
            <a:pPr marL="0" indent="0"/>
            <a:endParaRPr lang="en-US" altLang="en-US" sz="2400" dirty="0"/>
          </a:p>
        </p:txBody>
      </p:sp>
      <p:sp>
        <p:nvSpPr>
          <p:cNvPr id="11266" name="标题 1"/>
          <p:cNvSpPr>
            <a:spLocks noGrp="1"/>
          </p:cNvSpPr>
          <p:nvPr>
            <p:ph type="title"/>
          </p:nvPr>
        </p:nvSpPr>
        <p:spPr>
          <a:xfrm>
            <a:off x="457200" y="105093"/>
            <a:ext cx="8229600" cy="1143000"/>
          </a:xfrm>
        </p:spPr>
        <p:txBody>
          <a:bodyPr vert="horz" wrap="square" lIns="91440" tIns="45720" rIns="91440" bIns="45720" anchor="ctr"/>
          <a:p>
            <a:br>
              <a:rPr lang="en-US" altLang="zh-CN" dirty="0">
                <a:ea typeface="宋体" panose="02010600030101010101" pitchFamily="2" charset="-122"/>
              </a:rPr>
            </a:br>
            <a:r>
              <a:rPr lang="en-US" altLang="zh-CN" sz="4000" dirty="0">
                <a:latin typeface="Times New Roman" panose="02020603050405020304" pitchFamily="18" charset="0"/>
                <a:ea typeface="宋体" panose="02010600030101010101" pitchFamily="2" charset="-122"/>
              </a:rPr>
              <a:t>Disadvantages</a:t>
            </a:r>
            <a:endParaRPr lang="en-US" altLang="zh-CN" sz="4000" dirty="0">
              <a:latin typeface="Times New Roman" panose="02020603050405020304" pitchFamily="18"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a:spLocks noGrp="1"/>
          </p:cNvSpPr>
          <p:nvPr>
            <p:ph type="title"/>
          </p:nvPr>
        </p:nvSpPr>
        <p:spPr>
          <a:xfrm>
            <a:off x="395288" y="188913"/>
            <a:ext cx="8229600" cy="981075"/>
          </a:xfrm>
          <a:ln/>
        </p:spPr>
        <p:txBody>
          <a:bodyPr vert="horz" wrap="square" lIns="91440" tIns="45720" rIns="91440" bIns="45720" anchor="ctr"/>
          <a:p>
            <a:pPr eaLnBrk="1" hangingPunct="1"/>
            <a:r>
              <a:rPr lang="en-US" altLang="en-US" dirty="0">
                <a:solidFill>
                  <a:schemeClr val="tx1"/>
                </a:solidFill>
              </a:rPr>
              <a:t>What is it?</a:t>
            </a:r>
            <a:endParaRPr lang="en-US" altLang="en-US" dirty="0">
              <a:solidFill>
                <a:schemeClr val="tx1"/>
              </a:solidFill>
            </a:endParaRPr>
          </a:p>
        </p:txBody>
      </p:sp>
      <p:sp>
        <p:nvSpPr>
          <p:cNvPr id="3075" name="Rectangle 3"/>
          <p:cNvSpPr>
            <a:spLocks noGrp="1"/>
          </p:cNvSpPr>
          <p:nvPr>
            <p:ph idx="1" hasCustomPrompt="1"/>
          </p:nvPr>
        </p:nvSpPr>
        <p:spPr>
          <a:xfrm>
            <a:off x="457200" y="1855788"/>
            <a:ext cx="8229600" cy="4525962"/>
          </a:xfrm>
          <a:ln/>
        </p:spPr>
        <p:txBody>
          <a:bodyPr vert="horz" wrap="square" lIns="91440" tIns="45720" rIns="91440" bIns="45720" anchor="t"/>
          <a:p>
            <a:pPr eaLnBrk="1" hangingPunct="1"/>
            <a:r>
              <a:rPr lang="en-US" altLang="en-US" sz="2400" dirty="0"/>
              <a:t>Working stealing is a scheduling algorithm which achieves an efficient dynamic load-balancing.</a:t>
            </a:r>
            <a:endParaRPr lang="en-US" alt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1"/>
          <p:cNvSpPr>
            <a:spLocks noGrp="1"/>
          </p:cNvSpPr>
          <p:nvPr>
            <p:ph type="title"/>
          </p:nvPr>
        </p:nvSpPr>
        <p:spPr>
          <a:xfrm>
            <a:off x="457200" y="456883"/>
            <a:ext cx="8229600" cy="1143000"/>
          </a:xfrm>
          <a:ln/>
        </p:spPr>
        <p:txBody>
          <a:bodyPr vert="horz" wrap="square" lIns="91440" tIns="45720" rIns="91440" bIns="45720" anchor="ctr"/>
          <a:p>
            <a:r>
              <a:rPr lang="en-US" altLang="zh-CN" sz="4000" dirty="0">
                <a:latin typeface="Times New Roman" panose="02020603050405020304" pitchFamily="18" charset="0"/>
                <a:ea typeface="宋体" panose="02010600030101010101" pitchFamily="2" charset="-122"/>
                <a:sym typeface="+mn-ea"/>
              </a:rPr>
              <a:t>Cluster-Aware Load-Based Stealing</a:t>
            </a:r>
            <a:br>
              <a:rPr lang="en-US" altLang="zh-CN" dirty="0">
                <a:ea typeface="宋体" panose="02010600030101010101" pitchFamily="2" charset="-122"/>
              </a:rPr>
            </a:br>
            <a:endParaRPr lang="en-US" altLang="en-US" dirty="0"/>
          </a:p>
        </p:txBody>
      </p:sp>
      <p:sp>
        <p:nvSpPr>
          <p:cNvPr id="21507" name="内容占位符 2"/>
          <p:cNvSpPr>
            <a:spLocks noGrp="1"/>
          </p:cNvSpPr>
          <p:nvPr>
            <p:ph idx="1" hasCustomPrompt="1"/>
          </p:nvPr>
        </p:nvSpPr>
        <p:spPr>
          <a:xfrm>
            <a:off x="570230" y="2063115"/>
            <a:ext cx="8229600" cy="4525963"/>
          </a:xfrm>
          <a:ln/>
        </p:spPr>
        <p:txBody>
          <a:bodyPr vert="horz" wrap="square" lIns="91440" tIns="45720" rIns="91440" bIns="45720" anchor="t"/>
          <a:p>
            <a:r>
              <a:rPr lang="zh-CN" altLang="en-US" sz="2400" dirty="0">
                <a:latin typeface="Times New Roman" panose="02020603050405020304" pitchFamily="18" charset="0"/>
                <a:ea typeface="宋体" panose="02010600030101010101" pitchFamily="2" charset="-122"/>
              </a:rPr>
              <a:t>Like the CRS algorithm, the CLS algorithm considers only two levels of communication latencies (local and remote). In each cluster, one node is nom</a:t>
            </a:r>
            <a:r>
              <a:rPr lang="en-US" altLang="zh-CN" sz="2400" dirty="0">
                <a:latin typeface="Times New Roman" panose="02020603050405020304" pitchFamily="18" charset="0"/>
                <a:ea typeface="宋体" panose="02010600030101010101" pitchFamily="2" charset="-122"/>
              </a:rPr>
              <a:t>i</a:t>
            </a:r>
            <a:r>
              <a:rPr lang="zh-CN" altLang="en-US" sz="2400" dirty="0">
                <a:latin typeface="Times New Roman" panose="02020603050405020304" pitchFamily="18" charset="0"/>
                <a:ea typeface="宋体" panose="02010600030101010101" pitchFamily="2" charset="-122"/>
              </a:rPr>
              <a:t>nated as a central node, and every other node in the cluster periodically sends its load information to this node. All nodes in the cluster, apart from the central node, perform only (random) local stealing. When the central node determines that the load of the cluster has dropped below some threshold, it initiates remote stealing from a randomly selected remote node.</a:t>
            </a:r>
            <a:endParaRPr lang="zh-CN" altLang="en-US" sz="2400" dirty="0">
              <a:latin typeface="Times New Roman" panose="02020603050405020304" pitchFamily="18" charset="0"/>
              <a:ea typeface="宋体" panose="02010600030101010101" pitchFamily="2" charset="-122"/>
            </a:endParaRPr>
          </a:p>
          <a:p>
            <a:endParaRPr lang="en-US" alt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1" name="内容占位符 2"/>
          <p:cNvSpPr>
            <a:spLocks noGrp="1"/>
          </p:cNvSpPr>
          <p:nvPr>
            <p:ph idx="1" hasCustomPrompt="1"/>
          </p:nvPr>
        </p:nvSpPr>
        <p:spPr>
          <a:xfrm>
            <a:off x="457200" y="1837055"/>
            <a:ext cx="8229600" cy="4525963"/>
          </a:xfrm>
          <a:ln/>
        </p:spPr>
        <p:txBody>
          <a:bodyPr vert="horz" wrap="square" lIns="91440" tIns="45720" rIns="91440" bIns="45720" anchor="t"/>
          <a:p>
            <a:pPr algn="just"/>
            <a:r>
              <a:rPr lang="zh-CN" altLang="en-US" dirty="0">
                <a:latin typeface="Times New Roman" panose="02020603050405020304" pitchFamily="18" charset="0"/>
                <a:ea typeface="宋体" panose="02010600030101010101" pitchFamily="2" charset="-122"/>
              </a:rPr>
              <a:t>Firstly, tasks that are stolen remotely are always stored on central nodes, which means that additional messages are needed to distribute these tasks to their final destinations. </a:t>
            </a:r>
            <a:endParaRPr lang="zh-CN" altLang="en-US" dirty="0">
              <a:latin typeface="Times New Roman" panose="02020603050405020304" pitchFamily="18" charset="0"/>
              <a:ea typeface="宋体" panose="02010600030101010101" pitchFamily="2" charset="-122"/>
            </a:endParaRPr>
          </a:p>
          <a:p>
            <a:pPr algn="just"/>
            <a:endParaRPr lang="zh-CN" altLang="en-US" dirty="0">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Secondly, as with CRS, when all tasks are concentrated on a few nodes, random remote stealing may be unacceptable. </a:t>
            </a:r>
            <a:endParaRPr lang="zh-CN" altLang="en-US" dirty="0">
              <a:latin typeface="Times New Roman" panose="02020603050405020304" pitchFamily="18" charset="0"/>
              <a:ea typeface="宋体" panose="02010600030101010101" pitchFamily="2" charset="-122"/>
            </a:endParaRPr>
          </a:p>
          <a:p>
            <a:endParaRPr lang="en-US" altLang="en-US" sz="2400" dirty="0"/>
          </a:p>
        </p:txBody>
      </p:sp>
      <p:sp>
        <p:nvSpPr>
          <p:cNvPr id="11266" name="标题 1"/>
          <p:cNvSpPr>
            <a:spLocks noGrp="1"/>
          </p:cNvSpPr>
          <p:nvPr>
            <p:ph type="title"/>
          </p:nvPr>
        </p:nvSpPr>
        <p:spPr>
          <a:xfrm>
            <a:off x="457200" y="105093"/>
            <a:ext cx="8229600" cy="1143000"/>
          </a:xfrm>
        </p:spPr>
        <p:txBody>
          <a:bodyPr vert="horz" wrap="square" lIns="91440" tIns="45720" rIns="91440" bIns="45720" anchor="ctr"/>
          <a:p>
            <a:br>
              <a:rPr lang="en-US" altLang="zh-CN" dirty="0">
                <a:ea typeface="宋体" panose="02010600030101010101" pitchFamily="2" charset="-122"/>
              </a:rPr>
            </a:br>
            <a:r>
              <a:rPr lang="en-US" altLang="zh-CN" sz="4000" dirty="0">
                <a:latin typeface="Times New Roman" panose="02020603050405020304" pitchFamily="18" charset="0"/>
                <a:ea typeface="宋体" panose="02010600030101010101" pitchFamily="2" charset="-122"/>
              </a:rPr>
              <a:t>Disadvantages</a:t>
            </a:r>
            <a:endParaRPr lang="en-US" altLang="zh-CN" sz="4000" dirty="0">
              <a:latin typeface="Times New Roman" panose="02020603050405020304" pitchFamily="18"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3554" name="图片 8"/>
          <p:cNvPicPr>
            <a:picLocks noChangeAspect="1"/>
          </p:cNvPicPr>
          <p:nvPr/>
        </p:nvPicPr>
        <p:blipFill>
          <a:blip r:embed="rId1"/>
          <a:stretch>
            <a:fillRect/>
          </a:stretch>
        </p:blipFill>
        <p:spPr>
          <a:xfrm>
            <a:off x="468313" y="1052513"/>
            <a:ext cx="8013700" cy="4621212"/>
          </a:xfrm>
          <a:prstGeom prst="rect">
            <a:avLst/>
          </a:prstGeom>
          <a:noFill/>
          <a:ln w="9525">
            <a:noFill/>
          </a:ln>
        </p:spPr>
      </p:pic>
      <p:sp>
        <p:nvSpPr>
          <p:cNvPr id="23555" name="TextBox 4"/>
          <p:cNvSpPr txBox="1"/>
          <p:nvPr/>
        </p:nvSpPr>
        <p:spPr>
          <a:xfrm>
            <a:off x="5364163" y="3860800"/>
            <a:ext cx="1439862" cy="369888"/>
          </a:xfrm>
          <a:prstGeom prst="rect">
            <a:avLst/>
          </a:prstGeom>
          <a:noFill/>
          <a:ln w="9525">
            <a:noFill/>
          </a:ln>
        </p:spPr>
        <p:txBody>
          <a:bodyPr>
            <a:spAutoFit/>
          </a:bodyPr>
          <a:p>
            <a:pPr lvl="0"/>
            <a:r>
              <a:rPr lang="en-NZ" altLang="x-none" dirty="0">
                <a:latin typeface="Arial" panose="020B0604020202020204" pitchFamily="34" charset="0"/>
                <a:ea typeface="Arial" panose="020B0604020202020204" pitchFamily="34" charset="0"/>
              </a:rPr>
              <a:t>1999</a:t>
            </a:r>
            <a:endParaRPr lang="en-NZ" altLang="x-none" dirty="0">
              <a:latin typeface="Arial" panose="020B0604020202020204" pitchFamily="34" charset="0"/>
              <a:ea typeface="Arial" panose="020B0604020202020204" pitchFamily="34" charset="0"/>
            </a:endParaRPr>
          </a:p>
        </p:txBody>
      </p:sp>
      <p:sp>
        <p:nvSpPr>
          <p:cNvPr id="23556" name="TextBox 5"/>
          <p:cNvSpPr txBox="1"/>
          <p:nvPr/>
        </p:nvSpPr>
        <p:spPr>
          <a:xfrm>
            <a:off x="5364163" y="4267200"/>
            <a:ext cx="1439862" cy="369888"/>
          </a:xfrm>
          <a:prstGeom prst="rect">
            <a:avLst/>
          </a:prstGeom>
          <a:noFill/>
          <a:ln w="9525">
            <a:noFill/>
          </a:ln>
        </p:spPr>
        <p:txBody>
          <a:bodyPr>
            <a:spAutoFit/>
          </a:bodyPr>
          <a:p>
            <a:pPr lvl="0"/>
            <a:r>
              <a:rPr lang="en-NZ" altLang="x-none" dirty="0">
                <a:latin typeface="Arial" panose="020B0604020202020204" pitchFamily="34" charset="0"/>
                <a:ea typeface="Arial" panose="020B0604020202020204" pitchFamily="34" charset="0"/>
              </a:rPr>
              <a:t>1996</a:t>
            </a:r>
            <a:endParaRPr lang="en-NZ" altLang="x-none" dirty="0">
              <a:latin typeface="Arial" panose="020B0604020202020204" pitchFamily="34" charset="0"/>
              <a:ea typeface="Arial" panose="020B0604020202020204" pitchFamily="34" charset="0"/>
            </a:endParaRPr>
          </a:p>
        </p:txBody>
      </p:sp>
      <p:sp>
        <p:nvSpPr>
          <p:cNvPr id="23557" name="TextBox 6"/>
          <p:cNvSpPr txBox="1"/>
          <p:nvPr/>
        </p:nvSpPr>
        <p:spPr>
          <a:xfrm>
            <a:off x="5364163" y="4673600"/>
            <a:ext cx="1439862" cy="368300"/>
          </a:xfrm>
          <a:prstGeom prst="rect">
            <a:avLst/>
          </a:prstGeom>
          <a:noFill/>
          <a:ln w="9525">
            <a:noFill/>
          </a:ln>
        </p:spPr>
        <p:txBody>
          <a:bodyPr>
            <a:spAutoFit/>
          </a:bodyPr>
          <a:p>
            <a:pPr lvl="0"/>
            <a:r>
              <a:rPr lang="en-NZ" altLang="x-none" dirty="0">
                <a:latin typeface="Arial" panose="020B0604020202020204" pitchFamily="34" charset="0"/>
                <a:ea typeface="Arial" panose="020B0604020202020204" pitchFamily="34" charset="0"/>
              </a:rPr>
              <a:t>2001</a:t>
            </a:r>
            <a:endParaRPr lang="en-NZ" altLang="x-none" dirty="0">
              <a:latin typeface="Arial" panose="020B0604020202020204" pitchFamily="34" charset="0"/>
              <a:ea typeface="Arial" panose="020B0604020202020204" pitchFamily="34" charset="0"/>
            </a:endParaRPr>
          </a:p>
        </p:txBody>
      </p:sp>
      <p:sp>
        <p:nvSpPr>
          <p:cNvPr id="23558" name="TextBox 7"/>
          <p:cNvSpPr txBox="1"/>
          <p:nvPr/>
        </p:nvSpPr>
        <p:spPr>
          <a:xfrm>
            <a:off x="5354638" y="5116513"/>
            <a:ext cx="1439862" cy="368300"/>
          </a:xfrm>
          <a:prstGeom prst="rect">
            <a:avLst/>
          </a:prstGeom>
          <a:noFill/>
          <a:ln w="9525">
            <a:noFill/>
          </a:ln>
        </p:spPr>
        <p:txBody>
          <a:bodyPr>
            <a:spAutoFit/>
          </a:bodyPr>
          <a:p>
            <a:pPr lvl="0"/>
            <a:r>
              <a:rPr lang="en-NZ" altLang="x-none" dirty="0">
                <a:latin typeface="Arial" panose="020B0604020202020204" pitchFamily="34" charset="0"/>
                <a:ea typeface="Arial" panose="020B0604020202020204" pitchFamily="34" charset="0"/>
              </a:rPr>
              <a:t>2001</a:t>
            </a:r>
            <a:endParaRPr lang="en-NZ" altLang="x-none" dirty="0">
              <a:latin typeface="Arial" panose="020B0604020202020204" pitchFamily="34" charset="0"/>
              <a:ea typeface="Arial" panose="020B0604020202020204" pitchFamily="34" charset="0"/>
            </a:endParaRPr>
          </a:p>
        </p:txBody>
      </p:sp>
      <p:sp>
        <p:nvSpPr>
          <p:cNvPr id="23559" name="TextBox 8"/>
          <p:cNvSpPr txBox="1"/>
          <p:nvPr/>
        </p:nvSpPr>
        <p:spPr>
          <a:xfrm>
            <a:off x="7380288" y="1844675"/>
            <a:ext cx="1439862" cy="369888"/>
          </a:xfrm>
          <a:prstGeom prst="rect">
            <a:avLst/>
          </a:prstGeom>
          <a:noFill/>
          <a:ln w="9525">
            <a:noFill/>
          </a:ln>
        </p:spPr>
        <p:txBody>
          <a:bodyPr>
            <a:spAutoFit/>
          </a:bodyPr>
          <a:p>
            <a:pPr lvl="0"/>
            <a:r>
              <a:rPr lang="en-NZ" altLang="x-none" dirty="0">
                <a:latin typeface="Arial" panose="020B0604020202020204" pitchFamily="34" charset="0"/>
                <a:ea typeface="Arial" panose="020B0604020202020204" pitchFamily="34" charset="0"/>
              </a:rPr>
              <a:t>2002</a:t>
            </a:r>
            <a:endParaRPr lang="en-NZ" altLang="x-none" dirty="0">
              <a:latin typeface="Arial" panose="020B0604020202020204" pitchFamily="34" charset="0"/>
              <a:ea typeface="Arial" panose="020B0604020202020204" pitchFamily="34" charset="0"/>
            </a:endParaRPr>
          </a:p>
        </p:txBody>
      </p:sp>
      <p:sp>
        <p:nvSpPr>
          <p:cNvPr id="23560" name="TextBox 9"/>
          <p:cNvSpPr txBox="1"/>
          <p:nvPr/>
        </p:nvSpPr>
        <p:spPr>
          <a:xfrm>
            <a:off x="7380288" y="2349500"/>
            <a:ext cx="1439862" cy="368300"/>
          </a:xfrm>
          <a:prstGeom prst="rect">
            <a:avLst/>
          </a:prstGeom>
          <a:noFill/>
          <a:ln w="9525">
            <a:noFill/>
          </a:ln>
        </p:spPr>
        <p:txBody>
          <a:bodyPr>
            <a:spAutoFit/>
          </a:bodyPr>
          <a:p>
            <a:pPr lvl="0"/>
            <a:r>
              <a:rPr lang="en-NZ" altLang="x-none" dirty="0">
                <a:latin typeface="Arial" panose="020B0604020202020204" pitchFamily="34" charset="0"/>
                <a:ea typeface="Arial" panose="020B0604020202020204" pitchFamily="34" charset="0"/>
              </a:rPr>
              <a:t>2006</a:t>
            </a:r>
            <a:endParaRPr lang="en-NZ" altLang="x-none" dirty="0">
              <a:latin typeface="Arial" panose="020B0604020202020204" pitchFamily="34" charset="0"/>
              <a:ea typeface="Arial" panose="020B0604020202020204" pitchFamily="34" charset="0"/>
            </a:endParaRPr>
          </a:p>
        </p:txBody>
      </p:sp>
      <p:sp>
        <p:nvSpPr>
          <p:cNvPr id="23561" name="TextBox 10"/>
          <p:cNvSpPr txBox="1"/>
          <p:nvPr/>
        </p:nvSpPr>
        <p:spPr>
          <a:xfrm>
            <a:off x="7380288" y="2860675"/>
            <a:ext cx="1439862" cy="369888"/>
          </a:xfrm>
          <a:prstGeom prst="rect">
            <a:avLst/>
          </a:prstGeom>
          <a:noFill/>
          <a:ln w="9525">
            <a:noFill/>
          </a:ln>
        </p:spPr>
        <p:txBody>
          <a:bodyPr>
            <a:spAutoFit/>
          </a:bodyPr>
          <a:p>
            <a:pPr lvl="0"/>
            <a:r>
              <a:rPr lang="en-NZ" altLang="x-none" dirty="0">
                <a:latin typeface="Arial" panose="020B0604020202020204" pitchFamily="34" charset="0"/>
                <a:ea typeface="Arial" panose="020B0604020202020204" pitchFamily="34" charset="0"/>
              </a:rPr>
              <a:t>2001</a:t>
            </a:r>
            <a:endParaRPr lang="en-NZ" altLang="x-none" dirty="0">
              <a:latin typeface="Arial" panose="020B0604020202020204" pitchFamily="34" charset="0"/>
              <a:ea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1"/>
          <p:cNvSpPr>
            <a:spLocks noGrp="1"/>
          </p:cNvSpPr>
          <p:nvPr>
            <p:ph type="title"/>
          </p:nvPr>
        </p:nvSpPr>
        <p:spPr>
          <a:ln/>
        </p:spPr>
        <p:txBody>
          <a:bodyPr vert="horz" wrap="square" lIns="91440" tIns="45720" rIns="91440" bIns="45720" anchor="ctr"/>
          <a:p>
            <a:r>
              <a:rPr lang="en-US" altLang="en-US" sz="4000" dirty="0">
                <a:latin typeface="Times New Roman" panose="02020603050405020304" pitchFamily="18" charset="0"/>
                <a:ea typeface="Times New Roman" panose="02020603050405020304" pitchFamily="18" charset="0"/>
              </a:rPr>
              <a:t>Hierarchical Work-stealing Strategy</a:t>
            </a:r>
            <a:endParaRPr lang="en-US" altLang="en-US" sz="4000" dirty="0">
              <a:latin typeface="Times New Roman" panose="02020603050405020304" pitchFamily="18" charset="0"/>
              <a:ea typeface="Times New Roman" panose="02020603050405020304" pitchFamily="18" charset="0"/>
            </a:endParaRPr>
          </a:p>
        </p:txBody>
      </p:sp>
      <p:sp>
        <p:nvSpPr>
          <p:cNvPr id="24579" name="内容占位符 2"/>
          <p:cNvSpPr>
            <a:spLocks noGrp="1"/>
          </p:cNvSpPr>
          <p:nvPr>
            <p:ph idx="1" hasCustomPrompt="1"/>
          </p:nvPr>
        </p:nvSpPr>
        <p:spPr>
          <a:ln/>
        </p:spPr>
        <p:txBody>
          <a:bodyPr vert="horz" wrap="square" lIns="91440" tIns="45720" rIns="91440" bIns="45720" anchor="t"/>
          <a:p>
            <a:endParaRPr lang="en-US" altLang="en-US" sz="2000" dirty="0">
              <a:latin typeface="Times New Roman" panose="02020603050405020304" pitchFamily="18" charset="0"/>
              <a:ea typeface="Times New Roman" panose="02020603050405020304" pitchFamily="18" charset="0"/>
            </a:endParaRPr>
          </a:p>
          <a:p>
            <a:r>
              <a:rPr lang="en-US" altLang="en-US" sz="2000" dirty="0">
                <a:latin typeface="Times New Roman" panose="02020603050405020304" pitchFamily="18" charset="0"/>
                <a:ea typeface="Times New Roman" panose="02020603050405020304" pitchFamily="18" charset="0"/>
              </a:rPr>
              <a:t>HWS has been designed after observing the behavior of the classical work-stealing algorithm on serval applications.</a:t>
            </a:r>
            <a:endParaRPr lang="en-US" altLang="en-US" sz="2000" dirty="0">
              <a:latin typeface="Times New Roman" panose="02020603050405020304" pitchFamily="18" charset="0"/>
              <a:ea typeface="Times New Roman" panose="02020603050405020304" pitchFamily="18" charset="0"/>
            </a:endParaRPr>
          </a:p>
          <a:p>
            <a:r>
              <a:rPr lang="en-US" altLang="en-US" sz="2000" dirty="0">
                <a:latin typeface="Times New Roman" panose="02020603050405020304" pitchFamily="18" charset="0"/>
                <a:ea typeface="Times New Roman" panose="02020603050405020304" pitchFamily="18" charset="0"/>
              </a:rPr>
              <a:t>The main idea behind HWS is to use the same mechanism at the cluster level.</a:t>
            </a:r>
            <a:endParaRPr lang="en-US" altLang="en-US" sz="2000" dirty="0">
              <a:latin typeface="Times New Roman" panose="02020603050405020304" pitchFamily="18" charset="0"/>
              <a:ea typeface="Times New Roman" panose="02020603050405020304" pitchFamily="18" charset="0"/>
            </a:endParaRPr>
          </a:p>
          <a:p>
            <a:r>
              <a:rPr lang="en-US" altLang="en-US" sz="2000" dirty="0">
                <a:latin typeface="Times New Roman" panose="02020603050405020304" pitchFamily="18" charset="0"/>
                <a:ea typeface="Times New Roman" panose="02020603050405020304" pitchFamily="18" charset="0"/>
              </a:rPr>
              <a:t>Thus, we suggest stealing in a single attempt, a large amount of work inside the target cluster.</a:t>
            </a:r>
            <a:endParaRPr lang="en-US" altLang="en-US" sz="2000" dirty="0">
              <a:latin typeface="Times New Roman" panose="02020603050405020304" pitchFamily="18" charset="0"/>
              <a:ea typeface="Times New Roman" panose="02020603050405020304" pitchFamily="18" charset="0"/>
            </a:endParaRPr>
          </a:p>
          <a:p>
            <a:r>
              <a:rPr lang="en-US" altLang="en-US" sz="2000" dirty="0">
                <a:latin typeface="Times New Roman" panose="02020603050405020304" pitchFamily="18" charset="0"/>
                <a:ea typeface="Times New Roman" panose="02020603050405020304" pitchFamily="18" charset="0"/>
              </a:rPr>
              <a:t>The platform is divided in some processors groups which are sets of processors connected with a fast link. Eg. It could be a cluster or the set of cores in one processor.</a:t>
            </a:r>
            <a:endParaRPr lang="en-US" altLang="en-US" sz="2000" dirty="0">
              <a:latin typeface="Times New Roman" panose="02020603050405020304" pitchFamily="18" charset="0"/>
              <a:ea typeface="Times New Roman" panose="02020603050405020304" pitchFamily="18" charset="0"/>
            </a:endParaRPr>
          </a:p>
          <a:p>
            <a:r>
              <a:rPr lang="en-US" altLang="en-US" sz="2000" dirty="0">
                <a:latin typeface="Times New Roman" panose="02020603050405020304" pitchFamily="18" charset="0"/>
                <a:ea typeface="Times New Roman" panose="02020603050405020304" pitchFamily="18" charset="0"/>
              </a:rPr>
              <a:t>In each group, only one processor sends remote steal requests which called leader</a:t>
            </a:r>
            <a:endParaRPr lang="en-US" altLang="en-US" sz="20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1"/>
          <p:cNvSpPr>
            <a:spLocks noGrp="1"/>
          </p:cNvSpPr>
          <p:nvPr>
            <p:ph type="title"/>
          </p:nvPr>
        </p:nvSpPr>
        <p:spPr>
          <a:ln/>
        </p:spPr>
        <p:txBody>
          <a:bodyPr vert="horz" wrap="square" lIns="91440" tIns="45720" rIns="91440" bIns="45720" anchor="ctr"/>
          <a:p>
            <a:r>
              <a:rPr lang="en-US" altLang="en-US" sz="4000" dirty="0">
                <a:latin typeface="Times New Roman" panose="02020603050405020304" pitchFamily="18" charset="0"/>
                <a:ea typeface="Times New Roman" panose="02020603050405020304" pitchFamily="18" charset="0"/>
              </a:rPr>
              <a:t>Each role in HWS</a:t>
            </a:r>
            <a:endParaRPr lang="en-US" altLang="en-US" sz="4000" dirty="0">
              <a:latin typeface="Times New Roman" panose="02020603050405020304" pitchFamily="18" charset="0"/>
              <a:ea typeface="Times New Roman" panose="02020603050405020304" pitchFamily="18" charset="0"/>
            </a:endParaRPr>
          </a:p>
        </p:txBody>
      </p:sp>
      <p:sp>
        <p:nvSpPr>
          <p:cNvPr id="25603" name="内容占位符 2"/>
          <p:cNvSpPr>
            <a:spLocks noGrp="1"/>
          </p:cNvSpPr>
          <p:nvPr>
            <p:ph idx="1" hasCustomPrompt="1"/>
          </p:nvPr>
        </p:nvSpPr>
        <p:spPr>
          <a:ln/>
        </p:spPr>
        <p:txBody>
          <a:bodyPr vert="horz" wrap="square" lIns="91440" tIns="45720" rIns="91440" bIns="45720" anchor="t"/>
          <a:p>
            <a:endParaRPr lang="en-US" altLang="en-US" sz="2000" dirty="0">
              <a:latin typeface="Times New Roman" panose="02020603050405020304" pitchFamily="18" charset="0"/>
              <a:ea typeface="Times New Roman" panose="02020603050405020304" pitchFamily="18" charset="0"/>
            </a:endParaRPr>
          </a:p>
          <a:p>
            <a:r>
              <a:rPr lang="en-US" altLang="en-US" sz="2000" dirty="0">
                <a:latin typeface="Times New Roman" panose="02020603050405020304" pitchFamily="18" charset="0"/>
                <a:ea typeface="Times New Roman" panose="02020603050405020304" pitchFamily="18" charset="0"/>
              </a:rPr>
              <a:t>Leader - Send remote steal requests in HWS</a:t>
            </a:r>
            <a:endParaRPr lang="en-US" altLang="en-US" sz="2000" dirty="0">
              <a:latin typeface="Times New Roman" panose="02020603050405020304" pitchFamily="18" charset="0"/>
              <a:ea typeface="Times New Roman" panose="02020603050405020304" pitchFamily="18" charset="0"/>
            </a:endParaRPr>
          </a:p>
          <a:p>
            <a:r>
              <a:rPr lang="en-US" altLang="en-US" sz="2000" dirty="0">
                <a:latin typeface="Times New Roman" panose="02020603050405020304" pitchFamily="18" charset="0"/>
                <a:ea typeface="Times New Roman" panose="02020603050405020304" pitchFamily="18" charset="0"/>
              </a:rPr>
              <a:t>Slave – Do the majority of the load</a:t>
            </a:r>
            <a:endParaRPr lang="en-US" altLang="en-US" sz="2000" dirty="0">
              <a:latin typeface="Times New Roman" panose="02020603050405020304" pitchFamily="18" charset="0"/>
              <a:ea typeface="Times New Roman" panose="02020603050405020304" pitchFamily="18" charset="0"/>
            </a:endParaRPr>
          </a:p>
          <a:p>
            <a:r>
              <a:rPr lang="en-US" altLang="en-US" sz="2000" dirty="0">
                <a:latin typeface="Times New Roman" panose="02020603050405020304" pitchFamily="18" charset="0"/>
                <a:ea typeface="Times New Roman" panose="02020603050405020304" pitchFamily="18" charset="0"/>
              </a:rPr>
              <a:t>Since the number of remote steal requests is decreased, we want remote thieves to steal a larger amount of work.</a:t>
            </a:r>
            <a:endParaRPr lang="en-US" altLang="en-US" sz="2000" dirty="0">
              <a:latin typeface="Times New Roman" panose="02020603050405020304" pitchFamily="18" charset="0"/>
              <a:ea typeface="Times New Roman" panose="02020603050405020304" pitchFamily="18" charset="0"/>
            </a:endParaRPr>
          </a:p>
          <a:p>
            <a:endParaRPr lang="en-US" altLang="en-US" sz="2000" dirty="0">
              <a:latin typeface="Times New Roman" panose="02020603050405020304" pitchFamily="18" charset="0"/>
              <a:ea typeface="Times New Roman" panose="02020603050405020304" pitchFamily="18" charset="0"/>
            </a:endParaRPr>
          </a:p>
        </p:txBody>
      </p:sp>
      <p:sp>
        <p:nvSpPr>
          <p:cNvPr id="7" name="矩形 6"/>
          <p:cNvSpPr/>
          <p:nvPr/>
        </p:nvSpPr>
        <p:spPr>
          <a:xfrm>
            <a:off x="1979613" y="4471988"/>
            <a:ext cx="863600" cy="649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P1</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矩形: 圆角 7"/>
          <p:cNvSpPr/>
          <p:nvPr/>
        </p:nvSpPr>
        <p:spPr>
          <a:xfrm>
            <a:off x="1079500" y="3932238"/>
            <a:ext cx="2663825" cy="23764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solidFill>
                <a:srgbClr val="FFFFFF"/>
              </a:solidFill>
            </a:endParaRPr>
          </a:p>
        </p:txBody>
      </p:sp>
      <p:sp>
        <p:nvSpPr>
          <p:cNvPr id="9" name="矩形: 圆角 8"/>
          <p:cNvSpPr/>
          <p:nvPr/>
        </p:nvSpPr>
        <p:spPr>
          <a:xfrm>
            <a:off x="5580063" y="3932238"/>
            <a:ext cx="2663825" cy="23764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solidFill>
                <a:srgbClr val="FFFFFF"/>
              </a:solidFill>
            </a:endParaRPr>
          </a:p>
        </p:txBody>
      </p:sp>
      <p:sp>
        <p:nvSpPr>
          <p:cNvPr id="11" name="矩形 10"/>
          <p:cNvSpPr/>
          <p:nvPr/>
        </p:nvSpPr>
        <p:spPr>
          <a:xfrm>
            <a:off x="6516688" y="4471988"/>
            <a:ext cx="863600" cy="649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P3</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矩形 11"/>
          <p:cNvSpPr/>
          <p:nvPr/>
        </p:nvSpPr>
        <p:spPr>
          <a:xfrm>
            <a:off x="1968500" y="5478463"/>
            <a:ext cx="86360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P2</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矩形 12"/>
          <p:cNvSpPr/>
          <p:nvPr/>
        </p:nvSpPr>
        <p:spPr>
          <a:xfrm>
            <a:off x="6516688" y="5478463"/>
            <a:ext cx="86360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P4</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5610" name="文本框 13"/>
          <p:cNvSpPr txBox="1"/>
          <p:nvPr/>
        </p:nvSpPr>
        <p:spPr>
          <a:xfrm>
            <a:off x="1908175" y="3997325"/>
            <a:ext cx="1295400" cy="3698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en-US" sz="1800" dirty="0"/>
              <a:t>Cluster 1</a:t>
            </a:r>
            <a:endParaRPr lang="en-US" altLang="en-US" sz="1800" dirty="0"/>
          </a:p>
        </p:txBody>
      </p:sp>
      <p:sp>
        <p:nvSpPr>
          <p:cNvPr id="25611" name="文本框 14"/>
          <p:cNvSpPr txBox="1"/>
          <p:nvPr/>
        </p:nvSpPr>
        <p:spPr>
          <a:xfrm>
            <a:off x="6484938" y="3994150"/>
            <a:ext cx="1295400" cy="3698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en-US" sz="1800" dirty="0"/>
              <a:t>Cluster 2</a:t>
            </a:r>
            <a:endParaRPr lang="en-US" altLang="en-US" sz="1800" dirty="0"/>
          </a:p>
        </p:txBody>
      </p:sp>
      <p:cxnSp>
        <p:nvCxnSpPr>
          <p:cNvPr id="20" name="直接箭头连接符 19"/>
          <p:cNvCxnSpPr>
            <a:stCxn id="7" idx="3"/>
            <a:endCxn id="11" idx="1"/>
          </p:cNvCxnSpPr>
          <p:nvPr/>
        </p:nvCxnSpPr>
        <p:spPr>
          <a:xfrm>
            <a:off x="2843213" y="4795838"/>
            <a:ext cx="36734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1" idx="2"/>
            <a:endCxn id="13" idx="0"/>
          </p:cNvCxnSpPr>
          <p:nvPr/>
        </p:nvCxnSpPr>
        <p:spPr>
          <a:xfrm>
            <a:off x="6948488" y="5121275"/>
            <a:ext cx="0" cy="3571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12" idx="0"/>
          </p:cNvCxnSpPr>
          <p:nvPr/>
        </p:nvCxnSpPr>
        <p:spPr>
          <a:xfrm flipH="1">
            <a:off x="2400300" y="5121275"/>
            <a:ext cx="11113" cy="3571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615" name="文本框 24"/>
          <p:cNvSpPr txBox="1"/>
          <p:nvPr/>
        </p:nvSpPr>
        <p:spPr>
          <a:xfrm>
            <a:off x="1116013" y="4552950"/>
            <a:ext cx="1295400" cy="3698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en-US" sz="1800" dirty="0"/>
              <a:t>Leader</a:t>
            </a:r>
            <a:endParaRPr lang="en-US" altLang="en-US" sz="1800" dirty="0"/>
          </a:p>
        </p:txBody>
      </p:sp>
      <p:sp>
        <p:nvSpPr>
          <p:cNvPr id="25616" name="文本框 25"/>
          <p:cNvSpPr txBox="1"/>
          <p:nvPr/>
        </p:nvSpPr>
        <p:spPr>
          <a:xfrm>
            <a:off x="1258888" y="5632450"/>
            <a:ext cx="1296987" cy="3698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en-US" sz="1800" dirty="0"/>
              <a:t>Slave</a:t>
            </a:r>
            <a:endParaRPr lang="en-US" altLang="en-US" sz="1800" dirty="0"/>
          </a:p>
        </p:txBody>
      </p:sp>
      <p:sp>
        <p:nvSpPr>
          <p:cNvPr id="25617" name="文本框 26"/>
          <p:cNvSpPr txBox="1"/>
          <p:nvPr/>
        </p:nvSpPr>
        <p:spPr>
          <a:xfrm>
            <a:off x="7366000" y="4611688"/>
            <a:ext cx="12954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en-US" sz="1800" dirty="0"/>
              <a:t>Leader</a:t>
            </a:r>
            <a:endParaRPr lang="en-US" altLang="en-US" sz="1800" dirty="0"/>
          </a:p>
        </p:txBody>
      </p:sp>
      <p:sp>
        <p:nvSpPr>
          <p:cNvPr id="25618" name="文本框 27"/>
          <p:cNvSpPr txBox="1"/>
          <p:nvPr/>
        </p:nvSpPr>
        <p:spPr>
          <a:xfrm>
            <a:off x="7421563" y="5626100"/>
            <a:ext cx="1295400" cy="3698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en-US" sz="1800" dirty="0"/>
              <a:t>Slave</a:t>
            </a:r>
            <a:endParaRPr lang="en-US" altLang="en-US" sz="1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1"/>
          <p:cNvSpPr>
            <a:spLocks noGrp="1"/>
          </p:cNvSpPr>
          <p:nvPr>
            <p:ph type="title"/>
          </p:nvPr>
        </p:nvSpPr>
        <p:spPr>
          <a:ln/>
        </p:spPr>
        <p:txBody>
          <a:bodyPr vert="horz" wrap="square" lIns="91440" tIns="45720" rIns="91440" bIns="45720" anchor="ctr"/>
          <a:p>
            <a:r>
              <a:rPr lang="en-US" altLang="en-US" sz="4000" dirty="0">
                <a:latin typeface="Times New Roman" panose="02020603050405020304" pitchFamily="18" charset="0"/>
                <a:ea typeface="Times New Roman" panose="02020603050405020304" pitchFamily="18" charset="0"/>
              </a:rPr>
              <a:t>Types of tasks</a:t>
            </a:r>
            <a:endParaRPr lang="en-US" altLang="en-US" sz="4000" dirty="0">
              <a:latin typeface="Times New Roman" panose="02020603050405020304" pitchFamily="18" charset="0"/>
              <a:ea typeface="Times New Roman" panose="02020603050405020304" pitchFamily="18" charset="0"/>
            </a:endParaRPr>
          </a:p>
        </p:txBody>
      </p:sp>
      <p:sp>
        <p:nvSpPr>
          <p:cNvPr id="26627" name="内容占位符 2"/>
          <p:cNvSpPr>
            <a:spLocks noGrp="1"/>
          </p:cNvSpPr>
          <p:nvPr>
            <p:ph idx="1" hasCustomPrompt="1"/>
          </p:nvPr>
        </p:nvSpPr>
        <p:spPr>
          <a:ln/>
        </p:spPr>
        <p:txBody>
          <a:bodyPr vert="horz" wrap="square" lIns="91440" tIns="45720" rIns="91440" bIns="45720" anchor="t"/>
          <a:p>
            <a:pPr marL="0" indent="0">
              <a:buNone/>
            </a:pPr>
            <a:endParaRPr lang="en-US" altLang="en-US" sz="2000" dirty="0">
              <a:latin typeface="Times New Roman" panose="02020603050405020304" pitchFamily="18" charset="0"/>
              <a:ea typeface="Times New Roman" panose="02020603050405020304" pitchFamily="18" charset="0"/>
            </a:endParaRPr>
          </a:p>
          <a:p>
            <a:pPr marL="0" indent="0">
              <a:buNone/>
            </a:pPr>
            <a:r>
              <a:rPr lang="en-US" altLang="en-US" sz="2000" dirty="0">
                <a:latin typeface="Times New Roman" panose="02020603050405020304" pitchFamily="18" charset="0"/>
                <a:ea typeface="Times New Roman" panose="02020603050405020304" pitchFamily="18" charset="0"/>
              </a:rPr>
              <a:t>Global tasks </a:t>
            </a:r>
            <a:endParaRPr lang="en-US" altLang="en-US" sz="2000" dirty="0">
              <a:latin typeface="Times New Roman" panose="02020603050405020304" pitchFamily="18" charset="0"/>
              <a:ea typeface="Times New Roman" panose="02020603050405020304" pitchFamily="18" charset="0"/>
            </a:endParaRPr>
          </a:p>
          <a:p>
            <a:pPr marL="0" indent="0">
              <a:buNone/>
            </a:pPr>
            <a:r>
              <a:rPr lang="en-US" altLang="en-US" sz="2000" dirty="0">
                <a:latin typeface="Times New Roman" panose="02020603050405020304" pitchFamily="18" charset="0"/>
                <a:ea typeface="Times New Roman" panose="02020603050405020304" pitchFamily="18" charset="0"/>
              </a:rPr>
              <a:t>- They can be stolen between groups</a:t>
            </a:r>
            <a:endParaRPr lang="en-US" altLang="en-US" sz="2000" dirty="0">
              <a:latin typeface="Times New Roman" panose="02020603050405020304" pitchFamily="18" charset="0"/>
              <a:ea typeface="Times New Roman" panose="02020603050405020304" pitchFamily="18" charset="0"/>
            </a:endParaRPr>
          </a:p>
          <a:p>
            <a:pPr marL="0" indent="0">
              <a:buNone/>
            </a:pPr>
            <a:r>
              <a:rPr lang="en-US" altLang="en-US" sz="2000" dirty="0">
                <a:latin typeface="Times New Roman" panose="02020603050405020304" pitchFamily="18" charset="0"/>
                <a:ea typeface="Times New Roman" panose="02020603050405020304" pitchFamily="18" charset="0"/>
              </a:rPr>
              <a:t>- Centralized on the leader</a:t>
            </a:r>
            <a:endParaRPr lang="en-US" altLang="en-US" sz="2000" dirty="0">
              <a:latin typeface="Times New Roman" panose="02020603050405020304" pitchFamily="18" charset="0"/>
              <a:ea typeface="Times New Roman" panose="02020603050405020304" pitchFamily="18" charset="0"/>
            </a:endParaRPr>
          </a:p>
          <a:p>
            <a:pPr marL="0" indent="0">
              <a:buNone/>
            </a:pPr>
            <a:r>
              <a:rPr lang="en-US" altLang="en-US" sz="2000" dirty="0">
                <a:latin typeface="Times New Roman" panose="02020603050405020304" pitchFamily="18" charset="0"/>
                <a:ea typeface="Times New Roman" panose="02020603050405020304" pitchFamily="18" charset="0"/>
              </a:rPr>
              <a:t>Local task- They belong to single group</a:t>
            </a:r>
            <a:endParaRPr lang="en-US" altLang="en-US" sz="2000" dirty="0">
              <a:latin typeface="Times New Roman" panose="02020603050405020304" pitchFamily="18" charset="0"/>
              <a:ea typeface="Times New Roman" panose="02020603050405020304" pitchFamily="18" charset="0"/>
            </a:endParaRPr>
          </a:p>
          <a:p>
            <a:pPr marL="0" indent="0">
              <a:buNone/>
            </a:pPr>
            <a:endParaRPr lang="en-US" altLang="en-US" sz="2000" dirty="0">
              <a:latin typeface="Times New Roman" panose="02020603050405020304" pitchFamily="18" charset="0"/>
              <a:ea typeface="Times New Roman" panose="02020603050405020304" pitchFamily="18" charset="0"/>
            </a:endParaRPr>
          </a:p>
        </p:txBody>
      </p:sp>
      <p:sp>
        <p:nvSpPr>
          <p:cNvPr id="4" name="矩形 3"/>
          <p:cNvSpPr/>
          <p:nvPr/>
        </p:nvSpPr>
        <p:spPr>
          <a:xfrm>
            <a:off x="1979613" y="4471988"/>
            <a:ext cx="863600" cy="649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P1</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矩形: 圆角 4"/>
          <p:cNvSpPr/>
          <p:nvPr/>
        </p:nvSpPr>
        <p:spPr>
          <a:xfrm>
            <a:off x="1079500" y="3932238"/>
            <a:ext cx="2663825" cy="23764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solidFill>
                <a:srgbClr val="FFFFFF"/>
              </a:solidFill>
            </a:endParaRPr>
          </a:p>
        </p:txBody>
      </p:sp>
      <p:sp>
        <p:nvSpPr>
          <p:cNvPr id="6" name="矩形: 圆角 5"/>
          <p:cNvSpPr/>
          <p:nvPr/>
        </p:nvSpPr>
        <p:spPr>
          <a:xfrm>
            <a:off x="5580063" y="3932238"/>
            <a:ext cx="2663825" cy="23764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solidFill>
                <a:srgbClr val="FFFFFF"/>
              </a:solidFill>
            </a:endParaRPr>
          </a:p>
        </p:txBody>
      </p:sp>
      <p:sp>
        <p:nvSpPr>
          <p:cNvPr id="7" name="矩形 6"/>
          <p:cNvSpPr/>
          <p:nvPr/>
        </p:nvSpPr>
        <p:spPr>
          <a:xfrm>
            <a:off x="6516688" y="4471988"/>
            <a:ext cx="863600" cy="649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P3</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矩形 7"/>
          <p:cNvSpPr/>
          <p:nvPr/>
        </p:nvSpPr>
        <p:spPr>
          <a:xfrm>
            <a:off x="1968500" y="5478463"/>
            <a:ext cx="86360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P2</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矩形 8"/>
          <p:cNvSpPr/>
          <p:nvPr/>
        </p:nvSpPr>
        <p:spPr>
          <a:xfrm>
            <a:off x="6516688" y="5478463"/>
            <a:ext cx="86360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P4</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6634" name="文本框 9"/>
          <p:cNvSpPr txBox="1"/>
          <p:nvPr/>
        </p:nvSpPr>
        <p:spPr>
          <a:xfrm>
            <a:off x="1908175" y="3997325"/>
            <a:ext cx="1295400" cy="3698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en-US" sz="1800" dirty="0"/>
              <a:t>Cluster 1</a:t>
            </a:r>
            <a:endParaRPr lang="en-US" altLang="en-US" sz="1800" dirty="0"/>
          </a:p>
        </p:txBody>
      </p:sp>
      <p:sp>
        <p:nvSpPr>
          <p:cNvPr id="26635" name="文本框 10"/>
          <p:cNvSpPr txBox="1"/>
          <p:nvPr/>
        </p:nvSpPr>
        <p:spPr>
          <a:xfrm>
            <a:off x="6484938" y="3994150"/>
            <a:ext cx="1295400" cy="3698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en-US" sz="1800" dirty="0"/>
              <a:t>Cluster 2</a:t>
            </a:r>
            <a:endParaRPr lang="en-US" altLang="en-US" sz="1800" dirty="0"/>
          </a:p>
        </p:txBody>
      </p:sp>
      <p:cxnSp>
        <p:nvCxnSpPr>
          <p:cNvPr id="12" name="直接箭头连接符 11"/>
          <p:cNvCxnSpPr>
            <a:stCxn id="4" idx="3"/>
            <a:endCxn id="7" idx="1"/>
          </p:cNvCxnSpPr>
          <p:nvPr/>
        </p:nvCxnSpPr>
        <p:spPr>
          <a:xfrm>
            <a:off x="2843213" y="4795838"/>
            <a:ext cx="36734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2"/>
            <a:endCxn id="9" idx="0"/>
          </p:cNvCxnSpPr>
          <p:nvPr/>
        </p:nvCxnSpPr>
        <p:spPr>
          <a:xfrm>
            <a:off x="6948488" y="5121275"/>
            <a:ext cx="0" cy="3571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8" idx="0"/>
          </p:cNvCxnSpPr>
          <p:nvPr/>
        </p:nvCxnSpPr>
        <p:spPr>
          <a:xfrm flipH="1">
            <a:off x="2400300" y="5121275"/>
            <a:ext cx="11113" cy="3571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639" name="文本框 25"/>
          <p:cNvSpPr txBox="1"/>
          <p:nvPr/>
        </p:nvSpPr>
        <p:spPr>
          <a:xfrm>
            <a:off x="3959225" y="4395788"/>
            <a:ext cx="1441450" cy="3683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en-US" sz="1800" dirty="0"/>
              <a:t>Global task</a:t>
            </a:r>
            <a:endParaRPr lang="en-US" altLang="en-US" sz="1800" dirty="0"/>
          </a:p>
        </p:txBody>
      </p:sp>
      <p:sp>
        <p:nvSpPr>
          <p:cNvPr id="26640" name="文本框 26"/>
          <p:cNvSpPr txBox="1"/>
          <p:nvPr/>
        </p:nvSpPr>
        <p:spPr>
          <a:xfrm>
            <a:off x="7010400" y="5118100"/>
            <a:ext cx="1296988" cy="3698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en-US" sz="1800" dirty="0"/>
              <a:t>Local task</a:t>
            </a:r>
            <a:endParaRPr lang="en-US" altLang="en-US" sz="1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1"/>
          <p:cNvSpPr>
            <a:spLocks noGrp="1"/>
          </p:cNvSpPr>
          <p:nvPr>
            <p:ph type="title"/>
          </p:nvPr>
        </p:nvSpPr>
        <p:spPr>
          <a:ln/>
        </p:spPr>
        <p:txBody>
          <a:bodyPr vert="horz" wrap="square" lIns="91440" tIns="45720" rIns="91440" bIns="45720" anchor="ctr"/>
          <a:p>
            <a:r>
              <a:rPr lang="en-US" altLang="en-US" dirty="0">
                <a:latin typeface="Times New Roman" panose="02020603050405020304" pitchFamily="18" charset="0"/>
                <a:ea typeface="Times New Roman" panose="02020603050405020304" pitchFamily="18" charset="0"/>
              </a:rPr>
              <a:t>Each role of processor in cluster</a:t>
            </a:r>
            <a:endParaRPr lang="en-US" altLang="en-US" dirty="0"/>
          </a:p>
        </p:txBody>
      </p:sp>
      <p:sp>
        <p:nvSpPr>
          <p:cNvPr id="27651" name="内容占位符 2"/>
          <p:cNvSpPr>
            <a:spLocks noGrp="1"/>
          </p:cNvSpPr>
          <p:nvPr>
            <p:ph idx="1" hasCustomPrompt="1"/>
          </p:nvPr>
        </p:nvSpPr>
        <p:spPr>
          <a:ln/>
        </p:spPr>
        <p:txBody>
          <a:bodyPr vert="horz" wrap="square" lIns="91440" tIns="45720" rIns="91440" bIns="45720" anchor="t"/>
          <a:p>
            <a:endParaRPr lang="en-US" altLang="en-US" sz="2000" dirty="0">
              <a:latin typeface="Times New Roman" panose="02020603050405020304" pitchFamily="18" charset="0"/>
              <a:ea typeface="Times New Roman" panose="02020603050405020304" pitchFamily="18" charset="0"/>
            </a:endParaRPr>
          </a:p>
          <a:p>
            <a:r>
              <a:rPr lang="en-US" altLang="en-US" sz="2000" dirty="0">
                <a:latin typeface="Times New Roman" panose="02020603050405020304" pitchFamily="18" charset="0"/>
                <a:ea typeface="Times New Roman" panose="02020603050405020304" pitchFamily="18" charset="0"/>
              </a:rPr>
              <a:t>To distinguish tasks with a large amount of work, a limit is given by the user. </a:t>
            </a:r>
            <a:endParaRPr lang="en-US" altLang="en-US" sz="2000" dirty="0">
              <a:latin typeface="Times New Roman" panose="02020603050405020304" pitchFamily="18" charset="0"/>
              <a:ea typeface="Times New Roman" panose="02020603050405020304" pitchFamily="18" charset="0"/>
            </a:endParaRPr>
          </a:p>
          <a:p>
            <a:r>
              <a:rPr lang="en-US" altLang="en-US" sz="2000" dirty="0">
                <a:latin typeface="Times New Roman" panose="02020603050405020304" pitchFamily="18" charset="0"/>
                <a:ea typeface="Times New Roman" panose="02020603050405020304" pitchFamily="18" charset="0"/>
              </a:rPr>
              <a:t>Global tasks have a level below the limit (small tasks )</a:t>
            </a:r>
            <a:endParaRPr lang="en-US" altLang="en-US" sz="2000" dirty="0">
              <a:latin typeface="Times New Roman" panose="02020603050405020304" pitchFamily="18" charset="0"/>
              <a:ea typeface="Times New Roman" panose="02020603050405020304" pitchFamily="18" charset="0"/>
            </a:endParaRPr>
          </a:p>
          <a:p>
            <a:r>
              <a:rPr lang="en-US" altLang="en-US" sz="2000" dirty="0">
                <a:latin typeface="Times New Roman" panose="02020603050405020304" pitchFamily="18" charset="0"/>
                <a:ea typeface="Times New Roman" panose="02020603050405020304" pitchFamily="18" charset="0"/>
              </a:rPr>
              <a:t>Local tasks have a level higher than the limit (big tasks)</a:t>
            </a:r>
            <a:endParaRPr lang="en-US" altLang="en-US" sz="2000" dirty="0">
              <a:latin typeface="Times New Roman" panose="02020603050405020304" pitchFamily="18" charset="0"/>
              <a:ea typeface="Times New Roman" panose="02020603050405020304" pitchFamily="18" charset="0"/>
            </a:endParaRPr>
          </a:p>
        </p:txBody>
      </p:sp>
      <p:sp>
        <p:nvSpPr>
          <p:cNvPr id="4" name="矩形 3"/>
          <p:cNvSpPr/>
          <p:nvPr/>
        </p:nvSpPr>
        <p:spPr>
          <a:xfrm>
            <a:off x="1692275" y="4470400"/>
            <a:ext cx="874713" cy="614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P1</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矩形: 圆角 4"/>
          <p:cNvSpPr/>
          <p:nvPr/>
        </p:nvSpPr>
        <p:spPr>
          <a:xfrm>
            <a:off x="1258888" y="3500438"/>
            <a:ext cx="6408738" cy="26257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solidFill>
                <a:srgbClr val="FFFFFF"/>
              </a:solidFill>
            </a:endParaRPr>
          </a:p>
        </p:txBody>
      </p:sp>
      <p:sp>
        <p:nvSpPr>
          <p:cNvPr id="7" name="矩形 6"/>
          <p:cNvSpPr/>
          <p:nvPr/>
        </p:nvSpPr>
        <p:spPr>
          <a:xfrm>
            <a:off x="3536950" y="5213350"/>
            <a:ext cx="865188" cy="649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P3</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矩形 7"/>
          <p:cNvSpPr/>
          <p:nvPr/>
        </p:nvSpPr>
        <p:spPr>
          <a:xfrm>
            <a:off x="4402138" y="4000500"/>
            <a:ext cx="860425" cy="612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P2</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矩形 8"/>
          <p:cNvSpPr/>
          <p:nvPr/>
        </p:nvSpPr>
        <p:spPr>
          <a:xfrm>
            <a:off x="5526088" y="5213350"/>
            <a:ext cx="863600" cy="649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P4</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7657" name="文本框 9"/>
          <p:cNvSpPr txBox="1"/>
          <p:nvPr/>
        </p:nvSpPr>
        <p:spPr>
          <a:xfrm>
            <a:off x="3724275" y="3565525"/>
            <a:ext cx="2978150" cy="3698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en-US" sz="1800" dirty="0"/>
              <a:t>Cluster 1</a:t>
            </a:r>
            <a:endParaRPr lang="en-US" altLang="en-US" sz="1800" dirty="0"/>
          </a:p>
        </p:txBody>
      </p:sp>
      <p:cxnSp>
        <p:nvCxnSpPr>
          <p:cNvPr id="24" name="直接箭头连接符 23"/>
          <p:cNvCxnSpPr>
            <a:stCxn id="4" idx="3"/>
            <a:endCxn id="8" idx="1"/>
          </p:cNvCxnSpPr>
          <p:nvPr/>
        </p:nvCxnSpPr>
        <p:spPr>
          <a:xfrm flipV="1">
            <a:off x="2566988" y="4306888"/>
            <a:ext cx="1835150" cy="4714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endCxn id="4" idx="1"/>
          </p:cNvCxnSpPr>
          <p:nvPr/>
        </p:nvCxnSpPr>
        <p:spPr>
          <a:xfrm>
            <a:off x="539750" y="4778375"/>
            <a:ext cx="11525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660" name="文本框 27"/>
          <p:cNvSpPr txBox="1"/>
          <p:nvPr/>
        </p:nvSpPr>
        <p:spPr>
          <a:xfrm>
            <a:off x="1563688" y="4111625"/>
            <a:ext cx="1439862" cy="3683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en-US" sz="1800" dirty="0"/>
              <a:t>Global task</a:t>
            </a:r>
            <a:endParaRPr lang="en-US" altLang="en-US" sz="1800" dirty="0"/>
          </a:p>
        </p:txBody>
      </p:sp>
      <p:sp>
        <p:nvSpPr>
          <p:cNvPr id="27661" name="文本框 28"/>
          <p:cNvSpPr txBox="1"/>
          <p:nvPr/>
        </p:nvSpPr>
        <p:spPr>
          <a:xfrm>
            <a:off x="5248275" y="4124325"/>
            <a:ext cx="1295400" cy="3683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en-US" sz="1800" dirty="0"/>
              <a:t>Local task</a:t>
            </a:r>
            <a:endParaRPr lang="en-US" altLang="en-US" sz="1800" dirty="0"/>
          </a:p>
        </p:txBody>
      </p:sp>
      <p:sp>
        <p:nvSpPr>
          <p:cNvPr id="27662" name="文本框 29"/>
          <p:cNvSpPr txBox="1"/>
          <p:nvPr/>
        </p:nvSpPr>
        <p:spPr>
          <a:xfrm>
            <a:off x="6362700" y="5353050"/>
            <a:ext cx="1295400" cy="3698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en-US" sz="1800" dirty="0"/>
              <a:t>Local task</a:t>
            </a:r>
            <a:endParaRPr lang="en-US" altLang="en-US" sz="1800" dirty="0"/>
          </a:p>
        </p:txBody>
      </p:sp>
      <p:sp>
        <p:nvSpPr>
          <p:cNvPr id="27663" name="文本框 30"/>
          <p:cNvSpPr txBox="1"/>
          <p:nvPr/>
        </p:nvSpPr>
        <p:spPr>
          <a:xfrm>
            <a:off x="4356100" y="5353050"/>
            <a:ext cx="1295400" cy="3698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en-US" sz="1800" dirty="0"/>
              <a:t>Local task</a:t>
            </a:r>
            <a:endParaRPr lang="en-US" altLang="en-US" sz="1800" dirty="0"/>
          </a:p>
        </p:txBody>
      </p:sp>
      <p:cxnSp>
        <p:nvCxnSpPr>
          <p:cNvPr id="33" name="直接箭头连接符 32"/>
          <p:cNvCxnSpPr>
            <a:stCxn id="4" idx="3"/>
            <a:endCxn id="7" idx="1"/>
          </p:cNvCxnSpPr>
          <p:nvPr/>
        </p:nvCxnSpPr>
        <p:spPr>
          <a:xfrm>
            <a:off x="2566988" y="4778375"/>
            <a:ext cx="969963" cy="7588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endCxn id="9" idx="0"/>
          </p:cNvCxnSpPr>
          <p:nvPr/>
        </p:nvCxnSpPr>
        <p:spPr>
          <a:xfrm>
            <a:off x="2566988" y="4778375"/>
            <a:ext cx="3390900" cy="4349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标题 1"/>
          <p:cNvSpPr>
            <a:spLocks noGrp="1"/>
          </p:cNvSpPr>
          <p:nvPr>
            <p:ph type="title"/>
          </p:nvPr>
        </p:nvSpPr>
        <p:spPr>
          <a:ln/>
        </p:spPr>
        <p:txBody>
          <a:bodyPr vert="horz" wrap="square" lIns="91440" tIns="45720" rIns="91440" bIns="45720" anchor="ctr"/>
          <a:p>
            <a:r>
              <a:rPr lang="en-US" altLang="en-US" dirty="0">
                <a:latin typeface="Times New Roman" panose="02020603050405020304" pitchFamily="18" charset="0"/>
                <a:ea typeface="Times New Roman" panose="02020603050405020304" pitchFamily="18" charset="0"/>
              </a:rPr>
              <a:t>Each role of processor in cluster</a:t>
            </a:r>
            <a:endParaRPr lang="en-US" altLang="en-US" dirty="0"/>
          </a:p>
        </p:txBody>
      </p:sp>
      <p:sp>
        <p:nvSpPr>
          <p:cNvPr id="28675" name="内容占位符 2"/>
          <p:cNvSpPr>
            <a:spLocks noGrp="1"/>
          </p:cNvSpPr>
          <p:nvPr>
            <p:ph idx="1" hasCustomPrompt="1"/>
          </p:nvPr>
        </p:nvSpPr>
        <p:spPr>
          <a:ln/>
        </p:spPr>
        <p:txBody>
          <a:bodyPr vert="horz" wrap="square" lIns="91440" tIns="45720" rIns="91440" bIns="45720" anchor="t"/>
          <a:p>
            <a:endParaRPr lang="en-US" altLang="en-US" sz="2000" dirty="0">
              <a:latin typeface="Times New Roman" panose="02020603050405020304" pitchFamily="18" charset="0"/>
              <a:ea typeface="Times New Roman" panose="02020603050405020304" pitchFamily="18" charset="0"/>
            </a:endParaRPr>
          </a:p>
          <a:p>
            <a:r>
              <a:rPr lang="en-US" altLang="en-US" sz="2000" dirty="0">
                <a:latin typeface="Times New Roman" panose="02020603050405020304" pitchFamily="18" charset="0"/>
                <a:ea typeface="Times New Roman" panose="02020603050405020304" pitchFamily="18" charset="0"/>
              </a:rPr>
              <a:t>Leader execute only global tasks and balance the loads between groups and manage the load inside the groups.</a:t>
            </a:r>
            <a:endParaRPr lang="en-US" altLang="en-US" sz="2000" dirty="0">
              <a:latin typeface="Times New Roman" panose="02020603050405020304" pitchFamily="18" charset="0"/>
              <a:ea typeface="Times New Roman" panose="02020603050405020304" pitchFamily="18" charset="0"/>
            </a:endParaRPr>
          </a:p>
          <a:p>
            <a:r>
              <a:rPr lang="en-US" altLang="en-US" sz="2000" dirty="0">
                <a:latin typeface="Times New Roman" panose="02020603050405020304" pitchFamily="18" charset="0"/>
                <a:ea typeface="Times New Roman" panose="02020603050405020304" pitchFamily="18" charset="0"/>
              </a:rPr>
              <a:t>Slave perform classical work- Stealing algorithm inside the group</a:t>
            </a:r>
            <a:endParaRPr lang="en-US" altLang="en-US" sz="2000" dirty="0">
              <a:latin typeface="Times New Roman" panose="02020603050405020304" pitchFamily="18" charset="0"/>
              <a:ea typeface="Times New Roman" panose="02020603050405020304" pitchFamily="18" charset="0"/>
            </a:endParaRPr>
          </a:p>
          <a:p>
            <a:endParaRPr lang="en-US" altLang="en-US" dirty="0"/>
          </a:p>
        </p:txBody>
      </p:sp>
      <p:sp>
        <p:nvSpPr>
          <p:cNvPr id="4" name="矩形 3"/>
          <p:cNvSpPr/>
          <p:nvPr/>
        </p:nvSpPr>
        <p:spPr>
          <a:xfrm>
            <a:off x="1692275" y="4470400"/>
            <a:ext cx="874713" cy="614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P1</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矩形: 圆角 4"/>
          <p:cNvSpPr/>
          <p:nvPr/>
        </p:nvSpPr>
        <p:spPr>
          <a:xfrm>
            <a:off x="1258888" y="3500438"/>
            <a:ext cx="6408738" cy="26257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solidFill>
                <a:srgbClr val="FFFFFF"/>
              </a:solidFill>
            </a:endParaRPr>
          </a:p>
        </p:txBody>
      </p:sp>
      <p:sp>
        <p:nvSpPr>
          <p:cNvPr id="6" name="矩形 5"/>
          <p:cNvSpPr/>
          <p:nvPr/>
        </p:nvSpPr>
        <p:spPr>
          <a:xfrm>
            <a:off x="3536950" y="5213350"/>
            <a:ext cx="865188" cy="649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P3</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矩形 6"/>
          <p:cNvSpPr/>
          <p:nvPr/>
        </p:nvSpPr>
        <p:spPr>
          <a:xfrm>
            <a:off x="4402138" y="4000500"/>
            <a:ext cx="860425" cy="612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P2</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矩形 7"/>
          <p:cNvSpPr/>
          <p:nvPr/>
        </p:nvSpPr>
        <p:spPr>
          <a:xfrm>
            <a:off x="5526088" y="5213350"/>
            <a:ext cx="863600" cy="649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P4</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8681" name="文本框 8"/>
          <p:cNvSpPr txBox="1"/>
          <p:nvPr/>
        </p:nvSpPr>
        <p:spPr>
          <a:xfrm>
            <a:off x="3724275" y="3565525"/>
            <a:ext cx="2978150" cy="3698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en-US" sz="1800" dirty="0"/>
              <a:t>Cluster 1</a:t>
            </a:r>
            <a:endParaRPr lang="en-US" altLang="en-US" sz="1800" dirty="0"/>
          </a:p>
        </p:txBody>
      </p:sp>
      <p:cxnSp>
        <p:nvCxnSpPr>
          <p:cNvPr id="10" name="直接箭头连接符 9"/>
          <p:cNvCxnSpPr>
            <a:stCxn id="4" idx="3"/>
            <a:endCxn id="7" idx="1"/>
          </p:cNvCxnSpPr>
          <p:nvPr/>
        </p:nvCxnSpPr>
        <p:spPr>
          <a:xfrm flipV="1">
            <a:off x="2566988" y="4306888"/>
            <a:ext cx="1835150" cy="4714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endCxn id="4" idx="1"/>
          </p:cNvCxnSpPr>
          <p:nvPr/>
        </p:nvCxnSpPr>
        <p:spPr>
          <a:xfrm>
            <a:off x="539750" y="4778375"/>
            <a:ext cx="11525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684" name="文本框 11"/>
          <p:cNvSpPr txBox="1"/>
          <p:nvPr/>
        </p:nvSpPr>
        <p:spPr>
          <a:xfrm>
            <a:off x="1563688" y="4111625"/>
            <a:ext cx="1439862" cy="3683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en-US" sz="1800" dirty="0"/>
              <a:t>Global task</a:t>
            </a:r>
            <a:endParaRPr lang="en-US" altLang="en-US" sz="1800" dirty="0"/>
          </a:p>
        </p:txBody>
      </p:sp>
      <p:sp>
        <p:nvSpPr>
          <p:cNvPr id="28685" name="文本框 12"/>
          <p:cNvSpPr txBox="1"/>
          <p:nvPr/>
        </p:nvSpPr>
        <p:spPr>
          <a:xfrm>
            <a:off x="5248275" y="4124325"/>
            <a:ext cx="1295400" cy="3683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en-US" sz="1800" dirty="0"/>
              <a:t>Local task</a:t>
            </a:r>
            <a:endParaRPr lang="en-US" altLang="en-US" sz="1800" dirty="0"/>
          </a:p>
        </p:txBody>
      </p:sp>
      <p:sp>
        <p:nvSpPr>
          <p:cNvPr id="28686" name="文本框 13"/>
          <p:cNvSpPr txBox="1"/>
          <p:nvPr/>
        </p:nvSpPr>
        <p:spPr>
          <a:xfrm>
            <a:off x="6362700" y="5353050"/>
            <a:ext cx="1295400" cy="3698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en-US" sz="1800" dirty="0"/>
              <a:t>Local task</a:t>
            </a:r>
            <a:endParaRPr lang="en-US" altLang="en-US" sz="1800" dirty="0"/>
          </a:p>
        </p:txBody>
      </p:sp>
      <p:sp>
        <p:nvSpPr>
          <p:cNvPr id="28687" name="文本框 14"/>
          <p:cNvSpPr txBox="1"/>
          <p:nvPr/>
        </p:nvSpPr>
        <p:spPr>
          <a:xfrm>
            <a:off x="4356100" y="5353050"/>
            <a:ext cx="1295400" cy="3698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en-US" sz="1800" dirty="0"/>
              <a:t>Local task</a:t>
            </a:r>
            <a:endParaRPr lang="en-US" altLang="en-US" sz="1800" dirty="0"/>
          </a:p>
        </p:txBody>
      </p:sp>
      <p:cxnSp>
        <p:nvCxnSpPr>
          <p:cNvPr id="16" name="直接箭头连接符 15"/>
          <p:cNvCxnSpPr>
            <a:stCxn id="4" idx="3"/>
            <a:endCxn id="6" idx="1"/>
          </p:cNvCxnSpPr>
          <p:nvPr/>
        </p:nvCxnSpPr>
        <p:spPr>
          <a:xfrm>
            <a:off x="2566988" y="4778375"/>
            <a:ext cx="969963" cy="7588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endCxn id="8" idx="0"/>
          </p:cNvCxnSpPr>
          <p:nvPr/>
        </p:nvCxnSpPr>
        <p:spPr>
          <a:xfrm>
            <a:off x="2566988" y="4778375"/>
            <a:ext cx="3390900" cy="4349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1"/>
          <p:cNvSpPr>
            <a:spLocks noGrp="1"/>
          </p:cNvSpPr>
          <p:nvPr>
            <p:ph type="title"/>
          </p:nvPr>
        </p:nvSpPr>
        <p:spPr>
          <a:ln/>
        </p:spPr>
        <p:txBody>
          <a:bodyPr vert="horz" wrap="square" lIns="91440" tIns="45720" rIns="91440" bIns="45720" anchor="ctr"/>
          <a:p>
            <a:r>
              <a:rPr lang="en-US" altLang="en-US" dirty="0">
                <a:latin typeface="Times New Roman" panose="02020603050405020304" pitchFamily="18" charset="0"/>
                <a:ea typeface="Times New Roman" panose="02020603050405020304" pitchFamily="18" charset="0"/>
              </a:rPr>
              <a:t>Experimental validations</a:t>
            </a:r>
            <a:endParaRPr lang="en-US" altLang="en-US" dirty="0"/>
          </a:p>
        </p:txBody>
      </p:sp>
      <p:sp>
        <p:nvSpPr>
          <p:cNvPr id="29699" name="内容占位符 2"/>
          <p:cNvSpPr>
            <a:spLocks noGrp="1"/>
          </p:cNvSpPr>
          <p:nvPr>
            <p:ph idx="1" hasCustomPrompt="1"/>
          </p:nvPr>
        </p:nvSpPr>
        <p:spPr>
          <a:ln/>
        </p:spPr>
        <p:txBody>
          <a:bodyPr vert="horz" wrap="square" lIns="91440" tIns="45720" rIns="91440" bIns="45720" anchor="t"/>
          <a:p>
            <a:endParaRPr lang="en-US" altLang="en-US" dirty="0"/>
          </a:p>
          <a:p>
            <a:r>
              <a:rPr lang="en-US" altLang="en-US" sz="2000" dirty="0">
                <a:latin typeface="Times New Roman" panose="02020603050405020304" pitchFamily="18" charset="0"/>
                <a:ea typeface="Times New Roman" panose="02020603050405020304" pitchFamily="18" charset="0"/>
              </a:rPr>
              <a:t>HWS is comparing with the classical work-stealing, Kaapi work-stealing and CRS.</a:t>
            </a:r>
            <a:endParaRPr lang="en-US" altLang="en-US" sz="2000" dirty="0">
              <a:latin typeface="Times New Roman" panose="02020603050405020304" pitchFamily="18" charset="0"/>
              <a:ea typeface="Times New Roman" panose="02020603050405020304" pitchFamily="18" charset="0"/>
            </a:endParaRPr>
          </a:p>
          <a:p>
            <a:r>
              <a:rPr lang="en-US" altLang="en-US" sz="2000" dirty="0">
                <a:latin typeface="Times New Roman" panose="02020603050405020304" pitchFamily="18" charset="0"/>
                <a:ea typeface="Times New Roman" panose="02020603050405020304" pitchFamily="18" charset="0"/>
              </a:rPr>
              <a:t>Application Merge Sort, the goal is to sort an array of four GB. This was selected because it induces a large amount of communications.</a:t>
            </a:r>
            <a:endParaRPr lang="en-US" altLang="en-US" sz="2000" dirty="0">
              <a:latin typeface="Times New Roman" panose="02020603050405020304" pitchFamily="18" charset="0"/>
              <a:ea typeface="Times New Roman" panose="02020603050405020304" pitchFamily="18" charset="0"/>
            </a:endParaRPr>
          </a:p>
          <a:p>
            <a:r>
              <a:rPr lang="en-US" altLang="en-US" sz="2000" dirty="0">
                <a:latin typeface="Times New Roman" panose="02020603050405020304" pitchFamily="18" charset="0"/>
                <a:ea typeface="Times New Roman" panose="02020603050405020304" pitchFamily="18" charset="0"/>
              </a:rPr>
              <a:t>Application N-queen problems, this application spawns many tasks but each task transfer only a little amount of data.</a:t>
            </a:r>
            <a:endParaRPr lang="en-US" altLang="en-US" sz="20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1"/>
          <p:cNvSpPr>
            <a:spLocks noGrp="1"/>
          </p:cNvSpPr>
          <p:nvPr>
            <p:ph type="title"/>
          </p:nvPr>
        </p:nvSpPr>
        <p:spPr>
          <a:ln/>
        </p:spPr>
        <p:txBody>
          <a:bodyPr vert="horz" wrap="square" lIns="91440" tIns="45720" rIns="91440" bIns="45720" anchor="ctr"/>
          <a:p>
            <a:r>
              <a:rPr lang="en-US" altLang="en-US" dirty="0">
                <a:latin typeface="Times New Roman" panose="02020603050405020304" pitchFamily="18" charset="0"/>
                <a:ea typeface="Times New Roman" panose="02020603050405020304" pitchFamily="18" charset="0"/>
              </a:rPr>
              <a:t>Experimental validations</a:t>
            </a:r>
            <a:endParaRPr lang="en-US" altLang="en-US" dirty="0"/>
          </a:p>
        </p:txBody>
      </p:sp>
      <p:pic>
        <p:nvPicPr>
          <p:cNvPr id="30723" name="内容占位符 8"/>
          <p:cNvPicPr>
            <a:picLocks noGrp="1" noChangeAspect="1"/>
          </p:cNvPicPr>
          <p:nvPr>
            <p:ph idx="1" hasCustomPrompt="1"/>
          </p:nvPr>
        </p:nvPicPr>
        <p:blipFill>
          <a:blip r:embed="rId1"/>
          <a:srcRect/>
          <a:stretch>
            <a:fillRect/>
          </a:stretch>
        </p:blipFill>
        <p:spPr>
          <a:xfrm>
            <a:off x="87313" y="2100263"/>
            <a:ext cx="8877300" cy="4152900"/>
          </a:xfr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标题 1"/>
          <p:cNvSpPr>
            <a:spLocks noGrp="1"/>
          </p:cNvSpPr>
          <p:nvPr>
            <p:ph type="title"/>
          </p:nvPr>
        </p:nvSpPr>
        <p:spPr>
          <a:ln/>
        </p:spPr>
        <p:txBody>
          <a:bodyPr vert="horz" wrap="square" lIns="91440" tIns="45720" rIns="91440" bIns="45720" anchor="ctr"/>
          <a:p>
            <a:pPr eaLnBrk="1" hangingPunct="1"/>
            <a:r>
              <a:rPr lang="en-US" altLang="en-US" dirty="0"/>
              <a:t>The Classical Work-Stealing</a:t>
            </a:r>
            <a:endParaRPr lang="en-US" altLang="en-US" dirty="0"/>
          </a:p>
        </p:txBody>
      </p:sp>
      <p:sp>
        <p:nvSpPr>
          <p:cNvPr id="4099" name="内容占位符 2"/>
          <p:cNvSpPr>
            <a:spLocks noGrp="1"/>
          </p:cNvSpPr>
          <p:nvPr>
            <p:ph idx="1" hasCustomPrompt="1"/>
          </p:nvPr>
        </p:nvSpPr>
        <p:spPr>
          <a:ln/>
        </p:spPr>
        <p:txBody>
          <a:bodyPr vert="horz" wrap="square" lIns="91440" tIns="45720" rIns="91440" bIns="45720" anchor="t"/>
          <a:p>
            <a:pPr eaLnBrk="1" hangingPunct="1"/>
            <a:r>
              <a:rPr lang="en-US" altLang="en-US" sz="2400" dirty="0"/>
              <a:t>Serveal libraries and languages like Cilk, TBB, Satin, Kaapi, Charm</a:t>
            </a:r>
            <a:r>
              <a:rPr lang="en-US" altLang="zh-CN" sz="2400" dirty="0">
                <a:ea typeface="宋体" panose="02010600030101010101" pitchFamily="2" charset="-122"/>
              </a:rPr>
              <a:t>++,</a:t>
            </a:r>
            <a:r>
              <a:rPr lang="zh-CN" altLang="en-US" sz="2400" dirty="0">
                <a:ea typeface="宋体" panose="02010600030101010101" pitchFamily="2" charset="-122"/>
              </a:rPr>
              <a:t> </a:t>
            </a:r>
            <a:r>
              <a:rPr lang="en-US" altLang="zh-CN" sz="2400" dirty="0">
                <a:ea typeface="宋体" panose="02010600030101010101" pitchFamily="2" charset="-122"/>
              </a:rPr>
              <a:t>X10</a:t>
            </a:r>
            <a:endParaRPr lang="en-US" altLang="zh-CN" sz="2400" dirty="0">
              <a:ea typeface="宋体" panose="02010600030101010101" pitchFamily="2" charset="-122"/>
            </a:endParaRPr>
          </a:p>
          <a:p>
            <a:pPr eaLnBrk="1" hangingPunct="1"/>
            <a:r>
              <a:rPr lang="en-US" altLang="en-US" sz="2400" dirty="0"/>
              <a:t>Worker is a processor which has some work to do. Its stack may be empty or not. During the execution of a task, the worker creates some tasks. All such tasks are pushed onto the stack.</a:t>
            </a:r>
            <a:endParaRPr lang="en-US" altLang="en-US" sz="2400" dirty="0"/>
          </a:p>
          <a:p>
            <a:pPr eaLnBrk="1" hangingPunct="1"/>
            <a:r>
              <a:rPr lang="en-US" altLang="en-US" sz="2400" dirty="0"/>
              <a:t>A thief is a processor which has no work to do. It therefore tries to steal work from others.</a:t>
            </a:r>
            <a:endParaRPr lang="en-US" alt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1"/>
          <p:cNvSpPr>
            <a:spLocks noGrp="1"/>
          </p:cNvSpPr>
          <p:nvPr>
            <p:ph type="title"/>
          </p:nvPr>
        </p:nvSpPr>
        <p:spPr>
          <a:ln/>
        </p:spPr>
        <p:txBody>
          <a:bodyPr vert="horz" wrap="square" lIns="91440" tIns="45720" rIns="91440" bIns="45720" anchor="ctr"/>
          <a:p>
            <a:r>
              <a:rPr lang="en-US" altLang="en-US" dirty="0">
                <a:latin typeface="Times New Roman" panose="02020603050405020304" pitchFamily="18" charset="0"/>
                <a:ea typeface="Times New Roman" panose="02020603050405020304" pitchFamily="18" charset="0"/>
              </a:rPr>
              <a:t>Experimental validations</a:t>
            </a:r>
            <a:endParaRPr lang="en-US" altLang="en-US" dirty="0"/>
          </a:p>
        </p:txBody>
      </p:sp>
      <p:pic>
        <p:nvPicPr>
          <p:cNvPr id="31747" name="内容占位符 8"/>
          <p:cNvPicPr>
            <a:picLocks noGrp="1" noChangeAspect="1"/>
          </p:cNvPicPr>
          <p:nvPr>
            <p:ph idx="1" hasCustomPrompt="1"/>
          </p:nvPr>
        </p:nvPicPr>
        <p:blipFill>
          <a:blip r:embed="rId1"/>
          <a:srcRect/>
          <a:stretch>
            <a:fillRect/>
          </a:stretch>
        </p:blipFill>
        <p:spPr>
          <a:xfrm>
            <a:off x="1331913" y="1989138"/>
            <a:ext cx="6189662" cy="4525962"/>
          </a:xfr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1"/>
          <p:cNvSpPr>
            <a:spLocks noGrp="1"/>
          </p:cNvSpPr>
          <p:nvPr>
            <p:ph type="title"/>
          </p:nvPr>
        </p:nvSpPr>
        <p:spPr>
          <a:ln/>
        </p:spPr>
        <p:txBody>
          <a:bodyPr vert="horz" wrap="square" lIns="91440" tIns="45720" rIns="91440" bIns="45720" anchor="ctr"/>
          <a:p>
            <a:pPr eaLnBrk="1" hangingPunct="1"/>
            <a:r>
              <a:rPr lang="en-US" altLang="en-US" dirty="0"/>
              <a:t>How does an idle processor choose which processor to steal</a:t>
            </a:r>
            <a:endParaRPr lang="en-US" altLang="en-US" dirty="0"/>
          </a:p>
        </p:txBody>
      </p:sp>
      <p:sp>
        <p:nvSpPr>
          <p:cNvPr id="5123" name="内容占位符 2"/>
          <p:cNvSpPr>
            <a:spLocks noGrp="1"/>
          </p:cNvSpPr>
          <p:nvPr>
            <p:ph idx="1" hasCustomPrompt="1"/>
          </p:nvPr>
        </p:nvSpPr>
        <p:spPr>
          <a:ln/>
        </p:spPr>
        <p:txBody>
          <a:bodyPr vert="horz" wrap="square" lIns="91440" tIns="45720" rIns="91440" bIns="45720" anchor="t"/>
          <a:p>
            <a:pPr eaLnBrk="1" hangingPunct="1"/>
            <a:r>
              <a:rPr lang="en-US" altLang="en-US" sz="2400" dirty="0"/>
              <a:t>Random choice is efficient. The victim choice does not require more information than the total number of processors </a:t>
            </a:r>
            <a:endParaRPr lang="en-US"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7" name="内容占位符 2"/>
          <p:cNvSpPr>
            <a:spLocks noGrp="1"/>
          </p:cNvSpPr>
          <p:nvPr>
            <p:ph idx="1" hasCustomPrompt="1"/>
          </p:nvPr>
        </p:nvSpPr>
        <p:spPr>
          <a:ln/>
        </p:spPr>
        <p:txBody>
          <a:bodyPr vert="horz" wrap="square" lIns="91440" tIns="45720" rIns="91440" bIns="45720" anchor="t"/>
          <a:p>
            <a:pPr marL="0" indent="0" algn="just">
              <a:buNone/>
            </a:pPr>
            <a:r>
              <a:rPr lang="zh-CN" altLang="en-US" sz="2800" dirty="0">
                <a:latin typeface="Times New Roman" panose="02020603050405020304" pitchFamily="18" charset="0"/>
                <a:ea typeface="宋体" panose="02010600030101010101" pitchFamily="2" charset="-122"/>
              </a:rPr>
              <a:t>Work-stealing algorithms can be divided into two broad classes, according to the type of information that they use for the target selection: </a:t>
            </a:r>
            <a:endParaRPr lang="zh-CN" altLang="en-US" sz="2800" dirty="0">
              <a:latin typeface="Times New Roman" panose="02020603050405020304" pitchFamily="18" charset="0"/>
              <a:ea typeface="宋体" panose="02010600030101010101" pitchFamily="2" charset="-122"/>
            </a:endParaRPr>
          </a:p>
          <a:p>
            <a:pPr marL="0" indent="0" algn="just">
              <a:buNone/>
            </a:pPr>
            <a:r>
              <a:rPr lang="zh-CN" altLang="en-US" sz="2800" dirty="0">
                <a:latin typeface="Times New Roman" panose="02020603050405020304" pitchFamily="18" charset="0"/>
                <a:ea typeface="宋体" panose="02010600030101010101" pitchFamily="2" charset="-122"/>
              </a:rPr>
              <a:t>i) algorithms that only use static information about network topology</a:t>
            </a:r>
            <a:r>
              <a:rPr lang="en-US" altLang="zh-CN" sz="2800" dirty="0">
                <a:latin typeface="Times New Roman" panose="02020603050405020304" pitchFamily="18" charset="0"/>
                <a:ea typeface="宋体" panose="02010600030101010101" pitchFamily="2" charset="-122"/>
              </a:rPr>
              <a:t>.</a:t>
            </a:r>
            <a:endParaRPr lang="en-US" altLang="zh-CN" sz="2800" dirty="0">
              <a:latin typeface="Times New Roman" panose="02020603050405020304" pitchFamily="18" charset="0"/>
              <a:ea typeface="宋体" panose="02010600030101010101" pitchFamily="2" charset="-122"/>
            </a:endParaRPr>
          </a:p>
          <a:p>
            <a:pPr marL="0" indent="0" algn="just">
              <a:buNone/>
            </a:pPr>
            <a:r>
              <a:rPr lang="zh-CN" altLang="en-US" sz="2800" dirty="0">
                <a:latin typeface="Times New Roman" panose="02020603050405020304" pitchFamily="18" charset="0"/>
                <a:ea typeface="宋体" panose="02010600030101010101" pitchFamily="2" charset="-122"/>
              </a:rPr>
              <a:t>ii) algorithms that also use dynamic load information.</a:t>
            </a:r>
            <a:endParaRPr lang="zh-CN" altLang="en-US" sz="2800" dirty="0">
              <a:latin typeface="Times New Roman" panose="02020603050405020304" pitchFamily="18" charset="0"/>
              <a:ea typeface="宋体" panose="02010600030101010101" pitchFamily="2" charset="-122"/>
            </a:endParaRPr>
          </a:p>
          <a:p>
            <a:pPr marL="0" indent="0" eaLnBrk="1" hangingPunct="1"/>
            <a:endParaRPr lang="en-US" altLang="en-US" sz="2800" dirty="0">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1"/>
          <p:cNvSpPr>
            <a:spLocks noGrp="1"/>
          </p:cNvSpPr>
          <p:nvPr>
            <p:ph type="title"/>
          </p:nvPr>
        </p:nvSpPr>
        <p:spPr>
          <a:ln/>
        </p:spPr>
        <p:txBody>
          <a:bodyPr vert="horz" wrap="square" lIns="91440" tIns="45720" rIns="91440" bIns="45720" anchor="ctr"/>
          <a:p>
            <a:r>
              <a:rPr lang="en-US" altLang="zh-CN" sz="4000" dirty="0">
                <a:latin typeface="Times New Roman" panose="02020603050405020304" pitchFamily="18" charset="0"/>
                <a:ea typeface="宋体" panose="02010600030101010101" pitchFamily="2" charset="-122"/>
              </a:rPr>
              <a:t>Algorithms That Use Only Network Topology Information</a:t>
            </a:r>
            <a:endParaRPr lang="en-US" altLang="en-US" sz="4000" dirty="0">
              <a:latin typeface="Times New Roman" panose="02020603050405020304" pitchFamily="18" charset="0"/>
            </a:endParaRPr>
          </a:p>
        </p:txBody>
      </p:sp>
      <p:sp>
        <p:nvSpPr>
          <p:cNvPr id="7171" name="内容占位符 2"/>
          <p:cNvSpPr>
            <a:spLocks noGrp="1"/>
          </p:cNvSpPr>
          <p:nvPr>
            <p:ph idx="1" hasCustomPrompt="1"/>
          </p:nvPr>
        </p:nvSpPr>
        <p:spPr>
          <a:xfrm>
            <a:off x="457200" y="1905635"/>
            <a:ext cx="8229600" cy="4525963"/>
          </a:xfrm>
          <a:ln/>
        </p:spPr>
        <p:txBody>
          <a:bodyPr vert="horz" wrap="square" lIns="91440" tIns="45720" rIns="91440" bIns="45720" anchor="t"/>
          <a:p>
            <a:r>
              <a:rPr lang="en-US" altLang="zh-CN" sz="2400" dirty="0">
                <a:ea typeface="宋体" panose="02010600030101010101" pitchFamily="2" charset="-122"/>
              </a:rPr>
              <a:t>R</a:t>
            </a:r>
            <a:r>
              <a:rPr lang="en-US" altLang="zh-CN" dirty="0">
                <a:latin typeface="Times New Roman" panose="02020603050405020304" pitchFamily="18" charset="0"/>
                <a:ea typeface="宋体" panose="02010600030101010101" pitchFamily="2" charset="-122"/>
              </a:rPr>
              <a:t>andom Stealing (1999)</a:t>
            </a:r>
            <a:endParaRPr lang="zh-CN" altLang="en-US" dirty="0">
              <a:latin typeface="Times New Roman" panose="02020603050405020304" pitchFamily="18" charset="0"/>
              <a:ea typeface="宋体" panose="02010600030101010101" pitchFamily="2" charset="-122"/>
            </a:endParaRPr>
          </a:p>
          <a:p>
            <a:pPr>
              <a:buNone/>
            </a:pP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Hierarchical Stealing </a:t>
            </a:r>
            <a:r>
              <a:rPr lang="en-US" altLang="zh-CN" dirty="0">
                <a:latin typeface="Times New Roman" panose="02020603050405020304" pitchFamily="18" charset="0"/>
                <a:ea typeface="宋体" panose="02010600030101010101" pitchFamily="2" charset="-122"/>
                <a:sym typeface="+mn-ea"/>
              </a:rPr>
              <a:t>(1996)</a:t>
            </a:r>
            <a:endParaRPr lang="en-US" altLang="zh-CN" dirty="0">
              <a:latin typeface="Times New Roman" panose="02020603050405020304" pitchFamily="18" charset="0"/>
              <a:ea typeface="宋体" panose="02010600030101010101" pitchFamily="2" charset="-122"/>
            </a:endParaRPr>
          </a:p>
          <a:p>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sym typeface="+mn-ea"/>
              </a:rPr>
              <a:t>Cluster-aware Random Work-Stealing (2001)</a:t>
            </a:r>
            <a:endParaRPr lang="en-US" altLang="zh-CN" dirty="0">
              <a:latin typeface="Times New Roman" panose="02020603050405020304" pitchFamily="18" charset="0"/>
              <a:ea typeface="宋体" panose="02010600030101010101" pitchFamily="2" charset="-122"/>
            </a:endParaRPr>
          </a:p>
          <a:p>
            <a:endParaRPr lang="en-US"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1"/>
          <p:cNvSpPr>
            <a:spLocks noGrp="1"/>
          </p:cNvSpPr>
          <p:nvPr>
            <p:ph type="title"/>
          </p:nvPr>
        </p:nvSpPr>
        <p:spPr>
          <a:ln/>
        </p:spPr>
        <p:txBody>
          <a:bodyPr vert="horz" wrap="square" lIns="91440" tIns="45720" rIns="91440" bIns="45720" anchor="ctr"/>
          <a:p>
            <a:r>
              <a:rPr lang="en-US" altLang="zh-CN" sz="4000" dirty="0">
                <a:latin typeface="Times New Roman" panose="02020603050405020304" pitchFamily="18" charset="0"/>
                <a:ea typeface="宋体" panose="02010600030101010101" pitchFamily="2" charset="-122"/>
              </a:rPr>
              <a:t>Random Stealing</a:t>
            </a:r>
            <a:endParaRPr lang="en-US" altLang="en-US" sz="4000" dirty="0">
              <a:latin typeface="Times New Roman" panose="02020603050405020304" pitchFamily="18" charset="0"/>
            </a:endParaRPr>
          </a:p>
        </p:txBody>
      </p:sp>
      <p:sp>
        <p:nvSpPr>
          <p:cNvPr id="8195" name="内容占位符 2"/>
          <p:cNvSpPr>
            <a:spLocks noGrp="1"/>
          </p:cNvSpPr>
          <p:nvPr>
            <p:ph idx="1" hasCustomPrompt="1"/>
          </p:nvPr>
        </p:nvSpPr>
        <p:spPr>
          <a:xfrm>
            <a:off x="457200" y="1487805"/>
            <a:ext cx="8229600" cy="4525963"/>
          </a:xfrm>
          <a:ln/>
        </p:spPr>
        <p:txBody>
          <a:bodyPr vert="horz" wrap="square" lIns="91440" tIns="45720" rIns="91440" bIns="45720" anchor="t"/>
          <a:p>
            <a:r>
              <a:rPr lang="en-US" altLang="zh-CN" sz="2800" dirty="0">
                <a:latin typeface="Times New Roman" panose="02020603050405020304" pitchFamily="18" charset="0"/>
                <a:ea typeface="宋体" panose="02010600030101010101" pitchFamily="2" charset="-122"/>
              </a:rPr>
              <a:t>W</a:t>
            </a:r>
            <a:r>
              <a:rPr lang="zh-CN" altLang="en-US" sz="2800" dirty="0">
                <a:latin typeface="Times New Roman" panose="02020603050405020304" pitchFamily="18" charset="0"/>
                <a:ea typeface="宋体" panose="02010600030101010101" pitchFamily="2" charset="-122"/>
              </a:rPr>
              <a:t>here a thief always selects a random target.</a:t>
            </a:r>
            <a:endParaRPr lang="zh-CN" altLang="en-US" sz="2800" dirty="0">
              <a:latin typeface="Times New Roman" panose="02020603050405020304" pitchFamily="18" charset="0"/>
              <a:ea typeface="宋体" panose="02010600030101010101" pitchFamily="2" charset="-122"/>
            </a:endParaRPr>
          </a:p>
          <a:p>
            <a:pPr algn="just">
              <a:buNone/>
            </a:pPr>
            <a:r>
              <a:rPr lang="en-US" altLang="zh-CN" sz="2800" dirty="0">
                <a:latin typeface="Times New Roman" panose="02020603050405020304" pitchFamily="18" charset="0"/>
                <a:ea typeface="宋体" panose="02010600030101010101" pitchFamily="2" charset="-122"/>
                <a:sym typeface="+mn-ea"/>
              </a:rPr>
              <a:t>When looking for work, each thread first examines its own job queue. When this job queue is empty, it randomly selects another thread and takes the first job on its job queue. </a:t>
            </a:r>
            <a:endParaRPr lang="en-US" altLang="zh-CN" sz="2800" dirty="0">
              <a:latin typeface="Times New Roman" panose="02020603050405020304" pitchFamily="18" charset="0"/>
              <a:ea typeface="宋体" panose="02010600030101010101" pitchFamily="2" charset="-122"/>
              <a:sym typeface="+mn-ea"/>
            </a:endParaRPr>
          </a:p>
          <a:p>
            <a:pPr algn="just">
              <a:buNone/>
            </a:pPr>
            <a:endParaRPr lang="en-US" altLang="zh-CN" sz="2800" dirty="0">
              <a:latin typeface="Times New Roman" panose="02020603050405020304" pitchFamily="18" charset="0"/>
              <a:ea typeface="宋体" panose="02010600030101010101" pitchFamily="2" charset="-122"/>
              <a:sym typeface="+mn-ea"/>
            </a:endParaRPr>
          </a:p>
          <a:p>
            <a:pPr algn="just">
              <a:buNone/>
            </a:pPr>
            <a:r>
              <a:rPr lang="en-US" altLang="zh-CN" sz="2800" dirty="0">
                <a:latin typeface="Times New Roman" panose="02020603050405020304" pitchFamily="18" charset="0"/>
                <a:ea typeface="宋体" panose="02010600030101010101" pitchFamily="2" charset="-122"/>
                <a:sym typeface="+mn-ea"/>
              </a:rPr>
              <a:t> This strategy is the default, and has in the past been proven to be optimal, although that might seem counter-intuitive.</a:t>
            </a:r>
            <a:endParaRPr lang="en-US" altLang="zh-CN" sz="2800" dirty="0">
              <a:latin typeface="Times New Roman" panose="02020603050405020304" pitchFamily="18" charset="0"/>
              <a:ea typeface="宋体" panose="02010600030101010101" pitchFamily="2" charset="-122"/>
            </a:endParaRPr>
          </a:p>
          <a:p>
            <a:endParaRPr lang="zh-CN" altLang="en-US" sz="2400" dirty="0">
              <a:ea typeface="宋体" panose="02010600030101010101" pitchFamily="2" charset="-122"/>
            </a:endParaRPr>
          </a:p>
          <a:p>
            <a:endParaRPr lang="en-US"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1"/>
          <p:cNvSpPr>
            <a:spLocks noGrp="1"/>
          </p:cNvSpPr>
          <p:nvPr>
            <p:ph type="title"/>
          </p:nvPr>
        </p:nvSpPr>
        <p:spPr>
          <a:ln/>
        </p:spPr>
        <p:txBody>
          <a:bodyPr vert="horz" wrap="square" lIns="91440" tIns="45720" rIns="91440" bIns="45720" anchor="ctr"/>
          <a:p>
            <a:r>
              <a:rPr lang="en-US" altLang="zh-CN" sz="4000" dirty="0">
                <a:latin typeface="Times New Roman" panose="02020603050405020304" pitchFamily="18" charset="0"/>
                <a:ea typeface="宋体" panose="02010600030101010101" pitchFamily="2" charset="-122"/>
                <a:sym typeface="+mn-ea"/>
              </a:rPr>
              <a:t>Hierarchical Stealing</a:t>
            </a:r>
            <a:endParaRPr lang="en-US" altLang="en-US" sz="4000" dirty="0">
              <a:latin typeface="Times New Roman" panose="02020603050405020304" pitchFamily="18" charset="0"/>
            </a:endParaRPr>
          </a:p>
        </p:txBody>
      </p:sp>
      <p:sp>
        <p:nvSpPr>
          <p:cNvPr id="9219" name="内容占位符 2"/>
          <p:cNvSpPr>
            <a:spLocks noGrp="1"/>
          </p:cNvSpPr>
          <p:nvPr>
            <p:ph idx="1" hasCustomPrompt="1"/>
          </p:nvPr>
        </p:nvSpPr>
        <p:spPr>
          <a:xfrm>
            <a:off x="457200" y="1848485"/>
            <a:ext cx="5926455" cy="4526280"/>
          </a:xfrm>
          <a:ln/>
        </p:spPr>
        <p:txBody>
          <a:bodyPr vert="horz" wrap="square" lIns="91440" tIns="45720" rIns="91440" bIns="45720" anchor="t"/>
          <a:p>
            <a:r>
              <a:rPr lang="en-US" altLang="zh-CN" sz="2800" dirty="0">
                <a:latin typeface="Times New Roman" panose="02020603050405020304" pitchFamily="18" charset="0"/>
                <a:ea typeface="宋体" panose="02010600030101010101" pitchFamily="2" charset="-122"/>
              </a:rPr>
              <a:t>W</a:t>
            </a:r>
            <a:r>
              <a:rPr lang="zh-CN" altLang="en-US" sz="2800" dirty="0">
                <a:latin typeface="Times New Roman" panose="02020603050405020304" pitchFamily="18" charset="0"/>
                <a:ea typeface="宋体" panose="02010600030101010101" pitchFamily="2" charset="-122"/>
              </a:rPr>
              <a:t>here nodes are organized into a tree, according to communication latencies. A thief first tries stealing from closer nodes (i.e. its descendants in the tree). If it fails to obtain any work there, it attempts to steal from its parent, which then repeats the same procedure</a:t>
            </a:r>
            <a:r>
              <a:rPr lang="en-US" altLang="zh-CN" sz="2800" dirty="0">
                <a:latin typeface="Times New Roman" panose="02020603050405020304" pitchFamily="18" charset="0"/>
                <a:ea typeface="宋体" panose="02010600030101010101" pitchFamily="2" charset="-122"/>
              </a:rPr>
              <a:t>.</a:t>
            </a:r>
            <a:endParaRPr lang="en-US" altLang="zh-CN" sz="2800" dirty="0">
              <a:latin typeface="Times New Roman" panose="02020603050405020304" pitchFamily="18" charset="0"/>
              <a:ea typeface="宋体" panose="02010600030101010101" pitchFamily="2" charset="-122"/>
            </a:endParaRPr>
          </a:p>
          <a:p>
            <a:endParaRPr lang="en-US" altLang="en-US" sz="2400" dirty="0"/>
          </a:p>
        </p:txBody>
      </p:sp>
      <p:sp>
        <p:nvSpPr>
          <p:cNvPr id="4" name="椭圆 3"/>
          <p:cNvSpPr/>
          <p:nvPr/>
        </p:nvSpPr>
        <p:spPr>
          <a:xfrm>
            <a:off x="7807325" y="2820988"/>
            <a:ext cx="431800" cy="381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zh-CN" altLang="en-US" sz="1800" dirty="0">
              <a:solidFill>
                <a:srgbClr val="000000"/>
              </a:solidFill>
              <a:ea typeface="宋体" panose="02010600030101010101" pitchFamily="2" charset="-122"/>
            </a:endParaRPr>
          </a:p>
        </p:txBody>
      </p:sp>
      <p:cxnSp>
        <p:nvCxnSpPr>
          <p:cNvPr id="5" name="直接箭头连接符 4"/>
          <p:cNvCxnSpPr/>
          <p:nvPr/>
        </p:nvCxnSpPr>
        <p:spPr>
          <a:xfrm flipH="1">
            <a:off x="7477125" y="3179763"/>
            <a:ext cx="457200" cy="1041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a:stCxn id="4" idx="5"/>
          </p:cNvCxnSpPr>
          <p:nvPr/>
        </p:nvCxnSpPr>
        <p:spPr>
          <a:xfrm>
            <a:off x="8175625" y="3144838"/>
            <a:ext cx="495300" cy="11112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7235825" y="4221163"/>
            <a:ext cx="431800" cy="381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zh-CN" altLang="en-US" sz="1800" dirty="0">
              <a:solidFill>
                <a:srgbClr val="000000"/>
              </a:solidFill>
              <a:ea typeface="宋体" panose="02010600030101010101" pitchFamily="2" charset="-122"/>
            </a:endParaRPr>
          </a:p>
        </p:txBody>
      </p:sp>
      <p:cxnSp>
        <p:nvCxnSpPr>
          <p:cNvPr id="8" name="直接箭头连接符 7"/>
          <p:cNvCxnSpPr/>
          <p:nvPr/>
        </p:nvCxnSpPr>
        <p:spPr>
          <a:xfrm flipH="1">
            <a:off x="6892925" y="4602163"/>
            <a:ext cx="457200" cy="1041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7" idx="5"/>
          </p:cNvCxnSpPr>
          <p:nvPr/>
        </p:nvCxnSpPr>
        <p:spPr>
          <a:xfrm>
            <a:off x="7604125" y="4546600"/>
            <a:ext cx="479425" cy="10969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6651625" y="5643563"/>
            <a:ext cx="431800" cy="381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zh-CN" altLang="en-US" sz="1800" dirty="0">
              <a:solidFill>
                <a:srgbClr val="000000"/>
              </a:solidFill>
              <a:ea typeface="宋体" panose="02010600030101010101" pitchFamily="2" charset="-122"/>
            </a:endParaRPr>
          </a:p>
        </p:txBody>
      </p:sp>
      <p:sp>
        <p:nvSpPr>
          <p:cNvPr id="11" name="椭圆 10"/>
          <p:cNvSpPr/>
          <p:nvPr/>
        </p:nvSpPr>
        <p:spPr>
          <a:xfrm>
            <a:off x="7934325" y="5643563"/>
            <a:ext cx="431800" cy="381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zh-CN" altLang="en-US" sz="1800" dirty="0">
              <a:solidFill>
                <a:srgbClr val="000000"/>
              </a:solidFill>
              <a:ea typeface="宋体" panose="02010600030101010101" pitchFamily="2" charset="-122"/>
            </a:endParaRPr>
          </a:p>
        </p:txBody>
      </p:sp>
      <p:sp>
        <p:nvSpPr>
          <p:cNvPr id="12" name="椭圆 11"/>
          <p:cNvSpPr/>
          <p:nvPr/>
        </p:nvSpPr>
        <p:spPr>
          <a:xfrm>
            <a:off x="8442325" y="4256088"/>
            <a:ext cx="431800" cy="381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zh-CN" altLang="en-US" sz="1800" dirty="0">
              <a:solidFill>
                <a:srgbClr val="000000"/>
              </a:solidFill>
              <a:ea typeface="宋体" panose="02010600030101010101" pitchFamily="2" charset="-122"/>
            </a:endParaRPr>
          </a:p>
        </p:txBody>
      </p:sp>
      <p:cxnSp>
        <p:nvCxnSpPr>
          <p:cNvPr id="13" name="曲线连接符 14"/>
          <p:cNvCxnSpPr>
            <a:stCxn id="7" idx="1"/>
            <a:endCxn id="10" idx="1"/>
          </p:cNvCxnSpPr>
          <p:nvPr/>
        </p:nvCxnSpPr>
        <p:spPr>
          <a:xfrm rot="16200000" flipH="1" flipV="1">
            <a:off x="6296025" y="4695825"/>
            <a:ext cx="1422400" cy="584200"/>
          </a:xfrm>
          <a:prstGeom prst="curvedConnector3">
            <a:avLst>
              <a:gd name="adj1" fmla="val -2067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曲线连接符 15"/>
          <p:cNvCxnSpPr>
            <a:stCxn id="7" idx="0"/>
            <a:endCxn id="4" idx="1"/>
          </p:cNvCxnSpPr>
          <p:nvPr/>
        </p:nvCxnSpPr>
        <p:spPr>
          <a:xfrm rot="16200000">
            <a:off x="6988969" y="3339306"/>
            <a:ext cx="1344613" cy="419100"/>
          </a:xfrm>
          <a:prstGeom prst="curvedConnector3">
            <a:avLst>
              <a:gd name="adj1" fmla="val 12186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
          <p:cNvSpPr>
            <a:spLocks noGrp="1"/>
          </p:cNvSpPr>
          <p:nvPr>
            <p:ph type="title"/>
          </p:nvPr>
        </p:nvSpPr>
        <p:spPr>
          <a:ln/>
        </p:spPr>
        <p:txBody>
          <a:bodyPr vert="horz" wrap="square" lIns="91440" tIns="45720" rIns="91440" bIns="45720" anchor="ctr"/>
          <a:p>
            <a:r>
              <a:rPr lang="en-US" altLang="zh-CN" sz="4000" dirty="0">
                <a:latin typeface="Times New Roman" panose="02020603050405020304" pitchFamily="18" charset="0"/>
                <a:ea typeface="宋体" panose="02010600030101010101" pitchFamily="2" charset="-122"/>
                <a:sym typeface="+mn-ea"/>
              </a:rPr>
              <a:t>Cluster-aware Random Work-Stealing</a:t>
            </a:r>
            <a:endParaRPr lang="en-US" altLang="en-US" sz="4000" dirty="0">
              <a:latin typeface="Times New Roman" panose="02020603050405020304" pitchFamily="18" charset="0"/>
            </a:endParaRPr>
          </a:p>
        </p:txBody>
      </p:sp>
      <p:sp>
        <p:nvSpPr>
          <p:cNvPr id="10243" name="内容占位符 2"/>
          <p:cNvSpPr>
            <a:spLocks noGrp="1"/>
          </p:cNvSpPr>
          <p:nvPr>
            <p:ph idx="1" hasCustomPrompt="1"/>
          </p:nvPr>
        </p:nvSpPr>
        <p:spPr>
          <a:xfrm>
            <a:off x="457200" y="1859915"/>
            <a:ext cx="8229600" cy="4525963"/>
          </a:xfrm>
          <a:ln/>
        </p:spPr>
        <p:txBody>
          <a:bodyPr vert="horz" wrap="square" lIns="91440" tIns="45720" rIns="91440" bIns="45720" anchor="t"/>
          <a:p>
            <a:pPr marL="0" indent="0" algn="just">
              <a:buNone/>
            </a:pPr>
            <a:r>
              <a:rPr lang="en-US" altLang="zh-CN" sz="2800" dirty="0">
                <a:latin typeface="Times New Roman" panose="02020603050405020304" pitchFamily="18" charset="0"/>
                <a:ea typeface="宋体" panose="02010600030101010101" pitchFamily="2" charset="-122"/>
              </a:rPr>
              <a:t>W</a:t>
            </a:r>
            <a:r>
              <a:rPr lang="zh-CN" altLang="en-US" sz="2800" dirty="0">
                <a:latin typeface="Times New Roman" panose="02020603050405020304" pitchFamily="18" charset="0"/>
                <a:ea typeface="宋体" panose="02010600030101010101" pitchFamily="2" charset="-122"/>
              </a:rPr>
              <a:t>here each node divides the set of all other nodes into two sets: </a:t>
            </a:r>
            <a:endParaRPr lang="zh-CN" altLang="en-US" sz="2800" dirty="0">
              <a:latin typeface="Times New Roman" panose="02020603050405020304" pitchFamily="18" charset="0"/>
              <a:ea typeface="宋体" panose="02010600030101010101" pitchFamily="2" charset="-122"/>
            </a:endParaRPr>
          </a:p>
          <a:p>
            <a:pPr marL="0" indent="0" algn="just">
              <a:buNone/>
            </a:pPr>
            <a:r>
              <a:rPr lang="zh-CN" altLang="en-US" sz="2800" dirty="0">
                <a:latin typeface="Times New Roman" panose="02020603050405020304" pitchFamily="18" charset="0"/>
                <a:ea typeface="宋体" panose="02010600030101010101" pitchFamily="2" charset="-122"/>
              </a:rPr>
              <a:t>i) nodes from the same cluster (local nodes)</a:t>
            </a:r>
            <a:endParaRPr lang="zh-CN" altLang="en-US" sz="2800" dirty="0">
              <a:latin typeface="Times New Roman" panose="02020603050405020304" pitchFamily="18" charset="0"/>
              <a:ea typeface="宋体" panose="02010600030101010101" pitchFamily="2" charset="-122"/>
            </a:endParaRPr>
          </a:p>
          <a:p>
            <a:pPr marL="0" indent="0" algn="just">
              <a:buNone/>
            </a:pPr>
            <a:r>
              <a:rPr lang="zh-CN" altLang="en-US" sz="2800" dirty="0">
                <a:latin typeface="Times New Roman" panose="02020603050405020304" pitchFamily="18" charset="0"/>
                <a:ea typeface="宋体" panose="02010600030101010101" pitchFamily="2" charset="-122"/>
              </a:rPr>
              <a:t>ii) those outside of it (remote nodes). </a:t>
            </a:r>
            <a:endParaRPr lang="zh-CN" altLang="en-US" sz="2800" dirty="0">
              <a:latin typeface="Times New Roman" panose="02020603050405020304" pitchFamily="18" charset="0"/>
              <a:ea typeface="宋体" panose="02010600030101010101" pitchFamily="2" charset="-122"/>
            </a:endParaRPr>
          </a:p>
          <a:p>
            <a:pPr marL="0" indent="0" algn="just">
              <a:buNone/>
            </a:pPr>
            <a:r>
              <a:rPr lang="zh-CN" altLang="en-US" sz="2800" dirty="0">
                <a:latin typeface="Times New Roman" panose="02020603050405020304" pitchFamily="18" charset="0"/>
                <a:ea typeface="宋体" panose="02010600030101010101" pitchFamily="2" charset="-122"/>
              </a:rPr>
              <a:t>A thief attempts to steal in parallel from a random local node and a random remote node.In this way, thieves hope to obtain work locally, but remote stealing will prefetch work.  </a:t>
            </a:r>
            <a:r>
              <a:rPr lang="en-US" altLang="zh-CN" sz="2800" dirty="0">
                <a:latin typeface="Times New Roman" panose="02020603050405020304" pitchFamily="18" charset="0"/>
                <a:ea typeface="宋体" panose="02010600030101010101" pitchFamily="2" charset="-122"/>
              </a:rPr>
              <a:t>T</a:t>
            </a:r>
            <a:r>
              <a:rPr lang="zh-CN" altLang="en-US" sz="2800" dirty="0">
                <a:latin typeface="Times New Roman" panose="02020603050405020304" pitchFamily="18" charset="0"/>
                <a:ea typeface="宋体" panose="02010600030101010101" pitchFamily="2" charset="-122"/>
              </a:rPr>
              <a:t>hieves prefer closer clusters.</a:t>
            </a:r>
            <a:endParaRPr lang="zh-CN" altLang="en-US" sz="2800" dirty="0">
              <a:latin typeface="Times New Roman" panose="02020603050405020304" pitchFamily="18" charset="0"/>
              <a:ea typeface="宋体" panose="02010600030101010101" pitchFamily="2" charset="-122"/>
            </a:endParaRPr>
          </a:p>
          <a:p>
            <a:pPr marL="0" indent="0"/>
            <a:endParaRPr lang="en-US" altLang="en-US" sz="2400" dirty="0"/>
          </a:p>
        </p:txBody>
      </p:sp>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7763</Words>
  <Application>WPS 演示</Application>
  <PresentationFormat/>
  <Paragraphs>266</Paragraphs>
  <Slides>30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Arial</vt:lpstr>
      <vt:lpstr>宋体</vt:lpstr>
      <vt:lpstr>Wingdings</vt:lpstr>
      <vt:lpstr>Calibri</vt:lpstr>
      <vt:lpstr>+mn-ea</vt:lpstr>
      <vt:lpstr>Times New Roman</vt:lpstr>
      <vt:lpstr>微软雅黑</vt:lpstr>
      <vt:lpstr>Segoe Print</vt:lpstr>
      <vt:lpstr>Diseño predeterminado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Disadvantages</vt:lpstr>
      <vt:lpstr>PowerPoint 演示文稿</vt:lpstr>
      <vt:lpstr>PowerPoint 演示文稿</vt:lpstr>
      <vt:lpstr> Disadvantages</vt:lpstr>
      <vt:lpstr>PowerPoint 演示文稿</vt:lpstr>
      <vt:lpstr> Disadvantages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apple</cp:lastModifiedBy>
  <cp:revision>620</cp:revision>
  <dcterms:created xsi:type="dcterms:W3CDTF">2010-05-23T14:28:12Z</dcterms:created>
  <dcterms:modified xsi:type="dcterms:W3CDTF">2017-05-07T21:41:14Z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