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5" r:id="rId3"/>
    <p:sldId id="266" r:id="rId4"/>
    <p:sldId id="269" r:id="rId5"/>
    <p:sldId id="270" r:id="rId6"/>
    <p:sldId id="271" r:id="rId7"/>
    <p:sldId id="286" r:id="rId8"/>
    <p:sldId id="287" r:id="rId9"/>
    <p:sldId id="267" r:id="rId10"/>
    <p:sldId id="288" r:id="rId11"/>
    <p:sldId id="272" r:id="rId12"/>
    <p:sldId id="273" r:id="rId13"/>
    <p:sldId id="289" r:id="rId14"/>
    <p:sldId id="268" r:id="rId15"/>
    <p:sldId id="274" r:id="rId16"/>
    <p:sldId id="290" r:id="rId17"/>
    <p:sldId id="275" r:id="rId18"/>
    <p:sldId id="276"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72160" y="747395"/>
            <a:ext cx="10515600" cy="4351338"/>
          </a:xfrm>
        </p:spPr>
        <p:txBody>
          <a:bodyPr/>
          <a:p>
            <a:pPr marL="0" indent="0" algn="just" fontAlgn="auto">
              <a:buNone/>
            </a:pPr>
            <a:r>
              <a:rPr lang="zh-CN" altLang="en-US" sz="3200"/>
              <a:t>Work-stealing algorithms can be divided into two broad classes, according to the type of information that they use for the target selection: </a:t>
            </a:r>
            <a:endParaRPr lang="zh-CN" altLang="en-US" sz="3200"/>
          </a:p>
          <a:p>
            <a:pPr marL="0" indent="0" algn="just" fontAlgn="auto">
              <a:buNone/>
            </a:pPr>
            <a:r>
              <a:rPr lang="zh-CN" altLang="en-US" sz="3200"/>
              <a:t>i) algorithms that only use static information about network topology</a:t>
            </a:r>
            <a:r>
              <a:rPr lang="en-US" altLang="zh-CN" sz="3200"/>
              <a:t>.</a:t>
            </a:r>
            <a:endParaRPr lang="en-US" altLang="zh-CN" sz="3200"/>
          </a:p>
          <a:p>
            <a:pPr marL="0" indent="0" algn="just" fontAlgn="auto">
              <a:buNone/>
            </a:pPr>
            <a:r>
              <a:rPr lang="zh-CN" altLang="en-US" sz="3200"/>
              <a:t>ii) algorithms that also use dynamic load information.</a:t>
            </a:r>
            <a:endParaRPr lang="zh-CN" altLang="en-US" sz="3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11200" y="499110"/>
            <a:ext cx="10515600" cy="1325563"/>
          </a:xfrm>
        </p:spPr>
        <p:txBody>
          <a:bodyPr/>
          <a:p>
            <a:r>
              <a:rPr lang="en-US" altLang="zh-CN">
                <a:sym typeface="+mn-ea"/>
              </a:rPr>
              <a:t>Fully Centralised Methods</a:t>
            </a:r>
            <a:endParaRPr lang="zh-CN" altLang="en-US"/>
          </a:p>
        </p:txBody>
      </p:sp>
      <p:sp>
        <p:nvSpPr>
          <p:cNvPr id="3" name="内容占位符 2"/>
          <p:cNvSpPr>
            <a:spLocks noGrp="1"/>
          </p:cNvSpPr>
          <p:nvPr>
            <p:ph idx="1"/>
          </p:nvPr>
        </p:nvSpPr>
        <p:spPr>
          <a:xfrm>
            <a:off x="711200" y="2066290"/>
            <a:ext cx="8535035" cy="3628390"/>
          </a:xfrm>
        </p:spPr>
        <p:txBody>
          <a:bodyPr/>
          <a:p>
            <a:pPr marL="0" indent="0">
              <a:buNone/>
            </a:pPr>
            <a:r>
              <a:rPr lang="en-US" altLang="zh-CN"/>
              <a:t>W</a:t>
            </a:r>
            <a:r>
              <a:rPr lang="zh-CN" altLang="en-US"/>
              <a:t>here all nodes periodically send their load information to a single central node. A thief sends a steal attempt to the central node, and this is forwarded to the victim that is nearest to the thief.</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Hierarchical Load-Aware Stealing</a:t>
            </a:r>
            <a:endParaRPr lang="zh-CN" altLang="en-US"/>
          </a:p>
        </p:txBody>
      </p:sp>
      <p:sp>
        <p:nvSpPr>
          <p:cNvPr id="3" name="内容占位符 2"/>
          <p:cNvSpPr>
            <a:spLocks noGrp="1"/>
          </p:cNvSpPr>
          <p:nvPr>
            <p:ph idx="1"/>
          </p:nvPr>
        </p:nvSpPr>
        <p:spPr>
          <a:xfrm>
            <a:off x="838200" y="1691005"/>
            <a:ext cx="8522335" cy="4351655"/>
          </a:xfrm>
        </p:spPr>
        <p:txBody>
          <a:bodyPr/>
          <a:p>
            <a:pPr marL="0" indent="0" algn="just" fontAlgn="auto">
              <a:buNone/>
            </a:pPr>
            <a:r>
              <a:rPr lang="zh-CN" altLang="en-US"/>
              <a:t>Each node periodically sends its load information to its parent. Based on its load information, a thief then attempts to steal from a child with non-zero load. If all children have zero load, the steal attempt is sent to the thief’s parent, which then repeats the same procedure for finding work.</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Disadvantages</a:t>
            </a:r>
            <a:endParaRPr lang="en-US" altLang="zh-CN"/>
          </a:p>
        </p:txBody>
      </p:sp>
      <p:sp>
        <p:nvSpPr>
          <p:cNvPr id="3" name="内容占位符 2"/>
          <p:cNvSpPr>
            <a:spLocks noGrp="1"/>
          </p:cNvSpPr>
          <p:nvPr>
            <p:ph idx="1"/>
          </p:nvPr>
        </p:nvSpPr>
        <p:spPr/>
        <p:txBody>
          <a:bodyPr/>
          <a:p>
            <a:pPr marL="0" indent="0" algn="just" fontAlgn="auto">
              <a:buNone/>
            </a:pPr>
            <a:r>
              <a:rPr lang="zh-CN" altLang="en-US"/>
              <a:t>The main appeal of such algorithms is that load information is updated regularly, and it will therefore be relatively accurate. </a:t>
            </a:r>
            <a:endParaRPr lang="zh-CN" altLang="en-US"/>
          </a:p>
          <a:p>
            <a:pPr marL="0" indent="0" algn="just" fontAlgn="auto">
              <a:buNone/>
            </a:pPr>
            <a:endParaRPr lang="zh-CN" altLang="en-US"/>
          </a:p>
          <a:p>
            <a:pPr marL="0" indent="0" algn="just" fontAlgn="auto">
              <a:buNone/>
            </a:pPr>
            <a:r>
              <a:rPr lang="zh-CN" altLang="en-US"/>
              <a:t>However, this also means that significant strain may be placed on the central nodes, since they have to communicate frequently with the rest of the system. For high-latency networks with fine-grained tasks, this information may also be inaccurate. </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sz="3200">
                <a:sym typeface="+mn-ea"/>
              </a:rPr>
              <a:t>Algorithms That Use Dynamic Load Information</a:t>
            </a:r>
            <a:endParaRPr lang="zh-CN" altLang="en-US" sz="3200"/>
          </a:p>
        </p:txBody>
      </p:sp>
      <p:sp>
        <p:nvSpPr>
          <p:cNvPr id="3" name="内容占位符 2"/>
          <p:cNvSpPr>
            <a:spLocks noGrp="1"/>
          </p:cNvSpPr>
          <p:nvPr>
            <p:ph idx="1"/>
          </p:nvPr>
        </p:nvSpPr>
        <p:spPr>
          <a:xfrm>
            <a:off x="838200" y="3209290"/>
            <a:ext cx="10515600" cy="4351338"/>
          </a:xfrm>
        </p:spPr>
        <p:txBody>
          <a:bodyPr/>
          <a:p>
            <a:r>
              <a:rPr lang="en-US" altLang="zh-CN"/>
              <a:t>Grid-GUN Stealing </a:t>
            </a:r>
            <a:r>
              <a:rPr lang="en-US" altLang="zh-CN">
                <a:sym typeface="+mn-ea"/>
              </a:rPr>
              <a:t>(2006)</a:t>
            </a:r>
            <a:endParaRPr lang="en-US" altLang="zh-CN"/>
          </a:p>
          <a:p>
            <a:endParaRPr lang="en-US" altLang="zh-CN"/>
          </a:p>
          <a:p>
            <a:r>
              <a:rPr lang="en-US" altLang="zh-CN"/>
              <a:t>Cluster-Aware Load-Based Stealing </a:t>
            </a:r>
            <a:r>
              <a:rPr lang="en-US" altLang="zh-CN">
                <a:sym typeface="+mn-ea"/>
              </a:rPr>
              <a:t>(2001)</a:t>
            </a:r>
            <a:endParaRPr lang="en-US" altLang="zh-CN"/>
          </a:p>
        </p:txBody>
      </p:sp>
      <p:sp>
        <p:nvSpPr>
          <p:cNvPr id="4" name="文本框 3"/>
          <p:cNvSpPr txBox="1"/>
          <p:nvPr/>
        </p:nvSpPr>
        <p:spPr>
          <a:xfrm>
            <a:off x="838200" y="1691005"/>
            <a:ext cx="5943600" cy="521970"/>
          </a:xfrm>
          <a:prstGeom prst="rect">
            <a:avLst/>
          </a:prstGeom>
          <a:noFill/>
        </p:spPr>
        <p:txBody>
          <a:bodyPr wrap="square" rtlCol="0">
            <a:spAutoFit/>
          </a:bodyPr>
          <a:p>
            <a:r>
              <a:rPr lang="en-US" altLang="zh-CN" sz="2800"/>
              <a:t>Distributed Load Information:</a:t>
            </a:r>
            <a:endParaRPr lang="en-US" altLang="zh-CN" sz="2800"/>
          </a:p>
        </p:txBody>
      </p:sp>
      <p:sp>
        <p:nvSpPr>
          <p:cNvPr id="5" name="文本框 4"/>
          <p:cNvSpPr txBox="1"/>
          <p:nvPr/>
        </p:nvSpPr>
        <p:spPr>
          <a:xfrm>
            <a:off x="1019175" y="2079625"/>
            <a:ext cx="9982835" cy="948690"/>
          </a:xfrm>
          <a:prstGeom prst="rect">
            <a:avLst/>
          </a:prstGeom>
          <a:noFill/>
        </p:spPr>
        <p:txBody>
          <a:bodyPr wrap="square" rtlCol="0">
            <a:spAutoFit/>
          </a:bodyPr>
          <a:p>
            <a:r>
              <a:rPr lang="en-US" altLang="zh-CN" sz="2800"/>
              <a:t>(E</a:t>
            </a:r>
            <a:r>
              <a:rPr lang="zh-CN" altLang="en-US" sz="2800"/>
              <a:t>ach node holds its own approximations of the load of all other nodes.</a:t>
            </a:r>
            <a:r>
              <a:rPr lang="en-US" altLang="zh-CN" sz="2800"/>
              <a:t>)</a:t>
            </a:r>
            <a:endParaRPr lang="en-US" altLang="zh-CN" sz="2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Grid-GUN Stealing</a:t>
            </a:r>
            <a:endParaRPr lang="zh-CN" altLang="en-US"/>
          </a:p>
        </p:txBody>
      </p:sp>
      <p:sp>
        <p:nvSpPr>
          <p:cNvPr id="3" name="内容占位符 2"/>
          <p:cNvSpPr>
            <a:spLocks noGrp="1"/>
          </p:cNvSpPr>
          <p:nvPr>
            <p:ph idx="1"/>
          </p:nvPr>
        </p:nvSpPr>
        <p:spPr>
          <a:xfrm>
            <a:off x="838200" y="1525905"/>
            <a:ext cx="9893935" cy="4351655"/>
          </a:xfrm>
        </p:spPr>
        <p:txBody>
          <a:bodyPr/>
          <a:p>
            <a:pPr marL="0" indent="0" algn="just" fontAlgn="auto">
              <a:buNone/>
            </a:pPr>
            <a:r>
              <a:rPr lang="zh-CN" altLang="en-US"/>
              <a:t>In this algorithm, timestamped load information is attached to each stealing-related message. </a:t>
            </a:r>
            <a:endParaRPr lang="zh-CN" altLang="en-US"/>
          </a:p>
          <a:p>
            <a:pPr marL="0" indent="0" algn="just" fontAlgn="auto">
              <a:buNone/>
            </a:pPr>
            <a:r>
              <a:rPr lang="zh-CN" altLang="en-US"/>
              <a:t>The rec</a:t>
            </a:r>
            <a:r>
              <a:rPr lang="en-US" altLang="zh-CN"/>
              <a:t>eiver</a:t>
            </a:r>
            <a:r>
              <a:rPr lang="zh-CN" altLang="en-US"/>
              <a:t> of a message compares this information against its own load information, and updates both the information that is contained in the message (if the message is to be forwarded further) and its own load information. Provided that nodes frequently exchange load information, they will then obtain good approximations to the system load. </a:t>
            </a:r>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Disadvantage</a:t>
            </a:r>
            <a:endParaRPr lang="en-US" altLang="zh-CN"/>
          </a:p>
        </p:txBody>
      </p:sp>
      <p:sp>
        <p:nvSpPr>
          <p:cNvPr id="3" name="内容占位符 2"/>
          <p:cNvSpPr>
            <a:spLocks noGrp="1"/>
          </p:cNvSpPr>
          <p:nvPr>
            <p:ph idx="1"/>
          </p:nvPr>
        </p:nvSpPr>
        <p:spPr/>
        <p:txBody>
          <a:bodyPr/>
          <a:p>
            <a:pPr marL="0" indent="0" algn="just" fontAlgn="auto">
              <a:buNone/>
            </a:pPr>
            <a:r>
              <a:rPr lang="zh-CN" altLang="en-US"/>
              <a:t>However, the accuracy of the load information that a node has (and, conversely, that the rest of the system has about that node) depends on how often it communicates with the rest of the system.</a:t>
            </a:r>
            <a:endParaRPr lang="zh-CN" altLang="en-US"/>
          </a:p>
          <a:p>
            <a:pPr algn="just" fontAlgn="auto"/>
            <a:endParaRPr lang="zh-CN" altLang="en-US"/>
          </a:p>
          <a:p>
            <a:pPr marL="0" indent="0" algn="just" fontAlgn="auto">
              <a:buNone/>
            </a:pPr>
            <a:r>
              <a:rPr lang="zh-CN" altLang="en-US"/>
              <a:t> An isolated node can easily have outdated load information, and the rest of the system may also have outdated information about its load.</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Cluster-Aware Load-Based Stealing</a:t>
            </a:r>
            <a:br>
              <a:rPr lang="en-US" altLang="zh-CN"/>
            </a:br>
            <a:endParaRPr lang="zh-CN" altLang="en-US"/>
          </a:p>
        </p:txBody>
      </p:sp>
      <p:sp>
        <p:nvSpPr>
          <p:cNvPr id="3" name="内容占位符 2"/>
          <p:cNvSpPr>
            <a:spLocks noGrp="1"/>
          </p:cNvSpPr>
          <p:nvPr>
            <p:ph idx="1"/>
          </p:nvPr>
        </p:nvSpPr>
        <p:spPr>
          <a:xfrm>
            <a:off x="532765" y="1393825"/>
            <a:ext cx="10320655" cy="4351655"/>
          </a:xfrm>
        </p:spPr>
        <p:txBody>
          <a:bodyPr/>
          <a:p>
            <a:pPr algn="just" fontAlgn="auto"/>
            <a:r>
              <a:rPr lang="zh-CN" altLang="en-US"/>
              <a:t>Like the CRS algorithm, the CLS algorithm considers only two levels of communication latencies (local and remote). In each cluster, one node is nom</a:t>
            </a:r>
            <a:r>
              <a:rPr lang="en-US" altLang="zh-CN"/>
              <a:t>i</a:t>
            </a:r>
            <a:r>
              <a:rPr lang="zh-CN" altLang="en-US"/>
              <a:t>nated as a central node, and every other node in the cluster periodically sends its load information to this node. All nodes in the cluster, apart from the central node, perform only (random) local stealing. When the central node determines that the load of the cluster has dropped below some threshold, it initiates remote stealing from a randomly selected remote node.</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Disadvantages</a:t>
            </a:r>
            <a:br>
              <a:rPr lang="en-US" altLang="zh-CN"/>
            </a:br>
            <a:endParaRPr lang="zh-CN" altLang="en-US"/>
          </a:p>
        </p:txBody>
      </p:sp>
      <p:sp>
        <p:nvSpPr>
          <p:cNvPr id="3" name="内容占位符 2"/>
          <p:cNvSpPr>
            <a:spLocks noGrp="1"/>
          </p:cNvSpPr>
          <p:nvPr>
            <p:ph idx="1"/>
          </p:nvPr>
        </p:nvSpPr>
        <p:spPr/>
        <p:txBody>
          <a:bodyPr/>
          <a:p>
            <a:pPr algn="just" fontAlgn="auto"/>
            <a:r>
              <a:rPr lang="zh-CN" altLang="en-US"/>
              <a:t>Firstly, tasks that are stolen remotely are always stored on central nodes, which means that additional messages are needed to distribute these tasks to their final destinations. </a:t>
            </a:r>
            <a:endParaRPr lang="zh-CN" altLang="en-US"/>
          </a:p>
          <a:p>
            <a:pPr algn="just" fontAlgn="auto"/>
            <a:endParaRPr lang="zh-CN" altLang="en-US"/>
          </a:p>
          <a:p>
            <a:pPr algn="just" fontAlgn="auto"/>
            <a:r>
              <a:rPr lang="zh-CN" altLang="en-US"/>
              <a:t>Secondly, as with CRS, when all tasks are concentrated on a few nodes, random remote stealing may be unacceptable. </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sz="3200"/>
              <a:t>Algorithms That Use Only Network Topology Information</a:t>
            </a:r>
            <a:endParaRPr lang="en-US" altLang="zh-CN" sz="3200"/>
          </a:p>
        </p:txBody>
      </p:sp>
      <p:sp>
        <p:nvSpPr>
          <p:cNvPr id="3" name="内容占位符 2"/>
          <p:cNvSpPr>
            <a:spLocks noGrp="1"/>
          </p:cNvSpPr>
          <p:nvPr>
            <p:ph idx="1"/>
          </p:nvPr>
        </p:nvSpPr>
        <p:spPr/>
        <p:txBody>
          <a:bodyPr/>
          <a:p>
            <a:r>
              <a:rPr lang="en-US" altLang="zh-CN" sz="3200"/>
              <a:t>Random Stealing (1999)</a:t>
            </a:r>
            <a:endParaRPr lang="zh-CN" altLang="en-US" sz="3200"/>
          </a:p>
          <a:p>
            <a:pPr marL="0" indent="0">
              <a:buNone/>
            </a:pPr>
            <a:endParaRPr lang="en-US" altLang="zh-CN" sz="3200"/>
          </a:p>
          <a:p>
            <a:r>
              <a:rPr lang="en-US" altLang="zh-CN" sz="3200"/>
              <a:t>Hierarchical Stealing </a:t>
            </a:r>
            <a:r>
              <a:rPr lang="en-US" altLang="zh-CN" sz="3200">
                <a:sym typeface="+mn-ea"/>
              </a:rPr>
              <a:t>(1996)</a:t>
            </a:r>
            <a:endParaRPr lang="en-US" altLang="zh-CN" sz="3200"/>
          </a:p>
          <a:p>
            <a:endParaRPr lang="en-US" altLang="zh-CN" sz="3200"/>
          </a:p>
          <a:p>
            <a:r>
              <a:rPr lang="en-US" altLang="zh-CN" sz="3200">
                <a:sym typeface="+mn-ea"/>
              </a:rPr>
              <a:t>Cluster-aware Random Work-Stealing (2001)</a:t>
            </a:r>
            <a:endParaRPr lang="en-US" altLang="zh-CN" sz="3200"/>
          </a:p>
          <a:p>
            <a:endParaRPr lang="en-US" altLang="zh-CN"/>
          </a:p>
          <a:p>
            <a:endParaRPr lang="en-US" altLang="zh-CN"/>
          </a:p>
          <a:p>
            <a:pPr marL="0" indent="0">
              <a:buNone/>
            </a:pP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Random Stealing</a:t>
            </a:r>
            <a:endParaRPr lang="en-US" altLang="zh-CN"/>
          </a:p>
        </p:txBody>
      </p:sp>
      <p:sp>
        <p:nvSpPr>
          <p:cNvPr id="3" name="内容占位符 2"/>
          <p:cNvSpPr>
            <a:spLocks noGrp="1"/>
          </p:cNvSpPr>
          <p:nvPr>
            <p:ph idx="1"/>
          </p:nvPr>
        </p:nvSpPr>
        <p:spPr>
          <a:xfrm>
            <a:off x="838200" y="1691005"/>
            <a:ext cx="9855200" cy="4046855"/>
          </a:xfrm>
        </p:spPr>
        <p:txBody>
          <a:bodyPr/>
          <a:p>
            <a:r>
              <a:rPr lang="en-US" altLang="zh-CN"/>
              <a:t>W</a:t>
            </a:r>
            <a:r>
              <a:rPr lang="zh-CN" altLang="en-US"/>
              <a:t>here a thief always selects a random target.</a:t>
            </a:r>
            <a:endParaRPr lang="zh-CN" altLang="en-US"/>
          </a:p>
          <a:p>
            <a:pPr marL="0" indent="0" algn="just" fontAlgn="auto">
              <a:buNone/>
            </a:pPr>
            <a:r>
              <a:rPr lang="en-US" altLang="zh-CN">
                <a:sym typeface="+mn-ea"/>
              </a:rPr>
              <a:t>When looking for work, each thread first examines its own job queue. When this job queue is empty, it randomly selects another thread and takes the first job on its job queue. </a:t>
            </a:r>
            <a:endParaRPr lang="en-US" altLang="zh-CN">
              <a:sym typeface="+mn-ea"/>
            </a:endParaRPr>
          </a:p>
          <a:p>
            <a:pPr marL="0" indent="0" algn="just" fontAlgn="auto">
              <a:buNone/>
            </a:pPr>
            <a:endParaRPr lang="en-US" altLang="zh-CN">
              <a:sym typeface="+mn-ea"/>
            </a:endParaRPr>
          </a:p>
          <a:p>
            <a:pPr marL="0" indent="0" algn="just" fontAlgn="auto">
              <a:buNone/>
            </a:pPr>
            <a:r>
              <a:rPr lang="en-US" altLang="zh-CN">
                <a:sym typeface="+mn-ea"/>
              </a:rPr>
              <a:t> This strategy is the default, and has in the past been proven to be optimal, although that might seem counter-intuitive.</a:t>
            </a:r>
            <a:endParaRPr lang="en-US" altLang="zh-CN"/>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Hierarchical Stealing</a:t>
            </a:r>
            <a:endParaRPr lang="zh-CN" altLang="en-US"/>
          </a:p>
        </p:txBody>
      </p:sp>
      <p:sp>
        <p:nvSpPr>
          <p:cNvPr id="3" name="内容占位符 2"/>
          <p:cNvSpPr>
            <a:spLocks noGrp="1"/>
          </p:cNvSpPr>
          <p:nvPr>
            <p:ph idx="1"/>
          </p:nvPr>
        </p:nvSpPr>
        <p:spPr>
          <a:xfrm>
            <a:off x="406400" y="1691005"/>
            <a:ext cx="6807200" cy="4173855"/>
          </a:xfrm>
        </p:spPr>
        <p:txBody>
          <a:bodyPr>
            <a:normAutofit lnSpcReduction="10000"/>
          </a:bodyPr>
          <a:p>
            <a:pPr marL="0" indent="0" algn="just" fontAlgn="auto">
              <a:buNone/>
            </a:pPr>
            <a:r>
              <a:rPr lang="en-US" altLang="zh-CN" sz="3200"/>
              <a:t>W</a:t>
            </a:r>
            <a:r>
              <a:rPr lang="zh-CN" altLang="en-US" sz="3200"/>
              <a:t>here nodes are organized into a tree, according to communication latencies. A thief first tries stealing from closer nodes (i.e. its descendants in the tree). If it fails to obtain any work there, it attempts to steal from its parent, which then repeats the same procedure</a:t>
            </a:r>
            <a:r>
              <a:rPr lang="en-US" altLang="zh-CN" sz="3200"/>
              <a:t>.</a:t>
            </a:r>
            <a:endParaRPr lang="en-US" altLang="zh-CN" sz="3200"/>
          </a:p>
        </p:txBody>
      </p:sp>
      <p:sp>
        <p:nvSpPr>
          <p:cNvPr id="5" name="椭圆 4"/>
          <p:cNvSpPr/>
          <p:nvPr/>
        </p:nvSpPr>
        <p:spPr>
          <a:xfrm>
            <a:off x="8614410" y="869950"/>
            <a:ext cx="431800" cy="3810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6" name="直接箭头连接符 5"/>
          <p:cNvCxnSpPr/>
          <p:nvPr/>
        </p:nvCxnSpPr>
        <p:spPr>
          <a:xfrm flipH="1">
            <a:off x="8284210" y="1229360"/>
            <a:ext cx="457200" cy="1041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stCxn id="5" idx="5"/>
          </p:cNvCxnSpPr>
          <p:nvPr/>
        </p:nvCxnSpPr>
        <p:spPr>
          <a:xfrm>
            <a:off x="8982710" y="1195070"/>
            <a:ext cx="495300" cy="1109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8042910" y="2270760"/>
            <a:ext cx="431800" cy="3810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10" name="直接箭头连接符 9"/>
          <p:cNvCxnSpPr/>
          <p:nvPr/>
        </p:nvCxnSpPr>
        <p:spPr>
          <a:xfrm flipH="1">
            <a:off x="7700010" y="2651760"/>
            <a:ext cx="457200" cy="1041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8" idx="5"/>
          </p:cNvCxnSpPr>
          <p:nvPr/>
        </p:nvCxnSpPr>
        <p:spPr>
          <a:xfrm>
            <a:off x="8411210" y="2595880"/>
            <a:ext cx="478790" cy="10972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7458710" y="3693160"/>
            <a:ext cx="431800" cy="3810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3" name="椭圆 12"/>
          <p:cNvSpPr/>
          <p:nvPr/>
        </p:nvSpPr>
        <p:spPr>
          <a:xfrm>
            <a:off x="8741410" y="3693160"/>
            <a:ext cx="431800" cy="3810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4" name="椭圆 13"/>
          <p:cNvSpPr/>
          <p:nvPr/>
        </p:nvSpPr>
        <p:spPr>
          <a:xfrm>
            <a:off x="9249410" y="2305050"/>
            <a:ext cx="431800" cy="3810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15" name="曲线连接符 14"/>
          <p:cNvCxnSpPr>
            <a:stCxn id="8" idx="1"/>
            <a:endCxn id="12" idx="1"/>
          </p:cNvCxnSpPr>
          <p:nvPr/>
        </p:nvCxnSpPr>
        <p:spPr>
          <a:xfrm rot="16200000" flipH="1" flipV="1">
            <a:off x="7103110" y="2745740"/>
            <a:ext cx="1422400" cy="584200"/>
          </a:xfrm>
          <a:prstGeom prst="curvedConnector3">
            <a:avLst>
              <a:gd name="adj1" fmla="val -2067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曲线连接符 15"/>
          <p:cNvCxnSpPr>
            <a:stCxn id="8" idx="0"/>
            <a:endCxn id="5" idx="1"/>
          </p:cNvCxnSpPr>
          <p:nvPr/>
        </p:nvCxnSpPr>
        <p:spPr>
          <a:xfrm rot="16200000">
            <a:off x="7795895" y="1388745"/>
            <a:ext cx="1344930" cy="419100"/>
          </a:xfrm>
          <a:prstGeom prst="curvedConnector3">
            <a:avLst>
              <a:gd name="adj1" fmla="val 12186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Cluster-aware Random Work-Stealing</a:t>
            </a:r>
            <a:endParaRPr lang="zh-CN" altLang="en-US"/>
          </a:p>
        </p:txBody>
      </p:sp>
      <p:sp>
        <p:nvSpPr>
          <p:cNvPr id="3" name="内容占位符 2"/>
          <p:cNvSpPr>
            <a:spLocks noGrp="1"/>
          </p:cNvSpPr>
          <p:nvPr>
            <p:ph idx="1"/>
          </p:nvPr>
        </p:nvSpPr>
        <p:spPr>
          <a:xfrm>
            <a:off x="596265" y="1774190"/>
            <a:ext cx="9030335" cy="3818890"/>
          </a:xfrm>
        </p:spPr>
        <p:txBody>
          <a:bodyPr/>
          <a:p>
            <a:pPr marL="0" indent="0" algn="just" fontAlgn="auto">
              <a:buNone/>
            </a:pPr>
            <a:r>
              <a:rPr lang="en-US" altLang="zh-CN"/>
              <a:t>W</a:t>
            </a:r>
            <a:r>
              <a:rPr lang="zh-CN" altLang="en-US"/>
              <a:t>here each node divides the set of all other nodes into two sets: </a:t>
            </a:r>
            <a:endParaRPr lang="zh-CN" altLang="en-US"/>
          </a:p>
          <a:p>
            <a:pPr marL="0" indent="0" algn="just" fontAlgn="auto">
              <a:buNone/>
            </a:pPr>
            <a:r>
              <a:rPr lang="zh-CN" altLang="en-US"/>
              <a:t>i) nodes from the same cluster (local nodes)</a:t>
            </a:r>
            <a:endParaRPr lang="zh-CN" altLang="en-US"/>
          </a:p>
          <a:p>
            <a:pPr marL="0" indent="0" algn="just" fontAlgn="auto">
              <a:buNone/>
            </a:pPr>
            <a:r>
              <a:rPr lang="zh-CN" altLang="en-US"/>
              <a:t>ii) those outside of it (remote nodes). </a:t>
            </a:r>
            <a:endParaRPr lang="zh-CN" altLang="en-US"/>
          </a:p>
          <a:p>
            <a:pPr marL="0" indent="0" algn="just" fontAlgn="auto">
              <a:buNone/>
            </a:pPr>
            <a:r>
              <a:rPr lang="zh-CN" altLang="en-US"/>
              <a:t>A thief attempts to steal in parallel from a random local node and a random remote node.In this way, thieves hope to obtain work locally, but remote stealing will prefetch work.  </a:t>
            </a:r>
            <a:r>
              <a:rPr lang="en-US" altLang="zh-CN"/>
              <a:t>T</a:t>
            </a:r>
            <a:r>
              <a:rPr lang="zh-CN" altLang="en-US"/>
              <a:t>hieves prefer closer clusters.</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br>
              <a:rPr lang="en-US" altLang="zh-CN"/>
            </a:br>
            <a:r>
              <a:rPr lang="en-US" altLang="zh-CN"/>
              <a:t>Disadvantages</a:t>
            </a:r>
            <a:endParaRPr lang="en-US" altLang="zh-CN"/>
          </a:p>
        </p:txBody>
      </p:sp>
      <p:sp>
        <p:nvSpPr>
          <p:cNvPr id="3" name="内容占位符 2"/>
          <p:cNvSpPr>
            <a:spLocks noGrp="1"/>
          </p:cNvSpPr>
          <p:nvPr>
            <p:ph idx="1"/>
          </p:nvPr>
        </p:nvSpPr>
        <p:spPr/>
        <p:txBody>
          <a:bodyPr/>
          <a:p>
            <a:pPr marL="0" indent="0">
              <a:buNone/>
            </a:pPr>
            <a:r>
              <a:rPr lang="en-US" altLang="zh-CN"/>
              <a:t>P</a:t>
            </a:r>
            <a:r>
              <a:rPr lang="zh-CN" altLang="en-US"/>
              <a:t>erform well for regular D&amp;C applications</a:t>
            </a:r>
            <a:endParaRPr lang="zh-CN" altLang="en-US"/>
          </a:p>
          <a:p>
            <a:pPr marL="0" indent="0">
              <a:buNone/>
            </a:pPr>
            <a:r>
              <a:rPr lang="en-US" altLang="zh-CN"/>
              <a:t>B</a:t>
            </a:r>
            <a:r>
              <a:rPr lang="zh-CN" altLang="en-US"/>
              <a:t>ut </a:t>
            </a:r>
            <a:r>
              <a:rPr lang="en-US" altLang="zh-CN"/>
              <a:t>have problems</a:t>
            </a:r>
            <a:r>
              <a:rPr lang="zh-CN" altLang="en-US"/>
              <a:t> for highly-irregular applications.</a:t>
            </a:r>
            <a:endParaRPr lang="zh-CN" altLang="en-US"/>
          </a:p>
          <a:p>
            <a:pPr marL="0" indent="0">
              <a:buNone/>
            </a:pPr>
            <a:endParaRPr lang="zh-CN" altLang="en-US"/>
          </a:p>
          <a:p>
            <a:pPr marL="0" indent="0" algn="just" fontAlgn="auto">
              <a:buNone/>
            </a:pPr>
            <a:r>
              <a:rPr lang="zh-CN" altLang="en-US"/>
              <a:t>In such applications, all the tasks may be concentrated on relatively few nodes, and the randomised way of selecting targets that is employed by these algorithm can consequently perform badly. </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lgn="just" fontAlgn="auto">
              <a:buNone/>
            </a:pPr>
            <a:r>
              <a:rPr lang="zh-CN" altLang="en-US" sz="3200"/>
              <a:t>Some work-stealing algorithms use dynamic load information to estimate the size of node task pools, and so inform the choice of target. </a:t>
            </a:r>
            <a:endParaRPr lang="zh-CN" altLang="en-US" sz="3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sz="3200">
                <a:sym typeface="+mn-ea"/>
              </a:rPr>
              <a:t>Algorithms That Use Dynamic Load Information</a:t>
            </a:r>
            <a:br>
              <a:rPr lang="en-US" altLang="zh-CN"/>
            </a:br>
            <a:endParaRPr lang="en-US" altLang="zh-CN"/>
          </a:p>
        </p:txBody>
      </p:sp>
      <p:sp>
        <p:nvSpPr>
          <p:cNvPr id="3" name="内容占位符 2"/>
          <p:cNvSpPr>
            <a:spLocks noGrp="1"/>
          </p:cNvSpPr>
          <p:nvPr>
            <p:ph idx="1"/>
          </p:nvPr>
        </p:nvSpPr>
        <p:spPr>
          <a:xfrm>
            <a:off x="711835" y="2689225"/>
            <a:ext cx="10641965" cy="3209290"/>
          </a:xfrm>
        </p:spPr>
        <p:txBody>
          <a:bodyPr/>
          <a:p>
            <a:r>
              <a:rPr lang="en-US" altLang="zh-CN"/>
              <a:t>Fully Centralised Methods </a:t>
            </a:r>
            <a:endParaRPr lang="en-US" altLang="zh-CN"/>
          </a:p>
          <a:p>
            <a:endParaRPr lang="en-US" altLang="zh-CN"/>
          </a:p>
          <a:p>
            <a:r>
              <a:rPr lang="en-US" altLang="zh-CN"/>
              <a:t>Hierarchical Load-Aware Stealing </a:t>
            </a:r>
            <a:r>
              <a:rPr lang="en-US" altLang="zh-CN">
                <a:sym typeface="+mn-ea"/>
              </a:rPr>
              <a:t>(2002)</a:t>
            </a:r>
            <a:endParaRPr lang="en-US" altLang="zh-CN"/>
          </a:p>
          <a:p>
            <a:endParaRPr lang="en-US" altLang="zh-CN"/>
          </a:p>
          <a:p>
            <a:endParaRPr lang="en-US" altLang="zh-CN"/>
          </a:p>
          <a:p>
            <a:endParaRPr lang="en-US" altLang="zh-CN"/>
          </a:p>
          <a:p>
            <a:endParaRPr lang="en-US" altLang="zh-CN"/>
          </a:p>
        </p:txBody>
      </p:sp>
      <p:sp>
        <p:nvSpPr>
          <p:cNvPr id="4" name="文本框 3"/>
          <p:cNvSpPr txBox="1"/>
          <p:nvPr/>
        </p:nvSpPr>
        <p:spPr>
          <a:xfrm>
            <a:off x="749300" y="1682750"/>
            <a:ext cx="5943600" cy="521970"/>
          </a:xfrm>
          <a:prstGeom prst="rect">
            <a:avLst/>
          </a:prstGeom>
          <a:noFill/>
        </p:spPr>
        <p:txBody>
          <a:bodyPr wrap="square" rtlCol="0">
            <a:spAutoFit/>
          </a:bodyPr>
          <a:p>
            <a:r>
              <a:rPr lang="en-US" altLang="zh-CN" sz="2800"/>
              <a:t>Centralised Load Information:</a:t>
            </a:r>
            <a:endParaRPr lang="en-US" altLang="zh-CN"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200">
                <a:sym typeface="+mn-ea"/>
              </a:rPr>
              <a:t>C</a:t>
            </a:r>
            <a:r>
              <a:rPr lang="zh-CN" altLang="en-US" sz="3200">
                <a:sym typeface="+mn-ea"/>
              </a:rPr>
              <a:t>entralised </a:t>
            </a:r>
            <a:r>
              <a:rPr lang="en-US" altLang="zh-CN" sz="3200">
                <a:sym typeface="+mn-ea"/>
              </a:rPr>
              <a:t>L</a:t>
            </a:r>
            <a:r>
              <a:rPr lang="zh-CN" altLang="en-US" sz="3200">
                <a:sym typeface="+mn-ea"/>
              </a:rPr>
              <a:t>oad </a:t>
            </a:r>
            <a:r>
              <a:rPr lang="en-US" altLang="zh-CN" sz="3200">
                <a:sym typeface="+mn-ea"/>
              </a:rPr>
              <a:t>I</a:t>
            </a:r>
            <a:r>
              <a:rPr lang="zh-CN" altLang="en-US" sz="3200">
                <a:sym typeface="+mn-ea"/>
              </a:rPr>
              <a:t>nformation</a:t>
            </a:r>
            <a:endParaRPr lang="zh-CN" altLang="en-US" sz="3200"/>
          </a:p>
        </p:txBody>
      </p:sp>
      <p:sp>
        <p:nvSpPr>
          <p:cNvPr id="3" name="内容占位符 2"/>
          <p:cNvSpPr>
            <a:spLocks noGrp="1"/>
          </p:cNvSpPr>
          <p:nvPr>
            <p:ph idx="1"/>
          </p:nvPr>
        </p:nvSpPr>
        <p:spPr>
          <a:xfrm>
            <a:off x="838200" y="2319655"/>
            <a:ext cx="10515600" cy="1239520"/>
          </a:xfrm>
        </p:spPr>
        <p:txBody>
          <a:bodyPr>
            <a:normAutofit fontScale="90000" lnSpcReduction="10000"/>
          </a:bodyPr>
          <a:p>
            <a:pPr marL="0" indent="0">
              <a:buNone/>
            </a:pPr>
            <a:r>
              <a:rPr lang="en-US" altLang="zh-CN" sz="3200"/>
              <a:t>A </a:t>
            </a:r>
            <a:r>
              <a:rPr lang="zh-CN" altLang="en-US" sz="3200"/>
              <a:t>fixed set of nodes is responsible for managing load information. These nodes act as routers for steal attempts, forwarding them to targets.</a:t>
            </a:r>
            <a:r>
              <a:rPr lang="zh-CN" altLang="en-US"/>
              <a:t> </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5011</Words>
  <Application>WPS 演示</Application>
  <PresentationFormat>宽屏</PresentationFormat>
  <Paragraphs>104</Paragraphs>
  <Slides>17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Arial</vt:lpstr>
      <vt:lpstr>宋体</vt:lpstr>
      <vt:lpstr>Wingdings</vt:lpstr>
      <vt:lpstr>Calibri</vt:lpstr>
      <vt:lpstr>微软雅黑</vt:lpstr>
      <vt:lpstr>Calibri Light</vt:lpstr>
      <vt:lpstr>Office 主题</vt:lpstr>
      <vt:lpstr>PowerPoint 演示文稿</vt:lpstr>
      <vt:lpstr>Algorithms That Use Only Network Topology Information</vt:lpstr>
      <vt:lpstr>Random Stealing</vt:lpstr>
      <vt:lpstr>Hierarchical Stealing</vt:lpstr>
      <vt:lpstr>Cluster-aware Random Work-Stealing</vt:lpstr>
      <vt:lpstr> Disadvantages</vt:lpstr>
      <vt:lpstr>PowerPoint 演示文稿</vt:lpstr>
      <vt:lpstr>Algorithms That Use Dynamic Load Information </vt:lpstr>
      <vt:lpstr>Centralised Load Information</vt:lpstr>
      <vt:lpstr>Fully Centralised Methods</vt:lpstr>
      <vt:lpstr>Hierarchical Load-Aware Stealing</vt:lpstr>
      <vt:lpstr>Disadvantages</vt:lpstr>
      <vt:lpstr>Algorithms That Use Dynamic Load Information</vt:lpstr>
      <vt:lpstr>Grid-GUN Stealing</vt:lpstr>
      <vt:lpstr>Disadvantage</vt:lpstr>
      <vt:lpstr>Cluster-Aware Load-Based Stealing </vt:lpstr>
      <vt:lpstr>Disadvantages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lewis</cp:lastModifiedBy>
  <cp:revision>6</cp:revision>
  <dcterms:created xsi:type="dcterms:W3CDTF">2015-05-05T08:02:00Z</dcterms:created>
  <dcterms:modified xsi:type="dcterms:W3CDTF">2017-05-06T02:14:07Z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