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81" r:id="rId4"/>
    <p:sldId id="272" r:id="rId5"/>
    <p:sldId id="273" r:id="rId6"/>
    <p:sldId id="282" r:id="rId7"/>
    <p:sldId id="283" r:id="rId8"/>
    <p:sldId id="278" r:id="rId9"/>
    <p:sldId id="271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EDE0C5D8-7624-455A-9F28-4F3D1F574968}">
          <p14:sldIdLst>
            <p14:sldId id="261"/>
            <p14:sldId id="257"/>
            <p14:sldId id="281"/>
            <p14:sldId id="272"/>
            <p14:sldId id="273"/>
            <p14:sldId id="282"/>
            <p14:sldId id="283"/>
            <p14:sldId id="278"/>
          </p14:sldIdLst>
        </p14:section>
        <p14:section name="Appendix Slides" id="{C87DDFF0-50F1-4987-9F96-390FE7A8AD04}">
          <p14:sldIdLst>
            <p14:sldId id="27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000C2"/>
    <a:srgbClr val="21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5" autoAdjust="0"/>
    <p:restoredTop sz="93742" autoAdjust="0"/>
  </p:normalViewPr>
  <p:slideViewPr>
    <p:cSldViewPr snapToGrid="0">
      <p:cViewPr varScale="1">
        <p:scale>
          <a:sx n="82" d="100"/>
          <a:sy n="82" d="100"/>
        </p:scale>
        <p:origin x="590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3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Practical Data 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292626"/>
            <a:ext cx="9604310" cy="121267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Lewis Wilson (1413099/ma14ljw)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Department of Mathematics, College of Engineering,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 and Physical Sciences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16F79-3CDA-4774-B501-82DF81DB928E}"/>
              </a:ext>
            </a:extLst>
          </p:cNvPr>
          <p:cNvSpPr txBox="1"/>
          <p:nvPr/>
        </p:nvSpPr>
        <p:spPr>
          <a:xfrm>
            <a:off x="8320418" y="6105193"/>
            <a:ext cx="257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2D069-E86D-460D-B526-A3FB7F22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718" y="243840"/>
            <a:ext cx="2541304" cy="11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7006-B391-4613-83F2-C16FD91B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754FB-0B6F-4AE3-BEB2-73877872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13" y="1646238"/>
            <a:ext cx="5453774" cy="4369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B2911F-2304-46DB-BE25-B37A7668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GB" dirty="0"/>
              <a:t>Per-File Compression Breakdown</a:t>
            </a:r>
          </a:p>
        </p:txBody>
      </p:sp>
    </p:spTree>
    <p:extLst>
      <p:ext uri="{BB962C8B-B14F-4D97-AF65-F5344CB8AC3E}">
        <p14:creationId xmlns:p14="http://schemas.microsoft.com/office/powerpoint/2010/main" val="16343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Compression?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11681"/>
            <a:ext cx="9601200" cy="3936274"/>
          </a:xfrm>
        </p:spPr>
        <p:txBody>
          <a:bodyPr>
            <a:normAutofit/>
          </a:bodyPr>
          <a:lstStyle/>
          <a:p>
            <a:r>
              <a:rPr lang="en-US" dirty="0"/>
              <a:t>Data is stored as a series of bits (computer storage units – 0 or 1 values);</a:t>
            </a:r>
          </a:p>
          <a:p>
            <a:r>
              <a:rPr lang="en-US" dirty="0"/>
              <a:t>Compression is to store data using fewer bits;</a:t>
            </a:r>
          </a:p>
          <a:p>
            <a:r>
              <a:rPr lang="en-US" dirty="0"/>
              <a:t>Two types of compression:</a:t>
            </a:r>
          </a:p>
          <a:p>
            <a:pPr lvl="1"/>
            <a:r>
              <a:rPr lang="en-US" dirty="0"/>
              <a:t>Lossless – Data is stored in it’s entirety;</a:t>
            </a:r>
            <a:endParaRPr lang="en-US" i="1" dirty="0"/>
          </a:p>
          <a:p>
            <a:pPr lvl="1"/>
            <a:r>
              <a:rPr lang="en-US" dirty="0"/>
              <a:t>Lossy – ‘Unnecessary’ artefacts are removed;</a:t>
            </a:r>
            <a:endParaRPr lang="en-US" i="1" dirty="0"/>
          </a:p>
          <a:p>
            <a:r>
              <a:rPr lang="en-US" dirty="0"/>
              <a:t>Applications: video/audio streaming, compacting business data…</a:t>
            </a:r>
          </a:p>
          <a:p>
            <a:r>
              <a:rPr lang="en-GB" b="1" dirty="0"/>
              <a:t>Focus: Lossless Compression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BDDE9-1C82-45D8-B6AE-E9D38EF9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F770-B789-46C7-820B-E78441D4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EF57-2AE6-4EAF-8445-2CF3E790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3676" y="1777727"/>
            <a:ext cx="9601200" cy="389581"/>
          </a:xfrm>
        </p:spPr>
        <p:txBody>
          <a:bodyPr/>
          <a:lstStyle/>
          <a:p>
            <a:r>
              <a:rPr lang="en-GB" dirty="0"/>
              <a:t>Assuming each symbol is represented using 8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1CB49-A24E-4513-81F6-BE00199588F5}"/>
              </a:ext>
            </a:extLst>
          </p:cNvPr>
          <p:cNvSpPr txBox="1"/>
          <p:nvPr/>
        </p:nvSpPr>
        <p:spPr>
          <a:xfrm>
            <a:off x="7146096" y="1596276"/>
            <a:ext cx="312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Unencoded Data</a:t>
            </a:r>
            <a:r>
              <a:rPr lang="en-GB" b="1" dirty="0"/>
              <a:t>: </a:t>
            </a:r>
            <a:r>
              <a:rPr lang="en-GB" b="1" dirty="0" err="1"/>
              <a:t>aaaabcd</a:t>
            </a:r>
            <a:r>
              <a:rPr lang="en-GB" b="1" dirty="0"/>
              <a:t> </a:t>
            </a:r>
          </a:p>
          <a:p>
            <a:pPr algn="ctr"/>
            <a:r>
              <a:rPr lang="en-GB" sz="1600" dirty="0"/>
              <a:t>(size: 7 x 8 bits = 56 bits)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1136AC-44BF-4A7D-8FB4-11F2DAAD1D3A}"/>
                  </a:ext>
                </a:extLst>
              </p:cNvPr>
              <p:cNvSpPr txBox="1"/>
              <p:nvPr/>
            </p:nvSpPr>
            <p:spPr>
              <a:xfrm>
                <a:off x="1013676" y="2778672"/>
                <a:ext cx="1045029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1136AC-44BF-4A7D-8FB4-11F2DAAD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76" y="2778672"/>
                <a:ext cx="1045029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E5E94A-2E36-4018-B39A-6FA97E62CB6A}"/>
              </a:ext>
            </a:extLst>
          </p:cNvPr>
          <p:cNvSpPr txBox="1"/>
          <p:nvPr/>
        </p:nvSpPr>
        <p:spPr>
          <a:xfrm>
            <a:off x="2058705" y="2320237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Symbol Concatenation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B8DC1-D66C-4945-AB83-74FC3A57CFD0}"/>
              </a:ext>
            </a:extLst>
          </p:cNvPr>
          <p:cNvSpPr/>
          <p:nvPr/>
        </p:nvSpPr>
        <p:spPr>
          <a:xfrm>
            <a:off x="734153" y="2303130"/>
            <a:ext cx="5667712" cy="1766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ECEB00-094A-4271-B0A6-3102001136B4}"/>
              </a:ext>
            </a:extLst>
          </p:cNvPr>
          <p:cNvSpPr/>
          <p:nvPr/>
        </p:nvSpPr>
        <p:spPr>
          <a:xfrm>
            <a:off x="6460786" y="2303129"/>
            <a:ext cx="5026908" cy="384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3013AF-B871-4D92-BA69-E2D21787D46E}"/>
              </a:ext>
            </a:extLst>
          </p:cNvPr>
          <p:cNvSpPr/>
          <p:nvPr/>
        </p:nvSpPr>
        <p:spPr>
          <a:xfrm>
            <a:off x="734152" y="4122063"/>
            <a:ext cx="5667712" cy="2026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ACB785-4435-49CC-A678-C0C3E1BAAD08}"/>
              </a:ext>
            </a:extLst>
          </p:cNvPr>
          <p:cNvGrpSpPr/>
          <p:nvPr/>
        </p:nvGrpSpPr>
        <p:grpSpPr>
          <a:xfrm>
            <a:off x="6566073" y="2689569"/>
            <a:ext cx="4211570" cy="1344810"/>
            <a:chOff x="6566073" y="2689569"/>
            <a:chExt cx="4211570" cy="1344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F4B1A86-6719-4C41-85A5-999B36F3A57E}"/>
                    </a:ext>
                  </a:extLst>
                </p:cNvPr>
                <p:cNvSpPr txBox="1"/>
                <p:nvPr/>
              </p:nvSpPr>
              <p:spPr>
                <a:xfrm>
                  <a:off x="6566073" y="3050440"/>
                  <a:ext cx="2307771" cy="508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𝑏𝑐𝑑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dirty="0"/>
                    <a:t> </a:t>
                  </a:r>
                  <a:r>
                    <a:rPr lang="en-GB" dirty="0"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𝑏𝑐𝑑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F4B1A86-6719-4C41-85A5-999B36F3A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073" y="3050440"/>
                  <a:ext cx="2307771" cy="508281"/>
                </a:xfrm>
                <a:prstGeom prst="rect">
                  <a:avLst/>
                </a:prstGeom>
                <a:blipFill>
                  <a:blip r:embed="rId4"/>
                  <a:stretch>
                    <a:fillRect b="-5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5CD6ED-F260-4FED-B8E7-3B37F882FBA2}"/>
                    </a:ext>
                  </a:extLst>
                </p:cNvPr>
                <p:cNvSpPr txBox="1"/>
                <p:nvPr/>
              </p:nvSpPr>
              <p:spPr>
                <a:xfrm>
                  <a:off x="8662462" y="2689569"/>
                  <a:ext cx="155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𝑏𝑐𝑑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5CD6ED-F260-4FED-B8E7-3B37F882F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62" y="2689569"/>
                  <a:ext cx="15588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D3F3F4-9658-48E4-B4A1-3EF071804842}"/>
                    </a:ext>
                  </a:extLst>
                </p:cNvPr>
                <p:cNvSpPr txBox="1"/>
                <p:nvPr/>
              </p:nvSpPr>
              <p:spPr>
                <a:xfrm>
                  <a:off x="8194822" y="3665047"/>
                  <a:ext cx="155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D3F3F4-9658-48E4-B4A1-3EF071804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822" y="3665047"/>
                  <a:ext cx="15588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2707D9-FF2B-46F5-B88E-83B3DA55DEF2}"/>
                    </a:ext>
                  </a:extLst>
                </p:cNvPr>
                <p:cNvSpPr txBox="1"/>
                <p:nvPr/>
              </p:nvSpPr>
              <p:spPr>
                <a:xfrm>
                  <a:off x="9218808" y="3663627"/>
                  <a:ext cx="155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𝑏𝑐𝑑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2707D9-FF2B-46F5-B88E-83B3DA55D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808" y="3663627"/>
                  <a:ext cx="15588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D5D319-9CA2-471E-B4B4-24B2D95BBD28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8974240" y="3058901"/>
              <a:ext cx="467640" cy="606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9D9960-E62F-456C-99F7-5C4A117C3E93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>
              <a:off x="9441880" y="3058901"/>
              <a:ext cx="556346" cy="6047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DAF183-0B74-4D77-B5F0-CF0E859AE210}"/>
                </a:ext>
              </a:extLst>
            </p:cNvPr>
            <p:cNvSpPr txBox="1"/>
            <p:nvPr/>
          </p:nvSpPr>
          <p:spPr>
            <a:xfrm>
              <a:off x="8825852" y="3110944"/>
              <a:ext cx="19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1ED06A-3EB6-401C-9EBD-ACCB81DA78B1}"/>
                </a:ext>
              </a:extLst>
            </p:cNvPr>
            <p:cNvSpPr txBox="1"/>
            <p:nvPr/>
          </p:nvSpPr>
          <p:spPr>
            <a:xfrm>
              <a:off x="9744280" y="3122055"/>
              <a:ext cx="19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033275F-AAEF-4ABE-BCFC-F880CB84BE06}"/>
              </a:ext>
            </a:extLst>
          </p:cNvPr>
          <p:cNvGrpSpPr/>
          <p:nvPr/>
        </p:nvGrpSpPr>
        <p:grpSpPr>
          <a:xfrm>
            <a:off x="6681417" y="4025093"/>
            <a:ext cx="4588151" cy="983743"/>
            <a:chOff x="6681417" y="4025093"/>
            <a:chExt cx="4588151" cy="983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47569C-A589-44E0-BB40-54002434C83E}"/>
                    </a:ext>
                  </a:extLst>
                </p:cNvPr>
                <p:cNvSpPr txBox="1"/>
                <p:nvPr/>
              </p:nvSpPr>
              <p:spPr>
                <a:xfrm>
                  <a:off x="6681417" y="4036412"/>
                  <a:ext cx="2307771" cy="808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𝑏𝑐𝑑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dirty="0"/>
                    <a:t> </a:t>
                  </a:r>
                  <a:r>
                    <a:rPr lang="en-GB" dirty="0"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47569C-A589-44E0-BB40-54002434C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417" y="4036412"/>
                  <a:ext cx="2307771" cy="8082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6BC5DFB-41A9-405E-8B95-B00B77B60454}"/>
                    </a:ext>
                  </a:extLst>
                </p:cNvPr>
                <p:cNvSpPr txBox="1"/>
                <p:nvPr/>
              </p:nvSpPr>
              <p:spPr>
                <a:xfrm>
                  <a:off x="9710733" y="4631638"/>
                  <a:ext cx="155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6BC5DFB-41A9-405E-8B95-B00B77B60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733" y="4631638"/>
                  <a:ext cx="15588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28CA7B-09EF-4D90-B5F3-03B0687C83B9}"/>
                    </a:ext>
                  </a:extLst>
                </p:cNvPr>
                <p:cNvSpPr txBox="1"/>
                <p:nvPr/>
              </p:nvSpPr>
              <p:spPr>
                <a:xfrm>
                  <a:off x="8710917" y="4639504"/>
                  <a:ext cx="155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28CA7B-09EF-4D90-B5F3-03B0687C8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917" y="4639504"/>
                  <a:ext cx="15588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5CF7B2-91D3-45A3-BCF7-DB594BE73763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 flipH="1">
              <a:off x="9490335" y="4032959"/>
              <a:ext cx="507891" cy="606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796993-EFC2-4CC9-8CCA-FA8CC6868E70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9998226" y="4032959"/>
              <a:ext cx="491925" cy="598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0E8B3A-5BB1-406C-86D2-2E43AFE1E53A}"/>
                </a:ext>
              </a:extLst>
            </p:cNvPr>
            <p:cNvSpPr txBox="1"/>
            <p:nvPr/>
          </p:nvSpPr>
          <p:spPr>
            <a:xfrm>
              <a:off x="9474120" y="4042003"/>
              <a:ext cx="19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0875A1-B7B4-407E-AE6B-F69054620C17}"/>
                </a:ext>
              </a:extLst>
            </p:cNvPr>
            <p:cNvSpPr txBox="1"/>
            <p:nvPr/>
          </p:nvSpPr>
          <p:spPr>
            <a:xfrm>
              <a:off x="10254804" y="4025093"/>
              <a:ext cx="19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21ACD06-F06E-4C0F-BA55-3C460114ACF0}"/>
              </a:ext>
            </a:extLst>
          </p:cNvPr>
          <p:cNvGrpSpPr/>
          <p:nvPr/>
        </p:nvGrpSpPr>
        <p:grpSpPr>
          <a:xfrm>
            <a:off x="6764757" y="4927151"/>
            <a:ext cx="5072700" cy="1130370"/>
            <a:chOff x="6764757" y="4927151"/>
            <a:chExt cx="5072700" cy="1130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94080B-3799-44F4-9AED-5333EE64C693}"/>
                    </a:ext>
                  </a:extLst>
                </p:cNvPr>
                <p:cNvSpPr txBox="1"/>
                <p:nvPr/>
              </p:nvSpPr>
              <p:spPr>
                <a:xfrm>
                  <a:off x="6764757" y="4927151"/>
                  <a:ext cx="2307771" cy="1126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dirty="0"/>
                    <a:t> </a:t>
                  </a:r>
                  <a:r>
                    <a:rPr lang="en-GB" dirty="0"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94080B-3799-44F4-9AED-5333EE64C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757" y="4927151"/>
                  <a:ext cx="2307771" cy="11269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87CB40-AD15-4A5B-A008-84C66E9DC891}"/>
                    </a:ext>
                  </a:extLst>
                </p:cNvPr>
                <p:cNvSpPr txBox="1"/>
                <p:nvPr/>
              </p:nvSpPr>
              <p:spPr>
                <a:xfrm>
                  <a:off x="9167755" y="5688189"/>
                  <a:ext cx="155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87CB40-AD15-4A5B-A008-84C66E9DC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755" y="5688189"/>
                  <a:ext cx="15588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0365EB6-FEEB-4FEE-962C-4F973834A48D}"/>
                    </a:ext>
                  </a:extLst>
                </p:cNvPr>
                <p:cNvSpPr txBox="1"/>
                <p:nvPr/>
              </p:nvSpPr>
              <p:spPr>
                <a:xfrm>
                  <a:off x="10278622" y="5688189"/>
                  <a:ext cx="155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0365EB6-FEEB-4FEE-962C-4F973834A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622" y="5688189"/>
                  <a:ext cx="15588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11996-145B-49E9-9878-636DBD9D5D19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flipH="1">
              <a:off x="9947173" y="5000970"/>
              <a:ext cx="542978" cy="68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D35F27-BA8E-4E5F-9A6C-D14D113618CC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10490151" y="5000970"/>
              <a:ext cx="567889" cy="68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11530A-72AF-4683-99B3-7D50F6DCDB9D}"/>
                </a:ext>
              </a:extLst>
            </p:cNvPr>
            <p:cNvSpPr txBox="1"/>
            <p:nvPr/>
          </p:nvSpPr>
          <p:spPr>
            <a:xfrm>
              <a:off x="9919382" y="5082182"/>
              <a:ext cx="19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3B92AF-3B50-4163-B266-E73BAC6750A9}"/>
                </a:ext>
              </a:extLst>
            </p:cNvPr>
            <p:cNvSpPr txBox="1"/>
            <p:nvPr/>
          </p:nvSpPr>
          <p:spPr>
            <a:xfrm>
              <a:off x="10766236" y="5064259"/>
              <a:ext cx="19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D64EAED-423D-4844-AAE2-38B0ADDF51E5}"/>
              </a:ext>
            </a:extLst>
          </p:cNvPr>
          <p:cNvSpPr txBox="1"/>
          <p:nvPr/>
        </p:nvSpPr>
        <p:spPr>
          <a:xfrm>
            <a:off x="7557316" y="234360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Huffman Tree Creation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F071DE1A-819D-4999-BF48-C590A04B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Lewis Wilson - Practical Data Compression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8F3EF4C-2C6A-4CD8-8DEB-EEE383F0B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40973"/>
              </p:ext>
            </p:extLst>
          </p:nvPr>
        </p:nvGraphicFramePr>
        <p:xfrm>
          <a:off x="1863656" y="4589096"/>
          <a:ext cx="3408703" cy="7420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8077">
                  <a:extLst>
                    <a:ext uri="{9D8B030D-6E8A-4147-A177-3AD203B41FA5}">
                      <a16:colId xmlns:a16="http://schemas.microsoft.com/office/drawing/2014/main" val="144193727"/>
                    </a:ext>
                  </a:extLst>
                </a:gridCol>
                <a:gridCol w="506805">
                  <a:extLst>
                    <a:ext uri="{9D8B030D-6E8A-4147-A177-3AD203B41FA5}">
                      <a16:colId xmlns:a16="http://schemas.microsoft.com/office/drawing/2014/main" val="1440420518"/>
                    </a:ext>
                  </a:extLst>
                </a:gridCol>
                <a:gridCol w="506805">
                  <a:extLst>
                    <a:ext uri="{9D8B030D-6E8A-4147-A177-3AD203B41FA5}">
                      <a16:colId xmlns:a16="http://schemas.microsoft.com/office/drawing/2014/main" val="3457621019"/>
                    </a:ext>
                  </a:extLst>
                </a:gridCol>
                <a:gridCol w="642430">
                  <a:extLst>
                    <a:ext uri="{9D8B030D-6E8A-4147-A177-3AD203B41FA5}">
                      <a16:colId xmlns:a16="http://schemas.microsoft.com/office/drawing/2014/main" val="974687281"/>
                    </a:ext>
                  </a:extLst>
                </a:gridCol>
                <a:gridCol w="624586">
                  <a:extLst>
                    <a:ext uri="{9D8B030D-6E8A-4147-A177-3AD203B41FA5}">
                      <a16:colId xmlns:a16="http://schemas.microsoft.com/office/drawing/2014/main" val="786186466"/>
                    </a:ext>
                  </a:extLst>
                </a:gridCol>
              </a:tblGrid>
              <a:tr h="3710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5565"/>
                  </a:ext>
                </a:extLst>
              </a:tr>
              <a:tr h="3710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80700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F894C6A-C5FC-4E9C-8F2C-80B162DC727F}"/>
              </a:ext>
            </a:extLst>
          </p:cNvPr>
          <p:cNvSpPr txBox="1"/>
          <p:nvPr/>
        </p:nvSpPr>
        <p:spPr>
          <a:xfrm>
            <a:off x="2058705" y="414473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Code Generation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179A4F-B0AF-4EFE-8CEB-1A90E191AE11}"/>
              </a:ext>
            </a:extLst>
          </p:cNvPr>
          <p:cNvSpPr txBox="1"/>
          <p:nvPr/>
        </p:nvSpPr>
        <p:spPr>
          <a:xfrm>
            <a:off x="919839" y="5433591"/>
            <a:ext cx="5373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Size: (4x1)+(1x2)+(1x3)+(1x3) = 12 bits</a:t>
            </a:r>
          </a:p>
          <a:p>
            <a:pPr algn="ctr"/>
            <a:r>
              <a:rPr lang="en-GB" sz="1600" dirty="0"/>
              <a:t>Efficiency: (12 ÷ 56) x 100 ≈ </a:t>
            </a:r>
            <a:r>
              <a:rPr lang="en-GB" sz="1600" b="1" dirty="0"/>
              <a:t>21.4%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186BB7-D0B3-45AF-9D57-1161D2D3C2E1}"/>
                  </a:ext>
                </a:extLst>
              </p:cNvPr>
              <p:cNvSpPr txBox="1"/>
              <p:nvPr/>
            </p:nvSpPr>
            <p:spPr>
              <a:xfrm>
                <a:off x="1890782" y="2949292"/>
                <a:ext cx="1359832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𝑐𝑑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186BB7-D0B3-45AF-9D57-1161D2D3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82" y="2949292"/>
                <a:ext cx="1359832" cy="823944"/>
              </a:xfrm>
              <a:prstGeom prst="rect">
                <a:avLst/>
              </a:prstGeom>
              <a:blipFill>
                <a:blip r:embed="rId14"/>
                <a:stretch>
                  <a:fillRect l="-3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5C6D39-CC70-4FC7-8A0E-4D7A5F6AE296}"/>
                  </a:ext>
                </a:extLst>
              </p:cNvPr>
              <p:cNvSpPr txBox="1"/>
              <p:nvPr/>
            </p:nvSpPr>
            <p:spPr>
              <a:xfrm>
                <a:off x="3112601" y="3091527"/>
                <a:ext cx="1459558" cy="55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𝑏𝑐𝑑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5C6D39-CC70-4FC7-8A0E-4D7A5F6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01" y="3091527"/>
                <a:ext cx="1459558" cy="553293"/>
              </a:xfrm>
              <a:prstGeom prst="rect">
                <a:avLst/>
              </a:prstGeom>
              <a:blipFill>
                <a:blip r:embed="rId15"/>
                <a:stretch>
                  <a:fillRect l="-3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5F6FC7-3108-48DC-9583-C5F771C12BCA}"/>
                  </a:ext>
                </a:extLst>
              </p:cNvPr>
              <p:cNvSpPr txBox="1"/>
              <p:nvPr/>
            </p:nvSpPr>
            <p:spPr>
              <a:xfrm>
                <a:off x="4384001" y="3178342"/>
                <a:ext cx="154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𝑏𝑐𝑑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5F6FC7-3108-48DC-9583-C5F771C12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01" y="3178342"/>
                <a:ext cx="1542579" cy="369332"/>
              </a:xfrm>
              <a:prstGeom prst="rect">
                <a:avLst/>
              </a:prstGeom>
              <a:blipFill>
                <a:blip r:embed="rId16"/>
                <a:stretch>
                  <a:fillRect l="-316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246401-34F9-4F92-AA82-AE3303AC3253}"/>
              </a:ext>
            </a:extLst>
          </p:cNvPr>
          <p:cNvSpPr/>
          <p:nvPr/>
        </p:nvSpPr>
        <p:spPr>
          <a:xfrm>
            <a:off x="734152" y="2303129"/>
            <a:ext cx="413513" cy="38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1D33EE-351D-4ED2-A99C-E4E8EDCEEB6E}"/>
              </a:ext>
            </a:extLst>
          </p:cNvPr>
          <p:cNvSpPr/>
          <p:nvPr/>
        </p:nvSpPr>
        <p:spPr>
          <a:xfrm>
            <a:off x="6460786" y="2305566"/>
            <a:ext cx="413513" cy="38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8BA105-B4E3-4811-BFBF-FA3EE5A224D5}"/>
              </a:ext>
            </a:extLst>
          </p:cNvPr>
          <p:cNvSpPr/>
          <p:nvPr/>
        </p:nvSpPr>
        <p:spPr>
          <a:xfrm>
            <a:off x="734151" y="4124859"/>
            <a:ext cx="413513" cy="38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30156F-9036-4576-A5D5-946CE263203B}"/>
              </a:ext>
            </a:extLst>
          </p:cNvPr>
          <p:cNvSpPr txBox="1"/>
          <p:nvPr/>
        </p:nvSpPr>
        <p:spPr>
          <a:xfrm>
            <a:off x="919838" y="5427023"/>
            <a:ext cx="537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Encoded Data: 000010110111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9940BF9-2639-4D92-969C-2AB9280C4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64661"/>
              </p:ext>
            </p:extLst>
          </p:nvPr>
        </p:nvGraphicFramePr>
        <p:xfrm>
          <a:off x="5577566" y="885607"/>
          <a:ext cx="5910128" cy="6984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1381">
                  <a:extLst>
                    <a:ext uri="{9D8B030D-6E8A-4147-A177-3AD203B41FA5}">
                      <a16:colId xmlns:a16="http://schemas.microsoft.com/office/drawing/2014/main" val="144193727"/>
                    </a:ext>
                  </a:extLst>
                </a:gridCol>
                <a:gridCol w="1182215">
                  <a:extLst>
                    <a:ext uri="{9D8B030D-6E8A-4147-A177-3AD203B41FA5}">
                      <a16:colId xmlns:a16="http://schemas.microsoft.com/office/drawing/2014/main" val="1440420518"/>
                    </a:ext>
                  </a:extLst>
                </a:gridCol>
                <a:gridCol w="1173458">
                  <a:extLst>
                    <a:ext uri="{9D8B030D-6E8A-4147-A177-3AD203B41FA5}">
                      <a16:colId xmlns:a16="http://schemas.microsoft.com/office/drawing/2014/main" val="3457621019"/>
                    </a:ext>
                  </a:extLst>
                </a:gridCol>
                <a:gridCol w="1112159">
                  <a:extLst>
                    <a:ext uri="{9D8B030D-6E8A-4147-A177-3AD203B41FA5}">
                      <a16:colId xmlns:a16="http://schemas.microsoft.com/office/drawing/2014/main" val="974687281"/>
                    </a:ext>
                  </a:extLst>
                </a:gridCol>
                <a:gridCol w="1120915">
                  <a:extLst>
                    <a:ext uri="{9D8B030D-6E8A-4147-A177-3AD203B41FA5}">
                      <a16:colId xmlns:a16="http://schemas.microsoft.com/office/drawing/2014/main" val="786186466"/>
                    </a:ext>
                  </a:extLst>
                </a:gridCol>
              </a:tblGrid>
              <a:tr h="28212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5565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Code (e.g.)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00000111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8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1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770B52-B9CB-4128-B99A-829D015D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56263"/>
              </p:ext>
            </p:extLst>
          </p:nvPr>
        </p:nvGraphicFramePr>
        <p:xfrm>
          <a:off x="5738556" y="1331444"/>
          <a:ext cx="5599593" cy="35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98007">
                  <a:extLst>
                    <a:ext uri="{9D8B030D-6E8A-4147-A177-3AD203B41FA5}">
                      <a16:colId xmlns:a16="http://schemas.microsoft.com/office/drawing/2014/main" val="2530343736"/>
                    </a:ext>
                  </a:extLst>
                </a:gridCol>
                <a:gridCol w="2701586">
                  <a:extLst>
                    <a:ext uri="{9D8B030D-6E8A-4147-A177-3AD203B41FA5}">
                      <a16:colId xmlns:a16="http://schemas.microsoft.com/office/drawing/2014/main" val="3628581926"/>
                    </a:ext>
                  </a:extLst>
                </a:gridCol>
              </a:tblGrid>
              <a:tr h="355632"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56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884FDF-0577-4793-8D00-0068B037CF40}"/>
              </a:ext>
            </a:extLst>
          </p:cNvPr>
          <p:cNvSpPr txBox="1"/>
          <p:nvPr/>
        </p:nvSpPr>
        <p:spPr>
          <a:xfrm>
            <a:off x="6490616" y="1331259"/>
            <a:ext cx="223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Search Buffer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2CA27-407E-45B8-846F-AF4763907DE9}"/>
              </a:ext>
            </a:extLst>
          </p:cNvPr>
          <p:cNvSpPr txBox="1"/>
          <p:nvPr/>
        </p:nvSpPr>
        <p:spPr>
          <a:xfrm>
            <a:off x="9106814" y="1328751"/>
            <a:ext cx="259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Look-Ahead Window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39972-CB4B-442C-96DC-B7AEDAD5BE77}"/>
              </a:ext>
            </a:extLst>
          </p:cNvPr>
          <p:cNvSpPr txBox="1"/>
          <p:nvPr/>
        </p:nvSpPr>
        <p:spPr>
          <a:xfrm>
            <a:off x="6064170" y="1628647"/>
            <a:ext cx="2238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ym typeface="Wingdings" panose="05000000000000000000" pitchFamily="2" charset="2"/>
              </a:rPr>
              <a:t> Processed Data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148CD7-CB5F-406C-B0C8-C1AE9D45F0E4}"/>
              </a:ext>
            </a:extLst>
          </p:cNvPr>
          <p:cNvSpPr txBox="1"/>
          <p:nvPr/>
        </p:nvSpPr>
        <p:spPr>
          <a:xfrm>
            <a:off x="9176015" y="1617531"/>
            <a:ext cx="259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ym typeface="Wingdings" panose="05000000000000000000" pitchFamily="2" charset="2"/>
              </a:rPr>
              <a:t>Data to be Processed 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7030C1-10AA-4342-B709-D2556E7DB36D}"/>
              </a:ext>
            </a:extLst>
          </p:cNvPr>
          <p:cNvSpPr txBox="1"/>
          <p:nvPr/>
        </p:nvSpPr>
        <p:spPr>
          <a:xfrm>
            <a:off x="7053467" y="92957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The ‘Sliding Window’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6ACB45C-51B6-4CE1-936D-000D867F759E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Lempel-Ziv-77 (LZ77)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F72465-1598-4009-A6D8-F6B81371E869}"/>
              </a:ext>
            </a:extLst>
          </p:cNvPr>
          <p:cNvSpPr txBox="1"/>
          <p:nvPr/>
        </p:nvSpPr>
        <p:spPr>
          <a:xfrm>
            <a:off x="8234654" y="1646238"/>
            <a:ext cx="2238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ym typeface="Wingdings" panose="05000000000000000000" pitchFamily="2" charset="2"/>
              </a:rPr>
              <a:t>Separator</a:t>
            </a:r>
            <a:endParaRPr lang="en-GB" sz="1100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8EF45AD-E9A9-4F40-B134-1DFE0491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11681"/>
            <a:ext cx="9601200" cy="3936274"/>
          </a:xfrm>
        </p:spPr>
        <p:txBody>
          <a:bodyPr>
            <a:normAutofit/>
          </a:bodyPr>
          <a:lstStyle/>
          <a:p>
            <a:r>
              <a:rPr lang="en-GB" dirty="0"/>
              <a:t>The “Sliding Window” method;</a:t>
            </a:r>
          </a:p>
          <a:p>
            <a:r>
              <a:rPr lang="en-GB" dirty="0"/>
              <a:t>Tries to match data in the look-ahead window, with data in the search buffer;</a:t>
            </a:r>
          </a:p>
          <a:p>
            <a:r>
              <a:rPr lang="en-GB" dirty="0"/>
              <a:t>Stores the original dataset as a collection of tokens;</a:t>
            </a:r>
          </a:p>
          <a:p>
            <a:r>
              <a:rPr lang="en-GB" dirty="0"/>
              <a:t>Example data: </a:t>
            </a:r>
            <a:r>
              <a:rPr lang="en-GB" b="1" dirty="0" err="1"/>
              <a:t>abcaebbbcabedeeeeee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69B11AE5-67F3-4D87-B943-08D620B3A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90911"/>
              </p:ext>
            </p:extLst>
          </p:nvPr>
        </p:nvGraphicFramePr>
        <p:xfrm>
          <a:off x="1466562" y="4111826"/>
          <a:ext cx="2623717" cy="35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1781">
                  <a:extLst>
                    <a:ext uri="{9D8B030D-6E8A-4147-A177-3AD203B41FA5}">
                      <a16:colId xmlns:a16="http://schemas.microsoft.com/office/drawing/2014/main" val="2530343736"/>
                    </a:ext>
                  </a:extLst>
                </a:gridCol>
                <a:gridCol w="1331936">
                  <a:extLst>
                    <a:ext uri="{9D8B030D-6E8A-4147-A177-3AD203B41FA5}">
                      <a16:colId xmlns:a16="http://schemas.microsoft.com/office/drawing/2014/main" val="3628581926"/>
                    </a:ext>
                  </a:extLst>
                </a:gridCol>
              </a:tblGrid>
              <a:tr h="355632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err="1"/>
                        <a:t>a</a:t>
                      </a:r>
                      <a:r>
                        <a:rPr lang="en-GB" sz="1600" b="0" dirty="0" err="1"/>
                        <a:t>bc</a:t>
                      </a:r>
                      <a:r>
                        <a:rPr lang="en-GB" sz="1600" b="1" dirty="0" err="1"/>
                        <a:t>a</a:t>
                      </a:r>
                      <a:r>
                        <a:rPr lang="en-GB" sz="1600" b="0" dirty="0" err="1"/>
                        <a:t>ebbbc</a:t>
                      </a:r>
                      <a:endParaRPr lang="en-GB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/>
                        <a:t>a</a:t>
                      </a:r>
                      <a:r>
                        <a:rPr lang="en-GB" sz="1600" b="0" dirty="0" err="1"/>
                        <a:t>bedeeeeee</a:t>
                      </a:r>
                      <a:r>
                        <a:rPr lang="en-GB" sz="16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562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0AF0A755-9AD6-4795-A892-0AF2FE131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02887"/>
              </p:ext>
            </p:extLst>
          </p:nvPr>
        </p:nvGraphicFramePr>
        <p:xfrm>
          <a:off x="1466562" y="5188273"/>
          <a:ext cx="2623717" cy="35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1781">
                  <a:extLst>
                    <a:ext uri="{9D8B030D-6E8A-4147-A177-3AD203B41FA5}">
                      <a16:colId xmlns:a16="http://schemas.microsoft.com/office/drawing/2014/main" val="2530343736"/>
                    </a:ext>
                  </a:extLst>
                </a:gridCol>
                <a:gridCol w="1331936">
                  <a:extLst>
                    <a:ext uri="{9D8B030D-6E8A-4147-A177-3AD203B41FA5}">
                      <a16:colId xmlns:a16="http://schemas.microsoft.com/office/drawing/2014/main" val="3628581926"/>
                    </a:ext>
                  </a:extLst>
                </a:gridCol>
              </a:tblGrid>
              <a:tr h="355632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err="1"/>
                        <a:t>ab</a:t>
                      </a:r>
                      <a:r>
                        <a:rPr lang="en-GB" sz="1600" b="0" dirty="0" err="1"/>
                        <a:t>c</a:t>
                      </a:r>
                      <a:r>
                        <a:rPr lang="en-GB" sz="1600" b="0" strike="sngStrike" dirty="0" err="1"/>
                        <a:t>a</a:t>
                      </a:r>
                      <a:r>
                        <a:rPr lang="en-GB" sz="1600" b="0" strike="noStrike" dirty="0" err="1"/>
                        <a:t>eb</a:t>
                      </a:r>
                      <a:r>
                        <a:rPr lang="en-GB" sz="1600" b="0" dirty="0" err="1"/>
                        <a:t>bbc</a:t>
                      </a:r>
                      <a:endParaRPr lang="en-GB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/>
                        <a:t>ab</a:t>
                      </a:r>
                      <a:r>
                        <a:rPr lang="en-GB" sz="1600" b="0" dirty="0" err="1"/>
                        <a:t>edeeeeee</a:t>
                      </a:r>
                      <a:r>
                        <a:rPr lang="en-GB" sz="16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562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910CEFBE-53CD-4601-B3D9-845A18C83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84769"/>
              </p:ext>
            </p:extLst>
          </p:nvPr>
        </p:nvGraphicFramePr>
        <p:xfrm>
          <a:off x="4974940" y="4104501"/>
          <a:ext cx="2623717" cy="35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1781">
                  <a:extLst>
                    <a:ext uri="{9D8B030D-6E8A-4147-A177-3AD203B41FA5}">
                      <a16:colId xmlns:a16="http://schemas.microsoft.com/office/drawing/2014/main" val="2530343736"/>
                    </a:ext>
                  </a:extLst>
                </a:gridCol>
                <a:gridCol w="1331936">
                  <a:extLst>
                    <a:ext uri="{9D8B030D-6E8A-4147-A177-3AD203B41FA5}">
                      <a16:colId xmlns:a16="http://schemas.microsoft.com/office/drawing/2014/main" val="3628581926"/>
                    </a:ext>
                  </a:extLst>
                </a:gridCol>
              </a:tblGrid>
              <a:tr h="355632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 err="1"/>
                        <a:t>ab</a:t>
                      </a:r>
                      <a:r>
                        <a:rPr lang="en-GB" sz="1600" b="0" u="sng" dirty="0" err="1"/>
                        <a:t>c</a:t>
                      </a:r>
                      <a:r>
                        <a:rPr lang="en-GB" sz="1600" b="0" u="none" dirty="0" err="1"/>
                        <a:t>a</a:t>
                      </a:r>
                      <a:r>
                        <a:rPr lang="en-GB" sz="1600" b="0" u="none" strike="noStrike" dirty="0" err="1"/>
                        <a:t>e</a:t>
                      </a:r>
                      <a:r>
                        <a:rPr lang="en-GB" sz="1600" b="0" strike="noStrike" dirty="0" err="1"/>
                        <a:t>b</a:t>
                      </a:r>
                      <a:r>
                        <a:rPr lang="en-GB" sz="1600" b="0" dirty="0" err="1"/>
                        <a:t>bbc</a:t>
                      </a:r>
                      <a:endParaRPr lang="en-GB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/>
                        <a:t>ab</a:t>
                      </a:r>
                      <a:r>
                        <a:rPr lang="en-GB" sz="1600" b="0" u="sng" dirty="0" err="1"/>
                        <a:t>e</a:t>
                      </a:r>
                      <a:r>
                        <a:rPr lang="en-GB" sz="1600" b="0" u="none" dirty="0" err="1"/>
                        <a:t>d</a:t>
                      </a:r>
                      <a:r>
                        <a:rPr lang="en-GB" sz="1600" b="0" dirty="0" err="1"/>
                        <a:t>eeeeee</a:t>
                      </a:r>
                      <a:r>
                        <a:rPr lang="en-GB" sz="16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5627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D304A85C-9921-4E36-A432-FD7344678A52}"/>
              </a:ext>
            </a:extLst>
          </p:cNvPr>
          <p:cNvSpPr/>
          <p:nvPr/>
        </p:nvSpPr>
        <p:spPr>
          <a:xfrm>
            <a:off x="992160" y="3992131"/>
            <a:ext cx="10345989" cy="2042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70A765-23FB-4642-AEA5-5944EE9234F4}"/>
              </a:ext>
            </a:extLst>
          </p:cNvPr>
          <p:cNvSpPr txBox="1"/>
          <p:nvPr/>
        </p:nvSpPr>
        <p:spPr>
          <a:xfrm>
            <a:off x="988366" y="4529193"/>
            <a:ext cx="35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1. Find first LA-window symbol match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B3B508-2879-402A-BAD5-538CC70B3961}"/>
              </a:ext>
            </a:extLst>
          </p:cNvPr>
          <p:cNvSpPr txBox="1"/>
          <p:nvPr/>
        </p:nvSpPr>
        <p:spPr>
          <a:xfrm>
            <a:off x="1003083" y="5586617"/>
            <a:ext cx="35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2. Try to match the next symbol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D8E051-B409-45E5-9639-99D24ECABB91}"/>
              </a:ext>
            </a:extLst>
          </p:cNvPr>
          <p:cNvSpPr txBox="1"/>
          <p:nvPr/>
        </p:nvSpPr>
        <p:spPr>
          <a:xfrm>
            <a:off x="4518349" y="4525409"/>
            <a:ext cx="35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3. Try to match the next symbol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CE9C73-59BD-426E-9C1A-7F6709693088}"/>
              </a:ext>
            </a:extLst>
          </p:cNvPr>
          <p:cNvSpPr txBox="1"/>
          <p:nvPr/>
        </p:nvSpPr>
        <p:spPr>
          <a:xfrm>
            <a:off x="4527291" y="5586617"/>
            <a:ext cx="35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4. Create a token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AF4471-8AF3-454B-A2DC-2412AF34C3D7}"/>
              </a:ext>
            </a:extLst>
          </p:cNvPr>
          <p:cNvSpPr txBox="1"/>
          <p:nvPr/>
        </p:nvSpPr>
        <p:spPr>
          <a:xfrm>
            <a:off x="4518349" y="5216599"/>
            <a:ext cx="35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&lt;offset, match length, next symbol&gt;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6ED56-BD13-49EA-82AB-D1824EC0D317}"/>
              </a:ext>
            </a:extLst>
          </p:cNvPr>
          <p:cNvCxnSpPr/>
          <p:nvPr/>
        </p:nvCxnSpPr>
        <p:spPr>
          <a:xfrm>
            <a:off x="4583190" y="3999747"/>
            <a:ext cx="0" cy="203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ED99EF-6525-42E5-B7F0-61960BAA8C11}"/>
              </a:ext>
            </a:extLst>
          </p:cNvPr>
          <p:cNvCxnSpPr/>
          <p:nvPr/>
        </p:nvCxnSpPr>
        <p:spPr>
          <a:xfrm>
            <a:off x="8025020" y="3999747"/>
            <a:ext cx="0" cy="203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7BCC4F12-2DA6-4CE9-8AF4-E2FDAA6B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21489"/>
              </p:ext>
            </p:extLst>
          </p:nvPr>
        </p:nvGraphicFramePr>
        <p:xfrm>
          <a:off x="8272197" y="4104501"/>
          <a:ext cx="2623717" cy="355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4917">
                  <a:extLst>
                    <a:ext uri="{9D8B030D-6E8A-4147-A177-3AD203B41FA5}">
                      <a16:colId xmlns:a16="http://schemas.microsoft.com/office/drawing/2014/main" val="2530343736"/>
                    </a:ext>
                  </a:extLst>
                </a:gridCol>
                <a:gridCol w="1008800">
                  <a:extLst>
                    <a:ext uri="{9D8B030D-6E8A-4147-A177-3AD203B41FA5}">
                      <a16:colId xmlns:a16="http://schemas.microsoft.com/office/drawing/2014/main" val="3628581926"/>
                    </a:ext>
                  </a:extLst>
                </a:gridCol>
              </a:tblGrid>
              <a:tr h="355632">
                <a:tc>
                  <a:txBody>
                    <a:bodyPr/>
                    <a:lstStyle/>
                    <a:p>
                      <a:pPr algn="r"/>
                      <a:r>
                        <a:rPr lang="en-GB" sz="1600" b="0" u="none" dirty="0" err="1"/>
                        <a:t>abca</a:t>
                      </a:r>
                      <a:r>
                        <a:rPr lang="en-GB" sz="1600" b="0" u="none" strike="noStrike" dirty="0" err="1"/>
                        <a:t>e</a:t>
                      </a:r>
                      <a:r>
                        <a:rPr lang="en-GB" sz="1600" b="0" strike="noStrike" dirty="0" err="1"/>
                        <a:t>b</a:t>
                      </a:r>
                      <a:r>
                        <a:rPr lang="en-GB" sz="1600" b="0" dirty="0" err="1"/>
                        <a:t>bbcabe</a:t>
                      </a:r>
                      <a:endParaRPr lang="en-GB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FF2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0" u="none" dirty="0" err="1"/>
                        <a:t>d</a:t>
                      </a:r>
                      <a:r>
                        <a:rPr lang="en-GB" sz="1600" b="0" dirty="0" err="1"/>
                        <a:t>eeeeee</a:t>
                      </a:r>
                      <a:r>
                        <a:rPr lang="en-GB" sz="16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5627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35A10CA3-2BC4-4811-B326-511C7E67DA7C}"/>
              </a:ext>
            </a:extLst>
          </p:cNvPr>
          <p:cNvSpPr txBox="1"/>
          <p:nvPr/>
        </p:nvSpPr>
        <p:spPr>
          <a:xfrm>
            <a:off x="7815606" y="4525409"/>
            <a:ext cx="35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5. Slide the “window” along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914ED8-6051-44D0-842A-EEF9ABEAD9B5}"/>
              </a:ext>
            </a:extLst>
          </p:cNvPr>
          <p:cNvSpPr txBox="1"/>
          <p:nvPr/>
        </p:nvSpPr>
        <p:spPr>
          <a:xfrm>
            <a:off x="7924610" y="5408252"/>
            <a:ext cx="35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6. Repeat the process…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129F8A-E780-41B5-AF73-2BE892F284DC}"/>
              </a:ext>
            </a:extLst>
          </p:cNvPr>
          <p:cNvCxnSpPr>
            <a:cxnSpLocks/>
            <a:stCxn id="71" idx="1"/>
            <a:endCxn id="71" idx="3"/>
          </p:cNvCxnSpPr>
          <p:nvPr/>
        </p:nvCxnSpPr>
        <p:spPr>
          <a:xfrm>
            <a:off x="992160" y="5013230"/>
            <a:ext cx="10345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C5FF-3277-4C60-B29E-60FE25A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Lempel-Ziv-4 (LZ4)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B37174F-DD14-4C81-932F-9CF40F7093BE}"/>
              </a:ext>
            </a:extLst>
          </p:cNvPr>
          <p:cNvSpPr txBox="1">
            <a:spLocks/>
          </p:cNvSpPr>
          <p:nvPr/>
        </p:nvSpPr>
        <p:spPr>
          <a:xfrm>
            <a:off x="6324599" y="1981199"/>
            <a:ext cx="4996543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9765D-6478-46DF-8DA5-9292CC5D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715CEA-7F6B-459F-9054-790407406F54}"/>
              </a:ext>
            </a:extLst>
          </p:cNvPr>
          <p:cNvSpPr/>
          <p:nvPr/>
        </p:nvSpPr>
        <p:spPr>
          <a:xfrm>
            <a:off x="734152" y="3822269"/>
            <a:ext cx="10753542" cy="232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39C555-1F9F-4B7E-90C3-78EDB4F31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18344"/>
              </p:ext>
            </p:extLst>
          </p:nvPr>
        </p:nvGraphicFramePr>
        <p:xfrm>
          <a:off x="5437893" y="1189055"/>
          <a:ext cx="6290686" cy="670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0602">
                  <a:extLst>
                    <a:ext uri="{9D8B030D-6E8A-4147-A177-3AD203B41FA5}">
                      <a16:colId xmlns:a16="http://schemas.microsoft.com/office/drawing/2014/main" val="1194144403"/>
                    </a:ext>
                  </a:extLst>
                </a:gridCol>
                <a:gridCol w="1664533">
                  <a:extLst>
                    <a:ext uri="{9D8B030D-6E8A-4147-A177-3AD203B41FA5}">
                      <a16:colId xmlns:a16="http://schemas.microsoft.com/office/drawing/2014/main" val="506558748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2080954636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3039555228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1747409269"/>
                    </a:ext>
                  </a:extLst>
                </a:gridCol>
              </a:tblGrid>
              <a:tr h="3144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byte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0-n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0-L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0-n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3975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Symbol Length+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Match Length+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660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454F2B-DC28-4695-8CD3-31B86E4B7435}"/>
              </a:ext>
            </a:extLst>
          </p:cNvPr>
          <p:cNvSpPr txBox="1"/>
          <p:nvPr/>
        </p:nvSpPr>
        <p:spPr>
          <a:xfrm>
            <a:off x="7120196" y="785647"/>
            <a:ext cx="29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u="sng" dirty="0"/>
              <a:t>LZ4 Data Block Format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57A53-0C21-4BDF-8DB5-78471AD72C81}"/>
              </a:ext>
            </a:extLst>
          </p:cNvPr>
          <p:cNvSpPr txBox="1"/>
          <p:nvPr/>
        </p:nvSpPr>
        <p:spPr>
          <a:xfrm>
            <a:off x="1095992" y="3385248"/>
            <a:ext cx="58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/>
              <a:t>Unencoded Data</a:t>
            </a:r>
            <a:r>
              <a:rPr lang="en-GB" sz="1600" b="1" dirty="0"/>
              <a:t>: aaabcaabc </a:t>
            </a:r>
            <a:r>
              <a:rPr lang="en-GB" sz="1600" dirty="0"/>
              <a:t>(size: 9 x 8 bits = 72 bits)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FAD23-A3F8-49D1-AE67-6E2546825315}"/>
              </a:ext>
            </a:extLst>
          </p:cNvPr>
          <p:cNvSpPr txBox="1"/>
          <p:nvPr/>
        </p:nvSpPr>
        <p:spPr>
          <a:xfrm>
            <a:off x="1774374" y="3982406"/>
            <a:ext cx="13705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|</a:t>
            </a:r>
            <a:r>
              <a:rPr lang="en-GB" sz="1600" b="1" dirty="0">
                <a:highlight>
                  <a:srgbClr val="00FFFF"/>
                </a:highlight>
              </a:rPr>
              <a:t>a</a:t>
            </a:r>
            <a:r>
              <a:rPr lang="en-GB" sz="1600" dirty="0">
                <a:highlight>
                  <a:srgbClr val="00FFFF"/>
                </a:highlight>
              </a:rPr>
              <a:t>aabcaabc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DBB81A-A367-4D92-BFE2-35C3CF45846E}"/>
              </a:ext>
            </a:extLst>
          </p:cNvPr>
          <p:cNvSpPr txBox="1"/>
          <p:nvPr/>
        </p:nvSpPr>
        <p:spPr>
          <a:xfrm>
            <a:off x="7561814" y="5071044"/>
            <a:ext cx="3878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Size of block: (1 x 8 bits) + (5 x 8 bits) + (2 x 8 bits) = 64 bits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Efficiency: (64 ÷ 72) x 100 ≈ </a:t>
            </a:r>
            <a:r>
              <a:rPr lang="en-GB" sz="1600" b="1" dirty="0"/>
              <a:t>88.9%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C45156-AE97-47C6-BF74-2C30AF46B260}"/>
              </a:ext>
            </a:extLst>
          </p:cNvPr>
          <p:cNvSpPr txBox="1"/>
          <p:nvPr/>
        </p:nvSpPr>
        <p:spPr>
          <a:xfrm>
            <a:off x="905787" y="4360458"/>
            <a:ext cx="3032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1. For the first symbol, check for a match ≥ 4 in length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163162-36F1-41F1-AB4F-C91D6E6AA33B}"/>
              </a:ext>
            </a:extLst>
          </p:cNvPr>
          <p:cNvSpPr txBox="1"/>
          <p:nvPr/>
        </p:nvSpPr>
        <p:spPr>
          <a:xfrm>
            <a:off x="1774374" y="5144868"/>
            <a:ext cx="13705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highlight>
                  <a:srgbClr val="00FF00"/>
                </a:highlight>
              </a:rPr>
              <a:t>a</a:t>
            </a:r>
            <a:r>
              <a:rPr lang="en-GB" sz="1600" b="1" dirty="0" err="1"/>
              <a:t>|</a:t>
            </a:r>
            <a:r>
              <a:rPr lang="en-GB" sz="1600" b="1" dirty="0" err="1">
                <a:highlight>
                  <a:srgbClr val="00FFFF"/>
                </a:highlight>
              </a:rPr>
              <a:t>a</a:t>
            </a:r>
            <a:r>
              <a:rPr lang="en-GB" sz="1600" dirty="0" err="1">
                <a:highlight>
                  <a:srgbClr val="00FFFF"/>
                </a:highlight>
              </a:rPr>
              <a:t>abcaabc</a:t>
            </a:r>
            <a:endParaRPr lang="en-GB" sz="1600" dirty="0">
              <a:highlight>
                <a:srgbClr val="00FFFF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F1867F-5B37-467F-9565-DA74C09B07AB}"/>
              </a:ext>
            </a:extLst>
          </p:cNvPr>
          <p:cNvSpPr txBox="1"/>
          <p:nvPr/>
        </p:nvSpPr>
        <p:spPr>
          <a:xfrm>
            <a:off x="899021" y="5467256"/>
            <a:ext cx="3032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2. For the 2nd symbol, check for a match ≥ 4 in length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D5FF23-C7D9-440C-A425-EF3566DEF44F}"/>
              </a:ext>
            </a:extLst>
          </p:cNvPr>
          <p:cNvSpPr txBox="1"/>
          <p:nvPr/>
        </p:nvSpPr>
        <p:spPr>
          <a:xfrm>
            <a:off x="5196755" y="3982406"/>
            <a:ext cx="13705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highlight>
                  <a:srgbClr val="00FF00"/>
                </a:highlight>
              </a:rPr>
              <a:t>a</a:t>
            </a:r>
            <a:r>
              <a:rPr lang="en-GB" sz="1600" u="sng" dirty="0" err="1">
                <a:highlight>
                  <a:srgbClr val="00FF00"/>
                </a:highlight>
              </a:rPr>
              <a:t>aabc</a:t>
            </a:r>
            <a:r>
              <a:rPr lang="en-GB" sz="1600" b="1" dirty="0" err="1"/>
              <a:t>|</a:t>
            </a:r>
            <a:r>
              <a:rPr lang="en-GB" sz="1600" b="1" dirty="0" err="1">
                <a:highlight>
                  <a:srgbClr val="00FFFF"/>
                </a:highlight>
              </a:rPr>
              <a:t>aabc</a:t>
            </a:r>
            <a:endParaRPr lang="en-GB" sz="1600" b="1" dirty="0">
              <a:highlight>
                <a:srgbClr val="00FFFF"/>
              </a:highligh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6DD220-C3BD-4870-8614-7982A90C2DBF}"/>
              </a:ext>
            </a:extLst>
          </p:cNvPr>
          <p:cNvSpPr txBox="1"/>
          <p:nvPr/>
        </p:nvSpPr>
        <p:spPr>
          <a:xfrm>
            <a:off x="4328168" y="4360458"/>
            <a:ext cx="3032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3. Repeat until a match ≥ 4 is found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B02073-FD35-4D63-9A2C-F84561698B4E}"/>
              </a:ext>
            </a:extLst>
          </p:cNvPr>
          <p:cNvSpPr txBox="1"/>
          <p:nvPr/>
        </p:nvSpPr>
        <p:spPr>
          <a:xfrm>
            <a:off x="4294826" y="5596964"/>
            <a:ext cx="303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4. Create a data block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916F89-0EC9-42E1-A9EE-4085BFB6E9B2}"/>
              </a:ext>
            </a:extLst>
          </p:cNvPr>
          <p:cNvSpPr txBox="1"/>
          <p:nvPr/>
        </p:nvSpPr>
        <p:spPr>
          <a:xfrm>
            <a:off x="5039999" y="5197618"/>
            <a:ext cx="1624093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54aaabc0400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A553F5-48EE-4DC7-B9C6-05B127D44741}"/>
              </a:ext>
            </a:extLst>
          </p:cNvPr>
          <p:cNvSpPr txBox="1"/>
          <p:nvPr/>
        </p:nvSpPr>
        <p:spPr>
          <a:xfrm>
            <a:off x="8001744" y="4246313"/>
            <a:ext cx="303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5. Repeat the process…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10DAF6-21DD-455A-BD04-E2975E5107C5}"/>
              </a:ext>
            </a:extLst>
          </p:cNvPr>
          <p:cNvCxnSpPr>
            <a:cxnSpLocks/>
          </p:cNvCxnSpPr>
          <p:nvPr/>
        </p:nvCxnSpPr>
        <p:spPr>
          <a:xfrm>
            <a:off x="4167246" y="3822269"/>
            <a:ext cx="0" cy="2325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516AF8-1057-412F-AF06-1EA992217B27}"/>
              </a:ext>
            </a:extLst>
          </p:cNvPr>
          <p:cNvCxnSpPr>
            <a:cxnSpLocks/>
          </p:cNvCxnSpPr>
          <p:nvPr/>
        </p:nvCxnSpPr>
        <p:spPr>
          <a:xfrm>
            <a:off x="7479990" y="3822269"/>
            <a:ext cx="0" cy="2325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DB6B7B-A6AB-4770-925E-919C4267BE47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734152" y="4985266"/>
            <a:ext cx="10753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0DCECC76-47F9-4AE4-9A16-8B78F318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465" y="1934413"/>
            <a:ext cx="9601200" cy="1401710"/>
          </a:xfrm>
        </p:spPr>
        <p:txBody>
          <a:bodyPr>
            <a:normAutofit/>
          </a:bodyPr>
          <a:lstStyle/>
          <a:p>
            <a:r>
              <a:rPr lang="en-GB" dirty="0"/>
              <a:t>Variant of LZ77 - data stored as “blocks”;</a:t>
            </a:r>
          </a:p>
          <a:p>
            <a:r>
              <a:rPr lang="en-GB" dirty="0"/>
              <a:t>Upper token field – frequency of symbols, lower token field – length of match;</a:t>
            </a:r>
          </a:p>
          <a:p>
            <a:r>
              <a:rPr lang="en-GB" dirty="0"/>
              <a:t>Offset – number of positions to traverse towards the beginning of the data;</a:t>
            </a:r>
          </a:p>
        </p:txBody>
      </p:sp>
    </p:spTree>
    <p:extLst>
      <p:ext uri="{BB962C8B-B14F-4D97-AF65-F5344CB8AC3E}">
        <p14:creationId xmlns:p14="http://schemas.microsoft.com/office/powerpoint/2010/main" val="23669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65C6-1FBF-4E3F-8C46-75B19A6E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B12E-7A91-4FAC-AC09-EC6C846A5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5212080" cy="4429759"/>
          </a:xfrm>
        </p:spPr>
        <p:txBody>
          <a:bodyPr>
            <a:normAutofit/>
          </a:bodyPr>
          <a:lstStyle/>
          <a:p>
            <a:r>
              <a:rPr lang="en-GB" dirty="0"/>
              <a:t>Produced:</a:t>
            </a:r>
          </a:p>
          <a:p>
            <a:pPr lvl="1"/>
            <a:r>
              <a:rPr lang="en-GB" dirty="0"/>
              <a:t>Huffman Encoder/Decoder;</a:t>
            </a:r>
          </a:p>
          <a:p>
            <a:pPr lvl="1"/>
            <a:r>
              <a:rPr lang="en-GB" dirty="0"/>
              <a:t>LZ4 Encoder/Decoder;</a:t>
            </a:r>
          </a:p>
          <a:p>
            <a:r>
              <a:rPr lang="en-GB" dirty="0"/>
              <a:t>Compared against commercial compressors:</a:t>
            </a:r>
          </a:p>
          <a:p>
            <a:pPr lvl="1"/>
            <a:r>
              <a:rPr lang="en-GB" dirty="0"/>
              <a:t>smalLZ4;</a:t>
            </a:r>
          </a:p>
          <a:p>
            <a:pPr lvl="1"/>
            <a:r>
              <a:rPr lang="en-GB" dirty="0"/>
              <a:t>WinRAR;</a:t>
            </a:r>
          </a:p>
          <a:p>
            <a:pPr lvl="1"/>
            <a:r>
              <a:rPr lang="en-GB" dirty="0"/>
              <a:t>7-Zip</a:t>
            </a:r>
          </a:p>
          <a:p>
            <a:r>
              <a:rPr lang="en-GB" b="1" dirty="0"/>
              <a:t>Achieved 52.4% compression</a:t>
            </a:r>
          </a:p>
          <a:p>
            <a:r>
              <a:rPr lang="en-GB" dirty="0"/>
              <a:t>SmalLZ4 is optimal LZ4 compression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697E0-3A35-4446-894E-0C98D3BF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Lewis Wilson - Practical Data Compression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0DDCE-D656-4DD7-9052-5C4BE1EF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20" y="1456472"/>
            <a:ext cx="5740400" cy="449966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E2796D-4578-48CC-8377-A8A76385DF6F}"/>
              </a:ext>
            </a:extLst>
          </p:cNvPr>
          <p:cNvSpPr txBox="1">
            <a:spLocks/>
          </p:cNvSpPr>
          <p:nvPr/>
        </p:nvSpPr>
        <p:spPr>
          <a:xfrm>
            <a:off x="6405880" y="1197661"/>
            <a:ext cx="5212080" cy="51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Encoder Compression Rates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A904DA-3105-4F87-B997-F1D236DA96BF}"/>
              </a:ext>
            </a:extLst>
          </p:cNvPr>
          <p:cNvSpPr/>
          <p:nvPr/>
        </p:nvSpPr>
        <p:spPr>
          <a:xfrm>
            <a:off x="8486753" y="3135084"/>
            <a:ext cx="335280" cy="2689457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F76D6B-C801-4167-9A5C-4E76A066D0B2}"/>
              </a:ext>
            </a:extLst>
          </p:cNvPr>
          <p:cNvSpPr/>
          <p:nvPr/>
        </p:nvSpPr>
        <p:spPr>
          <a:xfrm>
            <a:off x="9413346" y="2938788"/>
            <a:ext cx="335280" cy="2876422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37FFA7-FFBC-4961-BB4D-6FB29F72EDB4}"/>
              </a:ext>
            </a:extLst>
          </p:cNvPr>
          <p:cNvSpPr/>
          <p:nvPr/>
        </p:nvSpPr>
        <p:spPr>
          <a:xfrm>
            <a:off x="9739295" y="3456058"/>
            <a:ext cx="310896" cy="235915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1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83E2-28DA-456C-B0C9-EEBDB7E2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2019-4063-4DA5-9D79-CC41AA0A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58" y="1261925"/>
            <a:ext cx="5051724" cy="475632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Compression rates are good;</a:t>
            </a:r>
          </a:p>
          <a:p>
            <a:r>
              <a:rPr lang="en-GB" dirty="0"/>
              <a:t>Runtimes could be improved…</a:t>
            </a:r>
          </a:p>
          <a:p>
            <a:r>
              <a:rPr lang="en-GB" dirty="0"/>
              <a:t>Huffman performed best (</a:t>
            </a:r>
            <a:r>
              <a:rPr lang="en-GB" b="1" dirty="0"/>
              <a:t>14.4s</a:t>
            </a:r>
            <a:r>
              <a:rPr lang="en-GB" dirty="0"/>
              <a:t>);</a:t>
            </a:r>
          </a:p>
          <a:p>
            <a:r>
              <a:rPr lang="en-GB" dirty="0"/>
              <a:t>For LZ4 </a:t>
            </a:r>
            <a:r>
              <a:rPr lang="en-GB"/>
              <a:t>– better compression, </a:t>
            </a:r>
            <a:r>
              <a:rPr lang="en-GB" dirty="0"/>
              <a:t>results in extended runtimes;</a:t>
            </a:r>
          </a:p>
          <a:p>
            <a:r>
              <a:rPr lang="en-GB" dirty="0"/>
              <a:t>OS/Commercial Compressors </a:t>
            </a:r>
            <a:r>
              <a:rPr lang="en-GB" b="1" dirty="0"/>
              <a:t>&lt;1s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D72C1-7513-4301-A23F-E0074C0F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92ED5-432B-449C-9C09-133401550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5"/>
          <a:stretch/>
        </p:blipFill>
        <p:spPr>
          <a:xfrm>
            <a:off x="6282925" y="1725608"/>
            <a:ext cx="5349239" cy="40231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CAEA70-8CFA-449E-930B-186699611D6B}"/>
              </a:ext>
            </a:extLst>
          </p:cNvPr>
          <p:cNvSpPr txBox="1">
            <a:spLocks/>
          </p:cNvSpPr>
          <p:nvPr/>
        </p:nvSpPr>
        <p:spPr>
          <a:xfrm>
            <a:off x="6420084" y="1466797"/>
            <a:ext cx="5212080" cy="51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/>
              <a:t>Encoder Runtimes</a:t>
            </a:r>
          </a:p>
        </p:txBody>
      </p:sp>
    </p:spTree>
    <p:extLst>
      <p:ext uri="{BB962C8B-B14F-4D97-AF65-F5344CB8AC3E}">
        <p14:creationId xmlns:p14="http://schemas.microsoft.com/office/powerpoint/2010/main" val="22382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E3AE-2B11-48F1-8A97-A15FFBE28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097" y="2621282"/>
            <a:ext cx="9604310" cy="106026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862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C579-1898-4690-9BD5-9B22ECD6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Prefix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2BA2-7AAA-4E5F-9465-BB2865C4A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34894"/>
            <a:ext cx="9538063" cy="1044409"/>
          </a:xfrm>
        </p:spPr>
        <p:txBody>
          <a:bodyPr/>
          <a:lstStyle/>
          <a:p>
            <a:r>
              <a:rPr lang="en-GB" dirty="0"/>
              <a:t>Fixed-Length Codes (e.g. </a:t>
            </a:r>
            <a:r>
              <a:rPr lang="en-GB" b="1" dirty="0"/>
              <a:t>a=0001</a:t>
            </a:r>
            <a:r>
              <a:rPr lang="en-GB" dirty="0"/>
              <a:t>, </a:t>
            </a:r>
            <a:r>
              <a:rPr lang="en-GB" b="1" dirty="0"/>
              <a:t>b=0010</a:t>
            </a:r>
            <a:r>
              <a:rPr lang="en-GB" dirty="0"/>
              <a:t>, </a:t>
            </a:r>
            <a:r>
              <a:rPr lang="en-GB" b="1" dirty="0"/>
              <a:t>c=0011</a:t>
            </a:r>
            <a:r>
              <a:rPr lang="en-GB" dirty="0"/>
              <a:t>)</a:t>
            </a:r>
          </a:p>
          <a:p>
            <a:r>
              <a:rPr lang="en-GB" dirty="0"/>
              <a:t>Variable-Length Codes (e.g. </a:t>
            </a:r>
            <a:r>
              <a:rPr lang="en-GB" b="1" dirty="0"/>
              <a:t>a=1</a:t>
            </a:r>
            <a:r>
              <a:rPr lang="en-GB" dirty="0"/>
              <a:t>, </a:t>
            </a:r>
            <a:r>
              <a:rPr lang="en-GB" b="1" dirty="0"/>
              <a:t>b=10</a:t>
            </a:r>
            <a:r>
              <a:rPr lang="en-GB" dirty="0"/>
              <a:t>, </a:t>
            </a:r>
            <a:r>
              <a:rPr lang="en-GB" b="1" dirty="0"/>
              <a:t>c=111</a:t>
            </a:r>
            <a:r>
              <a:rPr lang="en-GB" dirty="0"/>
              <a:t>) – can be </a:t>
            </a:r>
            <a:r>
              <a:rPr lang="en-GB" b="1" dirty="0"/>
              <a:t>prefix</a:t>
            </a:r>
            <a:r>
              <a:rPr lang="en-GB" dirty="0"/>
              <a:t> (free) codes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DCF83-EFA8-4BCD-9D97-9FD1F6E02411}"/>
              </a:ext>
            </a:extLst>
          </p:cNvPr>
          <p:cNvSpPr txBox="1"/>
          <p:nvPr/>
        </p:nvSpPr>
        <p:spPr>
          <a:xfrm>
            <a:off x="4764940" y="2888793"/>
            <a:ext cx="29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Encoded Data</a:t>
            </a:r>
            <a:r>
              <a:rPr lang="en-GB" b="1" dirty="0"/>
              <a:t>: 10011010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9A203B-491A-4251-8D34-A4D91358C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75344"/>
              </p:ext>
            </p:extLst>
          </p:nvPr>
        </p:nvGraphicFramePr>
        <p:xfrm>
          <a:off x="7269973" y="3744811"/>
          <a:ext cx="3238893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144193727"/>
                    </a:ext>
                  </a:extLst>
                </a:gridCol>
                <a:gridCol w="481558">
                  <a:extLst>
                    <a:ext uri="{9D8B030D-6E8A-4147-A177-3AD203B41FA5}">
                      <a16:colId xmlns:a16="http://schemas.microsoft.com/office/drawing/2014/main" val="1440420518"/>
                    </a:ext>
                  </a:extLst>
                </a:gridCol>
                <a:gridCol w="481558">
                  <a:extLst>
                    <a:ext uri="{9D8B030D-6E8A-4147-A177-3AD203B41FA5}">
                      <a16:colId xmlns:a16="http://schemas.microsoft.com/office/drawing/2014/main" val="3457621019"/>
                    </a:ext>
                  </a:extLst>
                </a:gridCol>
                <a:gridCol w="610426">
                  <a:extLst>
                    <a:ext uri="{9D8B030D-6E8A-4147-A177-3AD203B41FA5}">
                      <a16:colId xmlns:a16="http://schemas.microsoft.com/office/drawing/2014/main" val="974687281"/>
                    </a:ext>
                  </a:extLst>
                </a:gridCol>
                <a:gridCol w="593471">
                  <a:extLst>
                    <a:ext uri="{9D8B030D-6E8A-4147-A177-3AD203B41FA5}">
                      <a16:colId xmlns:a16="http://schemas.microsoft.com/office/drawing/2014/main" val="786186466"/>
                    </a:ext>
                  </a:extLst>
                </a:gridCol>
              </a:tblGrid>
              <a:tr h="3613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5565"/>
                  </a:ext>
                </a:extLst>
              </a:tr>
              <a:tr h="278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807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2C1832-1932-4EE9-A9F2-32397C997B33}"/>
              </a:ext>
            </a:extLst>
          </p:cNvPr>
          <p:cNvSpPr txBox="1"/>
          <p:nvPr/>
        </p:nvSpPr>
        <p:spPr>
          <a:xfrm>
            <a:off x="7935485" y="5221723"/>
            <a:ext cx="202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Decoded: </a:t>
            </a:r>
            <a:r>
              <a:rPr lang="en-GB" b="1" dirty="0" err="1"/>
              <a:t>bacb</a:t>
            </a:r>
            <a:endParaRPr lang="en-GB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D56008-CE23-4EAC-841D-26AFF5E80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54236"/>
              </p:ext>
            </p:extLst>
          </p:nvPr>
        </p:nvGraphicFramePr>
        <p:xfrm>
          <a:off x="2097536" y="3773205"/>
          <a:ext cx="3238893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144193727"/>
                    </a:ext>
                  </a:extLst>
                </a:gridCol>
                <a:gridCol w="481558">
                  <a:extLst>
                    <a:ext uri="{9D8B030D-6E8A-4147-A177-3AD203B41FA5}">
                      <a16:colId xmlns:a16="http://schemas.microsoft.com/office/drawing/2014/main" val="1440420518"/>
                    </a:ext>
                  </a:extLst>
                </a:gridCol>
                <a:gridCol w="481558">
                  <a:extLst>
                    <a:ext uri="{9D8B030D-6E8A-4147-A177-3AD203B41FA5}">
                      <a16:colId xmlns:a16="http://schemas.microsoft.com/office/drawing/2014/main" val="3457621019"/>
                    </a:ext>
                  </a:extLst>
                </a:gridCol>
                <a:gridCol w="610426">
                  <a:extLst>
                    <a:ext uri="{9D8B030D-6E8A-4147-A177-3AD203B41FA5}">
                      <a16:colId xmlns:a16="http://schemas.microsoft.com/office/drawing/2014/main" val="974687281"/>
                    </a:ext>
                  </a:extLst>
                </a:gridCol>
                <a:gridCol w="593471">
                  <a:extLst>
                    <a:ext uri="{9D8B030D-6E8A-4147-A177-3AD203B41FA5}">
                      <a16:colId xmlns:a16="http://schemas.microsoft.com/office/drawing/2014/main" val="786186466"/>
                    </a:ext>
                  </a:extLst>
                </a:gridCol>
              </a:tblGrid>
              <a:tr h="3613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5565"/>
                  </a:ext>
                </a:extLst>
              </a:tr>
              <a:tr h="20449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807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88E2F5-CA89-4A21-91FC-025F20769820}"/>
              </a:ext>
            </a:extLst>
          </p:cNvPr>
          <p:cNvSpPr txBox="1"/>
          <p:nvPr/>
        </p:nvSpPr>
        <p:spPr>
          <a:xfrm>
            <a:off x="2546758" y="5176315"/>
            <a:ext cx="221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Decoded_1: </a:t>
            </a:r>
            <a:r>
              <a:rPr lang="en-GB" b="1" dirty="0" err="1"/>
              <a:t>bacab</a:t>
            </a:r>
            <a:endParaRPr lang="en-GB" b="1" dirty="0"/>
          </a:p>
          <a:p>
            <a:r>
              <a:rPr lang="en-GB" b="1" dirty="0"/>
              <a:t>Decoded_2: </a:t>
            </a:r>
            <a:r>
              <a:rPr lang="en-GB" b="1" dirty="0" err="1"/>
              <a:t>dcab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6F5F3-3F95-4906-85A6-2B489BE11392}"/>
              </a:ext>
            </a:extLst>
          </p:cNvPr>
          <p:cNvSpPr txBox="1"/>
          <p:nvPr/>
        </p:nvSpPr>
        <p:spPr>
          <a:xfrm>
            <a:off x="2308206" y="4686568"/>
            <a:ext cx="35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b: </a:t>
            </a:r>
            <a:r>
              <a:rPr lang="en-GB" b="1" dirty="0"/>
              <a:t>10</a:t>
            </a:r>
            <a:r>
              <a:rPr lang="en-GB" dirty="0"/>
              <a:t>, is a prefix of d: </a:t>
            </a:r>
            <a:r>
              <a:rPr lang="en-GB" b="1" dirty="0"/>
              <a:t>10</a:t>
            </a:r>
            <a:r>
              <a:rPr lang="en-GB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648EC-47F2-49D0-AF8F-6C50140CAEDE}"/>
              </a:ext>
            </a:extLst>
          </p:cNvPr>
          <p:cNvSpPr txBox="1"/>
          <p:nvPr/>
        </p:nvSpPr>
        <p:spPr>
          <a:xfrm>
            <a:off x="6919686" y="4690910"/>
            <a:ext cx="40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codes are prefixes of one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6EAB7-412E-4E71-8A24-15D25D74BB81}"/>
              </a:ext>
            </a:extLst>
          </p:cNvPr>
          <p:cNvSpPr txBox="1"/>
          <p:nvPr/>
        </p:nvSpPr>
        <p:spPr>
          <a:xfrm>
            <a:off x="2139189" y="3343489"/>
            <a:ext cx="31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Codes with Prefixes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E9F59-FF14-4D3A-8D1A-B466065A9DCC}"/>
              </a:ext>
            </a:extLst>
          </p:cNvPr>
          <p:cNvSpPr txBox="1"/>
          <p:nvPr/>
        </p:nvSpPr>
        <p:spPr>
          <a:xfrm>
            <a:off x="7311624" y="3298094"/>
            <a:ext cx="31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Prefix Codes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E1801B-E4D2-4F9E-AC42-D60E2FCF4150}"/>
              </a:ext>
            </a:extLst>
          </p:cNvPr>
          <p:cNvSpPr/>
          <p:nvPr/>
        </p:nvSpPr>
        <p:spPr>
          <a:xfrm>
            <a:off x="1195978" y="2879303"/>
            <a:ext cx="10082348" cy="3135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84E4F3B-FE2E-46C3-BC22-1FEEF3F5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 Wilson - Practical Data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1503</TotalTime>
  <Words>754</Words>
  <Application>Microsoft Office PowerPoint</Application>
  <PresentationFormat>Widescreen</PresentationFormat>
  <Paragraphs>190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Wingdings</vt:lpstr>
      <vt:lpstr>Diamond Grid 16x9</vt:lpstr>
      <vt:lpstr>Practical Data Compression</vt:lpstr>
      <vt:lpstr>What is Data Compression?</vt:lpstr>
      <vt:lpstr>Huffman Coding</vt:lpstr>
      <vt:lpstr>PowerPoint Presentation</vt:lpstr>
      <vt:lpstr>Lempel-Ziv-4 (LZ4)</vt:lpstr>
      <vt:lpstr>Implementations</vt:lpstr>
      <vt:lpstr>The Next Step</vt:lpstr>
      <vt:lpstr>Any Questions?</vt:lpstr>
      <vt:lpstr>Prefix Codes</vt:lpstr>
      <vt:lpstr>Per-File Compression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Compression</dc:title>
  <dc:creator>Lewis</dc:creator>
  <cp:lastModifiedBy>Lewis</cp:lastModifiedBy>
  <cp:revision>422</cp:revision>
  <dcterms:created xsi:type="dcterms:W3CDTF">2018-01-14T12:36:58Z</dcterms:created>
  <dcterms:modified xsi:type="dcterms:W3CDTF">2018-04-19T12:01:51Z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