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57" r:id="rId3"/>
    <p:sldId id="271" r:id="rId4"/>
    <p:sldId id="272" r:id="rId5"/>
    <p:sldId id="273" r:id="rId6"/>
    <p:sldId id="275" r:id="rId7"/>
    <p:sldId id="279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8" d="100"/>
          <a:sy n="88" d="100"/>
        </p:scale>
        <p:origin x="494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1/16/2018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Practical Data Compression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Lewis Wilson (1413099/ma14ljw)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Compression?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uncompressed on a hard drive/other medium;</a:t>
            </a:r>
          </a:p>
          <a:p>
            <a:r>
              <a:rPr lang="en-US" dirty="0"/>
              <a:t>Uncompressed data consists of multiple ‘bits’ (computer storage units);</a:t>
            </a:r>
          </a:p>
          <a:p>
            <a:r>
              <a:rPr lang="en-US" dirty="0"/>
              <a:t>Compression - represent/store data using fewer bits;</a:t>
            </a:r>
          </a:p>
          <a:p>
            <a:r>
              <a:rPr lang="en-US" dirty="0"/>
              <a:t>Two types of compression:</a:t>
            </a:r>
          </a:p>
          <a:p>
            <a:pPr lvl="1"/>
            <a:r>
              <a:rPr lang="en-US" dirty="0"/>
              <a:t>Lossless – Data is stored in it’s entirety</a:t>
            </a:r>
          </a:p>
          <a:p>
            <a:pPr lvl="1"/>
            <a:r>
              <a:rPr lang="en-US" dirty="0"/>
              <a:t>Lossy – Unnecessary data is removed</a:t>
            </a:r>
          </a:p>
          <a:p>
            <a:r>
              <a:rPr lang="en-US" dirty="0"/>
              <a:t>Applied to MP3, JPEG, ZIP, RAR, FLAC etc...</a:t>
            </a:r>
          </a:p>
          <a:p>
            <a:r>
              <a:rPr lang="en-GB" dirty="0"/>
              <a:t>Dissertation focus – Lossless Compression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C579-1898-4690-9BD5-9B22ECD6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Huffman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2BA2-7AAA-4E5F-9465-BB2865C4A5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Lossless, symbol-based method;</a:t>
            </a:r>
          </a:p>
          <a:p>
            <a:r>
              <a:rPr lang="en-GB" dirty="0"/>
              <a:t>Each character original message represented with binary value (codes);</a:t>
            </a:r>
          </a:p>
          <a:p>
            <a:r>
              <a:rPr lang="en-GB" dirty="0"/>
              <a:t>High occurrence rate characters have lower binary code;</a:t>
            </a:r>
          </a:p>
          <a:p>
            <a:r>
              <a:rPr lang="en-GB" dirty="0"/>
              <a:t>Codes generated using binary Huffman Tree;</a:t>
            </a:r>
          </a:p>
          <a:p>
            <a:r>
              <a:rPr lang="en-GB" dirty="0"/>
              <a:t>When reading ‘per-bit’ each code is unique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6CCD8-F364-4788-A92B-2547941AD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43" t="26342" r="40286" b="23513"/>
          <a:stretch/>
        </p:blipFill>
        <p:spPr>
          <a:xfrm>
            <a:off x="9850483" y="2469355"/>
            <a:ext cx="1952896" cy="2522214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FF00EA3-A2BD-41F3-BF66-8F03CF5FB5E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324600" y="1981199"/>
            <a:ext cx="4572000" cy="42454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Example data: </a:t>
            </a:r>
            <a:r>
              <a:rPr lang="en-GB" b="1" dirty="0"/>
              <a:t>aabbbccccd</a:t>
            </a:r>
          </a:p>
          <a:p>
            <a:r>
              <a:rPr lang="en-GB" dirty="0"/>
              <a:t>Associated Huffman Tree:</a:t>
            </a:r>
          </a:p>
          <a:p>
            <a:r>
              <a:rPr lang="en-GB" dirty="0"/>
              <a:t>Code representations:</a:t>
            </a:r>
          </a:p>
          <a:p>
            <a:pPr lvl="1"/>
            <a:r>
              <a:rPr lang="en-GB" b="1" dirty="0"/>
              <a:t>‘a’ = 001</a:t>
            </a:r>
          </a:p>
          <a:p>
            <a:pPr lvl="1"/>
            <a:r>
              <a:rPr lang="en-GB" b="1" dirty="0"/>
              <a:t>‘b’ = 01</a:t>
            </a:r>
          </a:p>
          <a:p>
            <a:pPr lvl="1"/>
            <a:r>
              <a:rPr lang="en-GB" b="1" dirty="0"/>
              <a:t>‘c’ = 1</a:t>
            </a:r>
          </a:p>
          <a:p>
            <a:pPr lvl="1"/>
            <a:r>
              <a:rPr lang="en-GB" b="1" dirty="0"/>
              <a:t>‘d’ = 000</a:t>
            </a:r>
          </a:p>
          <a:p>
            <a:r>
              <a:rPr lang="en-GB" sz="1800" dirty="0"/>
              <a:t>Encoded data: </a:t>
            </a:r>
            <a:r>
              <a:rPr lang="en-GB" sz="1800" b="1" dirty="0"/>
              <a:t>0010010101011111000</a:t>
            </a:r>
          </a:p>
          <a:p>
            <a:pPr lvl="1"/>
            <a:endParaRPr lang="en-GB" b="1" dirty="0"/>
          </a:p>
          <a:p>
            <a:endParaRPr lang="en-GB" b="1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929F6B-0EEB-465D-B69B-1210AB35CFA7}"/>
              </a:ext>
            </a:extLst>
          </p:cNvPr>
          <p:cNvSpPr txBox="1">
            <a:spLocks/>
          </p:cNvSpPr>
          <p:nvPr/>
        </p:nvSpPr>
        <p:spPr>
          <a:xfrm>
            <a:off x="6324600" y="1493044"/>
            <a:ext cx="4572000" cy="641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solidFill>
                  <a:schemeClr val="accent1"/>
                </a:solidFill>
              </a:rPr>
              <a:t>Encoding Example</a:t>
            </a:r>
          </a:p>
        </p:txBody>
      </p:sp>
    </p:spTree>
    <p:extLst>
      <p:ext uri="{BB962C8B-B14F-4D97-AF65-F5344CB8AC3E}">
        <p14:creationId xmlns:p14="http://schemas.microsoft.com/office/powerpoint/2010/main" val="112695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59EA-6029-41FD-BCAA-7F112DE3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GB" dirty="0"/>
              <a:t>Lempel-Ziv-77 (LZ77)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3628-44AA-4BB0-A9F3-FC38B98EFD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Lossless, dictionary-based method;</a:t>
            </a:r>
          </a:p>
          <a:p>
            <a:r>
              <a:rPr lang="en-GB" dirty="0"/>
              <a:t>Search buffer and look-ahead window;</a:t>
            </a:r>
          </a:p>
          <a:p>
            <a:r>
              <a:rPr lang="en-GB" dirty="0"/>
              <a:t>Characters read in order, matches are looked for in search buffer;</a:t>
            </a:r>
          </a:p>
          <a:p>
            <a:r>
              <a:rPr lang="en-GB" dirty="0"/>
              <a:t>If character match is found, the next look-ahead value is appended, process repeats;</a:t>
            </a:r>
          </a:p>
          <a:p>
            <a:r>
              <a:rPr lang="en-GB" dirty="0"/>
              <a:t>Search buffer/look-ahead window can vary in size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B812F-846F-49F0-B81B-5E2D6FC4F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599" y="1981199"/>
            <a:ext cx="4996543" cy="381000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Example data: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dirty="0"/>
              <a:t>Read first look-ahead character ‘</a:t>
            </a:r>
            <a:r>
              <a:rPr lang="en-GB" b="1" dirty="0"/>
              <a:t>b</a:t>
            </a:r>
            <a:r>
              <a:rPr lang="en-GB" dirty="0"/>
              <a:t>’</a:t>
            </a:r>
          </a:p>
          <a:p>
            <a:r>
              <a:rPr lang="en-GB" dirty="0"/>
              <a:t>Search buffer match (offset 2)</a:t>
            </a:r>
          </a:p>
          <a:p>
            <a:r>
              <a:rPr lang="en-GB" dirty="0"/>
              <a:t>Append next look-ahead character ‘</a:t>
            </a:r>
            <a:r>
              <a:rPr lang="en-GB" b="1" dirty="0" err="1"/>
              <a:t>bc</a:t>
            </a:r>
            <a:r>
              <a:rPr lang="en-GB" dirty="0"/>
              <a:t>’</a:t>
            </a:r>
          </a:p>
          <a:p>
            <a:r>
              <a:rPr lang="en-GB" dirty="0"/>
              <a:t>Offset 2 not suitable</a:t>
            </a:r>
          </a:p>
          <a:p>
            <a:r>
              <a:rPr lang="en-GB" dirty="0"/>
              <a:t>Search buffer offset 6 suitable</a:t>
            </a:r>
          </a:p>
          <a:p>
            <a:r>
              <a:rPr lang="en-GB" dirty="0"/>
              <a:t>Append next look-ahead character ‘</a:t>
            </a:r>
            <a:r>
              <a:rPr lang="en-GB" b="1" dirty="0"/>
              <a:t>bcc</a:t>
            </a:r>
            <a:r>
              <a:rPr lang="en-GB" dirty="0"/>
              <a:t>’</a:t>
            </a:r>
          </a:p>
          <a:p>
            <a:r>
              <a:rPr lang="en-GB" dirty="0"/>
              <a:t>Repeat…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FA8A88-65A7-42B5-8923-4895F443EEB1}"/>
              </a:ext>
            </a:extLst>
          </p:cNvPr>
          <p:cNvSpPr txBox="1">
            <a:spLocks/>
          </p:cNvSpPr>
          <p:nvPr/>
        </p:nvSpPr>
        <p:spPr>
          <a:xfrm>
            <a:off x="6324600" y="1493044"/>
            <a:ext cx="4572000" cy="641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solidFill>
                  <a:schemeClr val="accent1"/>
                </a:solidFill>
              </a:rPr>
              <a:t>Encoding Example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770B52-B9CB-4128-B99A-829D015D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80888"/>
              </p:ext>
            </p:extLst>
          </p:nvPr>
        </p:nvGraphicFramePr>
        <p:xfrm>
          <a:off x="5385163" y="666809"/>
          <a:ext cx="6450874" cy="331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8524">
                  <a:extLst>
                    <a:ext uri="{9D8B030D-6E8A-4147-A177-3AD203B41FA5}">
                      <a16:colId xmlns:a16="http://schemas.microsoft.com/office/drawing/2014/main" val="2601713562"/>
                    </a:ext>
                  </a:extLst>
                </a:gridCol>
                <a:gridCol w="2340382">
                  <a:extLst>
                    <a:ext uri="{9D8B030D-6E8A-4147-A177-3AD203B41FA5}">
                      <a16:colId xmlns:a16="http://schemas.microsoft.com/office/drawing/2014/main" val="2530343736"/>
                    </a:ext>
                  </a:extLst>
                </a:gridCol>
                <a:gridCol w="2270461">
                  <a:extLst>
                    <a:ext uri="{9D8B030D-6E8A-4147-A177-3AD203B41FA5}">
                      <a16:colId xmlns:a16="http://schemas.microsoft.com/office/drawing/2014/main" val="3628581926"/>
                    </a:ext>
                  </a:extLst>
                </a:gridCol>
                <a:gridCol w="961507">
                  <a:extLst>
                    <a:ext uri="{9D8B030D-6E8A-4147-A177-3AD203B41FA5}">
                      <a16:colId xmlns:a16="http://schemas.microsoft.com/office/drawing/2014/main" val="1666066667"/>
                    </a:ext>
                  </a:extLst>
                </a:gridCol>
              </a:tblGrid>
              <a:tr h="331639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Search Buffer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Look-Ahead 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56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184F99-B3D8-40E5-B546-FE8A8A1CC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09225"/>
              </p:ext>
            </p:extLst>
          </p:nvPr>
        </p:nvGraphicFramePr>
        <p:xfrm>
          <a:off x="7087687" y="2322873"/>
          <a:ext cx="3246756" cy="3061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5192">
                  <a:extLst>
                    <a:ext uri="{9D8B030D-6E8A-4147-A177-3AD203B41FA5}">
                      <a16:colId xmlns:a16="http://schemas.microsoft.com/office/drawing/2014/main" val="2601713562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2530343736"/>
                    </a:ext>
                  </a:extLst>
                </a:gridCol>
                <a:gridCol w="841693">
                  <a:extLst>
                    <a:ext uri="{9D8B030D-6E8A-4147-A177-3AD203B41FA5}">
                      <a16:colId xmlns:a16="http://schemas.microsoft.com/office/drawing/2014/main" val="3628581926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1666066667"/>
                    </a:ext>
                  </a:extLst>
                </a:gridCol>
              </a:tblGrid>
              <a:tr h="30611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...</a:t>
                      </a:r>
                      <a:r>
                        <a:rPr lang="en-GB" sz="1400" b="1" dirty="0" err="1"/>
                        <a:t>abc</a:t>
                      </a:r>
                      <a:endParaRPr lang="en-GB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cbccbba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bccbcc</a:t>
                      </a:r>
                      <a:endParaRPr lang="en-GB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/>
                        <a:t>aab</a:t>
                      </a:r>
                      <a:r>
                        <a:rPr lang="en-GB" sz="1400" b="1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4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C5FF-3277-4C60-B29E-60FE25AA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Lempel-Ziv-4 (LZ4)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E434C8-C50E-47B0-AE98-52044FB03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8" y="1981199"/>
            <a:ext cx="9799321" cy="3810001"/>
          </a:xfrm>
        </p:spPr>
        <p:txBody>
          <a:bodyPr/>
          <a:lstStyle/>
          <a:p>
            <a:r>
              <a:rPr lang="en-GB" dirty="0"/>
              <a:t>Lossless, dictionary-based method;</a:t>
            </a:r>
          </a:p>
          <a:p>
            <a:r>
              <a:rPr lang="en-GB" dirty="0"/>
              <a:t>Uses tokens, literals and offset values:</a:t>
            </a:r>
          </a:p>
          <a:p>
            <a:pPr lvl="1"/>
            <a:r>
              <a:rPr lang="en-GB" b="1" dirty="0"/>
              <a:t>Literals</a:t>
            </a:r>
            <a:r>
              <a:rPr lang="en-GB" dirty="0"/>
              <a:t>: Symbol/Character Values;</a:t>
            </a:r>
          </a:p>
          <a:p>
            <a:pPr lvl="1"/>
            <a:endParaRPr lang="en-GB" b="1" dirty="0"/>
          </a:p>
          <a:p>
            <a:pPr lvl="1"/>
            <a:r>
              <a:rPr lang="en-GB" b="1" dirty="0"/>
              <a:t>Token</a:t>
            </a:r>
            <a:r>
              <a:rPr lang="en-GB" dirty="0"/>
              <a:t>: 1-byte field;</a:t>
            </a:r>
          </a:p>
          <a:p>
            <a:pPr lvl="2"/>
            <a:r>
              <a:rPr lang="en-GB" dirty="0"/>
              <a:t>Upper 4-bits = number of literals</a:t>
            </a:r>
          </a:p>
          <a:p>
            <a:pPr lvl="2"/>
            <a:r>
              <a:rPr lang="en-GB" dirty="0"/>
              <a:t>Lower 4-bits = length of data match</a:t>
            </a:r>
          </a:p>
          <a:p>
            <a:pPr marL="506412" lvl="2" indent="0">
              <a:buNone/>
            </a:pPr>
            <a:endParaRPr lang="en-GB" dirty="0"/>
          </a:p>
          <a:p>
            <a:pPr marL="447675" lvl="1" indent="-171450"/>
            <a:r>
              <a:rPr lang="en-GB" b="1" dirty="0"/>
              <a:t>Offset</a:t>
            </a:r>
            <a:r>
              <a:rPr lang="en-GB" dirty="0"/>
              <a:t>: Number of characters to traverse from end of current string</a:t>
            </a:r>
            <a:endParaRPr lang="en-GB" b="1" dirty="0"/>
          </a:p>
          <a:p>
            <a:endParaRPr lang="en-GB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B37174F-DD14-4C81-932F-9CF40F7093BE}"/>
              </a:ext>
            </a:extLst>
          </p:cNvPr>
          <p:cNvSpPr txBox="1">
            <a:spLocks/>
          </p:cNvSpPr>
          <p:nvPr/>
        </p:nvSpPr>
        <p:spPr>
          <a:xfrm>
            <a:off x="6324599" y="1981199"/>
            <a:ext cx="4996543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0AA0B2-0119-4920-81D6-765EFB96C366}"/>
              </a:ext>
            </a:extLst>
          </p:cNvPr>
          <p:cNvGrpSpPr/>
          <p:nvPr/>
        </p:nvGrpSpPr>
        <p:grpSpPr>
          <a:xfrm>
            <a:off x="5160698" y="3495291"/>
            <a:ext cx="6461759" cy="781816"/>
            <a:chOff x="815182" y="5381677"/>
            <a:chExt cx="5939490" cy="6865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CA44C54-0DC6-4281-ABF2-740308516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82" y="5381677"/>
              <a:ext cx="5939490" cy="41311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E12076-9FCC-4159-ADC4-9A79A91D8BE4}"/>
                </a:ext>
              </a:extLst>
            </p:cNvPr>
            <p:cNvSpPr txBox="1"/>
            <p:nvPr/>
          </p:nvSpPr>
          <p:spPr>
            <a:xfrm>
              <a:off x="1579516" y="5791200"/>
              <a:ext cx="4284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Standard LZ4 Block Format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695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8AB2-3710-409C-95F9-13C8804B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LZ4 Decoding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53C2-2160-4CF5-8E95-FA4BB3641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81201"/>
            <a:ext cx="9990909" cy="380999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Example LZ4 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i="1" dirty="0"/>
              <a:t>(Values written in hexadecimal)</a:t>
            </a:r>
          </a:p>
          <a:p>
            <a:r>
              <a:rPr lang="en-GB" dirty="0"/>
              <a:t>Reading from the first token value:</a:t>
            </a:r>
          </a:p>
          <a:p>
            <a:pPr lvl="1"/>
            <a:r>
              <a:rPr lang="en-GB" dirty="0"/>
              <a:t>Length of literals = 4</a:t>
            </a:r>
          </a:p>
          <a:p>
            <a:pPr lvl="1"/>
            <a:r>
              <a:rPr lang="en-GB" dirty="0"/>
              <a:t>Length of data match = 4 (</a:t>
            </a:r>
            <a:r>
              <a:rPr lang="en-GB" sz="1600" i="1" dirty="0"/>
              <a:t>4 is defined by LZ4 to be minimum match length</a:t>
            </a:r>
            <a:r>
              <a:rPr lang="en-GB" sz="1600" dirty="0"/>
              <a:t>)</a:t>
            </a:r>
          </a:p>
          <a:p>
            <a:r>
              <a:rPr lang="en-GB" dirty="0"/>
              <a:t>Read the 4 literals: </a:t>
            </a:r>
            <a:r>
              <a:rPr lang="en-GB" b="1" dirty="0"/>
              <a:t>abcc</a:t>
            </a:r>
          </a:p>
          <a:p>
            <a:r>
              <a:rPr lang="en-GB" dirty="0"/>
              <a:t>Read offset value: 3, go to position ‘current string-offset’: </a:t>
            </a:r>
            <a:r>
              <a:rPr lang="en-GB" b="1" dirty="0" err="1"/>
              <a:t>a!bcc</a:t>
            </a:r>
            <a:r>
              <a:rPr lang="en-GB" b="1" dirty="0"/>
              <a:t> </a:t>
            </a:r>
            <a:r>
              <a:rPr lang="en-GB" sz="1600" dirty="0"/>
              <a:t>(</a:t>
            </a:r>
            <a:r>
              <a:rPr lang="en-GB" sz="1600" b="1" dirty="0"/>
              <a:t>!</a:t>
            </a:r>
            <a:r>
              <a:rPr lang="en-GB" sz="1600" dirty="0"/>
              <a:t> </a:t>
            </a:r>
            <a:r>
              <a:rPr lang="en-GB" sz="1600" i="1" dirty="0"/>
              <a:t>Marks the position</a:t>
            </a:r>
            <a:r>
              <a:rPr lang="en-GB" sz="1600" dirty="0"/>
              <a:t>)</a:t>
            </a:r>
          </a:p>
          <a:p>
            <a:r>
              <a:rPr lang="en-GB" dirty="0"/>
              <a:t>Read 4 values from current position: </a:t>
            </a:r>
            <a:r>
              <a:rPr lang="en-GB" b="1" dirty="0" err="1"/>
              <a:t>abccbccb</a:t>
            </a:r>
            <a:endParaRPr lang="en-GB" b="1" dirty="0"/>
          </a:p>
          <a:p>
            <a:r>
              <a:rPr lang="en-GB" dirty="0"/>
              <a:t>Move to next token and iterate until ‘00 00 00’ (ending marker) is reached.</a:t>
            </a:r>
          </a:p>
          <a:p>
            <a:r>
              <a:rPr lang="en-GB" dirty="0"/>
              <a:t>Final result: </a:t>
            </a:r>
            <a:r>
              <a:rPr lang="en-GB" b="1" dirty="0" err="1"/>
              <a:t>abccbccbbabccbcc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AE776B-43A9-4C0A-A1C0-D47697B77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77099"/>
              </p:ext>
            </p:extLst>
          </p:nvPr>
        </p:nvGraphicFramePr>
        <p:xfrm>
          <a:off x="4502331" y="1898470"/>
          <a:ext cx="6087292" cy="609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7210">
                  <a:extLst>
                    <a:ext uri="{9D8B030D-6E8A-4147-A177-3AD203B41FA5}">
                      <a16:colId xmlns:a16="http://schemas.microsoft.com/office/drawing/2014/main" val="284834259"/>
                    </a:ext>
                  </a:extLst>
                </a:gridCol>
                <a:gridCol w="825499">
                  <a:extLst>
                    <a:ext uri="{9D8B030D-6E8A-4147-A177-3AD203B41FA5}">
                      <a16:colId xmlns:a16="http://schemas.microsoft.com/office/drawing/2014/main" val="34016946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63705641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353240881"/>
                    </a:ext>
                  </a:extLst>
                </a:gridCol>
                <a:gridCol w="862149">
                  <a:extLst>
                    <a:ext uri="{9D8B030D-6E8A-4147-A177-3AD203B41FA5}">
                      <a16:colId xmlns:a16="http://schemas.microsoft.com/office/drawing/2014/main" val="2958293744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632570882"/>
                    </a:ext>
                  </a:extLst>
                </a:gridCol>
                <a:gridCol w="757645">
                  <a:extLst>
                    <a:ext uri="{9D8B030D-6E8A-4147-A177-3AD203B41FA5}">
                      <a16:colId xmlns:a16="http://schemas.microsoft.com/office/drawing/2014/main" val="1979051056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533503687"/>
                    </a:ext>
                  </a:extLst>
                </a:gridCol>
              </a:tblGrid>
              <a:tr h="2561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Literals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Literals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67932"/>
                  </a:ext>
                </a:extLst>
              </a:tr>
              <a:tr h="2561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abcc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03 00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09 00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00 00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41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8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C5A1-90AF-4F11-88D6-2F3B9C9F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&amp; Progress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7B4ADC2-9ADE-4396-BBED-941E0FC7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5810"/>
              </p:ext>
            </p:extLst>
          </p:nvPr>
        </p:nvGraphicFramePr>
        <p:xfrm>
          <a:off x="1079862" y="1646238"/>
          <a:ext cx="10032276" cy="41203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57007">
                  <a:extLst>
                    <a:ext uri="{9D8B030D-6E8A-4147-A177-3AD203B41FA5}">
                      <a16:colId xmlns:a16="http://schemas.microsoft.com/office/drawing/2014/main" val="636929980"/>
                    </a:ext>
                  </a:extLst>
                </a:gridCol>
                <a:gridCol w="6775269">
                  <a:extLst>
                    <a:ext uri="{9D8B030D-6E8A-4147-A177-3AD203B41FA5}">
                      <a16:colId xmlns:a16="http://schemas.microsoft.com/office/drawing/2014/main" val="2440230402"/>
                    </a:ext>
                  </a:extLst>
                </a:gridCol>
              </a:tblGrid>
              <a:tr h="432250">
                <a:tc>
                  <a:txBody>
                    <a:bodyPr/>
                    <a:lstStyle/>
                    <a:p>
                      <a:r>
                        <a:rPr lang="en-GB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82486"/>
                  </a:ext>
                </a:extLst>
              </a:tr>
              <a:tr h="1008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Produce two working data compressors using Octave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In Progress</a:t>
                      </a:r>
                      <a:r>
                        <a:rPr lang="en-GB" b="0" dirty="0"/>
                        <a:t>: I have produced a working Huffman Encoder, Huffman Decoder and LZ4 Decoder. I am working on a LZ4 Encoder.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65880"/>
                  </a:ext>
                </a:extLst>
              </a:tr>
              <a:tr h="1008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Achieve a high-level of data compression (70%)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Completed</a:t>
                      </a:r>
                      <a:r>
                        <a:rPr lang="en-GB" b="0" dirty="0"/>
                        <a:t>: So far, I have tested data compression rates on two files for the Huffman Encoder, I have reached 39.77% compression for a bitmap image and 88.49% for a text file. 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47554"/>
                  </a:ext>
                </a:extLst>
              </a:tr>
              <a:tr h="756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Understand the suitability of compression algorithm types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In Progress</a:t>
                      </a:r>
                      <a:r>
                        <a:rPr lang="en-GB" b="0" dirty="0"/>
                        <a:t>: I have worked through and understood applications of compression algorithm types to various pieces of data. My next step is to write about this in my final document.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23160"/>
                  </a:ext>
                </a:extLst>
              </a:tr>
              <a:tr h="756437">
                <a:tc>
                  <a:txBody>
                    <a:bodyPr/>
                    <a:lstStyle/>
                    <a:p>
                      <a:r>
                        <a:rPr lang="en-GB" dirty="0"/>
                        <a:t>Deliver a high-quality, detailed dissertation write-up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In Progress:</a:t>
                      </a:r>
                      <a:r>
                        <a:rPr lang="en-GB" b="0" dirty="0"/>
                        <a:t> I am currently in the process of writing my final dissertation document.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19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E3AE-2B11-48F1-8A97-A15FFBE28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097" y="2621282"/>
            <a:ext cx="9604310" cy="1060260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862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221</TotalTime>
  <Words>604</Words>
  <Application>Microsoft Office PowerPoint</Application>
  <PresentationFormat>Widescreen</PresentationFormat>
  <Paragraphs>101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Practical Data Compression</vt:lpstr>
      <vt:lpstr>What is Data Compression?</vt:lpstr>
      <vt:lpstr>Huffman Coding</vt:lpstr>
      <vt:lpstr>Lempel-Ziv-77 (LZ77)</vt:lpstr>
      <vt:lpstr>Lempel-Ziv-4 (LZ4)</vt:lpstr>
      <vt:lpstr>LZ4 Decoding Example</vt:lpstr>
      <vt:lpstr>Objectives &amp; Progress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Data Compression</dc:title>
  <dc:creator>Lewis</dc:creator>
  <cp:lastModifiedBy>Lewis</cp:lastModifiedBy>
  <cp:revision>117</cp:revision>
  <dcterms:created xsi:type="dcterms:W3CDTF">2018-01-14T12:36:58Z</dcterms:created>
  <dcterms:modified xsi:type="dcterms:W3CDTF">2018-01-16T16:18:06Z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