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74" r:id="rId2"/>
    <p:sldId id="256" r:id="rId3"/>
    <p:sldId id="367" r:id="rId4"/>
    <p:sldId id="355" r:id="rId5"/>
    <p:sldId id="262" r:id="rId6"/>
    <p:sldId id="368" r:id="rId7"/>
    <p:sldId id="369" r:id="rId8"/>
    <p:sldId id="370" r:id="rId9"/>
    <p:sldId id="371" r:id="rId10"/>
    <p:sldId id="372" r:id="rId11"/>
    <p:sldId id="373" r:id="rId12"/>
    <p:sldId id="271" r:id="rId13"/>
    <p:sldId id="320" r:id="rId14"/>
    <p:sldId id="374" r:id="rId15"/>
    <p:sldId id="375" r:id="rId16"/>
    <p:sldId id="376" r:id="rId17"/>
    <p:sldId id="331" r:id="rId18"/>
    <p:sldId id="377" r:id="rId19"/>
    <p:sldId id="378" r:id="rId20"/>
    <p:sldId id="379" r:id="rId21"/>
    <p:sldId id="380" r:id="rId22"/>
    <p:sldId id="381" r:id="rId23"/>
    <p:sldId id="362" r:id="rId24"/>
    <p:sldId id="382" r:id="rId25"/>
    <p:sldId id="383" r:id="rId26"/>
    <p:sldId id="384" r:id="rId27"/>
    <p:sldId id="385" r:id="rId28"/>
    <p:sldId id="386" r:id="rId29"/>
    <p:sldId id="387" r:id="rId30"/>
    <p:sldId id="365" r:id="rId31"/>
    <p:sldId id="388" r:id="rId32"/>
    <p:sldId id="389" r:id="rId33"/>
    <p:sldId id="390" r:id="rId34"/>
    <p:sldId id="306" r:id="rId35"/>
    <p:sldId id="391" r:id="rId36"/>
    <p:sldId id="392" r:id="rId37"/>
    <p:sldId id="393" r:id="rId38"/>
    <p:sldId id="292" r:id="rId39"/>
    <p:sldId id="396" r:id="rId40"/>
    <p:sldId id="395" r:id="rId41"/>
    <p:sldId id="394" r:id="rId42"/>
    <p:sldId id="366" r:id="rId4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116" autoAdjust="0"/>
    <p:restoredTop sz="70789" autoAdjust="0"/>
  </p:normalViewPr>
  <p:slideViewPr>
    <p:cSldViewPr>
      <p:cViewPr>
        <p:scale>
          <a:sx n="50" d="100"/>
          <a:sy n="50" d="100"/>
        </p:scale>
        <p:origin x="1608"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22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6B98725-4D9A-400F-9292-543E00E7370A}" type="slidenum">
              <a:rPr lang="en-US"/>
              <a:pPr/>
              <a:t>‹#›</a:t>
            </a:fld>
            <a:endParaRPr lang="en-US"/>
          </a:p>
        </p:txBody>
      </p:sp>
    </p:spTree>
    <p:extLst>
      <p:ext uri="{BB962C8B-B14F-4D97-AF65-F5344CB8AC3E}">
        <p14:creationId xmlns:p14="http://schemas.microsoft.com/office/powerpoint/2010/main" val="395690946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153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1D1C414-7C58-49EC-A073-EE114A09EF22}" type="slidenum">
              <a:rPr lang="en-GB"/>
              <a:pPr fontAlgn="base">
                <a:spcBef>
                  <a:spcPct val="0"/>
                </a:spcBef>
                <a:spcAft>
                  <a:spcPct val="0"/>
                </a:spcAft>
              </a:pPr>
              <a:t>1</a:t>
            </a:fld>
            <a:endParaRPr lang="en-GB"/>
          </a:p>
        </p:txBody>
      </p:sp>
    </p:spTree>
    <p:extLst>
      <p:ext uri="{BB962C8B-B14F-4D97-AF65-F5344CB8AC3E}">
        <p14:creationId xmlns:p14="http://schemas.microsoft.com/office/powerpoint/2010/main" val="1952575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GB" sz="1200" kern="1200" dirty="0" smtClean="0">
                <a:solidFill>
                  <a:schemeClr val="tx1"/>
                </a:solidFill>
                <a:latin typeface="Arial" charset="0"/>
                <a:ea typeface="+mn-ea"/>
                <a:cs typeface="+mn-cs"/>
              </a:rPr>
              <a:t>The idea?</a:t>
            </a:r>
          </a:p>
          <a:p>
            <a:endParaRPr lang="en-GB" sz="1200" kern="1200" dirty="0" smtClean="0">
              <a:solidFill>
                <a:schemeClr val="tx1"/>
              </a:solidFill>
              <a:latin typeface="Arial" charset="0"/>
              <a:ea typeface="+mn-ea"/>
              <a:cs typeface="+mn-cs"/>
            </a:endParaRPr>
          </a:p>
          <a:p>
            <a:endParaRPr lang="en-GB" dirty="0"/>
          </a:p>
        </p:txBody>
      </p:sp>
      <p:sp>
        <p:nvSpPr>
          <p:cNvPr id="4" name="Slide Number Placeholder 3"/>
          <p:cNvSpPr>
            <a:spLocks noGrp="1"/>
          </p:cNvSpPr>
          <p:nvPr>
            <p:ph type="sldNum" sz="quarter" idx="10"/>
          </p:nvPr>
        </p:nvSpPr>
        <p:spPr/>
        <p:txBody>
          <a:bodyPr/>
          <a:lstStyle/>
          <a:p>
            <a:fld id="{F6B98725-4D9A-400F-9292-543E00E7370A}" type="slidenum">
              <a:rPr lang="en-US" smtClean="0"/>
              <a:pPr/>
              <a:t>10</a:t>
            </a:fld>
            <a:endParaRPr lang="en-US"/>
          </a:p>
        </p:txBody>
      </p:sp>
    </p:spTree>
    <p:extLst>
      <p:ext uri="{BB962C8B-B14F-4D97-AF65-F5344CB8AC3E}">
        <p14:creationId xmlns:p14="http://schemas.microsoft.com/office/powerpoint/2010/main" val="3195115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GB" sz="1200" kern="1200" dirty="0" smtClean="0">
                <a:solidFill>
                  <a:schemeClr val="tx1"/>
                </a:solidFill>
                <a:latin typeface="Arial" charset="0"/>
                <a:ea typeface="+mn-ea"/>
                <a:cs typeface="+mn-cs"/>
              </a:rPr>
              <a:t>The idea?</a:t>
            </a:r>
          </a:p>
          <a:p>
            <a:endParaRPr lang="en-GB" sz="1200" kern="1200" dirty="0" smtClean="0">
              <a:solidFill>
                <a:schemeClr val="tx1"/>
              </a:solidFill>
              <a:latin typeface="Arial" charset="0"/>
              <a:ea typeface="+mn-ea"/>
              <a:cs typeface="+mn-cs"/>
            </a:endParaRPr>
          </a:p>
          <a:p>
            <a:endParaRPr lang="en-GB" dirty="0"/>
          </a:p>
        </p:txBody>
      </p:sp>
      <p:sp>
        <p:nvSpPr>
          <p:cNvPr id="4" name="Slide Number Placeholder 3"/>
          <p:cNvSpPr>
            <a:spLocks noGrp="1"/>
          </p:cNvSpPr>
          <p:nvPr>
            <p:ph type="sldNum" sz="quarter" idx="10"/>
          </p:nvPr>
        </p:nvSpPr>
        <p:spPr/>
        <p:txBody>
          <a:bodyPr/>
          <a:lstStyle/>
          <a:p>
            <a:fld id="{F6B98725-4D9A-400F-9292-543E00E7370A}" type="slidenum">
              <a:rPr lang="en-US" smtClean="0"/>
              <a:pPr/>
              <a:t>11</a:t>
            </a:fld>
            <a:endParaRPr lang="en-US"/>
          </a:p>
        </p:txBody>
      </p:sp>
    </p:spTree>
    <p:extLst>
      <p:ext uri="{BB962C8B-B14F-4D97-AF65-F5344CB8AC3E}">
        <p14:creationId xmlns:p14="http://schemas.microsoft.com/office/powerpoint/2010/main" val="3601671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dirty="0" smtClean="0"/>
          </a:p>
        </p:txBody>
      </p:sp>
      <p:sp>
        <p:nvSpPr>
          <p:cNvPr id="286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FE683E8-ECC3-4F8D-9B48-97347CE7C19C}" type="slidenum">
              <a:rPr lang="en-GB"/>
              <a:pPr fontAlgn="base">
                <a:spcBef>
                  <a:spcPct val="0"/>
                </a:spcBef>
                <a:spcAft>
                  <a:spcPct val="0"/>
                </a:spcAft>
              </a:pPr>
              <a:t>12</a:t>
            </a:fld>
            <a:endParaRPr lang="en-GB"/>
          </a:p>
        </p:txBody>
      </p:sp>
    </p:spTree>
    <p:extLst>
      <p:ext uri="{BB962C8B-B14F-4D97-AF65-F5344CB8AC3E}">
        <p14:creationId xmlns:p14="http://schemas.microsoft.com/office/powerpoint/2010/main" val="4271059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228600" indent="-228600" eaLnBrk="0" hangingPunct="0">
              <a:lnSpc>
                <a:spcPct val="110000"/>
              </a:lnSpc>
              <a:buFontTx/>
              <a:buChar char="•"/>
            </a:pPr>
            <a:r>
              <a:rPr lang="en-GB" sz="1200" dirty="0" smtClean="0"/>
              <a:t>Small, isolated and enclosed population,</a:t>
            </a:r>
            <a:r>
              <a:rPr lang="en-GB" sz="1200" baseline="0" dirty="0" smtClean="0"/>
              <a:t> </a:t>
            </a:r>
            <a:r>
              <a:rPr lang="en-GB" sz="1200" dirty="0" smtClean="0"/>
              <a:t>&gt;97% birds colour ringed ,</a:t>
            </a:r>
            <a:r>
              <a:rPr lang="en-GB" sz="1200" baseline="0" dirty="0" smtClean="0"/>
              <a:t> </a:t>
            </a:r>
            <a:endParaRPr lang="en-GB" sz="1200" dirty="0" smtClean="0"/>
          </a:p>
          <a:p>
            <a:pPr marL="228600" indent="-228600" eaLnBrk="0" hangingPunct="0">
              <a:lnSpc>
                <a:spcPct val="110000"/>
              </a:lnSpc>
              <a:buFontTx/>
              <a:buChar char="•"/>
            </a:pPr>
            <a:r>
              <a:rPr lang="en-GB" sz="1200" dirty="0" err="1" smtClean="0"/>
              <a:t>Inititally</a:t>
            </a:r>
            <a:r>
              <a:rPr lang="en-GB" sz="1200" dirty="0" smtClean="0"/>
              <a:t> bled and</a:t>
            </a:r>
            <a:r>
              <a:rPr lang="en-GB" sz="1200" baseline="0" dirty="0" smtClean="0"/>
              <a:t> rung as chicks or fledglings</a:t>
            </a:r>
          </a:p>
          <a:p>
            <a:pPr marL="228600" indent="-228600" eaLnBrk="0" hangingPunct="0">
              <a:lnSpc>
                <a:spcPct val="110000"/>
              </a:lnSpc>
              <a:buFontTx/>
              <a:buChar char="•"/>
            </a:pPr>
            <a:r>
              <a:rPr lang="en-GB" sz="1200" dirty="0" smtClean="0"/>
              <a:t>Exact chronological age known,</a:t>
            </a:r>
            <a:r>
              <a:rPr lang="en-GB" sz="1200" baseline="0" dirty="0" smtClean="0"/>
              <a:t> </a:t>
            </a:r>
          </a:p>
          <a:p>
            <a:pPr marL="228600" indent="-228600" eaLnBrk="0" hangingPunct="0">
              <a:lnSpc>
                <a:spcPct val="110000"/>
              </a:lnSpc>
              <a:buFontTx/>
              <a:buChar char="•"/>
            </a:pPr>
            <a:r>
              <a:rPr lang="en-GB" sz="1200" dirty="0" smtClean="0"/>
              <a:t>Life history parameters known,</a:t>
            </a:r>
            <a:r>
              <a:rPr lang="en-GB" sz="1200" baseline="0" dirty="0" smtClean="0"/>
              <a:t> </a:t>
            </a:r>
            <a:r>
              <a:rPr lang="en-GB" sz="1200" dirty="0" smtClean="0"/>
              <a:t>Other experiences – e.g. infection etc ,</a:t>
            </a:r>
            <a:r>
              <a:rPr lang="en-GB" sz="1200" baseline="0" dirty="0" smtClean="0"/>
              <a:t> </a:t>
            </a:r>
            <a:r>
              <a:rPr lang="en-GB" sz="1200" dirty="0" smtClean="0"/>
              <a:t>Genetic parameters</a:t>
            </a:r>
          </a:p>
          <a:p>
            <a:endParaRPr lang="en-GB" dirty="0"/>
          </a:p>
        </p:txBody>
      </p:sp>
      <p:sp>
        <p:nvSpPr>
          <p:cNvPr id="4" name="Slide Number Placeholder 3"/>
          <p:cNvSpPr>
            <a:spLocks noGrp="1"/>
          </p:cNvSpPr>
          <p:nvPr>
            <p:ph type="sldNum" sz="quarter" idx="10"/>
          </p:nvPr>
        </p:nvSpPr>
        <p:spPr/>
        <p:txBody>
          <a:bodyPr/>
          <a:lstStyle/>
          <a:p>
            <a:fld id="{F6B98725-4D9A-400F-9292-543E00E7370A}" type="slidenum">
              <a:rPr lang="en-US" smtClean="0"/>
              <a:pPr/>
              <a:t>13</a:t>
            </a:fld>
            <a:endParaRPr lang="en-US"/>
          </a:p>
        </p:txBody>
      </p:sp>
    </p:spTree>
    <p:extLst>
      <p:ext uri="{BB962C8B-B14F-4D97-AF65-F5344CB8AC3E}">
        <p14:creationId xmlns:p14="http://schemas.microsoft.com/office/powerpoint/2010/main" val="6344273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228600" indent="-228600" eaLnBrk="0" hangingPunct="0">
              <a:lnSpc>
                <a:spcPct val="110000"/>
              </a:lnSpc>
              <a:buFontTx/>
              <a:buChar char="•"/>
            </a:pPr>
            <a:r>
              <a:rPr lang="en-GB" sz="1200" dirty="0" smtClean="0"/>
              <a:t>Small, isolated and enclosed population,</a:t>
            </a:r>
            <a:r>
              <a:rPr lang="en-GB" sz="1200" baseline="0" dirty="0" smtClean="0"/>
              <a:t> </a:t>
            </a:r>
            <a:r>
              <a:rPr lang="en-GB" sz="1200" dirty="0" smtClean="0"/>
              <a:t>&gt;97% birds colour ringed ,</a:t>
            </a:r>
            <a:r>
              <a:rPr lang="en-GB" sz="1200" baseline="0" dirty="0" smtClean="0"/>
              <a:t> </a:t>
            </a:r>
            <a:endParaRPr lang="en-GB" sz="1200" dirty="0" smtClean="0"/>
          </a:p>
          <a:p>
            <a:pPr marL="228600" indent="-228600" eaLnBrk="0" hangingPunct="0">
              <a:lnSpc>
                <a:spcPct val="110000"/>
              </a:lnSpc>
              <a:buFontTx/>
              <a:buChar char="•"/>
            </a:pPr>
            <a:r>
              <a:rPr lang="en-GB" sz="1200" dirty="0" err="1" smtClean="0"/>
              <a:t>Inititally</a:t>
            </a:r>
            <a:r>
              <a:rPr lang="en-GB" sz="1200" dirty="0" smtClean="0"/>
              <a:t> bled and</a:t>
            </a:r>
            <a:r>
              <a:rPr lang="en-GB" sz="1200" baseline="0" dirty="0" smtClean="0"/>
              <a:t> rung as chicks or fledglings</a:t>
            </a:r>
          </a:p>
          <a:p>
            <a:pPr marL="228600" indent="-228600" eaLnBrk="0" hangingPunct="0">
              <a:lnSpc>
                <a:spcPct val="110000"/>
              </a:lnSpc>
              <a:buFontTx/>
              <a:buChar char="•"/>
            </a:pPr>
            <a:r>
              <a:rPr lang="en-GB" sz="1200" dirty="0" smtClean="0"/>
              <a:t>Exact chronological age known,</a:t>
            </a:r>
            <a:r>
              <a:rPr lang="en-GB" sz="1200" baseline="0" dirty="0" smtClean="0"/>
              <a:t> </a:t>
            </a:r>
          </a:p>
          <a:p>
            <a:pPr marL="228600" indent="-228600" eaLnBrk="0" hangingPunct="0">
              <a:lnSpc>
                <a:spcPct val="110000"/>
              </a:lnSpc>
              <a:buFontTx/>
              <a:buChar char="•"/>
            </a:pPr>
            <a:r>
              <a:rPr lang="en-GB" sz="1200" dirty="0" smtClean="0"/>
              <a:t>Life history parameters known,</a:t>
            </a:r>
            <a:r>
              <a:rPr lang="en-GB" sz="1200" baseline="0" dirty="0" smtClean="0"/>
              <a:t> </a:t>
            </a:r>
            <a:r>
              <a:rPr lang="en-GB" sz="1200" dirty="0" smtClean="0"/>
              <a:t>Other experiences – e.g. infection etc ,</a:t>
            </a:r>
            <a:r>
              <a:rPr lang="en-GB" sz="1200" baseline="0" dirty="0" smtClean="0"/>
              <a:t> </a:t>
            </a:r>
            <a:r>
              <a:rPr lang="en-GB" sz="1200" dirty="0" smtClean="0"/>
              <a:t>Genetic parameters</a:t>
            </a:r>
          </a:p>
          <a:p>
            <a:endParaRPr lang="en-GB" dirty="0"/>
          </a:p>
        </p:txBody>
      </p:sp>
      <p:sp>
        <p:nvSpPr>
          <p:cNvPr id="4" name="Slide Number Placeholder 3"/>
          <p:cNvSpPr>
            <a:spLocks noGrp="1"/>
          </p:cNvSpPr>
          <p:nvPr>
            <p:ph type="sldNum" sz="quarter" idx="10"/>
          </p:nvPr>
        </p:nvSpPr>
        <p:spPr/>
        <p:txBody>
          <a:bodyPr/>
          <a:lstStyle/>
          <a:p>
            <a:fld id="{F6B98725-4D9A-400F-9292-543E00E7370A}" type="slidenum">
              <a:rPr lang="en-US" smtClean="0"/>
              <a:pPr/>
              <a:t>14</a:t>
            </a:fld>
            <a:endParaRPr lang="en-US"/>
          </a:p>
        </p:txBody>
      </p:sp>
    </p:spTree>
    <p:extLst>
      <p:ext uri="{BB962C8B-B14F-4D97-AF65-F5344CB8AC3E}">
        <p14:creationId xmlns:p14="http://schemas.microsoft.com/office/powerpoint/2010/main" val="23419517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228600" indent="-228600" eaLnBrk="0" hangingPunct="0">
              <a:lnSpc>
                <a:spcPct val="110000"/>
              </a:lnSpc>
              <a:buFontTx/>
              <a:buChar char="•"/>
            </a:pPr>
            <a:r>
              <a:rPr lang="en-GB" sz="1200" dirty="0" smtClean="0"/>
              <a:t>Small, isolated and enclosed population,</a:t>
            </a:r>
            <a:r>
              <a:rPr lang="en-GB" sz="1200" baseline="0" dirty="0" smtClean="0"/>
              <a:t> </a:t>
            </a:r>
            <a:r>
              <a:rPr lang="en-GB" sz="1200" dirty="0" smtClean="0"/>
              <a:t>&gt;97% birds colour ringed ,</a:t>
            </a:r>
            <a:r>
              <a:rPr lang="en-GB" sz="1200" baseline="0" dirty="0" smtClean="0"/>
              <a:t> </a:t>
            </a:r>
            <a:endParaRPr lang="en-GB" sz="1200" dirty="0" smtClean="0"/>
          </a:p>
          <a:p>
            <a:pPr marL="228600" indent="-228600" eaLnBrk="0" hangingPunct="0">
              <a:lnSpc>
                <a:spcPct val="110000"/>
              </a:lnSpc>
              <a:buFontTx/>
              <a:buChar char="•"/>
            </a:pPr>
            <a:r>
              <a:rPr lang="en-GB" sz="1200" dirty="0" err="1" smtClean="0"/>
              <a:t>Inititally</a:t>
            </a:r>
            <a:r>
              <a:rPr lang="en-GB" sz="1200" dirty="0" smtClean="0"/>
              <a:t> bled and</a:t>
            </a:r>
            <a:r>
              <a:rPr lang="en-GB" sz="1200" baseline="0" dirty="0" smtClean="0"/>
              <a:t> rung as chicks or fledglings</a:t>
            </a:r>
          </a:p>
          <a:p>
            <a:pPr marL="228600" indent="-228600" eaLnBrk="0" hangingPunct="0">
              <a:lnSpc>
                <a:spcPct val="110000"/>
              </a:lnSpc>
              <a:buFontTx/>
              <a:buChar char="•"/>
            </a:pPr>
            <a:r>
              <a:rPr lang="en-GB" sz="1200" dirty="0" smtClean="0"/>
              <a:t>Exact chronological age known,</a:t>
            </a:r>
            <a:r>
              <a:rPr lang="en-GB" sz="1200" baseline="0" dirty="0" smtClean="0"/>
              <a:t> </a:t>
            </a:r>
          </a:p>
          <a:p>
            <a:pPr marL="228600" indent="-228600" eaLnBrk="0" hangingPunct="0">
              <a:lnSpc>
                <a:spcPct val="110000"/>
              </a:lnSpc>
              <a:buFontTx/>
              <a:buChar char="•"/>
            </a:pPr>
            <a:r>
              <a:rPr lang="en-GB" sz="1200" dirty="0" smtClean="0"/>
              <a:t>Life history parameters known,</a:t>
            </a:r>
            <a:r>
              <a:rPr lang="en-GB" sz="1200" baseline="0" dirty="0" smtClean="0"/>
              <a:t> </a:t>
            </a:r>
            <a:r>
              <a:rPr lang="en-GB" sz="1200" dirty="0" smtClean="0"/>
              <a:t>Other experiences – e.g. infection etc ,</a:t>
            </a:r>
            <a:r>
              <a:rPr lang="en-GB" sz="1200" baseline="0" dirty="0" smtClean="0"/>
              <a:t> </a:t>
            </a:r>
            <a:r>
              <a:rPr lang="en-GB" sz="1200" dirty="0" smtClean="0"/>
              <a:t>Genetic parameters</a:t>
            </a:r>
          </a:p>
          <a:p>
            <a:endParaRPr lang="en-GB" dirty="0"/>
          </a:p>
        </p:txBody>
      </p:sp>
      <p:sp>
        <p:nvSpPr>
          <p:cNvPr id="4" name="Slide Number Placeholder 3"/>
          <p:cNvSpPr>
            <a:spLocks noGrp="1"/>
          </p:cNvSpPr>
          <p:nvPr>
            <p:ph type="sldNum" sz="quarter" idx="10"/>
          </p:nvPr>
        </p:nvSpPr>
        <p:spPr/>
        <p:txBody>
          <a:bodyPr/>
          <a:lstStyle/>
          <a:p>
            <a:fld id="{F6B98725-4D9A-400F-9292-543E00E7370A}" type="slidenum">
              <a:rPr lang="en-US" smtClean="0"/>
              <a:pPr/>
              <a:t>15</a:t>
            </a:fld>
            <a:endParaRPr lang="en-US"/>
          </a:p>
        </p:txBody>
      </p:sp>
    </p:spTree>
    <p:extLst>
      <p:ext uri="{BB962C8B-B14F-4D97-AF65-F5344CB8AC3E}">
        <p14:creationId xmlns:p14="http://schemas.microsoft.com/office/powerpoint/2010/main" val="1380278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228600" indent="-228600" eaLnBrk="0" hangingPunct="0">
              <a:lnSpc>
                <a:spcPct val="110000"/>
              </a:lnSpc>
              <a:buFontTx/>
              <a:buChar char="•"/>
            </a:pPr>
            <a:r>
              <a:rPr lang="en-GB" sz="1200" dirty="0" smtClean="0"/>
              <a:t>Small, isolated and enclosed population,</a:t>
            </a:r>
            <a:r>
              <a:rPr lang="en-GB" sz="1200" baseline="0" dirty="0" smtClean="0"/>
              <a:t> </a:t>
            </a:r>
            <a:r>
              <a:rPr lang="en-GB" sz="1200" dirty="0" smtClean="0"/>
              <a:t>&gt;97% birds colour ringed ,</a:t>
            </a:r>
            <a:r>
              <a:rPr lang="en-GB" sz="1200" baseline="0" dirty="0" smtClean="0"/>
              <a:t> </a:t>
            </a:r>
            <a:endParaRPr lang="en-GB" sz="1200" dirty="0" smtClean="0"/>
          </a:p>
          <a:p>
            <a:pPr marL="228600" indent="-228600" eaLnBrk="0" hangingPunct="0">
              <a:lnSpc>
                <a:spcPct val="110000"/>
              </a:lnSpc>
              <a:buFontTx/>
              <a:buChar char="•"/>
            </a:pPr>
            <a:r>
              <a:rPr lang="en-GB" sz="1200" dirty="0" err="1" smtClean="0"/>
              <a:t>Inititally</a:t>
            </a:r>
            <a:r>
              <a:rPr lang="en-GB" sz="1200" dirty="0" smtClean="0"/>
              <a:t> bled and</a:t>
            </a:r>
            <a:r>
              <a:rPr lang="en-GB" sz="1200" baseline="0" dirty="0" smtClean="0"/>
              <a:t> rung as chicks or fledglings</a:t>
            </a:r>
          </a:p>
          <a:p>
            <a:pPr marL="228600" indent="-228600" eaLnBrk="0" hangingPunct="0">
              <a:lnSpc>
                <a:spcPct val="110000"/>
              </a:lnSpc>
              <a:buFontTx/>
              <a:buChar char="•"/>
            </a:pPr>
            <a:r>
              <a:rPr lang="en-GB" sz="1200" dirty="0" smtClean="0"/>
              <a:t>Exact chronological age known,</a:t>
            </a:r>
            <a:r>
              <a:rPr lang="en-GB" sz="1200" baseline="0" dirty="0" smtClean="0"/>
              <a:t> </a:t>
            </a:r>
          </a:p>
          <a:p>
            <a:pPr marL="228600" indent="-228600" eaLnBrk="0" hangingPunct="0">
              <a:lnSpc>
                <a:spcPct val="110000"/>
              </a:lnSpc>
              <a:buFontTx/>
              <a:buChar char="•"/>
            </a:pPr>
            <a:r>
              <a:rPr lang="en-GB" sz="1200" dirty="0" smtClean="0"/>
              <a:t>Life history parameters known,</a:t>
            </a:r>
            <a:r>
              <a:rPr lang="en-GB" sz="1200" baseline="0" dirty="0" smtClean="0"/>
              <a:t> </a:t>
            </a:r>
            <a:r>
              <a:rPr lang="en-GB" sz="1200" dirty="0" smtClean="0"/>
              <a:t>Other experiences – e.g. infection etc ,</a:t>
            </a:r>
            <a:r>
              <a:rPr lang="en-GB" sz="1200" baseline="0" dirty="0" smtClean="0"/>
              <a:t> </a:t>
            </a:r>
            <a:r>
              <a:rPr lang="en-GB" sz="1200" dirty="0" smtClean="0"/>
              <a:t>Genetic parameters</a:t>
            </a:r>
          </a:p>
          <a:p>
            <a:endParaRPr lang="en-GB" dirty="0"/>
          </a:p>
        </p:txBody>
      </p:sp>
      <p:sp>
        <p:nvSpPr>
          <p:cNvPr id="4" name="Slide Number Placeholder 3"/>
          <p:cNvSpPr>
            <a:spLocks noGrp="1"/>
          </p:cNvSpPr>
          <p:nvPr>
            <p:ph type="sldNum" sz="quarter" idx="10"/>
          </p:nvPr>
        </p:nvSpPr>
        <p:spPr/>
        <p:txBody>
          <a:bodyPr/>
          <a:lstStyle/>
          <a:p>
            <a:fld id="{F6B98725-4D9A-400F-9292-543E00E7370A}" type="slidenum">
              <a:rPr lang="en-US" smtClean="0"/>
              <a:pPr/>
              <a:t>16</a:t>
            </a:fld>
            <a:endParaRPr lang="en-US"/>
          </a:p>
        </p:txBody>
      </p:sp>
    </p:spTree>
    <p:extLst>
      <p:ext uri="{BB962C8B-B14F-4D97-AF65-F5344CB8AC3E}">
        <p14:creationId xmlns:p14="http://schemas.microsoft.com/office/powerpoint/2010/main" val="19453602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6B98725-4D9A-400F-9292-543E00E7370A}" type="slidenum">
              <a:rPr lang="en-US" smtClean="0"/>
              <a:pPr/>
              <a:t>17</a:t>
            </a:fld>
            <a:endParaRPr lang="en-US"/>
          </a:p>
        </p:txBody>
      </p:sp>
    </p:spTree>
    <p:extLst>
      <p:ext uri="{BB962C8B-B14F-4D97-AF65-F5344CB8AC3E}">
        <p14:creationId xmlns:p14="http://schemas.microsoft.com/office/powerpoint/2010/main" val="13990432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6B98725-4D9A-400F-9292-543E00E7370A}" type="slidenum">
              <a:rPr lang="en-US" smtClean="0"/>
              <a:pPr/>
              <a:t>18</a:t>
            </a:fld>
            <a:endParaRPr lang="en-US"/>
          </a:p>
        </p:txBody>
      </p:sp>
    </p:spTree>
    <p:extLst>
      <p:ext uri="{BB962C8B-B14F-4D97-AF65-F5344CB8AC3E}">
        <p14:creationId xmlns:p14="http://schemas.microsoft.com/office/powerpoint/2010/main" val="7354643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6B98725-4D9A-400F-9292-543E00E7370A}" type="slidenum">
              <a:rPr lang="en-US" smtClean="0"/>
              <a:pPr/>
              <a:t>19</a:t>
            </a:fld>
            <a:endParaRPr lang="en-US"/>
          </a:p>
        </p:txBody>
      </p:sp>
    </p:spTree>
    <p:extLst>
      <p:ext uri="{BB962C8B-B14F-4D97-AF65-F5344CB8AC3E}">
        <p14:creationId xmlns:p14="http://schemas.microsoft.com/office/powerpoint/2010/main" val="3740387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GB" sz="1200" kern="1200" dirty="0" smtClean="0">
                <a:solidFill>
                  <a:schemeClr val="tx1"/>
                </a:solidFill>
                <a:effectLst/>
                <a:latin typeface="Arial" charset="0"/>
                <a:ea typeface="+mn-ea"/>
                <a:cs typeface="+mn-cs"/>
              </a:rPr>
              <a:t>Because resources, and the time it take to acquire them, are limited, every organism has a finite amount it can use in its’ efforts to survive and reproduce. Resources spent on one area, cannot be spent on another,. Consequently organisms must trade off how best to spend their resources so as to maximise the benefits they gain.</a:t>
            </a:r>
          </a:p>
          <a:p>
            <a:r>
              <a:rPr lang="en-GB" sz="1200" kern="1200" dirty="0" smtClean="0">
                <a:solidFill>
                  <a:schemeClr val="tx1"/>
                </a:solidFill>
                <a:effectLst/>
                <a:latin typeface="Arial" charset="0"/>
                <a:ea typeface="+mn-ea"/>
                <a:cs typeface="+mn-cs"/>
              </a:rPr>
              <a:t> Such trade-offs are central to our understanding of the evolution, for example why different life-history strategies evolve, i.e. why different organisms differ in aspects such as size, reproduction rate and lifespan, a fundamental part of biology. </a:t>
            </a:r>
          </a:p>
          <a:p>
            <a:r>
              <a:rPr lang="en-GB" sz="1200" kern="1200" dirty="0" smtClean="0">
                <a:solidFill>
                  <a:schemeClr val="tx1"/>
                </a:solidFill>
                <a:effectLst/>
                <a:latin typeface="Arial" charset="0"/>
                <a:ea typeface="+mn-ea"/>
                <a:cs typeface="+mn-cs"/>
              </a:rPr>
              <a:t>The problem is that, although it is often relatively easy to assess the benefit of investment in an area, to understand trade-offs we also need to know the costs. Unfortunately, measuring such costs has proved to be extremely difficult, especially in wild living animals</a:t>
            </a:r>
            <a:endParaRPr lang="en-GB" sz="1200" kern="1200" dirty="0" smtClean="0">
              <a:solidFill>
                <a:schemeClr val="tx1"/>
              </a:solidFill>
              <a:latin typeface="Arial" charset="0"/>
              <a:ea typeface="+mn-ea"/>
              <a:cs typeface="+mn-cs"/>
            </a:endParaRPr>
          </a:p>
          <a:p>
            <a:r>
              <a:rPr lang="en-GB" sz="1200" kern="1200" dirty="0" smtClean="0">
                <a:solidFill>
                  <a:schemeClr val="tx1"/>
                </a:solidFill>
                <a:latin typeface="Arial" charset="0"/>
                <a:ea typeface="+mn-ea"/>
                <a:cs typeface="+mn-cs"/>
              </a:rPr>
              <a:t>What we need is universal</a:t>
            </a:r>
            <a:r>
              <a:rPr lang="en-GB" sz="1200" kern="1200" baseline="0" dirty="0" smtClean="0">
                <a:solidFill>
                  <a:schemeClr val="tx1"/>
                </a:solidFill>
                <a:latin typeface="Arial" charset="0"/>
                <a:ea typeface="+mn-ea"/>
                <a:cs typeface="+mn-cs"/>
              </a:rPr>
              <a:t> measure – a generic currency with which we can measure and compare all these factors</a:t>
            </a:r>
            <a:endParaRPr lang="en-GB" sz="1200" kern="1200" dirty="0" smtClean="0">
              <a:solidFill>
                <a:schemeClr val="tx1"/>
              </a:solidFill>
              <a:latin typeface="Arial" charset="0"/>
              <a:ea typeface="+mn-ea"/>
              <a:cs typeface="+mn-cs"/>
            </a:endParaRPr>
          </a:p>
          <a:p>
            <a:r>
              <a:rPr lang="en-GB" sz="1200" kern="1200" dirty="0" smtClean="0">
                <a:solidFill>
                  <a:schemeClr val="tx1"/>
                </a:solidFill>
                <a:latin typeface="Arial" charset="0"/>
                <a:ea typeface="+mn-ea"/>
                <a:cs typeface="+mn-cs"/>
              </a:rPr>
              <a:t>Quantifying such costs using a universal measure would</a:t>
            </a:r>
            <a:r>
              <a:rPr lang="en-GB" sz="1200" kern="1200" baseline="0" dirty="0" smtClean="0">
                <a:solidFill>
                  <a:schemeClr val="tx1"/>
                </a:solidFill>
                <a:latin typeface="Arial" charset="0"/>
                <a:ea typeface="+mn-ea"/>
                <a:cs typeface="+mn-cs"/>
              </a:rPr>
              <a:t> allow us to</a:t>
            </a:r>
            <a:r>
              <a:rPr lang="en-GB" sz="1200" kern="1200" dirty="0" smtClean="0">
                <a:solidFill>
                  <a:schemeClr val="tx1"/>
                </a:solidFill>
                <a:latin typeface="Arial" charset="0"/>
                <a:ea typeface="+mn-ea"/>
                <a:cs typeface="+mn-cs"/>
              </a:rPr>
              <a:t> determine their relative impact within and between organisms</a:t>
            </a:r>
          </a:p>
          <a:p>
            <a:r>
              <a:rPr lang="en-GB" sz="1200" kern="1200" dirty="0" smtClean="0">
                <a:solidFill>
                  <a:schemeClr val="tx1"/>
                </a:solidFill>
                <a:latin typeface="Arial" charset="0"/>
                <a:ea typeface="+mn-ea"/>
                <a:cs typeface="+mn-cs"/>
              </a:rPr>
              <a:t> </a:t>
            </a:r>
          </a:p>
          <a:p>
            <a:endParaRPr lang="en-GB" dirty="0"/>
          </a:p>
        </p:txBody>
      </p:sp>
      <p:sp>
        <p:nvSpPr>
          <p:cNvPr id="4" name="Slide Number Placeholder 3"/>
          <p:cNvSpPr>
            <a:spLocks noGrp="1"/>
          </p:cNvSpPr>
          <p:nvPr>
            <p:ph type="sldNum" sz="quarter" idx="10"/>
          </p:nvPr>
        </p:nvSpPr>
        <p:spPr/>
        <p:txBody>
          <a:bodyPr/>
          <a:lstStyle/>
          <a:p>
            <a:fld id="{F6B98725-4D9A-400F-9292-543E00E7370A}" type="slidenum">
              <a:rPr lang="en-US" smtClean="0"/>
              <a:pPr/>
              <a:t>2</a:t>
            </a:fld>
            <a:endParaRPr lang="en-US"/>
          </a:p>
        </p:txBody>
      </p:sp>
    </p:spTree>
    <p:extLst>
      <p:ext uri="{BB962C8B-B14F-4D97-AF65-F5344CB8AC3E}">
        <p14:creationId xmlns:p14="http://schemas.microsoft.com/office/powerpoint/2010/main" val="2729565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6B98725-4D9A-400F-9292-543E00E7370A}" type="slidenum">
              <a:rPr lang="en-US" smtClean="0"/>
              <a:pPr/>
              <a:t>20</a:t>
            </a:fld>
            <a:endParaRPr lang="en-US"/>
          </a:p>
        </p:txBody>
      </p:sp>
    </p:spTree>
    <p:extLst>
      <p:ext uri="{BB962C8B-B14F-4D97-AF65-F5344CB8AC3E}">
        <p14:creationId xmlns:p14="http://schemas.microsoft.com/office/powerpoint/2010/main" val="1783019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6B98725-4D9A-400F-9292-543E00E7370A}" type="slidenum">
              <a:rPr lang="en-US" smtClean="0"/>
              <a:pPr/>
              <a:t>21</a:t>
            </a:fld>
            <a:endParaRPr lang="en-US"/>
          </a:p>
        </p:txBody>
      </p:sp>
    </p:spTree>
    <p:extLst>
      <p:ext uri="{BB962C8B-B14F-4D97-AF65-F5344CB8AC3E}">
        <p14:creationId xmlns:p14="http://schemas.microsoft.com/office/powerpoint/2010/main" val="37568961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Need to emphasis that to really understand these things we need to understand the costs as</a:t>
            </a:r>
            <a:r>
              <a:rPr lang="en-GB" baseline="0" dirty="0" smtClean="0"/>
              <a:t> well as the benefits</a:t>
            </a:r>
            <a:endParaRPr lang="en-GB" dirty="0"/>
          </a:p>
        </p:txBody>
      </p:sp>
      <p:sp>
        <p:nvSpPr>
          <p:cNvPr id="4" name="Slide Number Placeholder 3"/>
          <p:cNvSpPr>
            <a:spLocks noGrp="1"/>
          </p:cNvSpPr>
          <p:nvPr>
            <p:ph type="sldNum" sz="quarter" idx="10"/>
          </p:nvPr>
        </p:nvSpPr>
        <p:spPr/>
        <p:txBody>
          <a:bodyPr/>
          <a:lstStyle/>
          <a:p>
            <a:fld id="{F6B98725-4D9A-400F-9292-543E00E7370A}" type="slidenum">
              <a:rPr lang="en-US" smtClean="0"/>
              <a:pPr/>
              <a:t>22</a:t>
            </a:fld>
            <a:endParaRPr lang="en-US"/>
          </a:p>
        </p:txBody>
      </p:sp>
    </p:spTree>
    <p:extLst>
      <p:ext uri="{BB962C8B-B14F-4D97-AF65-F5344CB8AC3E}">
        <p14:creationId xmlns:p14="http://schemas.microsoft.com/office/powerpoint/2010/main" val="31019412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Need to emphasis that to really understand these things we need to understand the costs as</a:t>
            </a:r>
            <a:r>
              <a:rPr lang="en-GB" baseline="0" dirty="0" smtClean="0"/>
              <a:t> well as the benefits</a:t>
            </a:r>
            <a:endParaRPr lang="en-GB" dirty="0"/>
          </a:p>
        </p:txBody>
      </p:sp>
      <p:sp>
        <p:nvSpPr>
          <p:cNvPr id="4" name="Slide Number Placeholder 3"/>
          <p:cNvSpPr>
            <a:spLocks noGrp="1"/>
          </p:cNvSpPr>
          <p:nvPr>
            <p:ph type="sldNum" sz="quarter" idx="10"/>
          </p:nvPr>
        </p:nvSpPr>
        <p:spPr/>
        <p:txBody>
          <a:bodyPr/>
          <a:lstStyle/>
          <a:p>
            <a:fld id="{F6B98725-4D9A-400F-9292-543E00E7370A}" type="slidenum">
              <a:rPr lang="en-US" smtClean="0"/>
              <a:pPr/>
              <a:t>23</a:t>
            </a:fld>
            <a:endParaRPr lang="en-US"/>
          </a:p>
        </p:txBody>
      </p:sp>
    </p:spTree>
    <p:extLst>
      <p:ext uri="{BB962C8B-B14F-4D97-AF65-F5344CB8AC3E}">
        <p14:creationId xmlns:p14="http://schemas.microsoft.com/office/powerpoint/2010/main" val="31010323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Need to emphasis that to really understand these things we need to understand the costs as</a:t>
            </a:r>
            <a:r>
              <a:rPr lang="en-GB" baseline="0" dirty="0" smtClean="0"/>
              <a:t> well as the benefits</a:t>
            </a:r>
            <a:endParaRPr lang="en-GB" dirty="0"/>
          </a:p>
        </p:txBody>
      </p:sp>
      <p:sp>
        <p:nvSpPr>
          <p:cNvPr id="4" name="Slide Number Placeholder 3"/>
          <p:cNvSpPr>
            <a:spLocks noGrp="1"/>
          </p:cNvSpPr>
          <p:nvPr>
            <p:ph type="sldNum" sz="quarter" idx="10"/>
          </p:nvPr>
        </p:nvSpPr>
        <p:spPr/>
        <p:txBody>
          <a:bodyPr/>
          <a:lstStyle/>
          <a:p>
            <a:fld id="{F6B98725-4D9A-400F-9292-543E00E7370A}" type="slidenum">
              <a:rPr lang="en-US" smtClean="0"/>
              <a:pPr/>
              <a:t>24</a:t>
            </a:fld>
            <a:endParaRPr lang="en-US"/>
          </a:p>
        </p:txBody>
      </p:sp>
    </p:spTree>
    <p:extLst>
      <p:ext uri="{BB962C8B-B14F-4D97-AF65-F5344CB8AC3E}">
        <p14:creationId xmlns:p14="http://schemas.microsoft.com/office/powerpoint/2010/main" val="37631867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Need to emphasis that to really understand these things we need to understand the costs as</a:t>
            </a:r>
            <a:r>
              <a:rPr lang="en-GB" baseline="0" dirty="0" smtClean="0"/>
              <a:t> well as the benefits</a:t>
            </a:r>
            <a:endParaRPr lang="en-GB" dirty="0"/>
          </a:p>
        </p:txBody>
      </p:sp>
      <p:sp>
        <p:nvSpPr>
          <p:cNvPr id="4" name="Slide Number Placeholder 3"/>
          <p:cNvSpPr>
            <a:spLocks noGrp="1"/>
          </p:cNvSpPr>
          <p:nvPr>
            <p:ph type="sldNum" sz="quarter" idx="10"/>
          </p:nvPr>
        </p:nvSpPr>
        <p:spPr/>
        <p:txBody>
          <a:bodyPr/>
          <a:lstStyle/>
          <a:p>
            <a:fld id="{F6B98725-4D9A-400F-9292-543E00E7370A}" type="slidenum">
              <a:rPr lang="en-US" smtClean="0"/>
              <a:pPr/>
              <a:t>25</a:t>
            </a:fld>
            <a:endParaRPr lang="en-US"/>
          </a:p>
        </p:txBody>
      </p:sp>
    </p:spTree>
    <p:extLst>
      <p:ext uri="{BB962C8B-B14F-4D97-AF65-F5344CB8AC3E}">
        <p14:creationId xmlns:p14="http://schemas.microsoft.com/office/powerpoint/2010/main" val="26198799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Need to emphasis that to really understand these things we need to understand the costs as</a:t>
            </a:r>
            <a:r>
              <a:rPr lang="en-GB" baseline="0" dirty="0" smtClean="0"/>
              <a:t> well as the benefits</a:t>
            </a:r>
            <a:endParaRPr lang="en-GB" dirty="0"/>
          </a:p>
        </p:txBody>
      </p:sp>
      <p:sp>
        <p:nvSpPr>
          <p:cNvPr id="4" name="Slide Number Placeholder 3"/>
          <p:cNvSpPr>
            <a:spLocks noGrp="1"/>
          </p:cNvSpPr>
          <p:nvPr>
            <p:ph type="sldNum" sz="quarter" idx="10"/>
          </p:nvPr>
        </p:nvSpPr>
        <p:spPr/>
        <p:txBody>
          <a:bodyPr/>
          <a:lstStyle/>
          <a:p>
            <a:fld id="{F6B98725-4D9A-400F-9292-543E00E7370A}" type="slidenum">
              <a:rPr lang="en-US" smtClean="0"/>
              <a:pPr/>
              <a:t>26</a:t>
            </a:fld>
            <a:endParaRPr lang="en-US"/>
          </a:p>
        </p:txBody>
      </p:sp>
    </p:spTree>
    <p:extLst>
      <p:ext uri="{BB962C8B-B14F-4D97-AF65-F5344CB8AC3E}">
        <p14:creationId xmlns:p14="http://schemas.microsoft.com/office/powerpoint/2010/main" val="22203581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Need to emphasis that to really understand these things we need to understand the costs as</a:t>
            </a:r>
            <a:r>
              <a:rPr lang="en-GB" baseline="0" dirty="0" smtClean="0"/>
              <a:t> well as the benefits</a:t>
            </a:r>
            <a:endParaRPr lang="en-GB" dirty="0"/>
          </a:p>
        </p:txBody>
      </p:sp>
      <p:sp>
        <p:nvSpPr>
          <p:cNvPr id="4" name="Slide Number Placeholder 3"/>
          <p:cNvSpPr>
            <a:spLocks noGrp="1"/>
          </p:cNvSpPr>
          <p:nvPr>
            <p:ph type="sldNum" sz="quarter" idx="10"/>
          </p:nvPr>
        </p:nvSpPr>
        <p:spPr/>
        <p:txBody>
          <a:bodyPr/>
          <a:lstStyle/>
          <a:p>
            <a:fld id="{F6B98725-4D9A-400F-9292-543E00E7370A}" type="slidenum">
              <a:rPr lang="en-US" smtClean="0"/>
              <a:pPr/>
              <a:t>27</a:t>
            </a:fld>
            <a:endParaRPr lang="en-US"/>
          </a:p>
        </p:txBody>
      </p:sp>
    </p:spTree>
    <p:extLst>
      <p:ext uri="{BB962C8B-B14F-4D97-AF65-F5344CB8AC3E}">
        <p14:creationId xmlns:p14="http://schemas.microsoft.com/office/powerpoint/2010/main" val="34589357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Need to emphasis that to really understand these things we need to understand the costs as</a:t>
            </a:r>
            <a:r>
              <a:rPr lang="en-GB" baseline="0" dirty="0" smtClean="0"/>
              <a:t> well as the benefits</a:t>
            </a:r>
            <a:endParaRPr lang="en-GB" dirty="0"/>
          </a:p>
        </p:txBody>
      </p:sp>
      <p:sp>
        <p:nvSpPr>
          <p:cNvPr id="4" name="Slide Number Placeholder 3"/>
          <p:cNvSpPr>
            <a:spLocks noGrp="1"/>
          </p:cNvSpPr>
          <p:nvPr>
            <p:ph type="sldNum" sz="quarter" idx="10"/>
          </p:nvPr>
        </p:nvSpPr>
        <p:spPr/>
        <p:txBody>
          <a:bodyPr/>
          <a:lstStyle/>
          <a:p>
            <a:fld id="{F6B98725-4D9A-400F-9292-543E00E7370A}" type="slidenum">
              <a:rPr lang="en-US" smtClean="0"/>
              <a:pPr/>
              <a:t>28</a:t>
            </a:fld>
            <a:endParaRPr lang="en-US"/>
          </a:p>
        </p:txBody>
      </p:sp>
    </p:spTree>
    <p:extLst>
      <p:ext uri="{BB962C8B-B14F-4D97-AF65-F5344CB8AC3E}">
        <p14:creationId xmlns:p14="http://schemas.microsoft.com/office/powerpoint/2010/main" val="1559974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Need to emphasis that to really understand these things we need to understand the costs as</a:t>
            </a:r>
            <a:r>
              <a:rPr lang="en-GB" baseline="0" dirty="0" smtClean="0"/>
              <a:t> well as the benefits</a:t>
            </a:r>
            <a:endParaRPr lang="en-GB" dirty="0"/>
          </a:p>
        </p:txBody>
      </p:sp>
      <p:sp>
        <p:nvSpPr>
          <p:cNvPr id="4" name="Slide Number Placeholder 3"/>
          <p:cNvSpPr>
            <a:spLocks noGrp="1"/>
          </p:cNvSpPr>
          <p:nvPr>
            <p:ph type="sldNum" sz="quarter" idx="10"/>
          </p:nvPr>
        </p:nvSpPr>
        <p:spPr/>
        <p:txBody>
          <a:bodyPr/>
          <a:lstStyle/>
          <a:p>
            <a:fld id="{F6B98725-4D9A-400F-9292-543E00E7370A}" type="slidenum">
              <a:rPr lang="en-US" smtClean="0"/>
              <a:pPr/>
              <a:t>29</a:t>
            </a:fld>
            <a:endParaRPr lang="en-US"/>
          </a:p>
        </p:txBody>
      </p:sp>
    </p:spTree>
    <p:extLst>
      <p:ext uri="{BB962C8B-B14F-4D97-AF65-F5344CB8AC3E}">
        <p14:creationId xmlns:p14="http://schemas.microsoft.com/office/powerpoint/2010/main" val="3160097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GB" sz="1200" kern="1200" dirty="0" smtClean="0">
                <a:solidFill>
                  <a:schemeClr val="tx1"/>
                </a:solidFill>
                <a:effectLst/>
                <a:latin typeface="Arial" charset="0"/>
                <a:ea typeface="+mn-ea"/>
                <a:cs typeface="+mn-cs"/>
              </a:rPr>
              <a:t>Because resources, and the time it take to acquire them, are limited, every organism has a finite amount it can use in its’ efforts to survive and reproduce. Resources spent on one area, cannot be spent on another,. Consequently organisms must trade off how best to spend their resources so as to maximise the benefits they gain.</a:t>
            </a:r>
          </a:p>
          <a:p>
            <a:r>
              <a:rPr lang="en-GB" sz="1200" kern="1200" dirty="0" smtClean="0">
                <a:solidFill>
                  <a:schemeClr val="tx1"/>
                </a:solidFill>
                <a:effectLst/>
                <a:latin typeface="Arial" charset="0"/>
                <a:ea typeface="+mn-ea"/>
                <a:cs typeface="+mn-cs"/>
              </a:rPr>
              <a:t> Such trade-offs are central to our understanding of the evolution, for example why different life-history strategies evolve, i.e. why different organisms differ in aspects such as size, reproduction rate and lifespan, a fundamental part of biology. </a:t>
            </a:r>
          </a:p>
          <a:p>
            <a:r>
              <a:rPr lang="en-GB" sz="1200" kern="1200" dirty="0" smtClean="0">
                <a:solidFill>
                  <a:schemeClr val="tx1"/>
                </a:solidFill>
                <a:effectLst/>
                <a:latin typeface="Arial" charset="0"/>
                <a:ea typeface="+mn-ea"/>
                <a:cs typeface="+mn-cs"/>
              </a:rPr>
              <a:t>The problem is that, although it is often relatively easy to assess the benefit of investment in an area, to understand trade-offs we also need to know the costs. Unfortunately, measuring such costs has proved to be extremely difficult, especially in wild living animals</a:t>
            </a:r>
            <a:endParaRPr lang="en-GB" sz="1200" kern="1200" dirty="0" smtClean="0">
              <a:solidFill>
                <a:schemeClr val="tx1"/>
              </a:solidFill>
              <a:latin typeface="Arial" charset="0"/>
              <a:ea typeface="+mn-ea"/>
              <a:cs typeface="+mn-cs"/>
            </a:endParaRPr>
          </a:p>
          <a:p>
            <a:r>
              <a:rPr lang="en-GB" sz="1200" kern="1200" dirty="0" smtClean="0">
                <a:solidFill>
                  <a:schemeClr val="tx1"/>
                </a:solidFill>
                <a:latin typeface="Arial" charset="0"/>
                <a:ea typeface="+mn-ea"/>
                <a:cs typeface="+mn-cs"/>
              </a:rPr>
              <a:t>What we need is universal</a:t>
            </a:r>
            <a:r>
              <a:rPr lang="en-GB" sz="1200" kern="1200" baseline="0" dirty="0" smtClean="0">
                <a:solidFill>
                  <a:schemeClr val="tx1"/>
                </a:solidFill>
                <a:latin typeface="Arial" charset="0"/>
                <a:ea typeface="+mn-ea"/>
                <a:cs typeface="+mn-cs"/>
              </a:rPr>
              <a:t> measure – a generic currency with which we can measure and compare all these factors</a:t>
            </a:r>
            <a:endParaRPr lang="en-GB" sz="1200" kern="1200" dirty="0" smtClean="0">
              <a:solidFill>
                <a:schemeClr val="tx1"/>
              </a:solidFill>
              <a:latin typeface="Arial" charset="0"/>
              <a:ea typeface="+mn-ea"/>
              <a:cs typeface="+mn-cs"/>
            </a:endParaRPr>
          </a:p>
          <a:p>
            <a:r>
              <a:rPr lang="en-GB" sz="1200" kern="1200" dirty="0" smtClean="0">
                <a:solidFill>
                  <a:schemeClr val="tx1"/>
                </a:solidFill>
                <a:latin typeface="Arial" charset="0"/>
                <a:ea typeface="+mn-ea"/>
                <a:cs typeface="+mn-cs"/>
              </a:rPr>
              <a:t>Quantifying such costs using a universal measure would</a:t>
            </a:r>
            <a:r>
              <a:rPr lang="en-GB" sz="1200" kern="1200" baseline="0" dirty="0" smtClean="0">
                <a:solidFill>
                  <a:schemeClr val="tx1"/>
                </a:solidFill>
                <a:latin typeface="Arial" charset="0"/>
                <a:ea typeface="+mn-ea"/>
                <a:cs typeface="+mn-cs"/>
              </a:rPr>
              <a:t> allow us to</a:t>
            </a:r>
            <a:r>
              <a:rPr lang="en-GB" sz="1200" kern="1200" dirty="0" smtClean="0">
                <a:solidFill>
                  <a:schemeClr val="tx1"/>
                </a:solidFill>
                <a:latin typeface="Arial" charset="0"/>
                <a:ea typeface="+mn-ea"/>
                <a:cs typeface="+mn-cs"/>
              </a:rPr>
              <a:t> determine their relative impact within and between organisms</a:t>
            </a:r>
          </a:p>
          <a:p>
            <a:r>
              <a:rPr lang="en-GB" sz="1200" kern="1200" dirty="0" smtClean="0">
                <a:solidFill>
                  <a:schemeClr val="tx1"/>
                </a:solidFill>
                <a:latin typeface="Arial" charset="0"/>
                <a:ea typeface="+mn-ea"/>
                <a:cs typeface="+mn-cs"/>
              </a:rPr>
              <a:t> </a:t>
            </a:r>
          </a:p>
          <a:p>
            <a:endParaRPr lang="en-GB" dirty="0"/>
          </a:p>
        </p:txBody>
      </p:sp>
      <p:sp>
        <p:nvSpPr>
          <p:cNvPr id="4" name="Slide Number Placeholder 3"/>
          <p:cNvSpPr>
            <a:spLocks noGrp="1"/>
          </p:cNvSpPr>
          <p:nvPr>
            <p:ph type="sldNum" sz="quarter" idx="10"/>
          </p:nvPr>
        </p:nvSpPr>
        <p:spPr/>
        <p:txBody>
          <a:bodyPr/>
          <a:lstStyle/>
          <a:p>
            <a:fld id="{F6B98725-4D9A-400F-9292-543E00E7370A}" type="slidenum">
              <a:rPr lang="en-US" smtClean="0"/>
              <a:pPr/>
              <a:t>3</a:t>
            </a:fld>
            <a:endParaRPr lang="en-US"/>
          </a:p>
        </p:txBody>
      </p:sp>
    </p:spTree>
    <p:extLst>
      <p:ext uri="{BB962C8B-B14F-4D97-AF65-F5344CB8AC3E}">
        <p14:creationId xmlns:p14="http://schemas.microsoft.com/office/powerpoint/2010/main" val="42562225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6B98725-4D9A-400F-9292-543E00E7370A}" type="slidenum">
              <a:rPr lang="en-US" smtClean="0"/>
              <a:pPr/>
              <a:t>30</a:t>
            </a:fld>
            <a:endParaRPr lang="en-US"/>
          </a:p>
        </p:txBody>
      </p:sp>
    </p:spTree>
    <p:extLst>
      <p:ext uri="{BB962C8B-B14F-4D97-AF65-F5344CB8AC3E}">
        <p14:creationId xmlns:p14="http://schemas.microsoft.com/office/powerpoint/2010/main" val="4540240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6B98725-4D9A-400F-9292-543E00E7370A}" type="slidenum">
              <a:rPr lang="en-US" smtClean="0"/>
              <a:pPr/>
              <a:t>31</a:t>
            </a:fld>
            <a:endParaRPr lang="en-US"/>
          </a:p>
        </p:txBody>
      </p:sp>
    </p:spTree>
    <p:extLst>
      <p:ext uri="{BB962C8B-B14F-4D97-AF65-F5344CB8AC3E}">
        <p14:creationId xmlns:p14="http://schemas.microsoft.com/office/powerpoint/2010/main" val="6753976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6B98725-4D9A-400F-9292-543E00E7370A}" type="slidenum">
              <a:rPr lang="en-US" smtClean="0"/>
              <a:pPr/>
              <a:t>32</a:t>
            </a:fld>
            <a:endParaRPr lang="en-US"/>
          </a:p>
        </p:txBody>
      </p:sp>
    </p:spTree>
    <p:extLst>
      <p:ext uri="{BB962C8B-B14F-4D97-AF65-F5344CB8AC3E}">
        <p14:creationId xmlns:p14="http://schemas.microsoft.com/office/powerpoint/2010/main" val="5418585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6B98725-4D9A-400F-9292-543E00E7370A}" type="slidenum">
              <a:rPr lang="en-US" smtClean="0"/>
              <a:pPr/>
              <a:t>33</a:t>
            </a:fld>
            <a:endParaRPr lang="en-US"/>
          </a:p>
        </p:txBody>
      </p:sp>
    </p:spTree>
    <p:extLst>
      <p:ext uri="{BB962C8B-B14F-4D97-AF65-F5344CB8AC3E}">
        <p14:creationId xmlns:p14="http://schemas.microsoft.com/office/powerpoint/2010/main" val="38791460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F6B98725-4D9A-400F-9292-543E00E7370A}" type="slidenum">
              <a:rPr lang="en-US" smtClean="0"/>
              <a:pPr/>
              <a:t>34</a:t>
            </a:fld>
            <a:endParaRPr lang="en-US"/>
          </a:p>
        </p:txBody>
      </p:sp>
    </p:spTree>
    <p:extLst>
      <p:ext uri="{BB962C8B-B14F-4D97-AF65-F5344CB8AC3E}">
        <p14:creationId xmlns:p14="http://schemas.microsoft.com/office/powerpoint/2010/main" val="2719509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F6B98725-4D9A-400F-9292-543E00E7370A}" type="slidenum">
              <a:rPr lang="en-US" smtClean="0"/>
              <a:pPr/>
              <a:t>35</a:t>
            </a:fld>
            <a:endParaRPr lang="en-US"/>
          </a:p>
        </p:txBody>
      </p:sp>
    </p:spTree>
    <p:extLst>
      <p:ext uri="{BB962C8B-B14F-4D97-AF65-F5344CB8AC3E}">
        <p14:creationId xmlns:p14="http://schemas.microsoft.com/office/powerpoint/2010/main" val="5713112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F6B98725-4D9A-400F-9292-543E00E7370A}" type="slidenum">
              <a:rPr lang="en-US" smtClean="0"/>
              <a:pPr/>
              <a:t>36</a:t>
            </a:fld>
            <a:endParaRPr lang="en-US"/>
          </a:p>
        </p:txBody>
      </p:sp>
    </p:spTree>
    <p:extLst>
      <p:ext uri="{BB962C8B-B14F-4D97-AF65-F5344CB8AC3E}">
        <p14:creationId xmlns:p14="http://schemas.microsoft.com/office/powerpoint/2010/main" val="41757258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F6B98725-4D9A-400F-9292-543E00E7370A}" type="slidenum">
              <a:rPr lang="en-US" smtClean="0"/>
              <a:pPr/>
              <a:t>37</a:t>
            </a:fld>
            <a:endParaRPr lang="en-US"/>
          </a:p>
        </p:txBody>
      </p:sp>
    </p:spTree>
    <p:extLst>
      <p:ext uri="{BB962C8B-B14F-4D97-AF65-F5344CB8AC3E}">
        <p14:creationId xmlns:p14="http://schemas.microsoft.com/office/powerpoint/2010/main" val="28822258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mn-lt"/>
                <a:ea typeface="+mn-ea"/>
                <a:cs typeface="+mn-cs"/>
              </a:rPr>
              <a:t>The slope within individuals (black line) was not significantly different to the slope between individuals (</a:t>
            </a:r>
            <a:r>
              <a:rPr lang="en-GB" sz="1200" i="1" kern="1200" dirty="0" smtClean="0">
                <a:solidFill>
                  <a:schemeClr val="tx1"/>
                </a:solidFill>
                <a:latin typeface="+mn-lt"/>
                <a:ea typeface="+mn-ea"/>
                <a:cs typeface="+mn-cs"/>
              </a:rPr>
              <a:t>dotted line</a:t>
            </a:r>
            <a:r>
              <a:rPr lang="en-GB" sz="1200" kern="1200" dirty="0" smtClean="0">
                <a:solidFill>
                  <a:schemeClr val="tx1"/>
                </a:solidFill>
                <a:latin typeface="+mn-lt"/>
                <a:ea typeface="+mn-ea"/>
                <a:cs typeface="+mn-cs"/>
              </a:rPr>
              <a:t>). To analyse whether the relationship between telomeres and age was comparable within and between individuals, we split the age variable into two terms for each bird: the mean age (</a:t>
            </a:r>
            <a:r>
              <a:rPr lang="en-GB" sz="1200" kern="1200" dirty="0" err="1" smtClean="0">
                <a:solidFill>
                  <a:schemeClr val="tx1"/>
                </a:solidFill>
                <a:latin typeface="+mn-lt"/>
                <a:ea typeface="+mn-ea"/>
                <a:cs typeface="+mn-cs"/>
              </a:rPr>
              <a:t>ß</a:t>
            </a:r>
            <a:r>
              <a:rPr lang="en-GB" sz="1200" kern="1200" baseline="-25000" dirty="0" err="1" smtClean="0">
                <a:solidFill>
                  <a:schemeClr val="tx1"/>
                </a:solidFill>
                <a:latin typeface="+mn-lt"/>
                <a:ea typeface="+mn-ea"/>
                <a:cs typeface="+mn-cs"/>
              </a:rPr>
              <a:t>B</a:t>
            </a:r>
            <a:r>
              <a:rPr lang="en-GB" sz="1200" kern="1200" dirty="0" smtClean="0">
                <a:solidFill>
                  <a:schemeClr val="tx1"/>
                </a:solidFill>
                <a:latin typeface="+mn-lt"/>
                <a:ea typeface="+mn-ea"/>
                <a:cs typeface="+mn-cs"/>
              </a:rPr>
              <a:t>; Fig. 1c); and deviation from the mean age (Δ age or </a:t>
            </a:r>
            <a:r>
              <a:rPr lang="en-GB" sz="1200" kern="1200" dirty="0" err="1" smtClean="0">
                <a:solidFill>
                  <a:schemeClr val="tx1"/>
                </a:solidFill>
                <a:latin typeface="+mn-lt"/>
                <a:ea typeface="+mn-ea"/>
                <a:cs typeface="+mn-cs"/>
              </a:rPr>
              <a:t>ß</a:t>
            </a:r>
            <a:r>
              <a:rPr lang="en-GB" sz="1200" kern="1200" baseline="-25000" dirty="0" err="1" smtClean="0">
                <a:solidFill>
                  <a:schemeClr val="tx1"/>
                </a:solidFill>
                <a:latin typeface="+mn-lt"/>
                <a:ea typeface="+mn-ea"/>
                <a:cs typeface="+mn-cs"/>
              </a:rPr>
              <a:t>W</a:t>
            </a:r>
            <a:r>
              <a:rPr lang="en-GB" sz="1200" kern="1200" dirty="0" smtClean="0">
                <a:solidFill>
                  <a:schemeClr val="tx1"/>
                </a:solidFill>
                <a:latin typeface="+mn-lt"/>
                <a:ea typeface="+mn-ea"/>
                <a:cs typeface="+mn-cs"/>
              </a:rPr>
              <a:t>; Fig. 1d).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Within and between individual slopes did not significantly differ </a:t>
            </a:r>
            <a:r>
              <a:rPr lang="en-GB" sz="1200" kern="1200" dirty="0" smtClean="0">
                <a:solidFill>
                  <a:schemeClr val="tx1"/>
                </a:solidFill>
                <a:latin typeface="Arial" charset="0"/>
                <a:ea typeface="+mn-ea"/>
                <a:cs typeface="+mn-cs"/>
              </a:rPr>
              <a:t>(F</a:t>
            </a:r>
            <a:r>
              <a:rPr lang="en-GB" sz="1200" kern="1200" baseline="-25000" dirty="0" smtClean="0">
                <a:solidFill>
                  <a:schemeClr val="tx1"/>
                </a:solidFill>
                <a:latin typeface="Arial" charset="0"/>
                <a:ea typeface="+mn-ea"/>
                <a:cs typeface="+mn-cs"/>
              </a:rPr>
              <a:t>1,369 </a:t>
            </a:r>
            <a:r>
              <a:rPr lang="en-GB" sz="1200" kern="1200" dirty="0" smtClean="0">
                <a:solidFill>
                  <a:schemeClr val="tx1"/>
                </a:solidFill>
                <a:latin typeface="Arial" charset="0"/>
                <a:ea typeface="+mn-ea"/>
                <a:cs typeface="+mn-cs"/>
              </a:rPr>
              <a:t>= 0.45, P=0.50)</a:t>
            </a:r>
            <a:r>
              <a:rPr lang="en-GB" dirty="0" smtClean="0"/>
              <a:t>. </a:t>
            </a:r>
            <a:endParaRPr lang="en-GB" sz="1200" kern="1200" dirty="0" smtClean="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B6DBDF7F-5F07-45BF-B29D-B89BF881BC98}" type="slidenum">
              <a:rPr lang="en-GB" smtClean="0"/>
              <a:pPr/>
              <a:t>38</a:t>
            </a:fld>
            <a:endParaRPr lang="en-GB"/>
          </a:p>
        </p:txBody>
      </p:sp>
    </p:spTree>
    <p:extLst>
      <p:ext uri="{BB962C8B-B14F-4D97-AF65-F5344CB8AC3E}">
        <p14:creationId xmlns:p14="http://schemas.microsoft.com/office/powerpoint/2010/main" val="41628041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mn-lt"/>
                <a:ea typeface="+mn-ea"/>
                <a:cs typeface="+mn-cs"/>
              </a:rPr>
              <a:t>The slope within individuals (black line) was not significantly different to the slope between individuals (</a:t>
            </a:r>
            <a:r>
              <a:rPr lang="en-GB" sz="1200" i="1" kern="1200" dirty="0" smtClean="0">
                <a:solidFill>
                  <a:schemeClr val="tx1"/>
                </a:solidFill>
                <a:latin typeface="+mn-lt"/>
                <a:ea typeface="+mn-ea"/>
                <a:cs typeface="+mn-cs"/>
              </a:rPr>
              <a:t>dotted line</a:t>
            </a:r>
            <a:r>
              <a:rPr lang="en-GB" sz="1200" kern="1200" dirty="0" smtClean="0">
                <a:solidFill>
                  <a:schemeClr val="tx1"/>
                </a:solidFill>
                <a:latin typeface="+mn-lt"/>
                <a:ea typeface="+mn-ea"/>
                <a:cs typeface="+mn-cs"/>
              </a:rPr>
              <a:t>). To analyse whether the relationship between telomeres and age was comparable within and between individuals, we split the age variable into two terms for each bird: the mean age (</a:t>
            </a:r>
            <a:r>
              <a:rPr lang="en-GB" sz="1200" kern="1200" dirty="0" err="1" smtClean="0">
                <a:solidFill>
                  <a:schemeClr val="tx1"/>
                </a:solidFill>
                <a:latin typeface="+mn-lt"/>
                <a:ea typeface="+mn-ea"/>
                <a:cs typeface="+mn-cs"/>
              </a:rPr>
              <a:t>ß</a:t>
            </a:r>
            <a:r>
              <a:rPr lang="en-GB" sz="1200" kern="1200" baseline="-25000" dirty="0" err="1" smtClean="0">
                <a:solidFill>
                  <a:schemeClr val="tx1"/>
                </a:solidFill>
                <a:latin typeface="+mn-lt"/>
                <a:ea typeface="+mn-ea"/>
                <a:cs typeface="+mn-cs"/>
              </a:rPr>
              <a:t>B</a:t>
            </a:r>
            <a:r>
              <a:rPr lang="en-GB" sz="1200" kern="1200" dirty="0" smtClean="0">
                <a:solidFill>
                  <a:schemeClr val="tx1"/>
                </a:solidFill>
                <a:latin typeface="+mn-lt"/>
                <a:ea typeface="+mn-ea"/>
                <a:cs typeface="+mn-cs"/>
              </a:rPr>
              <a:t>; Fig. 1c); and deviation from the mean age (Δ age or </a:t>
            </a:r>
            <a:r>
              <a:rPr lang="en-GB" sz="1200" kern="1200" dirty="0" err="1" smtClean="0">
                <a:solidFill>
                  <a:schemeClr val="tx1"/>
                </a:solidFill>
                <a:latin typeface="+mn-lt"/>
                <a:ea typeface="+mn-ea"/>
                <a:cs typeface="+mn-cs"/>
              </a:rPr>
              <a:t>ß</a:t>
            </a:r>
            <a:r>
              <a:rPr lang="en-GB" sz="1200" kern="1200" baseline="-25000" dirty="0" err="1" smtClean="0">
                <a:solidFill>
                  <a:schemeClr val="tx1"/>
                </a:solidFill>
                <a:latin typeface="+mn-lt"/>
                <a:ea typeface="+mn-ea"/>
                <a:cs typeface="+mn-cs"/>
              </a:rPr>
              <a:t>W</a:t>
            </a:r>
            <a:r>
              <a:rPr lang="en-GB" sz="1200" kern="1200" dirty="0" smtClean="0">
                <a:solidFill>
                  <a:schemeClr val="tx1"/>
                </a:solidFill>
                <a:latin typeface="+mn-lt"/>
                <a:ea typeface="+mn-ea"/>
                <a:cs typeface="+mn-cs"/>
              </a:rPr>
              <a:t>; Fig. 1d).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Within and between individual slopes did not significantly differ </a:t>
            </a:r>
            <a:r>
              <a:rPr lang="en-GB" sz="1200" kern="1200" dirty="0" smtClean="0">
                <a:solidFill>
                  <a:schemeClr val="tx1"/>
                </a:solidFill>
                <a:latin typeface="Arial" charset="0"/>
                <a:ea typeface="+mn-ea"/>
                <a:cs typeface="+mn-cs"/>
              </a:rPr>
              <a:t>(F</a:t>
            </a:r>
            <a:r>
              <a:rPr lang="en-GB" sz="1200" kern="1200" baseline="-25000" dirty="0" smtClean="0">
                <a:solidFill>
                  <a:schemeClr val="tx1"/>
                </a:solidFill>
                <a:latin typeface="Arial" charset="0"/>
                <a:ea typeface="+mn-ea"/>
                <a:cs typeface="+mn-cs"/>
              </a:rPr>
              <a:t>1,369 </a:t>
            </a:r>
            <a:r>
              <a:rPr lang="en-GB" sz="1200" kern="1200" dirty="0" smtClean="0">
                <a:solidFill>
                  <a:schemeClr val="tx1"/>
                </a:solidFill>
                <a:latin typeface="Arial" charset="0"/>
                <a:ea typeface="+mn-ea"/>
                <a:cs typeface="+mn-cs"/>
              </a:rPr>
              <a:t>= 0.45, P=0.50)</a:t>
            </a:r>
            <a:r>
              <a:rPr lang="en-GB" dirty="0" smtClean="0"/>
              <a:t>. </a:t>
            </a:r>
            <a:endParaRPr lang="en-GB" sz="1200" kern="1200" dirty="0" smtClean="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B6DBDF7F-5F07-45BF-B29D-B89BF881BC98}" type="slidenum">
              <a:rPr lang="en-GB" smtClean="0"/>
              <a:pPr/>
              <a:t>39</a:t>
            </a:fld>
            <a:endParaRPr lang="en-GB"/>
          </a:p>
        </p:txBody>
      </p:sp>
    </p:spTree>
    <p:extLst>
      <p:ext uri="{BB962C8B-B14F-4D97-AF65-F5344CB8AC3E}">
        <p14:creationId xmlns:p14="http://schemas.microsoft.com/office/powerpoint/2010/main" val="3975569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bwMode="auto">
          <a:noFill/>
          <a:ln>
            <a:solidFill>
              <a:srgbClr val="000000"/>
            </a:solidFill>
            <a:miter lim="800000"/>
            <a:headEnd/>
            <a:tailEnd/>
          </a:ln>
        </p:spPr>
      </p:sp>
      <p:sp>
        <p:nvSpPr>
          <p:cNvPr id="21506" name="Notes Placeholder 2"/>
          <p:cNvSpPr>
            <a:spLocks noGrp="1"/>
          </p:cNvSpPr>
          <p:nvPr>
            <p:ph type="body" idx="1"/>
          </p:nvPr>
        </p:nvSpPr>
        <p:spPr bwMode="auto">
          <a:noFill/>
        </p:spPr>
        <p:txBody>
          <a:bodyPr wrap="square" numCol="1" anchor="t" anchorCtr="0" compatLnSpc="1">
            <a:prstTxWarp prst="textNoShape">
              <a:avLst/>
            </a:prstTxWarp>
          </a:bodyPr>
          <a:lstStyle/>
          <a:p>
            <a:pPr marL="342900" indent="-342900">
              <a:lnSpc>
                <a:spcPct val="150000"/>
              </a:lnSpc>
              <a:spcBef>
                <a:spcPct val="20000"/>
              </a:spcBef>
              <a:buFont typeface="Arial" charset="0"/>
              <a:buChar char="•"/>
            </a:pPr>
            <a:r>
              <a:rPr lang="en-GB" sz="1200" kern="1200" dirty="0" smtClean="0">
                <a:solidFill>
                  <a:schemeClr val="tx1"/>
                </a:solidFill>
                <a:latin typeface="Arial" charset="0"/>
                <a:ea typeface="+mn-ea"/>
                <a:cs typeface="+mn-cs"/>
              </a:rPr>
              <a:t>Specialized regions of repetitive DNA </a:t>
            </a:r>
          </a:p>
          <a:p>
            <a:pPr marL="342900" indent="-342900">
              <a:lnSpc>
                <a:spcPct val="150000"/>
              </a:lnSpc>
              <a:spcBef>
                <a:spcPct val="20000"/>
              </a:spcBef>
              <a:buFont typeface="Arial" charset="0"/>
              <a:buChar char="•"/>
            </a:pPr>
            <a:r>
              <a:rPr lang="en-GB" sz="1200" kern="1200" dirty="0" smtClean="0">
                <a:solidFill>
                  <a:schemeClr val="tx1"/>
                </a:solidFill>
                <a:latin typeface="Arial" charset="0"/>
                <a:ea typeface="+mn-ea"/>
                <a:cs typeface="+mn-cs"/>
              </a:rPr>
              <a:t>Act as ‘caps’ to protect the ends of chromosomes</a:t>
            </a:r>
          </a:p>
          <a:p>
            <a:pPr marL="342900" indent="-342900">
              <a:lnSpc>
                <a:spcPct val="150000"/>
              </a:lnSpc>
              <a:spcBef>
                <a:spcPct val="20000"/>
              </a:spcBef>
              <a:buFont typeface="Arial" charset="0"/>
              <a:buChar char="•"/>
            </a:pPr>
            <a:r>
              <a:rPr lang="en-GB" sz="1200" kern="1200" dirty="0" smtClean="0">
                <a:solidFill>
                  <a:schemeClr val="tx1"/>
                </a:solidFill>
                <a:latin typeface="Arial" charset="0"/>
                <a:ea typeface="+mn-ea"/>
                <a:cs typeface="+mn-cs"/>
              </a:rPr>
              <a:t>Prevent chromosome degradation or fusion during division (mitosis or </a:t>
            </a:r>
            <a:r>
              <a:rPr lang="en-GB" sz="1200" kern="1200" dirty="0" err="1" smtClean="0">
                <a:solidFill>
                  <a:schemeClr val="tx1"/>
                </a:solidFill>
                <a:latin typeface="Arial" charset="0"/>
                <a:ea typeface="+mn-ea"/>
                <a:cs typeface="+mn-cs"/>
              </a:rPr>
              <a:t>mieosis</a:t>
            </a:r>
            <a:endParaRPr lang="en-GB" sz="1200" kern="1200" dirty="0" smtClean="0">
              <a:solidFill>
                <a:schemeClr val="tx1"/>
              </a:solidFill>
              <a:latin typeface="Arial" charset="0"/>
              <a:ea typeface="+mn-ea"/>
              <a:cs typeface="+mn-cs"/>
            </a:endParaRPr>
          </a:p>
        </p:txBody>
      </p:sp>
      <p:sp>
        <p:nvSpPr>
          <p:cNvPr id="215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1A19D8E-2A68-4F7D-8E93-29B9C02E279A}" type="slidenum">
              <a:rPr lang="en-GB"/>
              <a:pPr fontAlgn="base">
                <a:spcBef>
                  <a:spcPct val="0"/>
                </a:spcBef>
                <a:spcAft>
                  <a:spcPct val="0"/>
                </a:spcAft>
              </a:pPr>
              <a:t>4</a:t>
            </a:fld>
            <a:endParaRPr lang="en-GB"/>
          </a:p>
        </p:txBody>
      </p:sp>
    </p:spTree>
    <p:extLst>
      <p:ext uri="{BB962C8B-B14F-4D97-AF65-F5344CB8AC3E}">
        <p14:creationId xmlns:p14="http://schemas.microsoft.com/office/powerpoint/2010/main" val="24678625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mn-lt"/>
                <a:ea typeface="+mn-ea"/>
                <a:cs typeface="+mn-cs"/>
              </a:rPr>
              <a:t>The slope within individuals (black line) was not significantly different to the slope between individuals (</a:t>
            </a:r>
            <a:r>
              <a:rPr lang="en-GB" sz="1200" i="1" kern="1200" dirty="0" smtClean="0">
                <a:solidFill>
                  <a:schemeClr val="tx1"/>
                </a:solidFill>
                <a:latin typeface="+mn-lt"/>
                <a:ea typeface="+mn-ea"/>
                <a:cs typeface="+mn-cs"/>
              </a:rPr>
              <a:t>dotted line</a:t>
            </a:r>
            <a:r>
              <a:rPr lang="en-GB" sz="1200" kern="1200" dirty="0" smtClean="0">
                <a:solidFill>
                  <a:schemeClr val="tx1"/>
                </a:solidFill>
                <a:latin typeface="+mn-lt"/>
                <a:ea typeface="+mn-ea"/>
                <a:cs typeface="+mn-cs"/>
              </a:rPr>
              <a:t>). To analyse whether the relationship between telomeres and age was comparable within and between individuals, we split the age variable into two terms for each bird: the mean age (</a:t>
            </a:r>
            <a:r>
              <a:rPr lang="en-GB" sz="1200" kern="1200" dirty="0" err="1" smtClean="0">
                <a:solidFill>
                  <a:schemeClr val="tx1"/>
                </a:solidFill>
                <a:latin typeface="+mn-lt"/>
                <a:ea typeface="+mn-ea"/>
                <a:cs typeface="+mn-cs"/>
              </a:rPr>
              <a:t>ß</a:t>
            </a:r>
            <a:r>
              <a:rPr lang="en-GB" sz="1200" kern="1200" baseline="-25000" dirty="0" err="1" smtClean="0">
                <a:solidFill>
                  <a:schemeClr val="tx1"/>
                </a:solidFill>
                <a:latin typeface="+mn-lt"/>
                <a:ea typeface="+mn-ea"/>
                <a:cs typeface="+mn-cs"/>
              </a:rPr>
              <a:t>B</a:t>
            </a:r>
            <a:r>
              <a:rPr lang="en-GB" sz="1200" kern="1200" dirty="0" smtClean="0">
                <a:solidFill>
                  <a:schemeClr val="tx1"/>
                </a:solidFill>
                <a:latin typeface="+mn-lt"/>
                <a:ea typeface="+mn-ea"/>
                <a:cs typeface="+mn-cs"/>
              </a:rPr>
              <a:t>; Fig. 1c); and deviation from the mean age (Δ age or </a:t>
            </a:r>
            <a:r>
              <a:rPr lang="en-GB" sz="1200" kern="1200" dirty="0" err="1" smtClean="0">
                <a:solidFill>
                  <a:schemeClr val="tx1"/>
                </a:solidFill>
                <a:latin typeface="+mn-lt"/>
                <a:ea typeface="+mn-ea"/>
                <a:cs typeface="+mn-cs"/>
              </a:rPr>
              <a:t>ß</a:t>
            </a:r>
            <a:r>
              <a:rPr lang="en-GB" sz="1200" kern="1200" baseline="-25000" dirty="0" err="1" smtClean="0">
                <a:solidFill>
                  <a:schemeClr val="tx1"/>
                </a:solidFill>
                <a:latin typeface="+mn-lt"/>
                <a:ea typeface="+mn-ea"/>
                <a:cs typeface="+mn-cs"/>
              </a:rPr>
              <a:t>W</a:t>
            </a:r>
            <a:r>
              <a:rPr lang="en-GB" sz="1200" kern="1200" dirty="0" smtClean="0">
                <a:solidFill>
                  <a:schemeClr val="tx1"/>
                </a:solidFill>
                <a:latin typeface="+mn-lt"/>
                <a:ea typeface="+mn-ea"/>
                <a:cs typeface="+mn-cs"/>
              </a:rPr>
              <a:t>; Fig. 1d).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Within and between individual slopes did not significantly differ </a:t>
            </a:r>
            <a:r>
              <a:rPr lang="en-GB" sz="1200" kern="1200" dirty="0" smtClean="0">
                <a:solidFill>
                  <a:schemeClr val="tx1"/>
                </a:solidFill>
                <a:latin typeface="Arial" charset="0"/>
                <a:ea typeface="+mn-ea"/>
                <a:cs typeface="+mn-cs"/>
              </a:rPr>
              <a:t>(F</a:t>
            </a:r>
            <a:r>
              <a:rPr lang="en-GB" sz="1200" kern="1200" baseline="-25000" dirty="0" smtClean="0">
                <a:solidFill>
                  <a:schemeClr val="tx1"/>
                </a:solidFill>
                <a:latin typeface="Arial" charset="0"/>
                <a:ea typeface="+mn-ea"/>
                <a:cs typeface="+mn-cs"/>
              </a:rPr>
              <a:t>1,369 </a:t>
            </a:r>
            <a:r>
              <a:rPr lang="en-GB" sz="1200" kern="1200" dirty="0" smtClean="0">
                <a:solidFill>
                  <a:schemeClr val="tx1"/>
                </a:solidFill>
                <a:latin typeface="Arial" charset="0"/>
                <a:ea typeface="+mn-ea"/>
                <a:cs typeface="+mn-cs"/>
              </a:rPr>
              <a:t>= 0.45, P=0.50)</a:t>
            </a:r>
            <a:r>
              <a:rPr lang="en-GB" dirty="0" smtClean="0"/>
              <a:t>. </a:t>
            </a:r>
            <a:endParaRPr lang="en-GB" sz="1200" kern="1200" dirty="0" smtClean="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B6DBDF7F-5F07-45BF-B29D-B89BF881BC98}" type="slidenum">
              <a:rPr lang="en-GB" smtClean="0"/>
              <a:pPr/>
              <a:t>40</a:t>
            </a:fld>
            <a:endParaRPr lang="en-GB"/>
          </a:p>
        </p:txBody>
      </p:sp>
    </p:spTree>
    <p:extLst>
      <p:ext uri="{BB962C8B-B14F-4D97-AF65-F5344CB8AC3E}">
        <p14:creationId xmlns:p14="http://schemas.microsoft.com/office/powerpoint/2010/main" val="31247834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mn-lt"/>
                <a:ea typeface="+mn-ea"/>
                <a:cs typeface="+mn-cs"/>
              </a:rPr>
              <a:t>The slope within individuals (black line) was not significantly different to the slope between individuals (</a:t>
            </a:r>
            <a:r>
              <a:rPr lang="en-GB" sz="1200" i="1" kern="1200" dirty="0" smtClean="0">
                <a:solidFill>
                  <a:schemeClr val="tx1"/>
                </a:solidFill>
                <a:latin typeface="+mn-lt"/>
                <a:ea typeface="+mn-ea"/>
                <a:cs typeface="+mn-cs"/>
              </a:rPr>
              <a:t>dotted line</a:t>
            </a:r>
            <a:r>
              <a:rPr lang="en-GB" sz="1200" kern="1200" dirty="0" smtClean="0">
                <a:solidFill>
                  <a:schemeClr val="tx1"/>
                </a:solidFill>
                <a:latin typeface="+mn-lt"/>
                <a:ea typeface="+mn-ea"/>
                <a:cs typeface="+mn-cs"/>
              </a:rPr>
              <a:t>). To analyse whether the relationship between telomeres and age was comparable within and between individuals, we split the age variable into two terms for each bird: the mean age (</a:t>
            </a:r>
            <a:r>
              <a:rPr lang="en-GB" sz="1200" kern="1200" dirty="0" err="1" smtClean="0">
                <a:solidFill>
                  <a:schemeClr val="tx1"/>
                </a:solidFill>
                <a:latin typeface="+mn-lt"/>
                <a:ea typeface="+mn-ea"/>
                <a:cs typeface="+mn-cs"/>
              </a:rPr>
              <a:t>ß</a:t>
            </a:r>
            <a:r>
              <a:rPr lang="en-GB" sz="1200" kern="1200" baseline="-25000" dirty="0" err="1" smtClean="0">
                <a:solidFill>
                  <a:schemeClr val="tx1"/>
                </a:solidFill>
                <a:latin typeface="+mn-lt"/>
                <a:ea typeface="+mn-ea"/>
                <a:cs typeface="+mn-cs"/>
              </a:rPr>
              <a:t>B</a:t>
            </a:r>
            <a:r>
              <a:rPr lang="en-GB" sz="1200" kern="1200" dirty="0" smtClean="0">
                <a:solidFill>
                  <a:schemeClr val="tx1"/>
                </a:solidFill>
                <a:latin typeface="+mn-lt"/>
                <a:ea typeface="+mn-ea"/>
                <a:cs typeface="+mn-cs"/>
              </a:rPr>
              <a:t>; Fig. 1c); and deviation from the mean age (Δ age or </a:t>
            </a:r>
            <a:r>
              <a:rPr lang="en-GB" sz="1200" kern="1200" dirty="0" err="1" smtClean="0">
                <a:solidFill>
                  <a:schemeClr val="tx1"/>
                </a:solidFill>
                <a:latin typeface="+mn-lt"/>
                <a:ea typeface="+mn-ea"/>
                <a:cs typeface="+mn-cs"/>
              </a:rPr>
              <a:t>ß</a:t>
            </a:r>
            <a:r>
              <a:rPr lang="en-GB" sz="1200" kern="1200" baseline="-25000" dirty="0" err="1" smtClean="0">
                <a:solidFill>
                  <a:schemeClr val="tx1"/>
                </a:solidFill>
                <a:latin typeface="+mn-lt"/>
                <a:ea typeface="+mn-ea"/>
                <a:cs typeface="+mn-cs"/>
              </a:rPr>
              <a:t>W</a:t>
            </a:r>
            <a:r>
              <a:rPr lang="en-GB" sz="1200" kern="1200" dirty="0" smtClean="0">
                <a:solidFill>
                  <a:schemeClr val="tx1"/>
                </a:solidFill>
                <a:latin typeface="+mn-lt"/>
                <a:ea typeface="+mn-ea"/>
                <a:cs typeface="+mn-cs"/>
              </a:rPr>
              <a:t>; Fig. 1d).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Within and between individual slopes did not significantly differ </a:t>
            </a:r>
            <a:r>
              <a:rPr lang="en-GB" sz="1200" kern="1200" dirty="0" smtClean="0">
                <a:solidFill>
                  <a:schemeClr val="tx1"/>
                </a:solidFill>
                <a:latin typeface="Arial" charset="0"/>
                <a:ea typeface="+mn-ea"/>
                <a:cs typeface="+mn-cs"/>
              </a:rPr>
              <a:t>(F</a:t>
            </a:r>
            <a:r>
              <a:rPr lang="en-GB" sz="1200" kern="1200" baseline="-25000" dirty="0" smtClean="0">
                <a:solidFill>
                  <a:schemeClr val="tx1"/>
                </a:solidFill>
                <a:latin typeface="Arial" charset="0"/>
                <a:ea typeface="+mn-ea"/>
                <a:cs typeface="+mn-cs"/>
              </a:rPr>
              <a:t>1,369 </a:t>
            </a:r>
            <a:r>
              <a:rPr lang="en-GB" sz="1200" kern="1200" dirty="0" smtClean="0">
                <a:solidFill>
                  <a:schemeClr val="tx1"/>
                </a:solidFill>
                <a:latin typeface="Arial" charset="0"/>
                <a:ea typeface="+mn-ea"/>
                <a:cs typeface="+mn-cs"/>
              </a:rPr>
              <a:t>= 0.45, P=0.50)</a:t>
            </a:r>
            <a:r>
              <a:rPr lang="en-GB" dirty="0" smtClean="0"/>
              <a:t>. </a:t>
            </a:r>
            <a:endParaRPr lang="en-GB" sz="1200" kern="1200" dirty="0" smtClean="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B6DBDF7F-5F07-45BF-B29D-B89BF881BC98}" type="slidenum">
              <a:rPr lang="en-GB" smtClean="0"/>
              <a:pPr/>
              <a:t>41</a:t>
            </a:fld>
            <a:endParaRPr lang="en-GB"/>
          </a:p>
        </p:txBody>
      </p:sp>
    </p:spTree>
    <p:extLst>
      <p:ext uri="{BB962C8B-B14F-4D97-AF65-F5344CB8AC3E}">
        <p14:creationId xmlns:p14="http://schemas.microsoft.com/office/powerpoint/2010/main" val="35601924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6B98725-4D9A-400F-9292-543E00E7370A}" type="slidenum">
              <a:rPr lang="en-US" smtClean="0"/>
              <a:pPr/>
              <a:t>42</a:t>
            </a:fld>
            <a:endParaRPr lang="en-US"/>
          </a:p>
        </p:txBody>
      </p:sp>
    </p:spTree>
    <p:extLst>
      <p:ext uri="{BB962C8B-B14F-4D97-AF65-F5344CB8AC3E}">
        <p14:creationId xmlns:p14="http://schemas.microsoft.com/office/powerpoint/2010/main" val="3300212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GB" sz="1200" kern="1200" dirty="0" smtClean="0">
                <a:solidFill>
                  <a:schemeClr val="tx1"/>
                </a:solidFill>
                <a:latin typeface="Arial" charset="0"/>
                <a:ea typeface="+mn-ea"/>
                <a:cs typeface="+mn-cs"/>
              </a:rPr>
              <a:t>The idea?</a:t>
            </a:r>
          </a:p>
          <a:p>
            <a:endParaRPr lang="en-GB" sz="1200" kern="1200" dirty="0" smtClean="0">
              <a:solidFill>
                <a:schemeClr val="tx1"/>
              </a:solidFill>
              <a:latin typeface="Arial" charset="0"/>
              <a:ea typeface="+mn-ea"/>
              <a:cs typeface="+mn-cs"/>
            </a:endParaRPr>
          </a:p>
          <a:p>
            <a:endParaRPr lang="en-GB" dirty="0"/>
          </a:p>
        </p:txBody>
      </p:sp>
      <p:sp>
        <p:nvSpPr>
          <p:cNvPr id="4" name="Slide Number Placeholder 3"/>
          <p:cNvSpPr>
            <a:spLocks noGrp="1"/>
          </p:cNvSpPr>
          <p:nvPr>
            <p:ph type="sldNum" sz="quarter" idx="10"/>
          </p:nvPr>
        </p:nvSpPr>
        <p:spPr/>
        <p:txBody>
          <a:bodyPr/>
          <a:lstStyle/>
          <a:p>
            <a:fld id="{F6B98725-4D9A-400F-9292-543E00E7370A}" type="slidenum">
              <a:rPr lang="en-US" smtClean="0"/>
              <a:pPr/>
              <a:t>5</a:t>
            </a:fld>
            <a:endParaRPr lang="en-US"/>
          </a:p>
        </p:txBody>
      </p:sp>
    </p:spTree>
    <p:extLst>
      <p:ext uri="{BB962C8B-B14F-4D97-AF65-F5344CB8AC3E}">
        <p14:creationId xmlns:p14="http://schemas.microsoft.com/office/powerpoint/2010/main" val="2868893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GB" sz="1200" kern="1200" dirty="0" smtClean="0">
                <a:solidFill>
                  <a:schemeClr val="tx1"/>
                </a:solidFill>
                <a:latin typeface="Arial" charset="0"/>
                <a:ea typeface="+mn-ea"/>
                <a:cs typeface="+mn-cs"/>
              </a:rPr>
              <a:t>The idea?</a:t>
            </a:r>
          </a:p>
          <a:p>
            <a:endParaRPr lang="en-GB" sz="1200" kern="1200" dirty="0" smtClean="0">
              <a:solidFill>
                <a:schemeClr val="tx1"/>
              </a:solidFill>
              <a:latin typeface="Arial" charset="0"/>
              <a:ea typeface="+mn-ea"/>
              <a:cs typeface="+mn-cs"/>
            </a:endParaRPr>
          </a:p>
          <a:p>
            <a:endParaRPr lang="en-GB" dirty="0"/>
          </a:p>
        </p:txBody>
      </p:sp>
      <p:sp>
        <p:nvSpPr>
          <p:cNvPr id="4" name="Slide Number Placeholder 3"/>
          <p:cNvSpPr>
            <a:spLocks noGrp="1"/>
          </p:cNvSpPr>
          <p:nvPr>
            <p:ph type="sldNum" sz="quarter" idx="10"/>
          </p:nvPr>
        </p:nvSpPr>
        <p:spPr/>
        <p:txBody>
          <a:bodyPr/>
          <a:lstStyle/>
          <a:p>
            <a:fld id="{F6B98725-4D9A-400F-9292-543E00E7370A}" type="slidenum">
              <a:rPr lang="en-US" smtClean="0"/>
              <a:pPr/>
              <a:t>6</a:t>
            </a:fld>
            <a:endParaRPr lang="en-US"/>
          </a:p>
        </p:txBody>
      </p:sp>
    </p:spTree>
    <p:extLst>
      <p:ext uri="{BB962C8B-B14F-4D97-AF65-F5344CB8AC3E}">
        <p14:creationId xmlns:p14="http://schemas.microsoft.com/office/powerpoint/2010/main" val="1071026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GB" sz="1200" kern="1200" dirty="0" smtClean="0">
                <a:solidFill>
                  <a:schemeClr val="tx1"/>
                </a:solidFill>
                <a:latin typeface="Arial" charset="0"/>
                <a:ea typeface="+mn-ea"/>
                <a:cs typeface="+mn-cs"/>
              </a:rPr>
              <a:t>The idea?</a:t>
            </a:r>
          </a:p>
          <a:p>
            <a:endParaRPr lang="en-GB" sz="1200" kern="1200" dirty="0" smtClean="0">
              <a:solidFill>
                <a:schemeClr val="tx1"/>
              </a:solidFill>
              <a:latin typeface="Arial" charset="0"/>
              <a:ea typeface="+mn-ea"/>
              <a:cs typeface="+mn-cs"/>
            </a:endParaRPr>
          </a:p>
          <a:p>
            <a:endParaRPr lang="en-GB" dirty="0"/>
          </a:p>
        </p:txBody>
      </p:sp>
      <p:sp>
        <p:nvSpPr>
          <p:cNvPr id="4" name="Slide Number Placeholder 3"/>
          <p:cNvSpPr>
            <a:spLocks noGrp="1"/>
          </p:cNvSpPr>
          <p:nvPr>
            <p:ph type="sldNum" sz="quarter" idx="10"/>
          </p:nvPr>
        </p:nvSpPr>
        <p:spPr/>
        <p:txBody>
          <a:bodyPr/>
          <a:lstStyle/>
          <a:p>
            <a:fld id="{F6B98725-4D9A-400F-9292-543E00E7370A}" type="slidenum">
              <a:rPr lang="en-US" smtClean="0"/>
              <a:pPr/>
              <a:t>7</a:t>
            </a:fld>
            <a:endParaRPr lang="en-US"/>
          </a:p>
        </p:txBody>
      </p:sp>
    </p:spTree>
    <p:extLst>
      <p:ext uri="{BB962C8B-B14F-4D97-AF65-F5344CB8AC3E}">
        <p14:creationId xmlns:p14="http://schemas.microsoft.com/office/powerpoint/2010/main" val="472560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GB" sz="1200" kern="1200" dirty="0" smtClean="0">
                <a:solidFill>
                  <a:schemeClr val="tx1"/>
                </a:solidFill>
                <a:latin typeface="Arial" charset="0"/>
                <a:ea typeface="+mn-ea"/>
                <a:cs typeface="+mn-cs"/>
              </a:rPr>
              <a:t>The idea?</a:t>
            </a:r>
          </a:p>
          <a:p>
            <a:endParaRPr lang="en-GB" sz="1200" kern="1200" dirty="0" smtClean="0">
              <a:solidFill>
                <a:schemeClr val="tx1"/>
              </a:solidFill>
              <a:latin typeface="Arial" charset="0"/>
              <a:ea typeface="+mn-ea"/>
              <a:cs typeface="+mn-cs"/>
            </a:endParaRPr>
          </a:p>
          <a:p>
            <a:endParaRPr lang="en-GB" dirty="0"/>
          </a:p>
        </p:txBody>
      </p:sp>
      <p:sp>
        <p:nvSpPr>
          <p:cNvPr id="4" name="Slide Number Placeholder 3"/>
          <p:cNvSpPr>
            <a:spLocks noGrp="1"/>
          </p:cNvSpPr>
          <p:nvPr>
            <p:ph type="sldNum" sz="quarter" idx="10"/>
          </p:nvPr>
        </p:nvSpPr>
        <p:spPr/>
        <p:txBody>
          <a:bodyPr/>
          <a:lstStyle/>
          <a:p>
            <a:fld id="{F6B98725-4D9A-400F-9292-543E00E7370A}" type="slidenum">
              <a:rPr lang="en-US" smtClean="0"/>
              <a:pPr/>
              <a:t>8</a:t>
            </a:fld>
            <a:endParaRPr lang="en-US"/>
          </a:p>
        </p:txBody>
      </p:sp>
    </p:spTree>
    <p:extLst>
      <p:ext uri="{BB962C8B-B14F-4D97-AF65-F5344CB8AC3E}">
        <p14:creationId xmlns:p14="http://schemas.microsoft.com/office/powerpoint/2010/main" val="4234141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GB" sz="1200" kern="1200" dirty="0" smtClean="0">
                <a:solidFill>
                  <a:schemeClr val="tx1"/>
                </a:solidFill>
                <a:latin typeface="Arial" charset="0"/>
                <a:ea typeface="+mn-ea"/>
                <a:cs typeface="+mn-cs"/>
              </a:rPr>
              <a:t>The idea?</a:t>
            </a:r>
          </a:p>
          <a:p>
            <a:endParaRPr lang="en-GB" sz="1200" kern="1200" dirty="0" smtClean="0">
              <a:solidFill>
                <a:schemeClr val="tx1"/>
              </a:solidFill>
              <a:latin typeface="Arial" charset="0"/>
              <a:ea typeface="+mn-ea"/>
              <a:cs typeface="+mn-cs"/>
            </a:endParaRPr>
          </a:p>
          <a:p>
            <a:endParaRPr lang="en-GB" dirty="0"/>
          </a:p>
        </p:txBody>
      </p:sp>
      <p:sp>
        <p:nvSpPr>
          <p:cNvPr id="4" name="Slide Number Placeholder 3"/>
          <p:cNvSpPr>
            <a:spLocks noGrp="1"/>
          </p:cNvSpPr>
          <p:nvPr>
            <p:ph type="sldNum" sz="quarter" idx="10"/>
          </p:nvPr>
        </p:nvSpPr>
        <p:spPr/>
        <p:txBody>
          <a:bodyPr/>
          <a:lstStyle/>
          <a:p>
            <a:fld id="{F6B98725-4D9A-400F-9292-543E00E7370A}" type="slidenum">
              <a:rPr lang="en-US" smtClean="0"/>
              <a:pPr/>
              <a:t>9</a:t>
            </a:fld>
            <a:endParaRPr lang="en-US"/>
          </a:p>
        </p:txBody>
      </p:sp>
    </p:spTree>
    <p:extLst>
      <p:ext uri="{BB962C8B-B14F-4D97-AF65-F5344CB8AC3E}">
        <p14:creationId xmlns:p14="http://schemas.microsoft.com/office/powerpoint/2010/main" val="2475484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7"/>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11FAA02-F44F-42F8-AAE2-5A4591D6076E}"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5A3208E-098C-4219-BBF4-AB7AB8815F41}"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0"/>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5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31A42C8-B02C-4091-B797-B79881E970B2}"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153560B-7EF9-4D45-A45F-6D7D3BBECD1D}"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2"/>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E7C80F2-650D-4B2A-ACBA-89C1ED734227}"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99CEB18-F8CF-46C1-9AF2-374623E07489}"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31"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F689030E-EE64-4D73-BADE-F99973BF001B}"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DA0A8674-2C40-4A7C-AF23-C7A6F442DF42}"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51376230-10A8-4D52-BC17-D1BCDA5DB633}"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6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EDB666B-5DBC-4052-9A76-D3617BCB5D5D}"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C76BA39-FA6A-40D7-9758-89E0BEE274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6"/>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331DA70-6F94-41F9-A2E7-AC086B3F43F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jpeg"/><Relationship Id="rId7" Type="http://schemas.openxmlformats.org/officeDocument/2006/relationships/hyperlink" Target="http://www.birdlife.org/index.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10" Type="http://schemas.openxmlformats.org/officeDocument/2006/relationships/image" Target="../media/image17.jpeg"/><Relationship Id="rId4" Type="http://schemas.openxmlformats.org/officeDocument/2006/relationships/image" Target="../media/image12.jpeg"/><Relationship Id="rId9"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6.jpeg"/></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6.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21.jp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hyperlink" Target="http://www.google.co.uk/url?sa=i&amp;rct=j&amp;q=&amp;esrc=s&amp;frm=1&amp;source=images&amp;cd=&amp;cad=rja&amp;docid=oH2StBI3wtTjKM&amp;tbnid=XUQKb4nikW5OpM:&amp;ved=0CAUQjRw&amp;url=http://aoncareers.wordpress.com/category/aon-risk-solutions/&amp;ei=KLasUeLqM8md0QWc-IGoDQ&amp;psig=AFQjCNGXRw07c5Pxxlo7Hc2Nc5KivN8PjQ&amp;ust=1370359692320229" TargetMode="External"/><Relationship Id="rId7" Type="http://schemas.openxmlformats.org/officeDocument/2006/relationships/image" Target="../media/image21.jpg"/><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20.jpg"/><Relationship Id="rId5" Type="http://schemas.openxmlformats.org/officeDocument/2006/relationships/image" Target="../media/image3.png"/><Relationship Id="rId4" Type="http://schemas.openxmlformats.org/officeDocument/2006/relationships/image" Target="../media/image22.jpeg"/></Relationships>
</file>

<file path=ppt/slides/_rels/slide21.xml.rels><?xml version="1.0" encoding="UTF-8" standalone="yes"?>
<Relationships xmlns="http://schemas.openxmlformats.org/package/2006/relationships"><Relationship Id="rId3" Type="http://schemas.openxmlformats.org/officeDocument/2006/relationships/hyperlink" Target="http://www.google.co.uk/url?sa=i&amp;rct=j&amp;q=&amp;esrc=s&amp;frm=1&amp;source=images&amp;cd=&amp;cad=rja&amp;docid=oH2StBI3wtTjKM&amp;tbnid=XUQKb4nikW5OpM:&amp;ved=0CAUQjRw&amp;url=http://aoncareers.wordpress.com/category/aon-risk-solutions/&amp;ei=KLasUeLqM8md0QWc-IGoDQ&amp;psig=AFQjCNGXRw07c5Pxxlo7Hc2Nc5KivN8PjQ&amp;ust=1370359692320229" TargetMode="External"/><Relationship Id="rId7" Type="http://schemas.openxmlformats.org/officeDocument/2006/relationships/image" Target="../media/image21.jpg"/><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image" Target="../media/image20.jpg"/><Relationship Id="rId5" Type="http://schemas.openxmlformats.org/officeDocument/2006/relationships/image" Target="../media/image3.png"/><Relationship Id="rId4" Type="http://schemas.openxmlformats.org/officeDocument/2006/relationships/image" Target="../media/image22.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6.xml"/><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7.xml"/><Relationship Id="rId1" Type="http://schemas.openxmlformats.org/officeDocument/2006/relationships/slideLayout" Target="../slideLayouts/slideLayout5.xml"/><Relationship Id="rId6" Type="http://schemas.openxmlformats.org/officeDocument/2006/relationships/image" Target="../media/image26.emf"/><Relationship Id="rId5" Type="http://schemas.openxmlformats.org/officeDocument/2006/relationships/image" Target="../media/image25.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3.jpeg"/><Relationship Id="rId7" Type="http://schemas.openxmlformats.org/officeDocument/2006/relationships/image" Target="../media/image27.emf"/><Relationship Id="rId2" Type="http://schemas.openxmlformats.org/officeDocument/2006/relationships/notesSlide" Target="../notesSlides/notesSlide28.xml"/><Relationship Id="rId1" Type="http://schemas.openxmlformats.org/officeDocument/2006/relationships/slideLayout" Target="../slideLayouts/slideLayout5.xml"/><Relationship Id="rId6" Type="http://schemas.openxmlformats.org/officeDocument/2006/relationships/image" Target="../media/image26.emf"/><Relationship Id="rId5" Type="http://schemas.openxmlformats.org/officeDocument/2006/relationships/image" Target="../media/image25.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3.jpeg"/><Relationship Id="rId7" Type="http://schemas.openxmlformats.org/officeDocument/2006/relationships/image" Target="../media/image27.emf"/><Relationship Id="rId2" Type="http://schemas.openxmlformats.org/officeDocument/2006/relationships/notesSlide" Target="../notesSlides/notesSlide29.xml"/><Relationship Id="rId1" Type="http://schemas.openxmlformats.org/officeDocument/2006/relationships/slideLayout" Target="../slideLayouts/slideLayout5.xml"/><Relationship Id="rId6" Type="http://schemas.openxmlformats.org/officeDocument/2006/relationships/image" Target="../media/image26.emf"/><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5.xml"/><Relationship Id="rId5" Type="http://schemas.openxmlformats.org/officeDocument/2006/relationships/image" Target="../media/image30.emf"/><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5.xml"/><Relationship Id="rId6" Type="http://schemas.openxmlformats.org/officeDocument/2006/relationships/image" Target="../media/image31.emf"/><Relationship Id="rId5" Type="http://schemas.openxmlformats.org/officeDocument/2006/relationships/image" Target="../media/image30.emf"/><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tiff"/><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jpeg"/></Relationships>
</file>

<file path=ppt/slides/_rels/slide41.xml.rels><?xml version="1.0" encoding="UTF-8" standalone="yes"?>
<Relationships xmlns="http://schemas.openxmlformats.org/package/2006/relationships"><Relationship Id="rId3" Type="http://schemas.openxmlformats.org/officeDocument/2006/relationships/image" Target="../media/image33.tiff"/><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36.tiff"/><Relationship Id="rId5" Type="http://schemas.openxmlformats.org/officeDocument/2006/relationships/image" Target="../media/image35.png"/><Relationship Id="rId4" Type="http://schemas.openxmlformats.org/officeDocument/2006/relationships/image" Target="../media/image34.jpeg"/></Relationships>
</file>

<file path=ppt/slides/_rels/slide4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p:txBody>
          <a:bodyPr/>
          <a:lstStyle/>
          <a:p>
            <a:r>
              <a:rPr lang="en-US" sz="3600" dirty="0"/>
              <a:t>Altruism, infidelity and telomeres </a:t>
            </a:r>
            <a:endParaRPr lang="en-GB" sz="3600" dirty="0" smtClean="0"/>
          </a:p>
        </p:txBody>
      </p:sp>
      <p:sp>
        <p:nvSpPr>
          <p:cNvPr id="3" name="Subtitle 2"/>
          <p:cNvSpPr>
            <a:spLocks noGrp="1"/>
          </p:cNvSpPr>
          <p:nvPr>
            <p:ph type="subTitle" idx="1"/>
          </p:nvPr>
        </p:nvSpPr>
        <p:spPr>
          <a:xfrm>
            <a:off x="3714745" y="3714764"/>
            <a:ext cx="4186237" cy="1000125"/>
          </a:xfrm>
        </p:spPr>
        <p:txBody>
          <a:bodyPr rtlCol="0">
            <a:normAutofit lnSpcReduction="10000"/>
          </a:bodyPr>
          <a:lstStyle/>
          <a:p>
            <a:pPr fontAlgn="auto">
              <a:spcAft>
                <a:spcPts val="0"/>
              </a:spcAft>
              <a:buFont typeface="Arial" pitchFamily="34" charset="0"/>
              <a:buNone/>
              <a:defRPr/>
            </a:pPr>
            <a:r>
              <a:rPr lang="en-GB" sz="2800" dirty="0" smtClean="0">
                <a:latin typeface="Times New Roman" pitchFamily="18" charset="0"/>
                <a:ea typeface="Tahoma" pitchFamily="34" charset="0"/>
                <a:cs typeface="Times New Roman" pitchFamily="18" charset="0"/>
              </a:rPr>
              <a:t>David S Richardson</a:t>
            </a:r>
          </a:p>
          <a:p>
            <a:pPr fontAlgn="auto">
              <a:spcAft>
                <a:spcPts val="0"/>
              </a:spcAft>
              <a:buFont typeface="Arial" pitchFamily="34" charset="0"/>
              <a:buNone/>
              <a:defRPr/>
            </a:pPr>
            <a:r>
              <a:rPr lang="en-GB" sz="2800" dirty="0" smtClean="0">
                <a:latin typeface="Times New Roman" pitchFamily="18" charset="0"/>
                <a:ea typeface="Tahoma" pitchFamily="34" charset="0"/>
                <a:cs typeface="Times New Roman" pitchFamily="18" charset="0"/>
              </a:rPr>
              <a:t>Lewis Spurgin</a:t>
            </a:r>
            <a:endParaRPr lang="en-GB" sz="2800" dirty="0">
              <a:latin typeface="Times New Roman" pitchFamily="18" charset="0"/>
              <a:ea typeface="Tahoma" pitchFamily="34" charset="0"/>
              <a:cs typeface="Times New Roman" pitchFamily="18" charset="0"/>
            </a:endParaRPr>
          </a:p>
        </p:txBody>
      </p:sp>
      <p:pic>
        <p:nvPicPr>
          <p:cNvPr id="14339" name="Picture 3" descr="Blue uea logo.wmf"/>
          <p:cNvPicPr>
            <a:picLocks noChangeAspect="1"/>
          </p:cNvPicPr>
          <p:nvPr/>
        </p:nvPicPr>
        <p:blipFill>
          <a:blip r:embed="rId3" cstate="print"/>
          <a:srcRect/>
          <a:stretch>
            <a:fillRect/>
          </a:stretch>
        </p:blipFill>
        <p:spPr bwMode="auto">
          <a:xfrm>
            <a:off x="6858016" y="395292"/>
            <a:ext cx="1890448" cy="1125517"/>
          </a:xfrm>
          <a:prstGeom prst="rect">
            <a:avLst/>
          </a:prstGeom>
          <a:noFill/>
          <a:ln w="9525">
            <a:noFill/>
            <a:miter lim="800000"/>
            <a:headEnd/>
            <a:tailEnd/>
          </a:ln>
        </p:spPr>
      </p:pic>
      <p:pic>
        <p:nvPicPr>
          <p:cNvPr id="14341" name="Picture 5" descr="telomeres.jpg"/>
          <p:cNvPicPr>
            <a:picLocks noChangeAspect="1"/>
          </p:cNvPicPr>
          <p:nvPr/>
        </p:nvPicPr>
        <p:blipFill>
          <a:blip r:embed="rId4" cstate="print"/>
          <a:srcRect/>
          <a:stretch>
            <a:fillRect/>
          </a:stretch>
        </p:blipFill>
        <p:spPr bwMode="auto">
          <a:xfrm>
            <a:off x="214313" y="4071938"/>
            <a:ext cx="2857500" cy="2400300"/>
          </a:xfrm>
          <a:prstGeom prst="rect">
            <a:avLst/>
          </a:prstGeom>
          <a:noFill/>
          <a:ln w="9525">
            <a:noFill/>
            <a:miter lim="800000"/>
            <a:headEnd/>
            <a:tailEnd/>
          </a:ln>
        </p:spPr>
      </p:pic>
      <p:pic>
        <p:nvPicPr>
          <p:cNvPr id="7" name="Picture 6"/>
          <p:cNvPicPr>
            <a:picLocks noChangeAspect="1" noChangeArrowheads="1"/>
          </p:cNvPicPr>
          <p:nvPr/>
        </p:nvPicPr>
        <p:blipFill>
          <a:blip r:embed="rId5" cstate="print"/>
          <a:srcRect t="12740" b="10821"/>
          <a:stretch>
            <a:fillRect/>
          </a:stretch>
        </p:blipFill>
        <p:spPr bwMode="auto">
          <a:xfrm>
            <a:off x="6286518" y="5000636"/>
            <a:ext cx="2300513" cy="1233628"/>
          </a:xfrm>
          <a:prstGeom prst="rect">
            <a:avLst/>
          </a:prstGeom>
          <a:noFill/>
          <a:ln w="9525">
            <a:noFill/>
            <a:miter lim="800000"/>
            <a:headEnd/>
            <a:tailEnd/>
          </a:ln>
          <a:scene3d>
            <a:camera prst="orthographicFront">
              <a:rot lat="0" lon="300000" rev="0"/>
            </a:camera>
            <a:lightRig rig="threePt" dir="t"/>
          </a:scene3d>
        </p:spPr>
      </p:pic>
      <p:pic>
        <p:nvPicPr>
          <p:cNvPr id="1026" name="Picture 2" descr="http://www.nerc.ac.uk/includes/themes/NERC/images/logos/nerc/nerc-logo-larg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7544" y="395292"/>
            <a:ext cx="1896145" cy="13205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78196" y="188640"/>
            <a:ext cx="8697913" cy="1224136"/>
          </a:xfrm>
        </p:spPr>
        <p:txBody>
          <a:bodyPr/>
          <a:lstStyle/>
          <a:p>
            <a:r>
              <a:rPr lang="en-GB" sz="3200" dirty="0" smtClean="0">
                <a:latin typeface="Tahoma" pitchFamily="34" charset="0"/>
                <a:ea typeface="Tahoma" pitchFamily="34" charset="0"/>
                <a:cs typeface="Tahoma" pitchFamily="34" charset="0"/>
              </a:rPr>
              <a:t>Telomeres </a:t>
            </a:r>
            <a:r>
              <a:rPr lang="en-GB" sz="3200" dirty="0">
                <a:latin typeface="Tahoma" pitchFamily="34" charset="0"/>
                <a:ea typeface="Tahoma" pitchFamily="34" charset="0"/>
                <a:cs typeface="Tahoma" pitchFamily="34" charset="0"/>
              </a:rPr>
              <a:t>as biomarkers of cost and quality in a wild population</a:t>
            </a:r>
            <a:endParaRPr lang="en-US" sz="3200" dirty="0">
              <a:latin typeface="Tahoma" pitchFamily="34" charset="0"/>
              <a:ea typeface="Tahoma" pitchFamily="34" charset="0"/>
              <a:cs typeface="Tahoma" pitchFamily="34" charset="0"/>
            </a:endParaRPr>
          </a:p>
        </p:txBody>
      </p:sp>
      <p:sp>
        <p:nvSpPr>
          <p:cNvPr id="8195" name="Rectangle 3"/>
          <p:cNvSpPr>
            <a:spLocks noGrp="1" noChangeArrowheads="1"/>
          </p:cNvSpPr>
          <p:nvPr>
            <p:ph type="body" idx="1"/>
          </p:nvPr>
        </p:nvSpPr>
        <p:spPr>
          <a:xfrm>
            <a:off x="457200" y="692153"/>
            <a:ext cx="8229600" cy="504825"/>
          </a:xfrm>
        </p:spPr>
        <p:txBody>
          <a:bodyPr/>
          <a:lstStyle/>
          <a:p>
            <a:pPr algn="ctr">
              <a:buFont typeface="Symbol" pitchFamily="18" charset="2"/>
              <a:buNone/>
            </a:pPr>
            <a:r>
              <a:rPr lang="en-GB" altLang="zh-CN" sz="1800" dirty="0" smtClean="0">
                <a:latin typeface="Times New Roman" pitchFamily="18" charset="0"/>
                <a:ea typeface="宋体" charset="-122"/>
              </a:rPr>
              <a:t> </a:t>
            </a:r>
            <a:endParaRPr lang="en-US" altLang="zh-CN" sz="2000" dirty="0">
              <a:latin typeface="Times New Roman" pitchFamily="18" charset="0"/>
              <a:ea typeface="宋体" charset="-122"/>
            </a:endParaRPr>
          </a:p>
          <a:p>
            <a:pPr>
              <a:buFont typeface="Symbol" pitchFamily="18" charset="2"/>
              <a:buChar char=""/>
            </a:pPr>
            <a:endParaRPr lang="en-US" altLang="zh-CN" sz="1800" dirty="0">
              <a:latin typeface="Times New Roman" pitchFamily="18" charset="0"/>
              <a:ea typeface="宋体" charset="-122"/>
            </a:endParaRPr>
          </a:p>
          <a:p>
            <a:endParaRPr lang="en-US" dirty="0"/>
          </a:p>
        </p:txBody>
      </p:sp>
      <p:sp>
        <p:nvSpPr>
          <p:cNvPr id="8202" name="Text Box 10"/>
          <p:cNvSpPr txBox="1">
            <a:spLocks noChangeArrowheads="1"/>
          </p:cNvSpPr>
          <p:nvPr/>
        </p:nvSpPr>
        <p:spPr bwMode="auto">
          <a:xfrm>
            <a:off x="357158" y="1412776"/>
            <a:ext cx="6247621" cy="4708981"/>
          </a:xfrm>
          <a:prstGeom prst="rect">
            <a:avLst/>
          </a:prstGeom>
          <a:noFill/>
          <a:ln w="9525">
            <a:noFill/>
            <a:miter lim="800000"/>
            <a:headEnd/>
            <a:tailEnd/>
          </a:ln>
          <a:effectLst/>
        </p:spPr>
        <p:txBody>
          <a:bodyPr wrap="square">
            <a:spAutoFit/>
          </a:bodyPr>
          <a:lstStyle/>
          <a:p>
            <a:pPr marL="182563" indent="-182563"/>
            <a:endParaRPr lang="en-GB" altLang="zh-CN" sz="2000" dirty="0" smtClean="0">
              <a:latin typeface="+mj-lt"/>
              <a:ea typeface="宋体" charset="-122"/>
            </a:endParaRPr>
          </a:p>
          <a:p>
            <a:pPr marL="182563" indent="-182563"/>
            <a:r>
              <a:rPr lang="en-GB" altLang="zh-CN" sz="2000" dirty="0" smtClean="0">
                <a:latin typeface="+mj-lt"/>
                <a:ea typeface="宋体" charset="-122"/>
              </a:rPr>
              <a:t>If you measure telomere length in individuals and control for chronological age:</a:t>
            </a:r>
          </a:p>
          <a:p>
            <a:pPr marL="182563" indent="-182563"/>
            <a:endParaRPr lang="en-GB" altLang="zh-CN" sz="2000" dirty="0" smtClean="0">
              <a:latin typeface="+mj-lt"/>
              <a:ea typeface="宋体" charset="-122"/>
            </a:endParaRPr>
          </a:p>
          <a:p>
            <a:pPr marL="182563" indent="-182563"/>
            <a:r>
              <a:rPr lang="en-GB" altLang="zh-CN" sz="2000" b="1" dirty="0" smtClean="0">
                <a:latin typeface="+mj-lt"/>
                <a:ea typeface="宋体" charset="-122"/>
              </a:rPr>
              <a:t>= Marker </a:t>
            </a:r>
            <a:r>
              <a:rPr lang="en-GB" altLang="zh-CN" sz="2000" b="1" dirty="0">
                <a:latin typeface="+mj-lt"/>
                <a:ea typeface="宋体" charset="-122"/>
              </a:rPr>
              <a:t>of </a:t>
            </a:r>
            <a:r>
              <a:rPr lang="en-GB" altLang="zh-CN" sz="2000" b="1" dirty="0" smtClean="0">
                <a:latin typeface="+mj-lt"/>
                <a:ea typeface="宋体" charset="-122"/>
              </a:rPr>
              <a:t>biological ageing </a:t>
            </a:r>
          </a:p>
          <a:p>
            <a:pPr marL="182563" indent="-182563">
              <a:buFont typeface="Arial" pitchFamily="34" charset="0"/>
              <a:buChar char="•"/>
            </a:pPr>
            <a:endParaRPr lang="en-GB" altLang="zh-CN" sz="2000" dirty="0" smtClean="0">
              <a:latin typeface="+mj-lt"/>
              <a:ea typeface="宋体" charset="-122"/>
            </a:endParaRPr>
          </a:p>
          <a:p>
            <a:pPr marL="182563" indent="-182563">
              <a:buFont typeface="Arial" pitchFamily="34" charset="0"/>
              <a:buChar char="•"/>
            </a:pPr>
            <a:endParaRPr lang="en-GB" altLang="zh-CN" sz="2000" dirty="0" smtClean="0">
              <a:latin typeface="+mj-lt"/>
              <a:ea typeface="宋体" charset="-122"/>
            </a:endParaRPr>
          </a:p>
          <a:p>
            <a:pPr marL="182563" indent="-182563"/>
            <a:r>
              <a:rPr lang="en-GB" altLang="zh-CN" sz="2000" dirty="0" smtClean="0">
                <a:latin typeface="+mj-lt"/>
                <a:ea typeface="宋体" charset="-122"/>
              </a:rPr>
              <a:t>If you isolate telomere shortening during specific experiences:</a:t>
            </a:r>
          </a:p>
          <a:p>
            <a:pPr marL="182563" indent="-182563"/>
            <a:endParaRPr lang="en-GB" altLang="zh-CN" sz="2000" dirty="0" smtClean="0">
              <a:latin typeface="+mj-lt"/>
              <a:ea typeface="宋体" charset="-122"/>
            </a:endParaRPr>
          </a:p>
          <a:p>
            <a:pPr marL="182563" indent="-182563"/>
            <a:r>
              <a:rPr lang="en-GB" altLang="zh-CN" sz="2000" b="1" dirty="0" smtClean="0">
                <a:latin typeface="+mj-lt"/>
                <a:ea typeface="宋体" charset="-122"/>
              </a:rPr>
              <a:t>= Biomarker of the costs of such experiences </a:t>
            </a:r>
          </a:p>
          <a:p>
            <a:endParaRPr lang="en-GB" altLang="zh-CN" sz="2000" b="1" dirty="0" smtClean="0">
              <a:latin typeface="+mj-lt"/>
              <a:ea typeface="宋体" charset="-122"/>
            </a:endParaRPr>
          </a:p>
          <a:p>
            <a:pPr marL="182563" indent="-182563"/>
            <a:endParaRPr lang="en-GB" altLang="zh-CN" sz="2000" dirty="0" smtClean="0">
              <a:latin typeface="+mj-lt"/>
              <a:ea typeface="宋体" charset="-122"/>
            </a:endParaRPr>
          </a:p>
          <a:p>
            <a:pPr marL="182563" indent="-182563"/>
            <a:r>
              <a:rPr lang="en-GB" altLang="zh-CN" sz="2000" dirty="0" smtClean="0">
                <a:latin typeface="+mj-lt"/>
                <a:ea typeface="宋体" charset="-122"/>
              </a:rPr>
              <a:t>If you control for age and telomere shortening factors:</a:t>
            </a:r>
          </a:p>
          <a:p>
            <a:pPr marL="182563" indent="-182563">
              <a:buFont typeface="Arial" pitchFamily="34" charset="0"/>
              <a:buChar char="•"/>
            </a:pPr>
            <a:endParaRPr lang="en-GB" altLang="zh-CN" sz="2000" dirty="0" smtClean="0">
              <a:latin typeface="+mj-lt"/>
              <a:ea typeface="宋体" charset="-122"/>
            </a:endParaRPr>
          </a:p>
        </p:txBody>
      </p:sp>
      <p:pic>
        <p:nvPicPr>
          <p:cNvPr id="8" name="Picture 5" descr="telomeres.jpg"/>
          <p:cNvPicPr>
            <a:picLocks noChangeAspect="1"/>
          </p:cNvPicPr>
          <p:nvPr/>
        </p:nvPicPr>
        <p:blipFill>
          <a:blip r:embed="rId3" cstate="print"/>
          <a:srcRect/>
          <a:stretch>
            <a:fillRect/>
          </a:stretch>
        </p:blipFill>
        <p:spPr bwMode="auto">
          <a:xfrm>
            <a:off x="7055069" y="1400599"/>
            <a:ext cx="1756594" cy="1475539"/>
          </a:xfrm>
          <a:prstGeom prst="rect">
            <a:avLst/>
          </a:prstGeom>
          <a:ln>
            <a:solidFill>
              <a:schemeClr val="tx1"/>
            </a:solidFill>
          </a:ln>
          <a:effectLst>
            <a:outerShdw blurRad="292100" dist="139700" dir="2700000" algn="tl" rotWithShape="0">
              <a:srgbClr val="333333">
                <a:alpha val="65000"/>
              </a:srgbClr>
            </a:outerShdw>
          </a:effectLst>
        </p:spPr>
      </p:pic>
      <p:pic>
        <p:nvPicPr>
          <p:cNvPr id="9" name="Picture 4" descr="Evolution-Fig-17-01-0"/>
          <p:cNvPicPr>
            <a:picLocks noChangeAspect="1" noChangeArrowheads="1"/>
          </p:cNvPicPr>
          <p:nvPr/>
        </p:nvPicPr>
        <p:blipFill>
          <a:blip r:embed="rId4" cstate="print"/>
          <a:srcRect l="11321" t="8943" r="12371" b="12285"/>
          <a:stretch>
            <a:fillRect/>
          </a:stretch>
        </p:blipFill>
        <p:spPr bwMode="auto">
          <a:xfrm>
            <a:off x="7055069" y="3140968"/>
            <a:ext cx="1756594" cy="1360742"/>
          </a:xfrm>
          <a:prstGeom prst="rect">
            <a:avLst/>
          </a:prstGeom>
          <a:noFill/>
          <a:ln w="9525">
            <a:solidFill>
              <a:schemeClr val="tx1"/>
            </a:solidFill>
            <a:miter lim="800000"/>
            <a:headEnd/>
            <a:tailEnd/>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829143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78196" y="188640"/>
            <a:ext cx="8697913" cy="1224136"/>
          </a:xfrm>
        </p:spPr>
        <p:txBody>
          <a:bodyPr/>
          <a:lstStyle/>
          <a:p>
            <a:r>
              <a:rPr lang="en-GB" sz="3200" dirty="0" smtClean="0">
                <a:latin typeface="Tahoma" pitchFamily="34" charset="0"/>
                <a:ea typeface="Tahoma" pitchFamily="34" charset="0"/>
                <a:cs typeface="Tahoma" pitchFamily="34" charset="0"/>
              </a:rPr>
              <a:t>Telomeres </a:t>
            </a:r>
            <a:r>
              <a:rPr lang="en-GB" sz="3200" dirty="0">
                <a:latin typeface="Tahoma" pitchFamily="34" charset="0"/>
                <a:ea typeface="Tahoma" pitchFamily="34" charset="0"/>
                <a:cs typeface="Tahoma" pitchFamily="34" charset="0"/>
              </a:rPr>
              <a:t>as biomarkers of cost and quality in a wild population</a:t>
            </a:r>
            <a:endParaRPr lang="en-US" sz="3200" dirty="0">
              <a:latin typeface="Tahoma" pitchFamily="34" charset="0"/>
              <a:ea typeface="Tahoma" pitchFamily="34" charset="0"/>
              <a:cs typeface="Tahoma" pitchFamily="34" charset="0"/>
            </a:endParaRPr>
          </a:p>
        </p:txBody>
      </p:sp>
      <p:sp>
        <p:nvSpPr>
          <p:cNvPr id="8195" name="Rectangle 3"/>
          <p:cNvSpPr>
            <a:spLocks noGrp="1" noChangeArrowheads="1"/>
          </p:cNvSpPr>
          <p:nvPr>
            <p:ph type="body" idx="1"/>
          </p:nvPr>
        </p:nvSpPr>
        <p:spPr>
          <a:xfrm>
            <a:off x="457200" y="692153"/>
            <a:ext cx="8229600" cy="504825"/>
          </a:xfrm>
        </p:spPr>
        <p:txBody>
          <a:bodyPr/>
          <a:lstStyle/>
          <a:p>
            <a:pPr algn="ctr">
              <a:buFont typeface="Symbol" pitchFamily="18" charset="2"/>
              <a:buNone/>
            </a:pPr>
            <a:r>
              <a:rPr lang="en-GB" altLang="zh-CN" sz="1800" dirty="0" smtClean="0">
                <a:latin typeface="Times New Roman" pitchFamily="18" charset="0"/>
                <a:ea typeface="宋体" charset="-122"/>
              </a:rPr>
              <a:t> </a:t>
            </a:r>
            <a:endParaRPr lang="en-US" altLang="zh-CN" sz="2000" dirty="0">
              <a:latin typeface="Times New Roman" pitchFamily="18" charset="0"/>
              <a:ea typeface="宋体" charset="-122"/>
            </a:endParaRPr>
          </a:p>
          <a:p>
            <a:pPr>
              <a:buFont typeface="Symbol" pitchFamily="18" charset="2"/>
              <a:buChar char=""/>
            </a:pPr>
            <a:endParaRPr lang="en-US" altLang="zh-CN" sz="1800" dirty="0">
              <a:latin typeface="Times New Roman" pitchFamily="18" charset="0"/>
              <a:ea typeface="宋体" charset="-122"/>
            </a:endParaRPr>
          </a:p>
          <a:p>
            <a:endParaRPr lang="en-US" dirty="0"/>
          </a:p>
        </p:txBody>
      </p:sp>
      <p:sp>
        <p:nvSpPr>
          <p:cNvPr id="8202" name="Text Box 10"/>
          <p:cNvSpPr txBox="1">
            <a:spLocks noChangeArrowheads="1"/>
          </p:cNvSpPr>
          <p:nvPr/>
        </p:nvSpPr>
        <p:spPr bwMode="auto">
          <a:xfrm>
            <a:off x="357158" y="1412776"/>
            <a:ext cx="6247621" cy="5016758"/>
          </a:xfrm>
          <a:prstGeom prst="rect">
            <a:avLst/>
          </a:prstGeom>
          <a:noFill/>
          <a:ln w="9525">
            <a:noFill/>
            <a:miter lim="800000"/>
            <a:headEnd/>
            <a:tailEnd/>
          </a:ln>
          <a:effectLst/>
        </p:spPr>
        <p:txBody>
          <a:bodyPr wrap="square">
            <a:spAutoFit/>
          </a:bodyPr>
          <a:lstStyle/>
          <a:p>
            <a:pPr marL="182563" indent="-182563"/>
            <a:endParaRPr lang="en-GB" altLang="zh-CN" sz="2000" dirty="0" smtClean="0">
              <a:latin typeface="+mj-lt"/>
              <a:ea typeface="宋体" charset="-122"/>
            </a:endParaRPr>
          </a:p>
          <a:p>
            <a:pPr marL="182563" indent="-182563"/>
            <a:r>
              <a:rPr lang="en-GB" altLang="zh-CN" sz="2000" dirty="0" smtClean="0">
                <a:latin typeface="+mj-lt"/>
                <a:ea typeface="宋体" charset="-122"/>
              </a:rPr>
              <a:t>If you measure telomere length in individuals and control for chronological age:</a:t>
            </a:r>
          </a:p>
          <a:p>
            <a:pPr marL="182563" indent="-182563"/>
            <a:endParaRPr lang="en-GB" altLang="zh-CN" sz="2000" dirty="0" smtClean="0">
              <a:latin typeface="+mj-lt"/>
              <a:ea typeface="宋体" charset="-122"/>
            </a:endParaRPr>
          </a:p>
          <a:p>
            <a:pPr marL="182563" indent="-182563"/>
            <a:r>
              <a:rPr lang="en-GB" altLang="zh-CN" sz="2000" b="1" dirty="0" smtClean="0">
                <a:latin typeface="+mj-lt"/>
                <a:ea typeface="宋体" charset="-122"/>
              </a:rPr>
              <a:t>= Marker </a:t>
            </a:r>
            <a:r>
              <a:rPr lang="en-GB" altLang="zh-CN" sz="2000" b="1" dirty="0">
                <a:latin typeface="+mj-lt"/>
                <a:ea typeface="宋体" charset="-122"/>
              </a:rPr>
              <a:t>of </a:t>
            </a:r>
            <a:r>
              <a:rPr lang="en-GB" altLang="zh-CN" sz="2000" b="1" dirty="0" smtClean="0">
                <a:latin typeface="+mj-lt"/>
                <a:ea typeface="宋体" charset="-122"/>
              </a:rPr>
              <a:t>biological ageing </a:t>
            </a:r>
          </a:p>
          <a:p>
            <a:pPr marL="182563" indent="-182563">
              <a:buFont typeface="Arial" pitchFamily="34" charset="0"/>
              <a:buChar char="•"/>
            </a:pPr>
            <a:endParaRPr lang="en-GB" altLang="zh-CN" sz="2000" dirty="0" smtClean="0">
              <a:latin typeface="+mj-lt"/>
              <a:ea typeface="宋体" charset="-122"/>
            </a:endParaRPr>
          </a:p>
          <a:p>
            <a:pPr marL="182563" indent="-182563">
              <a:buFont typeface="Arial" pitchFamily="34" charset="0"/>
              <a:buChar char="•"/>
            </a:pPr>
            <a:endParaRPr lang="en-GB" altLang="zh-CN" sz="2000" dirty="0" smtClean="0">
              <a:latin typeface="+mj-lt"/>
              <a:ea typeface="宋体" charset="-122"/>
            </a:endParaRPr>
          </a:p>
          <a:p>
            <a:pPr marL="182563" indent="-182563"/>
            <a:r>
              <a:rPr lang="en-GB" altLang="zh-CN" sz="2000" dirty="0" smtClean="0">
                <a:latin typeface="+mj-lt"/>
                <a:ea typeface="宋体" charset="-122"/>
              </a:rPr>
              <a:t>If you isolate telomere shortening during specific experiences:</a:t>
            </a:r>
          </a:p>
          <a:p>
            <a:pPr marL="182563" indent="-182563"/>
            <a:endParaRPr lang="en-GB" altLang="zh-CN" sz="2000" dirty="0" smtClean="0">
              <a:latin typeface="+mj-lt"/>
              <a:ea typeface="宋体" charset="-122"/>
            </a:endParaRPr>
          </a:p>
          <a:p>
            <a:pPr marL="182563" indent="-182563"/>
            <a:r>
              <a:rPr lang="en-GB" altLang="zh-CN" sz="2000" b="1" dirty="0" smtClean="0">
                <a:latin typeface="+mj-lt"/>
                <a:ea typeface="宋体" charset="-122"/>
              </a:rPr>
              <a:t>= Biomarker of the costs of such experiences </a:t>
            </a:r>
          </a:p>
          <a:p>
            <a:endParaRPr lang="en-GB" altLang="zh-CN" sz="2000" b="1" dirty="0" smtClean="0">
              <a:latin typeface="+mj-lt"/>
              <a:ea typeface="宋体" charset="-122"/>
            </a:endParaRPr>
          </a:p>
          <a:p>
            <a:pPr marL="182563" indent="-182563"/>
            <a:endParaRPr lang="en-GB" altLang="zh-CN" sz="2000" dirty="0" smtClean="0">
              <a:latin typeface="+mj-lt"/>
              <a:ea typeface="宋体" charset="-122"/>
            </a:endParaRPr>
          </a:p>
          <a:p>
            <a:pPr marL="182563" indent="-182563"/>
            <a:r>
              <a:rPr lang="en-GB" altLang="zh-CN" sz="2000" dirty="0" smtClean="0">
                <a:latin typeface="+mj-lt"/>
                <a:ea typeface="宋体" charset="-122"/>
              </a:rPr>
              <a:t>If you control for age and telomere shortening factors:</a:t>
            </a:r>
          </a:p>
          <a:p>
            <a:pPr marL="182563" indent="-182563">
              <a:buFont typeface="Arial" pitchFamily="34" charset="0"/>
              <a:buChar char="•"/>
            </a:pPr>
            <a:endParaRPr lang="en-GB" altLang="zh-CN" sz="2000" dirty="0" smtClean="0">
              <a:latin typeface="+mj-lt"/>
              <a:ea typeface="宋体" charset="-122"/>
            </a:endParaRPr>
          </a:p>
          <a:p>
            <a:pPr marL="182563" indent="-182563"/>
            <a:r>
              <a:rPr lang="en-GB" altLang="zh-CN" sz="2000" b="1" dirty="0" smtClean="0">
                <a:latin typeface="+mj-lt"/>
                <a:ea typeface="宋体" charset="-122"/>
              </a:rPr>
              <a:t>= Measure of </a:t>
            </a:r>
            <a:r>
              <a:rPr lang="en-GB" altLang="zh-CN" sz="2000" b="1" dirty="0">
                <a:latin typeface="+mj-lt"/>
                <a:ea typeface="宋体" charset="-122"/>
              </a:rPr>
              <a:t>individual quality </a:t>
            </a:r>
            <a:r>
              <a:rPr lang="en-US" altLang="zh-CN" sz="2000" b="1" dirty="0" smtClean="0">
                <a:latin typeface="+mj-lt"/>
                <a:ea typeface="宋体" charset="-122"/>
              </a:rPr>
              <a:t> </a:t>
            </a:r>
            <a:endParaRPr lang="en-US" altLang="zh-CN" sz="2000" dirty="0" smtClean="0">
              <a:latin typeface="+mj-lt"/>
              <a:ea typeface="宋体" charset="-122"/>
            </a:endParaRPr>
          </a:p>
        </p:txBody>
      </p:sp>
      <p:pic>
        <p:nvPicPr>
          <p:cNvPr id="8" name="Picture 5" descr="telomeres.jpg"/>
          <p:cNvPicPr>
            <a:picLocks noChangeAspect="1"/>
          </p:cNvPicPr>
          <p:nvPr/>
        </p:nvPicPr>
        <p:blipFill>
          <a:blip r:embed="rId3" cstate="print"/>
          <a:srcRect/>
          <a:stretch>
            <a:fillRect/>
          </a:stretch>
        </p:blipFill>
        <p:spPr bwMode="auto">
          <a:xfrm>
            <a:off x="7055069" y="1400599"/>
            <a:ext cx="1756594" cy="1475539"/>
          </a:xfrm>
          <a:prstGeom prst="rect">
            <a:avLst/>
          </a:prstGeom>
          <a:ln>
            <a:solidFill>
              <a:schemeClr val="tx1"/>
            </a:solidFill>
          </a:ln>
          <a:effectLst>
            <a:outerShdw blurRad="292100" dist="139700" dir="2700000" algn="tl" rotWithShape="0">
              <a:srgbClr val="333333">
                <a:alpha val="65000"/>
              </a:srgbClr>
            </a:outerShdw>
          </a:effectLst>
        </p:spPr>
      </p:pic>
      <p:pic>
        <p:nvPicPr>
          <p:cNvPr id="9" name="Picture 4" descr="Evolution-Fig-17-01-0"/>
          <p:cNvPicPr>
            <a:picLocks noChangeAspect="1" noChangeArrowheads="1"/>
          </p:cNvPicPr>
          <p:nvPr/>
        </p:nvPicPr>
        <p:blipFill>
          <a:blip r:embed="rId4" cstate="print"/>
          <a:srcRect l="11321" t="8943" r="12371" b="12285"/>
          <a:stretch>
            <a:fillRect/>
          </a:stretch>
        </p:blipFill>
        <p:spPr bwMode="auto">
          <a:xfrm>
            <a:off x="7055069" y="3140968"/>
            <a:ext cx="1756594" cy="1360742"/>
          </a:xfrm>
          <a:prstGeom prst="rect">
            <a:avLst/>
          </a:prstGeom>
          <a:noFill/>
          <a:ln w="9525">
            <a:solidFill>
              <a:schemeClr val="tx1"/>
            </a:solidFill>
            <a:miter lim="800000"/>
            <a:headEnd/>
            <a:tailEnd/>
          </a:ln>
          <a:effectLst>
            <a:outerShdw blurRad="292100" dist="139700" dir="2700000" algn="tl" rotWithShape="0">
              <a:srgbClr val="333333">
                <a:alpha val="65000"/>
              </a:srgbClr>
            </a:outerShdw>
          </a:effectLst>
        </p:spPr>
      </p:pic>
      <p:pic>
        <p:nvPicPr>
          <p:cNvPr id="24580" name="Picture 4" descr="http://thatgirlisfunny.com/wp-content/uploads/2009/12/jay-cutler_mr-universe.jpg"/>
          <p:cNvPicPr>
            <a:picLocks noChangeAspect="1" noChangeArrowheads="1"/>
          </p:cNvPicPr>
          <p:nvPr/>
        </p:nvPicPr>
        <p:blipFill>
          <a:blip r:embed="rId5" cstate="print"/>
          <a:srcRect/>
          <a:stretch>
            <a:fillRect/>
          </a:stretch>
        </p:blipFill>
        <p:spPr bwMode="auto">
          <a:xfrm>
            <a:off x="7158679" y="4787908"/>
            <a:ext cx="1549379" cy="18818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695623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Content Placeholder 3" descr="seychelles_africa.jpg"/>
          <p:cNvPicPr>
            <a:picLocks noGrp="1" noChangeAspect="1"/>
          </p:cNvPicPr>
          <p:nvPr>
            <p:ph idx="1"/>
          </p:nvPr>
        </p:nvPicPr>
        <p:blipFill>
          <a:blip r:embed="rId3" cstate="print"/>
          <a:srcRect/>
          <a:stretch>
            <a:fillRect/>
          </a:stretch>
        </p:blipFill>
        <p:spPr>
          <a:xfrm>
            <a:off x="295281" y="427496"/>
            <a:ext cx="3724275" cy="3214687"/>
          </a:xfrm>
          <a:ln w="28575">
            <a:solidFill>
              <a:srgbClr val="FF0000"/>
            </a:solidFill>
          </a:ln>
        </p:spPr>
      </p:pic>
      <p:sp>
        <p:nvSpPr>
          <p:cNvPr id="6" name="Oval 5"/>
          <p:cNvSpPr/>
          <p:nvPr/>
        </p:nvSpPr>
        <p:spPr>
          <a:xfrm>
            <a:off x="4581527" y="927558"/>
            <a:ext cx="2000250" cy="1928813"/>
          </a:xfrm>
          <a:prstGeom prst="ellipse">
            <a:avLst/>
          </a:prstGeom>
          <a:blipFill>
            <a:blip r:embed="rId4" cstate="print"/>
            <a:stretch>
              <a:fillRect/>
            </a:stretch>
          </a:bli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cxnSp>
        <p:nvCxnSpPr>
          <p:cNvPr id="10" name="Straight Connector 9"/>
          <p:cNvCxnSpPr>
            <a:endCxn id="6" idx="2"/>
          </p:cNvCxnSpPr>
          <p:nvPr/>
        </p:nvCxnSpPr>
        <p:spPr>
          <a:xfrm flipV="1">
            <a:off x="3795714" y="1892758"/>
            <a:ext cx="785812" cy="3206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581650" y="1499046"/>
            <a:ext cx="71438" cy="71438"/>
          </a:xfrm>
          <a:prstGeom prst="rect">
            <a:avLst/>
          </a:prstGeom>
          <a:noFill/>
          <a:ln w="1270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6" name="Oval 15"/>
          <p:cNvSpPr/>
          <p:nvPr/>
        </p:nvSpPr>
        <p:spPr>
          <a:xfrm>
            <a:off x="6938967" y="927558"/>
            <a:ext cx="2000250" cy="1928813"/>
          </a:xfrm>
          <a:prstGeom prst="ellipse">
            <a:avLst/>
          </a:prstGeom>
          <a:blipFill>
            <a:blip r:embed="rId5" cstate="print"/>
            <a:stretch>
              <a:fillRect/>
            </a:stretch>
          </a:bli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cxnSp>
        <p:nvCxnSpPr>
          <p:cNvPr id="17" name="Straight Connector 16"/>
          <p:cNvCxnSpPr/>
          <p:nvPr/>
        </p:nvCxnSpPr>
        <p:spPr>
          <a:xfrm>
            <a:off x="5653088" y="1499046"/>
            <a:ext cx="1357312" cy="714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7939094" y="1856246"/>
            <a:ext cx="71437" cy="71437"/>
          </a:xfrm>
          <a:prstGeom prst="rect">
            <a:avLst/>
          </a:prstGeom>
          <a:noFill/>
          <a:ln w="1270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cxnSp>
        <p:nvCxnSpPr>
          <p:cNvPr id="25" name="Straight Connector 24"/>
          <p:cNvCxnSpPr/>
          <p:nvPr/>
        </p:nvCxnSpPr>
        <p:spPr>
          <a:xfrm rot="5400000">
            <a:off x="6760369" y="2177702"/>
            <a:ext cx="1428750" cy="9286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5724527" y="3284984"/>
            <a:ext cx="2000250" cy="1928812"/>
          </a:xfrm>
          <a:prstGeom prst="ellipse">
            <a:avLst/>
          </a:prstGeom>
          <a:blipFill>
            <a:blip r:embed="rId6" cstate="print"/>
            <a:stretch>
              <a:fillRect/>
            </a:stretch>
          </a:bli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dirty="0" smtClean="0"/>
              <a:t>]</a:t>
            </a:r>
            <a:endParaRPr lang="en-GB" dirty="0"/>
          </a:p>
        </p:txBody>
      </p:sp>
      <p:sp>
        <p:nvSpPr>
          <p:cNvPr id="4108" name="TextBox 30"/>
          <p:cNvSpPr txBox="1">
            <a:spLocks noChangeArrowheads="1"/>
          </p:cNvSpPr>
          <p:nvPr/>
        </p:nvSpPr>
        <p:spPr bwMode="auto">
          <a:xfrm>
            <a:off x="900118" y="4077147"/>
            <a:ext cx="4127733" cy="707886"/>
          </a:xfrm>
          <a:prstGeom prst="rect">
            <a:avLst/>
          </a:prstGeom>
          <a:noFill/>
          <a:ln w="9525">
            <a:noFill/>
            <a:miter lim="800000"/>
            <a:headEnd/>
            <a:tailEnd/>
          </a:ln>
        </p:spPr>
        <p:txBody>
          <a:bodyPr wrap="none">
            <a:spAutoFit/>
          </a:bodyPr>
          <a:lstStyle/>
          <a:p>
            <a:r>
              <a:rPr lang="en-GB" sz="4000" dirty="0">
                <a:latin typeface="Calibri" pitchFamily="34" charset="0"/>
              </a:rPr>
              <a:t>Seychelles Warbler</a:t>
            </a:r>
          </a:p>
        </p:txBody>
      </p:sp>
      <p:sp>
        <p:nvSpPr>
          <p:cNvPr id="4109" name="Rectangle 17"/>
          <p:cNvSpPr>
            <a:spLocks noChangeArrowheads="1"/>
          </p:cNvSpPr>
          <p:nvPr/>
        </p:nvSpPr>
        <p:spPr bwMode="auto">
          <a:xfrm>
            <a:off x="1258888" y="4797883"/>
            <a:ext cx="3383940" cy="461665"/>
          </a:xfrm>
          <a:prstGeom prst="rect">
            <a:avLst/>
          </a:prstGeom>
          <a:noFill/>
          <a:ln w="9525">
            <a:noFill/>
            <a:miter lim="800000"/>
            <a:headEnd/>
            <a:tailEnd/>
          </a:ln>
        </p:spPr>
        <p:txBody>
          <a:bodyPr wrap="none">
            <a:spAutoFit/>
          </a:bodyPr>
          <a:lstStyle/>
          <a:p>
            <a:r>
              <a:rPr lang="en-GB" sz="2400" i="1">
                <a:latin typeface="Calibri" pitchFamily="34" charset="0"/>
              </a:rPr>
              <a:t>Acrocephalus sechellensis</a:t>
            </a:r>
            <a:endParaRPr lang="en-GB" sz="2400">
              <a:latin typeface="Calibri" pitchFamily="34" charset="0"/>
            </a:endParaRPr>
          </a:p>
        </p:txBody>
      </p:sp>
      <p:pic>
        <p:nvPicPr>
          <p:cNvPr id="13" name="Picture 4" descr="BirdLife">
            <a:hlinkClick r:id="rId7"/>
          </p:cNvPr>
          <p:cNvPicPr>
            <a:picLocks noChangeAspect="1" noChangeArrowheads="1"/>
          </p:cNvPicPr>
          <p:nvPr/>
        </p:nvPicPr>
        <p:blipFill>
          <a:blip r:embed="rId8" cstate="screen"/>
          <a:srcRect/>
          <a:stretch>
            <a:fillRect/>
          </a:stretch>
        </p:blipFill>
        <p:spPr bwMode="auto">
          <a:xfrm>
            <a:off x="2779801" y="5619601"/>
            <a:ext cx="1344789" cy="1027112"/>
          </a:xfrm>
          <a:prstGeom prst="rect">
            <a:avLst/>
          </a:prstGeom>
          <a:noFill/>
          <a:ln w="9525">
            <a:noFill/>
            <a:miter lim="800000"/>
            <a:headEnd/>
            <a:tailEnd/>
          </a:ln>
        </p:spPr>
      </p:pic>
      <p:pic>
        <p:nvPicPr>
          <p:cNvPr id="15" name="Picture 6" descr="sc-logo"/>
          <p:cNvPicPr>
            <a:picLocks noChangeAspect="1" noChangeArrowheads="1"/>
          </p:cNvPicPr>
          <p:nvPr/>
        </p:nvPicPr>
        <p:blipFill>
          <a:blip r:embed="rId9" cstate="screen"/>
          <a:srcRect/>
          <a:stretch>
            <a:fillRect/>
          </a:stretch>
        </p:blipFill>
        <p:spPr bwMode="auto">
          <a:xfrm>
            <a:off x="5020050" y="5704395"/>
            <a:ext cx="1536700" cy="990600"/>
          </a:xfrm>
          <a:prstGeom prst="rect">
            <a:avLst/>
          </a:prstGeom>
          <a:noFill/>
          <a:ln w="9525">
            <a:noFill/>
            <a:miter lim="800000"/>
            <a:headEnd/>
            <a:tailEnd/>
          </a:ln>
        </p:spPr>
      </p:pic>
      <p:sp>
        <p:nvSpPr>
          <p:cNvPr id="18" name="Rectangle 17"/>
          <p:cNvSpPr/>
          <p:nvPr/>
        </p:nvSpPr>
        <p:spPr>
          <a:xfrm>
            <a:off x="454397" y="5877273"/>
            <a:ext cx="1532792" cy="769441"/>
          </a:xfrm>
          <a:prstGeom prst="rect">
            <a:avLst/>
          </a:prstGeom>
          <a:noFill/>
        </p:spPr>
        <p:txBody>
          <a:bodyPr wrap="none">
            <a:spAutoFit/>
            <a:scene3d>
              <a:camera prst="orthographicFront"/>
              <a:lightRig rig="glow" dir="tl">
                <a:rot lat="0" lon="0" rev="5400000"/>
              </a:lightRig>
            </a:scene3d>
            <a:sp3d contourW="12700">
              <a:bevelT w="25400" h="25400"/>
              <a:contourClr>
                <a:schemeClr val="accent6">
                  <a:shade val="73000"/>
                </a:schemeClr>
              </a:contourClr>
            </a:sp3d>
          </a:bodyPr>
          <a:lstStyle/>
          <a:p>
            <a:pPr algn="ctr">
              <a:defRPr/>
            </a:pPr>
            <a:r>
              <a:rPr lang="en-GB" sz="4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Arial" pitchFamily="34" charset="0"/>
                <a:cs typeface="Times New Roman" pitchFamily="18" charset="0"/>
              </a:rPr>
              <a:t>ICBP</a:t>
            </a:r>
            <a:endParaRPr lang="en-GB" sz="4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Arial" pitchFamily="34" charset="0"/>
            </a:endParaRPr>
          </a:p>
        </p:txBody>
      </p:sp>
      <p:pic>
        <p:nvPicPr>
          <p:cNvPr id="19" name="Picture 2" descr="http://www.sherwoods-photo.com/rsbp_binoculars/rspb_logo.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516327" y="5695639"/>
            <a:ext cx="896100" cy="10081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3"/>
          <p:cNvSpPr txBox="1">
            <a:spLocks noChangeArrowheads="1"/>
          </p:cNvSpPr>
          <p:nvPr/>
        </p:nvSpPr>
        <p:spPr bwMode="auto">
          <a:xfrm>
            <a:off x="3491880" y="1102084"/>
            <a:ext cx="5185842" cy="769441"/>
          </a:xfrm>
          <a:prstGeom prst="rect">
            <a:avLst/>
          </a:prstGeom>
          <a:noFill/>
          <a:ln w="9525">
            <a:noFill/>
            <a:miter lim="800000"/>
            <a:headEnd/>
            <a:tailEnd/>
          </a:ln>
        </p:spPr>
        <p:txBody>
          <a:bodyPr wrap="square">
            <a:spAutoFit/>
          </a:bodyPr>
          <a:lstStyle/>
          <a:p>
            <a:pPr marL="228600" indent="-228600" eaLnBrk="0" hangingPunct="0">
              <a:lnSpc>
                <a:spcPct val="110000"/>
              </a:lnSpc>
              <a:buFontTx/>
              <a:buChar char="•"/>
            </a:pPr>
            <a:r>
              <a:rPr lang="en-GB" sz="2000" dirty="0" smtClean="0"/>
              <a:t>Cousin island (studied since 1985)</a:t>
            </a:r>
          </a:p>
          <a:p>
            <a:pPr eaLnBrk="0" hangingPunct="0">
              <a:lnSpc>
                <a:spcPct val="110000"/>
              </a:lnSpc>
            </a:pPr>
            <a:endParaRPr lang="en-GB" sz="2000" dirty="0"/>
          </a:p>
        </p:txBody>
      </p:sp>
      <p:sp>
        <p:nvSpPr>
          <p:cNvPr id="14340" name="Rectangle 4"/>
          <p:cNvSpPr>
            <a:spLocks noChangeArrowheads="1"/>
          </p:cNvSpPr>
          <p:nvPr/>
        </p:nvSpPr>
        <p:spPr bwMode="auto">
          <a:xfrm>
            <a:off x="539552" y="140289"/>
            <a:ext cx="8352928" cy="765175"/>
          </a:xfrm>
          <a:prstGeom prst="rect">
            <a:avLst/>
          </a:prstGeom>
          <a:noFill/>
          <a:ln w="9525">
            <a:noFill/>
            <a:miter lim="800000"/>
            <a:headEnd/>
            <a:tailEnd/>
          </a:ln>
        </p:spPr>
        <p:txBody>
          <a:bodyPr anchor="ctr"/>
          <a:lstStyle/>
          <a:p>
            <a:pPr algn="ctr" eaLnBrk="0" hangingPunct="0"/>
            <a:r>
              <a:rPr lang="en-GB" sz="3200" dirty="0">
                <a:solidFill>
                  <a:schemeClr val="tx2"/>
                </a:solidFill>
                <a:latin typeface="Tahoma" pitchFamily="34" charset="0"/>
                <a:ea typeface="Tahoma" pitchFamily="34" charset="0"/>
                <a:cs typeface="Tahoma" pitchFamily="34" charset="0"/>
              </a:rPr>
              <a:t>The </a:t>
            </a:r>
            <a:r>
              <a:rPr lang="en-GB" sz="3200" dirty="0" smtClean="0">
                <a:solidFill>
                  <a:schemeClr val="tx2"/>
                </a:solidFill>
                <a:latin typeface="Tahoma" pitchFamily="34" charset="0"/>
                <a:ea typeface="Tahoma" pitchFamily="34" charset="0"/>
                <a:cs typeface="Tahoma" pitchFamily="34" charset="0"/>
              </a:rPr>
              <a:t>SW system: a closed population</a:t>
            </a:r>
            <a:endParaRPr lang="en-US" sz="3200" dirty="0">
              <a:solidFill>
                <a:schemeClr val="tx2"/>
              </a:solidFill>
              <a:latin typeface="Tahoma" pitchFamily="34" charset="0"/>
              <a:ea typeface="Tahoma" pitchFamily="34" charset="0"/>
              <a:cs typeface="Tahoma" pitchFamily="34" charset="0"/>
            </a:endParaRPr>
          </a:p>
        </p:txBody>
      </p:sp>
      <p:pic>
        <p:nvPicPr>
          <p:cNvPr id="4" name="Picture 3" descr="warbler 11.jpg"/>
          <p:cNvPicPr>
            <a:picLocks noChangeAspect="1"/>
          </p:cNvPicPr>
          <p:nvPr/>
        </p:nvPicPr>
        <p:blipFill>
          <a:blip r:embed="rId3" cstate="print">
            <a:lum bright="-4000"/>
          </a:blip>
          <a:srcRect l="5340" t="5723" r="9225" b="11300"/>
          <a:stretch>
            <a:fillRect/>
          </a:stretch>
        </p:blipFill>
        <p:spPr>
          <a:xfrm>
            <a:off x="539552" y="3003628"/>
            <a:ext cx="2232248" cy="1913354"/>
          </a:xfrm>
          <a:prstGeom prst="rect">
            <a:avLst/>
          </a:prstGeom>
          <a:ln>
            <a:solidFill>
              <a:schemeClr val="tx1"/>
            </a:solidFill>
          </a:ln>
          <a:effectLst>
            <a:outerShdw blurRad="292100" dist="139700" dir="2700000" algn="tl" rotWithShape="0">
              <a:srgbClr val="333333">
                <a:alpha val="65000"/>
              </a:srgbClr>
            </a:outerShdw>
          </a:effectLst>
        </p:spPr>
      </p:pic>
      <p:pic>
        <p:nvPicPr>
          <p:cNvPr id="6" name="Picture 9" descr="Avian Plasmodium smear"/>
          <p:cNvPicPr>
            <a:picLocks noChangeAspect="1" noChangeArrowheads="1"/>
          </p:cNvPicPr>
          <p:nvPr/>
        </p:nvPicPr>
        <p:blipFill rotWithShape="1">
          <a:blip r:embed="rId4" cstate="print"/>
          <a:srcRect r="6061"/>
          <a:stretch/>
        </p:blipFill>
        <p:spPr bwMode="auto">
          <a:xfrm>
            <a:off x="539552" y="5100799"/>
            <a:ext cx="2232248" cy="1570963"/>
          </a:xfrm>
          <a:prstGeom prst="rect">
            <a:avLst/>
          </a:prstGeom>
          <a:ln w="15875">
            <a:solidFill>
              <a:schemeClr val="tx1"/>
            </a:solidFill>
          </a:ln>
          <a:effectLst>
            <a:outerShdw blurRad="292100" dist="139700" dir="2700000" algn="tl" rotWithShape="0">
              <a:srgbClr val="333333">
                <a:alpha val="65000"/>
              </a:srgbClr>
            </a:outerShdw>
          </a:effectLst>
        </p:spPr>
      </p:pic>
      <p:pic>
        <p:nvPicPr>
          <p:cNvPr id="8" name="Content Placeholder 7" descr="cousin 2.jpg"/>
          <p:cNvPicPr>
            <a:picLocks noChangeAspect="1"/>
          </p:cNvPicPr>
          <p:nvPr/>
        </p:nvPicPr>
        <p:blipFill>
          <a:blip r:embed="rId5" cstate="screen"/>
          <a:srcRect/>
          <a:stretch>
            <a:fillRect/>
          </a:stretch>
        </p:blipFill>
        <p:spPr bwMode="auto">
          <a:xfrm>
            <a:off x="545312" y="1102084"/>
            <a:ext cx="2236486" cy="1678844"/>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050820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3"/>
          <p:cNvSpPr txBox="1">
            <a:spLocks noChangeArrowheads="1"/>
          </p:cNvSpPr>
          <p:nvPr/>
        </p:nvSpPr>
        <p:spPr bwMode="auto">
          <a:xfrm>
            <a:off x="3491880" y="1102084"/>
            <a:ext cx="5185842" cy="1785104"/>
          </a:xfrm>
          <a:prstGeom prst="rect">
            <a:avLst/>
          </a:prstGeom>
          <a:noFill/>
          <a:ln w="9525">
            <a:noFill/>
            <a:miter lim="800000"/>
            <a:headEnd/>
            <a:tailEnd/>
          </a:ln>
        </p:spPr>
        <p:txBody>
          <a:bodyPr wrap="square">
            <a:spAutoFit/>
          </a:bodyPr>
          <a:lstStyle/>
          <a:p>
            <a:pPr marL="228600" indent="-228600" eaLnBrk="0" hangingPunct="0">
              <a:lnSpc>
                <a:spcPct val="110000"/>
              </a:lnSpc>
              <a:buFontTx/>
              <a:buChar char="•"/>
            </a:pPr>
            <a:r>
              <a:rPr lang="en-GB" sz="2000" dirty="0" smtClean="0"/>
              <a:t>Cousin island (studied since 1985)</a:t>
            </a:r>
          </a:p>
          <a:p>
            <a:pPr marL="228600" indent="-228600" eaLnBrk="0" hangingPunct="0">
              <a:lnSpc>
                <a:spcPct val="110000"/>
              </a:lnSpc>
              <a:buFontTx/>
              <a:buChar char="•"/>
            </a:pPr>
            <a:endParaRPr lang="en-GB" sz="2000" dirty="0"/>
          </a:p>
          <a:p>
            <a:pPr marL="228600" indent="-228600" eaLnBrk="0" hangingPunct="0">
              <a:lnSpc>
                <a:spcPct val="110000"/>
              </a:lnSpc>
              <a:buFontTx/>
              <a:buChar char="•"/>
            </a:pPr>
            <a:r>
              <a:rPr lang="en-GB" sz="2000" dirty="0" smtClean="0"/>
              <a:t>Small</a:t>
            </a:r>
            <a:r>
              <a:rPr lang="en-GB" sz="2000" dirty="0"/>
              <a:t>, isolated and enclosed population</a:t>
            </a:r>
          </a:p>
          <a:p>
            <a:pPr marL="228600" indent="-228600" eaLnBrk="0" hangingPunct="0">
              <a:lnSpc>
                <a:spcPct val="110000"/>
              </a:lnSpc>
              <a:buFontTx/>
              <a:buChar char="•"/>
            </a:pPr>
            <a:endParaRPr lang="en-GB" sz="2000" dirty="0" smtClean="0"/>
          </a:p>
          <a:p>
            <a:pPr marL="228600" indent="-228600" eaLnBrk="0" hangingPunct="0">
              <a:lnSpc>
                <a:spcPct val="110000"/>
              </a:lnSpc>
              <a:buFontTx/>
              <a:buChar char="•"/>
            </a:pPr>
            <a:r>
              <a:rPr lang="en-GB" sz="2000" dirty="0" smtClean="0"/>
              <a:t>&gt; 97% birds colour ringed </a:t>
            </a:r>
          </a:p>
        </p:txBody>
      </p:sp>
      <p:sp>
        <p:nvSpPr>
          <p:cNvPr id="14340" name="Rectangle 4"/>
          <p:cNvSpPr>
            <a:spLocks noChangeArrowheads="1"/>
          </p:cNvSpPr>
          <p:nvPr/>
        </p:nvSpPr>
        <p:spPr bwMode="auto">
          <a:xfrm>
            <a:off x="539552" y="140289"/>
            <a:ext cx="8352928" cy="765175"/>
          </a:xfrm>
          <a:prstGeom prst="rect">
            <a:avLst/>
          </a:prstGeom>
          <a:noFill/>
          <a:ln w="9525">
            <a:noFill/>
            <a:miter lim="800000"/>
            <a:headEnd/>
            <a:tailEnd/>
          </a:ln>
        </p:spPr>
        <p:txBody>
          <a:bodyPr anchor="ctr"/>
          <a:lstStyle/>
          <a:p>
            <a:pPr algn="ctr" eaLnBrk="0" hangingPunct="0"/>
            <a:r>
              <a:rPr lang="en-GB" sz="3200" dirty="0">
                <a:solidFill>
                  <a:schemeClr val="tx2"/>
                </a:solidFill>
                <a:latin typeface="Tahoma" pitchFamily="34" charset="0"/>
                <a:ea typeface="Tahoma" pitchFamily="34" charset="0"/>
                <a:cs typeface="Tahoma" pitchFamily="34" charset="0"/>
              </a:rPr>
              <a:t>The </a:t>
            </a:r>
            <a:r>
              <a:rPr lang="en-GB" sz="3200" dirty="0" smtClean="0">
                <a:solidFill>
                  <a:schemeClr val="tx2"/>
                </a:solidFill>
                <a:latin typeface="Tahoma" pitchFamily="34" charset="0"/>
                <a:ea typeface="Tahoma" pitchFamily="34" charset="0"/>
                <a:cs typeface="Tahoma" pitchFamily="34" charset="0"/>
              </a:rPr>
              <a:t>SW system: a closed population</a:t>
            </a:r>
            <a:endParaRPr lang="en-US" sz="3200" dirty="0">
              <a:solidFill>
                <a:schemeClr val="tx2"/>
              </a:solidFill>
              <a:latin typeface="Tahoma" pitchFamily="34" charset="0"/>
              <a:ea typeface="Tahoma" pitchFamily="34" charset="0"/>
              <a:cs typeface="Tahoma" pitchFamily="34" charset="0"/>
            </a:endParaRPr>
          </a:p>
        </p:txBody>
      </p:sp>
      <p:pic>
        <p:nvPicPr>
          <p:cNvPr id="4" name="Picture 3" descr="warbler 11.jpg"/>
          <p:cNvPicPr>
            <a:picLocks noChangeAspect="1"/>
          </p:cNvPicPr>
          <p:nvPr/>
        </p:nvPicPr>
        <p:blipFill>
          <a:blip r:embed="rId3" cstate="print">
            <a:lum bright="-4000"/>
          </a:blip>
          <a:srcRect l="5340" t="5723" r="9225" b="11300"/>
          <a:stretch>
            <a:fillRect/>
          </a:stretch>
        </p:blipFill>
        <p:spPr>
          <a:xfrm>
            <a:off x="539552" y="3003628"/>
            <a:ext cx="2232248" cy="1913354"/>
          </a:xfrm>
          <a:prstGeom prst="rect">
            <a:avLst/>
          </a:prstGeom>
          <a:ln>
            <a:solidFill>
              <a:schemeClr val="tx1"/>
            </a:solidFill>
          </a:ln>
          <a:effectLst>
            <a:outerShdw blurRad="292100" dist="139700" dir="2700000" algn="tl" rotWithShape="0">
              <a:srgbClr val="333333">
                <a:alpha val="65000"/>
              </a:srgbClr>
            </a:outerShdw>
          </a:effectLst>
        </p:spPr>
      </p:pic>
      <p:pic>
        <p:nvPicPr>
          <p:cNvPr id="6" name="Picture 9" descr="Avian Plasmodium smear"/>
          <p:cNvPicPr>
            <a:picLocks noChangeAspect="1" noChangeArrowheads="1"/>
          </p:cNvPicPr>
          <p:nvPr/>
        </p:nvPicPr>
        <p:blipFill rotWithShape="1">
          <a:blip r:embed="rId4" cstate="print"/>
          <a:srcRect r="6061"/>
          <a:stretch/>
        </p:blipFill>
        <p:spPr bwMode="auto">
          <a:xfrm>
            <a:off x="539552" y="5100799"/>
            <a:ext cx="2232248" cy="1570963"/>
          </a:xfrm>
          <a:prstGeom prst="rect">
            <a:avLst/>
          </a:prstGeom>
          <a:ln w="15875">
            <a:solidFill>
              <a:schemeClr val="tx1"/>
            </a:solidFill>
          </a:ln>
          <a:effectLst>
            <a:outerShdw blurRad="292100" dist="139700" dir="2700000" algn="tl" rotWithShape="0">
              <a:srgbClr val="333333">
                <a:alpha val="65000"/>
              </a:srgbClr>
            </a:outerShdw>
          </a:effectLst>
        </p:spPr>
      </p:pic>
      <p:pic>
        <p:nvPicPr>
          <p:cNvPr id="8" name="Content Placeholder 7" descr="cousin 2.jpg"/>
          <p:cNvPicPr>
            <a:picLocks noChangeAspect="1"/>
          </p:cNvPicPr>
          <p:nvPr/>
        </p:nvPicPr>
        <p:blipFill>
          <a:blip r:embed="rId5" cstate="screen"/>
          <a:srcRect/>
          <a:stretch>
            <a:fillRect/>
          </a:stretch>
        </p:blipFill>
        <p:spPr bwMode="auto">
          <a:xfrm>
            <a:off x="545312" y="1102084"/>
            <a:ext cx="2236486" cy="1678844"/>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345002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3"/>
          <p:cNvSpPr txBox="1">
            <a:spLocks noChangeArrowheads="1"/>
          </p:cNvSpPr>
          <p:nvPr/>
        </p:nvSpPr>
        <p:spPr bwMode="auto">
          <a:xfrm>
            <a:off x="3491880" y="1102084"/>
            <a:ext cx="5185842" cy="3139321"/>
          </a:xfrm>
          <a:prstGeom prst="rect">
            <a:avLst/>
          </a:prstGeom>
          <a:noFill/>
          <a:ln w="9525">
            <a:noFill/>
            <a:miter lim="800000"/>
            <a:headEnd/>
            <a:tailEnd/>
          </a:ln>
        </p:spPr>
        <p:txBody>
          <a:bodyPr wrap="square">
            <a:spAutoFit/>
          </a:bodyPr>
          <a:lstStyle/>
          <a:p>
            <a:pPr marL="228600" indent="-228600" eaLnBrk="0" hangingPunct="0">
              <a:lnSpc>
                <a:spcPct val="110000"/>
              </a:lnSpc>
              <a:buFontTx/>
              <a:buChar char="•"/>
            </a:pPr>
            <a:r>
              <a:rPr lang="en-GB" sz="2000" dirty="0" smtClean="0"/>
              <a:t>Cousin island (studied since 1985)</a:t>
            </a:r>
          </a:p>
          <a:p>
            <a:pPr marL="228600" indent="-228600" eaLnBrk="0" hangingPunct="0">
              <a:lnSpc>
                <a:spcPct val="110000"/>
              </a:lnSpc>
              <a:buFontTx/>
              <a:buChar char="•"/>
            </a:pPr>
            <a:endParaRPr lang="en-GB" sz="2000" dirty="0"/>
          </a:p>
          <a:p>
            <a:pPr marL="228600" indent="-228600" eaLnBrk="0" hangingPunct="0">
              <a:lnSpc>
                <a:spcPct val="110000"/>
              </a:lnSpc>
              <a:buFontTx/>
              <a:buChar char="•"/>
            </a:pPr>
            <a:r>
              <a:rPr lang="en-GB" sz="2000" dirty="0" smtClean="0"/>
              <a:t>Small</a:t>
            </a:r>
            <a:r>
              <a:rPr lang="en-GB" sz="2000" dirty="0"/>
              <a:t>, isolated and enclosed population</a:t>
            </a:r>
          </a:p>
          <a:p>
            <a:pPr marL="228600" indent="-228600" eaLnBrk="0" hangingPunct="0">
              <a:lnSpc>
                <a:spcPct val="110000"/>
              </a:lnSpc>
              <a:buFontTx/>
              <a:buChar char="•"/>
            </a:pPr>
            <a:endParaRPr lang="en-GB" sz="2000" dirty="0"/>
          </a:p>
          <a:p>
            <a:pPr marL="228600" indent="-228600" eaLnBrk="0" hangingPunct="0">
              <a:lnSpc>
                <a:spcPct val="110000"/>
              </a:lnSpc>
              <a:buFontTx/>
              <a:buChar char="•"/>
            </a:pPr>
            <a:r>
              <a:rPr lang="en-GB" sz="2000" dirty="0" smtClean="0"/>
              <a:t>&gt; 97% birds colour ringed </a:t>
            </a:r>
          </a:p>
          <a:p>
            <a:pPr marL="228600" indent="-228600" eaLnBrk="0" hangingPunct="0">
              <a:lnSpc>
                <a:spcPct val="110000"/>
              </a:lnSpc>
              <a:buFontTx/>
              <a:buChar char="•"/>
            </a:pPr>
            <a:endParaRPr lang="en-GB" sz="2000" dirty="0" smtClean="0"/>
          </a:p>
          <a:p>
            <a:pPr marL="228600" indent="-228600" eaLnBrk="0" hangingPunct="0">
              <a:lnSpc>
                <a:spcPct val="110000"/>
              </a:lnSpc>
              <a:buFontTx/>
              <a:buChar char="•"/>
            </a:pPr>
            <a:r>
              <a:rPr lang="en-GB" sz="2000" b="1" dirty="0" smtClean="0"/>
              <a:t>Repeatedly blood sampled since 1994</a:t>
            </a:r>
            <a:endParaRPr lang="en-GB" sz="2000" b="1" dirty="0"/>
          </a:p>
          <a:p>
            <a:pPr marL="228600" indent="-228600" eaLnBrk="0" hangingPunct="0">
              <a:lnSpc>
                <a:spcPct val="110000"/>
              </a:lnSpc>
              <a:buFontTx/>
              <a:buChar char="•"/>
            </a:pPr>
            <a:endParaRPr lang="en-GB" sz="2000" dirty="0"/>
          </a:p>
          <a:p>
            <a:pPr marL="228600" indent="-228600" eaLnBrk="0" hangingPunct="0">
              <a:lnSpc>
                <a:spcPct val="110000"/>
              </a:lnSpc>
              <a:buFontTx/>
              <a:buChar char="•"/>
            </a:pPr>
            <a:endParaRPr lang="en-GB" sz="2000" dirty="0" smtClean="0"/>
          </a:p>
        </p:txBody>
      </p:sp>
      <p:sp>
        <p:nvSpPr>
          <p:cNvPr id="14340" name="Rectangle 4"/>
          <p:cNvSpPr>
            <a:spLocks noChangeArrowheads="1"/>
          </p:cNvSpPr>
          <p:nvPr/>
        </p:nvSpPr>
        <p:spPr bwMode="auto">
          <a:xfrm>
            <a:off x="539552" y="140289"/>
            <a:ext cx="8352928" cy="765175"/>
          </a:xfrm>
          <a:prstGeom prst="rect">
            <a:avLst/>
          </a:prstGeom>
          <a:noFill/>
          <a:ln w="9525">
            <a:noFill/>
            <a:miter lim="800000"/>
            <a:headEnd/>
            <a:tailEnd/>
          </a:ln>
        </p:spPr>
        <p:txBody>
          <a:bodyPr anchor="ctr"/>
          <a:lstStyle/>
          <a:p>
            <a:pPr algn="ctr" eaLnBrk="0" hangingPunct="0"/>
            <a:r>
              <a:rPr lang="en-GB" sz="3200" dirty="0">
                <a:solidFill>
                  <a:schemeClr val="tx2"/>
                </a:solidFill>
                <a:latin typeface="Tahoma" pitchFamily="34" charset="0"/>
                <a:ea typeface="Tahoma" pitchFamily="34" charset="0"/>
                <a:cs typeface="Tahoma" pitchFamily="34" charset="0"/>
              </a:rPr>
              <a:t>The </a:t>
            </a:r>
            <a:r>
              <a:rPr lang="en-GB" sz="3200" dirty="0" smtClean="0">
                <a:solidFill>
                  <a:schemeClr val="tx2"/>
                </a:solidFill>
                <a:latin typeface="Tahoma" pitchFamily="34" charset="0"/>
                <a:ea typeface="Tahoma" pitchFamily="34" charset="0"/>
                <a:cs typeface="Tahoma" pitchFamily="34" charset="0"/>
              </a:rPr>
              <a:t>SW system: a closed population</a:t>
            </a:r>
            <a:endParaRPr lang="en-US" sz="3200" dirty="0">
              <a:solidFill>
                <a:schemeClr val="tx2"/>
              </a:solidFill>
              <a:latin typeface="Tahoma" pitchFamily="34" charset="0"/>
              <a:ea typeface="Tahoma" pitchFamily="34" charset="0"/>
              <a:cs typeface="Tahoma" pitchFamily="34" charset="0"/>
            </a:endParaRPr>
          </a:p>
        </p:txBody>
      </p:sp>
      <p:pic>
        <p:nvPicPr>
          <p:cNvPr id="4" name="Picture 3" descr="warbler 11.jpg"/>
          <p:cNvPicPr>
            <a:picLocks noChangeAspect="1"/>
          </p:cNvPicPr>
          <p:nvPr/>
        </p:nvPicPr>
        <p:blipFill>
          <a:blip r:embed="rId3" cstate="print">
            <a:lum bright="-4000"/>
          </a:blip>
          <a:srcRect l="5340" t="5723" r="9225" b="11300"/>
          <a:stretch>
            <a:fillRect/>
          </a:stretch>
        </p:blipFill>
        <p:spPr>
          <a:xfrm>
            <a:off x="539552" y="3003628"/>
            <a:ext cx="2232248" cy="1913354"/>
          </a:xfrm>
          <a:prstGeom prst="rect">
            <a:avLst/>
          </a:prstGeom>
          <a:ln>
            <a:solidFill>
              <a:schemeClr val="tx1"/>
            </a:solidFill>
          </a:ln>
          <a:effectLst>
            <a:outerShdw blurRad="292100" dist="139700" dir="2700000" algn="tl" rotWithShape="0">
              <a:srgbClr val="333333">
                <a:alpha val="65000"/>
              </a:srgbClr>
            </a:outerShdw>
          </a:effectLst>
        </p:spPr>
      </p:pic>
      <p:pic>
        <p:nvPicPr>
          <p:cNvPr id="6" name="Picture 9" descr="Avian Plasmodium smear"/>
          <p:cNvPicPr>
            <a:picLocks noChangeAspect="1" noChangeArrowheads="1"/>
          </p:cNvPicPr>
          <p:nvPr/>
        </p:nvPicPr>
        <p:blipFill rotWithShape="1">
          <a:blip r:embed="rId4" cstate="print"/>
          <a:srcRect r="6061"/>
          <a:stretch/>
        </p:blipFill>
        <p:spPr bwMode="auto">
          <a:xfrm>
            <a:off x="539552" y="5100799"/>
            <a:ext cx="2232248" cy="1570963"/>
          </a:xfrm>
          <a:prstGeom prst="rect">
            <a:avLst/>
          </a:prstGeom>
          <a:ln w="15875">
            <a:solidFill>
              <a:schemeClr val="tx1"/>
            </a:solidFill>
          </a:ln>
          <a:effectLst>
            <a:outerShdw blurRad="292100" dist="139700" dir="2700000" algn="tl" rotWithShape="0">
              <a:srgbClr val="333333">
                <a:alpha val="65000"/>
              </a:srgbClr>
            </a:outerShdw>
          </a:effectLst>
        </p:spPr>
      </p:pic>
      <p:pic>
        <p:nvPicPr>
          <p:cNvPr id="8" name="Content Placeholder 7" descr="cousin 2.jpg"/>
          <p:cNvPicPr>
            <a:picLocks noChangeAspect="1"/>
          </p:cNvPicPr>
          <p:nvPr/>
        </p:nvPicPr>
        <p:blipFill>
          <a:blip r:embed="rId5" cstate="screen"/>
          <a:srcRect/>
          <a:stretch>
            <a:fillRect/>
          </a:stretch>
        </p:blipFill>
        <p:spPr bwMode="auto">
          <a:xfrm>
            <a:off x="545312" y="1102084"/>
            <a:ext cx="2236486" cy="1678844"/>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347836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3"/>
          <p:cNvSpPr txBox="1">
            <a:spLocks noChangeArrowheads="1"/>
          </p:cNvSpPr>
          <p:nvPr/>
        </p:nvSpPr>
        <p:spPr bwMode="auto">
          <a:xfrm>
            <a:off x="3491880" y="1102084"/>
            <a:ext cx="5185842" cy="5509200"/>
          </a:xfrm>
          <a:prstGeom prst="rect">
            <a:avLst/>
          </a:prstGeom>
          <a:noFill/>
          <a:ln w="9525">
            <a:noFill/>
            <a:miter lim="800000"/>
            <a:headEnd/>
            <a:tailEnd/>
          </a:ln>
        </p:spPr>
        <p:txBody>
          <a:bodyPr wrap="square">
            <a:spAutoFit/>
          </a:bodyPr>
          <a:lstStyle/>
          <a:p>
            <a:pPr marL="228600" indent="-228600" eaLnBrk="0" hangingPunct="0">
              <a:lnSpc>
                <a:spcPct val="110000"/>
              </a:lnSpc>
              <a:buFontTx/>
              <a:buChar char="•"/>
            </a:pPr>
            <a:r>
              <a:rPr lang="en-GB" sz="2000" dirty="0" smtClean="0"/>
              <a:t>Cousin island (studied since 1985)</a:t>
            </a:r>
          </a:p>
          <a:p>
            <a:pPr marL="228600" indent="-228600" eaLnBrk="0" hangingPunct="0">
              <a:lnSpc>
                <a:spcPct val="110000"/>
              </a:lnSpc>
              <a:buFontTx/>
              <a:buChar char="•"/>
            </a:pPr>
            <a:endParaRPr lang="en-GB" sz="2000" dirty="0"/>
          </a:p>
          <a:p>
            <a:pPr marL="228600" indent="-228600" eaLnBrk="0" hangingPunct="0">
              <a:lnSpc>
                <a:spcPct val="110000"/>
              </a:lnSpc>
              <a:buFontTx/>
              <a:buChar char="•"/>
            </a:pPr>
            <a:r>
              <a:rPr lang="en-GB" sz="2000" dirty="0" smtClean="0"/>
              <a:t>Small</a:t>
            </a:r>
            <a:r>
              <a:rPr lang="en-GB" sz="2000" dirty="0"/>
              <a:t>, isolated and enclosed population</a:t>
            </a:r>
          </a:p>
          <a:p>
            <a:pPr marL="228600" indent="-228600" eaLnBrk="0" hangingPunct="0">
              <a:lnSpc>
                <a:spcPct val="110000"/>
              </a:lnSpc>
              <a:buFontTx/>
              <a:buChar char="•"/>
            </a:pPr>
            <a:endParaRPr lang="en-GB" sz="2000" dirty="0"/>
          </a:p>
          <a:p>
            <a:pPr marL="228600" indent="-228600" eaLnBrk="0" hangingPunct="0">
              <a:lnSpc>
                <a:spcPct val="110000"/>
              </a:lnSpc>
              <a:buFontTx/>
              <a:buChar char="•"/>
            </a:pPr>
            <a:r>
              <a:rPr lang="en-GB" sz="2000" dirty="0" smtClean="0"/>
              <a:t>&gt; 97% birds colour ringed </a:t>
            </a:r>
          </a:p>
          <a:p>
            <a:pPr marL="228600" indent="-228600" eaLnBrk="0" hangingPunct="0">
              <a:lnSpc>
                <a:spcPct val="110000"/>
              </a:lnSpc>
              <a:buFontTx/>
              <a:buChar char="•"/>
            </a:pPr>
            <a:endParaRPr lang="en-GB" sz="2000" dirty="0" smtClean="0"/>
          </a:p>
          <a:p>
            <a:pPr marL="228600" indent="-228600" eaLnBrk="0" hangingPunct="0">
              <a:lnSpc>
                <a:spcPct val="110000"/>
              </a:lnSpc>
              <a:buFontTx/>
              <a:buChar char="•"/>
            </a:pPr>
            <a:r>
              <a:rPr lang="en-GB" sz="2000" b="1" dirty="0" smtClean="0"/>
              <a:t>Repeatedly blood sampled since 1994</a:t>
            </a:r>
            <a:endParaRPr lang="en-GB" sz="2000" b="1" dirty="0"/>
          </a:p>
          <a:p>
            <a:pPr marL="228600" indent="-228600" eaLnBrk="0" hangingPunct="0">
              <a:lnSpc>
                <a:spcPct val="110000"/>
              </a:lnSpc>
              <a:buFontTx/>
              <a:buChar char="•"/>
            </a:pPr>
            <a:endParaRPr lang="en-GB" sz="2000" dirty="0"/>
          </a:p>
          <a:p>
            <a:pPr marL="228600" indent="-228600" eaLnBrk="0" hangingPunct="0">
              <a:lnSpc>
                <a:spcPct val="110000"/>
              </a:lnSpc>
              <a:buFontTx/>
              <a:buChar char="•"/>
            </a:pPr>
            <a:r>
              <a:rPr lang="en-GB" sz="2000" dirty="0" smtClean="0"/>
              <a:t>Exact chronological age known</a:t>
            </a:r>
          </a:p>
          <a:p>
            <a:pPr marL="228600" indent="-228600" eaLnBrk="0" hangingPunct="0">
              <a:lnSpc>
                <a:spcPct val="110000"/>
              </a:lnSpc>
            </a:pPr>
            <a:endParaRPr lang="en-GB" sz="2000" dirty="0"/>
          </a:p>
          <a:p>
            <a:pPr marL="228600" indent="-228600" eaLnBrk="0" hangingPunct="0">
              <a:lnSpc>
                <a:spcPct val="110000"/>
              </a:lnSpc>
              <a:buFontTx/>
              <a:buChar char="•"/>
            </a:pPr>
            <a:r>
              <a:rPr lang="en-GB" sz="2000" dirty="0" smtClean="0"/>
              <a:t>18 year pedigree being completed</a:t>
            </a:r>
          </a:p>
          <a:p>
            <a:pPr marL="228600" indent="-228600" eaLnBrk="0" hangingPunct="0">
              <a:lnSpc>
                <a:spcPct val="110000"/>
              </a:lnSpc>
              <a:buFontTx/>
              <a:buChar char="•"/>
            </a:pPr>
            <a:endParaRPr lang="en-GB" sz="2000" dirty="0" smtClean="0"/>
          </a:p>
          <a:p>
            <a:pPr marL="228600" indent="-228600" eaLnBrk="0" hangingPunct="0">
              <a:lnSpc>
                <a:spcPct val="110000"/>
              </a:lnSpc>
              <a:buFontTx/>
              <a:buChar char="•"/>
            </a:pPr>
            <a:r>
              <a:rPr lang="en-GB" sz="2000" dirty="0" smtClean="0"/>
              <a:t>Life </a:t>
            </a:r>
            <a:r>
              <a:rPr lang="en-GB" sz="2000" dirty="0"/>
              <a:t>history parameters known</a:t>
            </a:r>
          </a:p>
          <a:p>
            <a:pPr marL="228600" indent="-228600" eaLnBrk="0" hangingPunct="0">
              <a:lnSpc>
                <a:spcPct val="110000"/>
              </a:lnSpc>
              <a:buFontTx/>
              <a:buChar char="•"/>
            </a:pPr>
            <a:endParaRPr lang="en-GB" sz="2000" dirty="0"/>
          </a:p>
          <a:p>
            <a:pPr marL="228600" indent="-228600" eaLnBrk="0" hangingPunct="0">
              <a:lnSpc>
                <a:spcPct val="110000"/>
              </a:lnSpc>
              <a:buFontTx/>
              <a:buChar char="•"/>
            </a:pPr>
            <a:r>
              <a:rPr lang="en-GB" sz="2000" dirty="0"/>
              <a:t>Other experiences – e.g</a:t>
            </a:r>
            <a:r>
              <a:rPr lang="en-GB" sz="2000" dirty="0" smtClean="0"/>
              <a:t>. malaria infection</a:t>
            </a:r>
            <a:endParaRPr lang="en-GB" sz="2000" dirty="0"/>
          </a:p>
          <a:p>
            <a:pPr marL="228600" indent="-228600" eaLnBrk="0" hangingPunct="0">
              <a:lnSpc>
                <a:spcPct val="110000"/>
              </a:lnSpc>
              <a:buFontTx/>
              <a:buChar char="•"/>
            </a:pPr>
            <a:endParaRPr lang="en-GB" sz="2000" dirty="0" smtClean="0"/>
          </a:p>
        </p:txBody>
      </p:sp>
      <p:sp>
        <p:nvSpPr>
          <p:cNvPr id="14340" name="Rectangle 4"/>
          <p:cNvSpPr>
            <a:spLocks noChangeArrowheads="1"/>
          </p:cNvSpPr>
          <p:nvPr/>
        </p:nvSpPr>
        <p:spPr bwMode="auto">
          <a:xfrm>
            <a:off x="539552" y="140289"/>
            <a:ext cx="8352928" cy="765175"/>
          </a:xfrm>
          <a:prstGeom prst="rect">
            <a:avLst/>
          </a:prstGeom>
          <a:noFill/>
          <a:ln w="9525">
            <a:noFill/>
            <a:miter lim="800000"/>
            <a:headEnd/>
            <a:tailEnd/>
          </a:ln>
        </p:spPr>
        <p:txBody>
          <a:bodyPr anchor="ctr"/>
          <a:lstStyle/>
          <a:p>
            <a:pPr algn="ctr" eaLnBrk="0" hangingPunct="0"/>
            <a:r>
              <a:rPr lang="en-GB" sz="3200" dirty="0">
                <a:solidFill>
                  <a:schemeClr val="tx2"/>
                </a:solidFill>
                <a:latin typeface="Tahoma" pitchFamily="34" charset="0"/>
                <a:ea typeface="Tahoma" pitchFamily="34" charset="0"/>
                <a:cs typeface="Tahoma" pitchFamily="34" charset="0"/>
              </a:rPr>
              <a:t>The </a:t>
            </a:r>
            <a:r>
              <a:rPr lang="en-GB" sz="3200" dirty="0" smtClean="0">
                <a:solidFill>
                  <a:schemeClr val="tx2"/>
                </a:solidFill>
                <a:latin typeface="Tahoma" pitchFamily="34" charset="0"/>
                <a:ea typeface="Tahoma" pitchFamily="34" charset="0"/>
                <a:cs typeface="Tahoma" pitchFamily="34" charset="0"/>
              </a:rPr>
              <a:t>SW system: a closed population</a:t>
            </a:r>
            <a:endParaRPr lang="en-US" sz="3200" dirty="0">
              <a:solidFill>
                <a:schemeClr val="tx2"/>
              </a:solidFill>
              <a:latin typeface="Tahoma" pitchFamily="34" charset="0"/>
              <a:ea typeface="Tahoma" pitchFamily="34" charset="0"/>
              <a:cs typeface="Tahoma" pitchFamily="34" charset="0"/>
            </a:endParaRPr>
          </a:p>
        </p:txBody>
      </p:sp>
      <p:pic>
        <p:nvPicPr>
          <p:cNvPr id="4" name="Picture 3" descr="warbler 11.jpg"/>
          <p:cNvPicPr>
            <a:picLocks noChangeAspect="1"/>
          </p:cNvPicPr>
          <p:nvPr/>
        </p:nvPicPr>
        <p:blipFill>
          <a:blip r:embed="rId3" cstate="print">
            <a:lum bright="-4000"/>
          </a:blip>
          <a:srcRect l="5340" t="5723" r="9225" b="11300"/>
          <a:stretch>
            <a:fillRect/>
          </a:stretch>
        </p:blipFill>
        <p:spPr>
          <a:xfrm>
            <a:off x="539552" y="3003628"/>
            <a:ext cx="2232248" cy="1913354"/>
          </a:xfrm>
          <a:prstGeom prst="rect">
            <a:avLst/>
          </a:prstGeom>
          <a:ln>
            <a:solidFill>
              <a:schemeClr val="tx1"/>
            </a:solidFill>
          </a:ln>
          <a:effectLst>
            <a:outerShdw blurRad="292100" dist="139700" dir="2700000" algn="tl" rotWithShape="0">
              <a:srgbClr val="333333">
                <a:alpha val="65000"/>
              </a:srgbClr>
            </a:outerShdw>
          </a:effectLst>
        </p:spPr>
      </p:pic>
      <p:pic>
        <p:nvPicPr>
          <p:cNvPr id="6" name="Picture 9" descr="Avian Plasmodium smear"/>
          <p:cNvPicPr>
            <a:picLocks noChangeAspect="1" noChangeArrowheads="1"/>
          </p:cNvPicPr>
          <p:nvPr/>
        </p:nvPicPr>
        <p:blipFill rotWithShape="1">
          <a:blip r:embed="rId4" cstate="print"/>
          <a:srcRect r="6061"/>
          <a:stretch/>
        </p:blipFill>
        <p:spPr bwMode="auto">
          <a:xfrm>
            <a:off x="539552" y="5100799"/>
            <a:ext cx="2232248" cy="1570963"/>
          </a:xfrm>
          <a:prstGeom prst="rect">
            <a:avLst/>
          </a:prstGeom>
          <a:ln w="15875">
            <a:solidFill>
              <a:schemeClr val="tx1"/>
            </a:solidFill>
          </a:ln>
          <a:effectLst>
            <a:outerShdw blurRad="292100" dist="139700" dir="2700000" algn="tl" rotWithShape="0">
              <a:srgbClr val="333333">
                <a:alpha val="65000"/>
              </a:srgbClr>
            </a:outerShdw>
          </a:effectLst>
        </p:spPr>
      </p:pic>
      <p:pic>
        <p:nvPicPr>
          <p:cNvPr id="8" name="Content Placeholder 7" descr="cousin 2.jpg"/>
          <p:cNvPicPr>
            <a:picLocks noChangeAspect="1"/>
          </p:cNvPicPr>
          <p:nvPr/>
        </p:nvPicPr>
        <p:blipFill>
          <a:blip r:embed="rId5" cstate="screen"/>
          <a:srcRect/>
          <a:stretch>
            <a:fillRect/>
          </a:stretch>
        </p:blipFill>
        <p:spPr bwMode="auto">
          <a:xfrm>
            <a:off x="545312" y="1102084"/>
            <a:ext cx="2236486" cy="1678844"/>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3679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339">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339">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39">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339">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33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pPr eaLnBrk="0" hangingPunct="0"/>
            <a:r>
              <a:rPr lang="en-GB" sz="3200" dirty="0">
                <a:latin typeface="Tahoma" pitchFamily="34" charset="0"/>
                <a:ea typeface="Tahoma" pitchFamily="34" charset="0"/>
                <a:cs typeface="Tahoma" pitchFamily="34" charset="0"/>
              </a:rPr>
              <a:t>The SW </a:t>
            </a:r>
            <a:r>
              <a:rPr lang="en-GB" sz="3200" dirty="0" smtClean="0">
                <a:latin typeface="Tahoma" pitchFamily="34" charset="0"/>
                <a:ea typeface="Tahoma" pitchFamily="34" charset="0"/>
                <a:cs typeface="Tahoma" pitchFamily="34" charset="0"/>
              </a:rPr>
              <a:t>system: mostly intrinsic mortality</a:t>
            </a:r>
            <a:endParaRPr lang="en-US" sz="3200"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3014940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pPr eaLnBrk="0" hangingPunct="0"/>
            <a:r>
              <a:rPr lang="en-GB" sz="3200" dirty="0">
                <a:latin typeface="Tahoma" pitchFamily="34" charset="0"/>
                <a:ea typeface="Tahoma" pitchFamily="34" charset="0"/>
                <a:cs typeface="Tahoma" pitchFamily="34" charset="0"/>
              </a:rPr>
              <a:t>The SW </a:t>
            </a:r>
            <a:r>
              <a:rPr lang="en-GB" sz="3200" dirty="0" smtClean="0">
                <a:latin typeface="Tahoma" pitchFamily="34" charset="0"/>
                <a:ea typeface="Tahoma" pitchFamily="34" charset="0"/>
                <a:cs typeface="Tahoma" pitchFamily="34" charset="0"/>
              </a:rPr>
              <a:t>system: mostly intrinsic mortality</a:t>
            </a:r>
            <a:endParaRPr lang="en-US" sz="3200" dirty="0">
              <a:latin typeface="Tahoma" pitchFamily="34" charset="0"/>
              <a:ea typeface="Tahoma" pitchFamily="34" charset="0"/>
              <a:cs typeface="Tahoma"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1215410"/>
            <a:ext cx="4038559" cy="2270737"/>
          </a:xfrm>
          <a:prstGeom prst="rect">
            <a:avLst/>
          </a:prstGeom>
          <a:ln>
            <a:solidFill>
              <a:schemeClr val="accent1">
                <a:shade val="50000"/>
              </a:schemeClr>
            </a:solidFill>
          </a:ln>
        </p:spPr>
      </p:pic>
    </p:spTree>
    <p:extLst>
      <p:ext uri="{BB962C8B-B14F-4D97-AF65-F5344CB8AC3E}">
        <p14:creationId xmlns:p14="http://schemas.microsoft.com/office/powerpoint/2010/main" val="27574352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pPr eaLnBrk="0" hangingPunct="0"/>
            <a:r>
              <a:rPr lang="en-GB" sz="3200" dirty="0">
                <a:latin typeface="Tahoma" pitchFamily="34" charset="0"/>
                <a:ea typeface="Tahoma" pitchFamily="34" charset="0"/>
                <a:cs typeface="Tahoma" pitchFamily="34" charset="0"/>
              </a:rPr>
              <a:t>The SW </a:t>
            </a:r>
            <a:r>
              <a:rPr lang="en-GB" sz="3200" dirty="0" smtClean="0">
                <a:latin typeface="Tahoma" pitchFamily="34" charset="0"/>
                <a:ea typeface="Tahoma" pitchFamily="34" charset="0"/>
                <a:cs typeface="Tahoma" pitchFamily="34" charset="0"/>
              </a:rPr>
              <a:t>system: mostly intrinsic mortality</a:t>
            </a:r>
            <a:endParaRPr lang="en-US" sz="3200" dirty="0">
              <a:latin typeface="Tahoma" pitchFamily="34" charset="0"/>
              <a:ea typeface="Tahoma" pitchFamily="34" charset="0"/>
              <a:cs typeface="Tahoma"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1215410"/>
            <a:ext cx="4038559" cy="2270737"/>
          </a:xfrm>
          <a:prstGeom prst="rect">
            <a:avLst/>
          </a:prstGeom>
          <a:ln>
            <a:solidFill>
              <a:schemeClr val="accent1">
                <a:shade val="50000"/>
              </a:schemeClr>
            </a:solid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6756" y="1140622"/>
            <a:ext cx="3268712" cy="2343605"/>
          </a:xfrm>
          <a:prstGeom prst="rect">
            <a:avLst/>
          </a:prstGeom>
        </p:spPr>
      </p:pic>
    </p:spTree>
    <p:extLst>
      <p:ext uri="{BB962C8B-B14F-4D97-AF65-F5344CB8AC3E}">
        <p14:creationId xmlns:p14="http://schemas.microsoft.com/office/powerpoint/2010/main" val="15043736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Text Box 5"/>
          <p:cNvSpPr txBox="1">
            <a:spLocks noChangeArrowheads="1"/>
          </p:cNvSpPr>
          <p:nvPr/>
        </p:nvSpPr>
        <p:spPr bwMode="auto">
          <a:xfrm>
            <a:off x="882650" y="214290"/>
            <a:ext cx="7378700" cy="1066800"/>
          </a:xfrm>
          <a:prstGeom prst="rect">
            <a:avLst/>
          </a:prstGeom>
          <a:noFill/>
          <a:ln w="9525">
            <a:noFill/>
            <a:miter lim="800000"/>
            <a:headEnd/>
            <a:tailEnd/>
          </a:ln>
          <a:effectLst/>
        </p:spPr>
        <p:txBody>
          <a:bodyPr>
            <a:spAutoFit/>
          </a:bodyPr>
          <a:lstStyle/>
          <a:p>
            <a:pPr algn="ctr"/>
            <a:r>
              <a:rPr lang="en-GB" sz="3200" dirty="0" smtClean="0">
                <a:latin typeface="Tahoma" pitchFamily="34" charset="0"/>
                <a:ea typeface="Tahoma" pitchFamily="34" charset="0"/>
                <a:cs typeface="Tahoma" pitchFamily="34" charset="0"/>
              </a:rPr>
              <a:t>Cost and trade-offs in the struggle to survive and reproduce</a:t>
            </a:r>
            <a:r>
              <a:rPr lang="en-US" dirty="0" smtClean="0">
                <a:latin typeface="Tahoma" pitchFamily="34" charset="0"/>
                <a:ea typeface="Tahoma" pitchFamily="34" charset="0"/>
                <a:cs typeface="Tahoma" pitchFamily="34" charset="0"/>
              </a:rPr>
              <a:t> </a:t>
            </a:r>
            <a:endParaRPr lang="en-US" dirty="0">
              <a:latin typeface="Tahoma" pitchFamily="34" charset="0"/>
              <a:ea typeface="Tahoma" pitchFamily="34" charset="0"/>
              <a:cs typeface="Tahoma" pitchFamily="34" charset="0"/>
            </a:endParaRPr>
          </a:p>
        </p:txBody>
      </p:sp>
      <p:pic>
        <p:nvPicPr>
          <p:cNvPr id="2052" name="Picture 4" descr="Evolution-Fig-17-01-0"/>
          <p:cNvPicPr>
            <a:picLocks noGrp="1" noChangeAspect="1" noChangeArrowheads="1"/>
          </p:cNvPicPr>
          <p:nvPr>
            <p:ph type="ctrTitle"/>
          </p:nvPr>
        </p:nvPicPr>
        <p:blipFill>
          <a:blip r:embed="rId3" cstate="print"/>
          <a:srcRect l="11321" t="8943" r="12371" b="12285"/>
          <a:stretch>
            <a:fillRect/>
          </a:stretch>
        </p:blipFill>
        <p:spPr>
          <a:xfrm>
            <a:off x="3071808" y="1500174"/>
            <a:ext cx="3227699" cy="2500330"/>
          </a:xfrm>
          <a:prstGeom prst="rect">
            <a:avLst/>
          </a:prstGeom>
          <a:ln>
            <a:noFill/>
          </a:ln>
          <a:effectLst>
            <a:outerShdw blurRad="292100" dist="139700" dir="2700000" algn="tl" rotWithShape="0">
              <a:srgbClr val="333333">
                <a:alpha val="65000"/>
              </a:srgbClr>
            </a:outerShdw>
          </a:effectLst>
        </p:spPr>
      </p:pic>
      <p:pic>
        <p:nvPicPr>
          <p:cNvPr id="8" name="Picture 9" descr="Avian Plasmodium smear"/>
          <p:cNvPicPr>
            <a:picLocks noChangeAspect="1" noChangeArrowheads="1"/>
          </p:cNvPicPr>
          <p:nvPr/>
        </p:nvPicPr>
        <p:blipFill>
          <a:blip r:embed="rId4" cstate="print"/>
          <a:srcRect/>
          <a:stretch>
            <a:fillRect/>
          </a:stretch>
        </p:blipFill>
        <p:spPr bwMode="auto">
          <a:xfrm>
            <a:off x="4572002" y="4357706"/>
            <a:ext cx="3286148" cy="2172493"/>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noChangeArrowheads="1"/>
          </p:cNvPicPr>
          <p:nvPr/>
        </p:nvPicPr>
        <p:blipFill>
          <a:blip r:embed="rId5" cstate="print"/>
          <a:srcRect r="15390" b="-430"/>
          <a:stretch>
            <a:fillRect/>
          </a:stretch>
        </p:blipFill>
        <p:spPr bwMode="auto">
          <a:xfrm>
            <a:off x="1428733" y="4357706"/>
            <a:ext cx="2543175" cy="217487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pPr eaLnBrk="0" hangingPunct="0"/>
            <a:r>
              <a:rPr lang="en-GB" sz="3200" dirty="0">
                <a:latin typeface="Tahoma" pitchFamily="34" charset="0"/>
                <a:ea typeface="Tahoma" pitchFamily="34" charset="0"/>
                <a:cs typeface="Tahoma" pitchFamily="34" charset="0"/>
              </a:rPr>
              <a:t>The SW </a:t>
            </a:r>
            <a:r>
              <a:rPr lang="en-GB" sz="3200" dirty="0" smtClean="0">
                <a:latin typeface="Tahoma" pitchFamily="34" charset="0"/>
                <a:ea typeface="Tahoma" pitchFamily="34" charset="0"/>
                <a:cs typeface="Tahoma" pitchFamily="34" charset="0"/>
              </a:rPr>
              <a:t>system: mostly intrinsic mortality</a:t>
            </a:r>
            <a:endParaRPr lang="en-US" sz="3200" dirty="0">
              <a:latin typeface="Tahoma" pitchFamily="34" charset="0"/>
              <a:ea typeface="Tahoma" pitchFamily="34" charset="0"/>
              <a:cs typeface="Tahoma" pitchFamily="34" charset="0"/>
            </a:endParaRPr>
          </a:p>
        </p:txBody>
      </p:sp>
      <p:grpSp>
        <p:nvGrpSpPr>
          <p:cNvPr id="3" name="Group 8"/>
          <p:cNvGrpSpPr/>
          <p:nvPr/>
        </p:nvGrpSpPr>
        <p:grpSpPr>
          <a:xfrm>
            <a:off x="2555776" y="4149080"/>
            <a:ext cx="3495371" cy="2304256"/>
            <a:chOff x="4331125" y="3433936"/>
            <a:chExt cx="4658216" cy="3096344"/>
          </a:xfrm>
        </p:grpSpPr>
        <p:pic>
          <p:nvPicPr>
            <p:cNvPr id="2054" name="Picture 6" descr="http://aoncareers.files.wordpress.com/2011/10/hospital.jp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31125" y="3433936"/>
              <a:ext cx="4658216" cy="309634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noChangeArrowheads="1"/>
            </p:cNvPicPr>
            <p:nvPr/>
          </p:nvPicPr>
          <p:blipFill>
            <a:blip r:embed="rId5" cstate="print"/>
            <a:srcRect t="12740" b="10821"/>
            <a:stretch>
              <a:fillRect/>
            </a:stretch>
          </p:blipFill>
          <p:spPr bwMode="auto">
            <a:xfrm flipV="1">
              <a:off x="6349119" y="5710773"/>
              <a:ext cx="1528244" cy="819506"/>
            </a:xfrm>
            <a:prstGeom prst="rect">
              <a:avLst/>
            </a:prstGeom>
            <a:noFill/>
            <a:ln w="9525">
              <a:noFill/>
              <a:miter lim="800000"/>
              <a:headEnd/>
              <a:tailEnd/>
            </a:ln>
            <a:scene3d>
              <a:camera prst="orthographicFront">
                <a:rot lat="0" lon="300000" rev="0"/>
              </a:camera>
              <a:lightRig rig="threePt" dir="t"/>
            </a:scene3d>
          </p:spPr>
        </p:pic>
      </p:grp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5536" y="1215410"/>
            <a:ext cx="4038559" cy="2270737"/>
          </a:xfrm>
          <a:prstGeom prst="rect">
            <a:avLst/>
          </a:prstGeom>
          <a:ln>
            <a:solidFill>
              <a:schemeClr val="accent1">
                <a:shade val="50000"/>
              </a:schemeClr>
            </a:solidFill>
          </a:ln>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16756" y="1140622"/>
            <a:ext cx="3268712" cy="2343605"/>
          </a:xfrm>
          <a:prstGeom prst="rect">
            <a:avLst/>
          </a:prstGeom>
        </p:spPr>
      </p:pic>
    </p:spTree>
    <p:extLst>
      <p:ext uri="{BB962C8B-B14F-4D97-AF65-F5344CB8AC3E}">
        <p14:creationId xmlns:p14="http://schemas.microsoft.com/office/powerpoint/2010/main" val="35147714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pPr eaLnBrk="0" hangingPunct="0"/>
            <a:r>
              <a:rPr lang="en-GB" sz="3200" dirty="0">
                <a:latin typeface="Tahoma" pitchFamily="34" charset="0"/>
                <a:ea typeface="Tahoma" pitchFamily="34" charset="0"/>
                <a:cs typeface="Tahoma" pitchFamily="34" charset="0"/>
              </a:rPr>
              <a:t>The SW </a:t>
            </a:r>
            <a:r>
              <a:rPr lang="en-GB" sz="3200" dirty="0" smtClean="0">
                <a:latin typeface="Tahoma" pitchFamily="34" charset="0"/>
                <a:ea typeface="Tahoma" pitchFamily="34" charset="0"/>
                <a:cs typeface="Tahoma" pitchFamily="34" charset="0"/>
              </a:rPr>
              <a:t>system: mostly intrinsic mortality</a:t>
            </a:r>
            <a:endParaRPr lang="en-US" sz="3200" dirty="0">
              <a:latin typeface="Tahoma" pitchFamily="34" charset="0"/>
              <a:ea typeface="Tahoma" pitchFamily="34" charset="0"/>
              <a:cs typeface="Tahoma" pitchFamily="34" charset="0"/>
            </a:endParaRPr>
          </a:p>
        </p:txBody>
      </p:sp>
      <p:grpSp>
        <p:nvGrpSpPr>
          <p:cNvPr id="3" name="Group 8"/>
          <p:cNvGrpSpPr/>
          <p:nvPr/>
        </p:nvGrpSpPr>
        <p:grpSpPr>
          <a:xfrm>
            <a:off x="2555776" y="4149080"/>
            <a:ext cx="3495371" cy="2304256"/>
            <a:chOff x="4331125" y="3433936"/>
            <a:chExt cx="4658216" cy="3096344"/>
          </a:xfrm>
        </p:grpSpPr>
        <p:pic>
          <p:nvPicPr>
            <p:cNvPr id="2054" name="Picture 6" descr="http://aoncareers.files.wordpress.com/2011/10/hospital.jp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31125" y="3433936"/>
              <a:ext cx="4658216" cy="309634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noChangeArrowheads="1"/>
            </p:cNvPicPr>
            <p:nvPr/>
          </p:nvPicPr>
          <p:blipFill>
            <a:blip r:embed="rId5" cstate="print"/>
            <a:srcRect t="12740" b="10821"/>
            <a:stretch>
              <a:fillRect/>
            </a:stretch>
          </p:blipFill>
          <p:spPr bwMode="auto">
            <a:xfrm flipV="1">
              <a:off x="6349119" y="5710773"/>
              <a:ext cx="1528244" cy="819506"/>
            </a:xfrm>
            <a:prstGeom prst="rect">
              <a:avLst/>
            </a:prstGeom>
            <a:noFill/>
            <a:ln w="9525">
              <a:noFill/>
              <a:miter lim="800000"/>
              <a:headEnd/>
              <a:tailEnd/>
            </a:ln>
            <a:scene3d>
              <a:camera prst="orthographicFront">
                <a:rot lat="0" lon="300000" rev="0"/>
              </a:camera>
              <a:lightRig rig="threePt" dir="t"/>
            </a:scene3d>
          </p:spPr>
        </p:pic>
      </p:grp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5536" y="1215410"/>
            <a:ext cx="4038559" cy="2270737"/>
          </a:xfrm>
          <a:prstGeom prst="rect">
            <a:avLst/>
          </a:prstGeom>
          <a:ln>
            <a:solidFill>
              <a:schemeClr val="accent1">
                <a:shade val="50000"/>
              </a:schemeClr>
            </a:solidFill>
          </a:ln>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16756" y="1140622"/>
            <a:ext cx="3268712" cy="2343605"/>
          </a:xfrm>
          <a:prstGeom prst="rect">
            <a:avLst/>
          </a:prstGeom>
        </p:spPr>
      </p:pic>
      <p:sp>
        <p:nvSpPr>
          <p:cNvPr id="8" name="TextBox 7"/>
          <p:cNvSpPr txBox="1"/>
          <p:nvPr/>
        </p:nvSpPr>
        <p:spPr>
          <a:xfrm>
            <a:off x="1813295" y="404664"/>
            <a:ext cx="1944215" cy="3170099"/>
          </a:xfrm>
          <a:prstGeom prst="rect">
            <a:avLst/>
          </a:prstGeom>
          <a:noFill/>
        </p:spPr>
        <p:txBody>
          <a:bodyPr wrap="square" rtlCol="0">
            <a:spAutoFit/>
          </a:bodyPr>
          <a:lstStyle/>
          <a:p>
            <a:r>
              <a:rPr lang="en-GB" sz="20000" dirty="0" smtClean="0">
                <a:solidFill>
                  <a:srgbClr val="FF0000"/>
                </a:solidFill>
              </a:rPr>
              <a:t>x</a:t>
            </a:r>
            <a:endParaRPr lang="en-GB" sz="20000" dirty="0">
              <a:solidFill>
                <a:srgbClr val="FF0000"/>
              </a:solidFill>
            </a:endParaRPr>
          </a:p>
        </p:txBody>
      </p:sp>
      <p:sp>
        <p:nvSpPr>
          <p:cNvPr id="15" name="TextBox 14"/>
          <p:cNvSpPr txBox="1"/>
          <p:nvPr/>
        </p:nvSpPr>
        <p:spPr>
          <a:xfrm>
            <a:off x="6155232" y="544716"/>
            <a:ext cx="1944215" cy="3170099"/>
          </a:xfrm>
          <a:prstGeom prst="rect">
            <a:avLst/>
          </a:prstGeom>
          <a:noFill/>
        </p:spPr>
        <p:txBody>
          <a:bodyPr wrap="square" rtlCol="0">
            <a:spAutoFit/>
          </a:bodyPr>
          <a:lstStyle/>
          <a:p>
            <a:r>
              <a:rPr lang="en-GB" sz="20000" dirty="0" smtClean="0">
                <a:solidFill>
                  <a:srgbClr val="FF0000"/>
                </a:solidFill>
              </a:rPr>
              <a:t>x</a:t>
            </a:r>
            <a:endParaRPr lang="en-GB" sz="20000" dirty="0">
              <a:solidFill>
                <a:srgbClr val="FF0000"/>
              </a:solidFill>
            </a:endParaRPr>
          </a:p>
        </p:txBody>
      </p:sp>
      <p:sp>
        <p:nvSpPr>
          <p:cNvPr id="18" name="TextBox 17"/>
          <p:cNvSpPr txBox="1"/>
          <p:nvPr/>
        </p:nvSpPr>
        <p:spPr>
          <a:xfrm>
            <a:off x="3608979" y="3429000"/>
            <a:ext cx="1944215" cy="3170099"/>
          </a:xfrm>
          <a:prstGeom prst="rect">
            <a:avLst/>
          </a:prstGeom>
          <a:noFill/>
        </p:spPr>
        <p:txBody>
          <a:bodyPr wrap="square" rtlCol="0">
            <a:spAutoFit/>
          </a:bodyPr>
          <a:lstStyle/>
          <a:p>
            <a:r>
              <a:rPr lang="en-GB" sz="20000" dirty="0" smtClean="0">
                <a:solidFill>
                  <a:srgbClr val="FF0000"/>
                </a:solidFill>
              </a:rPr>
              <a:t>x</a:t>
            </a:r>
            <a:endParaRPr lang="en-GB" sz="20000" dirty="0">
              <a:solidFill>
                <a:srgbClr val="FF0000"/>
              </a:solidFill>
            </a:endParaRPr>
          </a:p>
        </p:txBody>
      </p:sp>
    </p:spTree>
    <p:extLst>
      <p:ext uri="{BB962C8B-B14F-4D97-AF65-F5344CB8AC3E}">
        <p14:creationId xmlns:p14="http://schemas.microsoft.com/office/powerpoint/2010/main" val="36285029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96" y="332590"/>
            <a:ext cx="8856984" cy="634082"/>
          </a:xfrm>
        </p:spPr>
        <p:txBody>
          <a:bodyPr/>
          <a:lstStyle/>
          <a:p>
            <a:r>
              <a:rPr lang="en-GB" sz="3200" dirty="0" smtClean="0">
                <a:latin typeface="Tahoma" panose="020B0604030504040204" pitchFamily="34" charset="0"/>
                <a:ea typeface="Tahoma" panose="020B0604030504040204" pitchFamily="34" charset="0"/>
                <a:cs typeface="Tahoma" panose="020B0604030504040204" pitchFamily="34" charset="0"/>
              </a:rPr>
              <a:t>Understanding fundamental biological questions</a:t>
            </a:r>
            <a:r>
              <a:rPr lang="en-GB" sz="3200" dirty="0">
                <a:latin typeface="Tahoma" panose="020B0604030504040204" pitchFamily="34" charset="0"/>
                <a:ea typeface="Tahoma" panose="020B0604030504040204" pitchFamily="34" charset="0"/>
                <a:cs typeface="Tahoma" panose="020B0604030504040204" pitchFamily="34" charset="0"/>
              </a:rPr>
              <a:t/>
            </a:r>
            <a:br>
              <a:rPr lang="en-GB" sz="3200" dirty="0">
                <a:latin typeface="Tahoma" panose="020B0604030504040204" pitchFamily="34" charset="0"/>
                <a:ea typeface="Tahoma" panose="020B0604030504040204" pitchFamily="34" charset="0"/>
                <a:cs typeface="Tahoma" panose="020B0604030504040204" pitchFamily="34" charset="0"/>
              </a:rPr>
            </a:br>
            <a:endParaRPr lang="en-GB" sz="3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401915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96" y="332590"/>
            <a:ext cx="8856984" cy="634082"/>
          </a:xfrm>
        </p:spPr>
        <p:txBody>
          <a:bodyPr/>
          <a:lstStyle/>
          <a:p>
            <a:r>
              <a:rPr lang="en-GB" sz="3200" dirty="0" smtClean="0">
                <a:latin typeface="Tahoma" panose="020B0604030504040204" pitchFamily="34" charset="0"/>
                <a:ea typeface="Tahoma" panose="020B0604030504040204" pitchFamily="34" charset="0"/>
                <a:cs typeface="Tahoma" panose="020B0604030504040204" pitchFamily="34" charset="0"/>
              </a:rPr>
              <a:t>Understanding fundamental biological questions</a:t>
            </a:r>
            <a:r>
              <a:rPr lang="en-GB" sz="3200" dirty="0">
                <a:latin typeface="Tahoma" panose="020B0604030504040204" pitchFamily="34" charset="0"/>
                <a:ea typeface="Tahoma" panose="020B0604030504040204" pitchFamily="34" charset="0"/>
                <a:cs typeface="Tahoma" panose="020B0604030504040204" pitchFamily="34" charset="0"/>
              </a:rPr>
              <a:t/>
            </a:r>
            <a:br>
              <a:rPr lang="en-GB" sz="3200" dirty="0">
                <a:latin typeface="Tahoma" panose="020B0604030504040204" pitchFamily="34" charset="0"/>
                <a:ea typeface="Tahoma" panose="020B0604030504040204" pitchFamily="34" charset="0"/>
                <a:cs typeface="Tahoma" panose="020B0604030504040204" pitchFamily="34" charset="0"/>
              </a:rPr>
            </a:br>
            <a:endParaRPr lang="en-GB" sz="3200" dirty="0">
              <a:latin typeface="Tahoma" panose="020B0604030504040204" pitchFamily="34" charset="0"/>
              <a:ea typeface="Tahoma" panose="020B0604030504040204" pitchFamily="34" charset="0"/>
              <a:cs typeface="Tahoma" panose="020B0604030504040204" pitchFamily="34" charset="0"/>
            </a:endParaRPr>
          </a:p>
        </p:txBody>
      </p:sp>
      <p:sp>
        <p:nvSpPr>
          <p:cNvPr id="3" name="Text Placeholder 2"/>
          <p:cNvSpPr>
            <a:spLocks noGrp="1"/>
          </p:cNvSpPr>
          <p:nvPr>
            <p:ph type="body" idx="1"/>
          </p:nvPr>
        </p:nvSpPr>
        <p:spPr>
          <a:xfrm>
            <a:off x="291652" y="1049635"/>
            <a:ext cx="8496944" cy="639762"/>
          </a:xfrm>
        </p:spPr>
        <p:txBody>
          <a:bodyPr/>
          <a:lstStyle/>
          <a:p>
            <a:pPr algn="ctr">
              <a:spcBef>
                <a:spcPts val="600"/>
              </a:spcBef>
            </a:pPr>
            <a:r>
              <a:rPr lang="en-GB" dirty="0" smtClean="0"/>
              <a:t>Altruism</a:t>
            </a:r>
          </a:p>
          <a:p>
            <a:pPr algn="ctr">
              <a:spcBef>
                <a:spcPts val="600"/>
              </a:spcBef>
            </a:pPr>
            <a:r>
              <a:rPr lang="en-GB" b="0" dirty="0" smtClean="0"/>
              <a:t>The evolution of cooperative breeding</a:t>
            </a:r>
            <a:endParaRPr lang="en-GB" b="0" dirty="0"/>
          </a:p>
        </p:txBody>
      </p:sp>
    </p:spTree>
    <p:extLst>
      <p:ext uri="{BB962C8B-B14F-4D97-AF65-F5344CB8AC3E}">
        <p14:creationId xmlns:p14="http://schemas.microsoft.com/office/powerpoint/2010/main" val="24224056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96" y="332590"/>
            <a:ext cx="8856984" cy="634082"/>
          </a:xfrm>
        </p:spPr>
        <p:txBody>
          <a:bodyPr/>
          <a:lstStyle/>
          <a:p>
            <a:r>
              <a:rPr lang="en-GB" sz="3200" dirty="0" smtClean="0">
                <a:latin typeface="Tahoma" panose="020B0604030504040204" pitchFamily="34" charset="0"/>
                <a:ea typeface="Tahoma" panose="020B0604030504040204" pitchFamily="34" charset="0"/>
                <a:cs typeface="Tahoma" panose="020B0604030504040204" pitchFamily="34" charset="0"/>
              </a:rPr>
              <a:t>Understanding fundamental biological questions</a:t>
            </a:r>
            <a:r>
              <a:rPr lang="en-GB" sz="3200" dirty="0">
                <a:latin typeface="Tahoma" panose="020B0604030504040204" pitchFamily="34" charset="0"/>
                <a:ea typeface="Tahoma" panose="020B0604030504040204" pitchFamily="34" charset="0"/>
                <a:cs typeface="Tahoma" panose="020B0604030504040204" pitchFamily="34" charset="0"/>
              </a:rPr>
              <a:t/>
            </a:r>
            <a:br>
              <a:rPr lang="en-GB" sz="3200" dirty="0">
                <a:latin typeface="Tahoma" panose="020B0604030504040204" pitchFamily="34" charset="0"/>
                <a:ea typeface="Tahoma" panose="020B0604030504040204" pitchFamily="34" charset="0"/>
                <a:cs typeface="Tahoma" panose="020B0604030504040204" pitchFamily="34" charset="0"/>
              </a:rPr>
            </a:br>
            <a:endParaRPr lang="en-GB" sz="3200" dirty="0">
              <a:latin typeface="Tahoma" panose="020B0604030504040204" pitchFamily="34" charset="0"/>
              <a:ea typeface="Tahoma" panose="020B0604030504040204" pitchFamily="34" charset="0"/>
              <a:cs typeface="Tahoma" panose="020B0604030504040204" pitchFamily="34" charset="0"/>
            </a:endParaRPr>
          </a:p>
        </p:txBody>
      </p:sp>
      <p:sp>
        <p:nvSpPr>
          <p:cNvPr id="3" name="Text Placeholder 2"/>
          <p:cNvSpPr>
            <a:spLocks noGrp="1"/>
          </p:cNvSpPr>
          <p:nvPr>
            <p:ph type="body" idx="1"/>
          </p:nvPr>
        </p:nvSpPr>
        <p:spPr>
          <a:xfrm>
            <a:off x="291652" y="1049635"/>
            <a:ext cx="8496944" cy="639762"/>
          </a:xfrm>
        </p:spPr>
        <p:txBody>
          <a:bodyPr/>
          <a:lstStyle/>
          <a:p>
            <a:pPr algn="ctr">
              <a:spcBef>
                <a:spcPts val="600"/>
              </a:spcBef>
            </a:pPr>
            <a:r>
              <a:rPr lang="en-GB" dirty="0" smtClean="0"/>
              <a:t>Altruism</a:t>
            </a:r>
          </a:p>
          <a:p>
            <a:pPr algn="ctr">
              <a:spcBef>
                <a:spcPts val="600"/>
              </a:spcBef>
            </a:pPr>
            <a:r>
              <a:rPr lang="en-GB" b="0" dirty="0" smtClean="0"/>
              <a:t>The evolution of cooperative breeding</a:t>
            </a:r>
            <a:endParaRPr lang="en-GB" b="0" dirty="0"/>
          </a:p>
        </p:txBody>
      </p:sp>
      <p:pic>
        <p:nvPicPr>
          <p:cNvPr id="10" name="Picture 7"/>
          <p:cNvPicPr>
            <a:picLocks noGrp="1" noChangeAspect="1" noChangeArrowheads="1"/>
          </p:cNvPicPr>
          <p:nvPr>
            <p:ph sz="half" idx="2"/>
          </p:nvPr>
        </p:nvPicPr>
        <p:blipFill>
          <a:blip r:embed="rId3" cstate="screen"/>
          <a:srcRect/>
          <a:stretch>
            <a:fillRect/>
          </a:stretch>
        </p:blipFill>
        <p:spPr bwMode="auto">
          <a:xfrm>
            <a:off x="277911" y="1958343"/>
            <a:ext cx="3660591" cy="21999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59" name="Group 56"/>
          <p:cNvGrpSpPr>
            <a:grpSpLocks/>
          </p:cNvGrpSpPr>
          <p:nvPr/>
        </p:nvGrpSpPr>
        <p:grpSpPr bwMode="auto">
          <a:xfrm>
            <a:off x="4431838" y="1818742"/>
            <a:ext cx="4244618" cy="2510729"/>
            <a:chOff x="1010825" y="1828800"/>
            <a:chExt cx="8014113" cy="4709586"/>
          </a:xfrm>
        </p:grpSpPr>
        <p:grpSp>
          <p:nvGrpSpPr>
            <p:cNvPr id="60" name="Group 4"/>
            <p:cNvGrpSpPr>
              <a:grpSpLocks/>
            </p:cNvGrpSpPr>
            <p:nvPr/>
          </p:nvGrpSpPr>
          <p:grpSpPr bwMode="auto">
            <a:xfrm>
              <a:off x="1010825" y="1828800"/>
              <a:ext cx="6758811" cy="4709586"/>
              <a:chOff x="655" y="1382"/>
              <a:chExt cx="3784" cy="2694"/>
            </a:xfrm>
          </p:grpSpPr>
          <p:grpSp>
            <p:nvGrpSpPr>
              <p:cNvPr id="64" name="Group 5"/>
              <p:cNvGrpSpPr>
                <a:grpSpLocks/>
              </p:cNvGrpSpPr>
              <p:nvPr/>
            </p:nvGrpSpPr>
            <p:grpSpPr bwMode="auto">
              <a:xfrm>
                <a:off x="655" y="1382"/>
                <a:ext cx="1584" cy="992"/>
                <a:chOff x="921" y="1264"/>
                <a:chExt cx="1584" cy="992"/>
              </a:xfrm>
            </p:grpSpPr>
            <p:grpSp>
              <p:nvGrpSpPr>
                <p:cNvPr id="93" name="Group 6"/>
                <p:cNvGrpSpPr>
                  <a:grpSpLocks/>
                </p:cNvGrpSpPr>
                <p:nvPr/>
              </p:nvGrpSpPr>
              <p:grpSpPr bwMode="auto">
                <a:xfrm>
                  <a:off x="1327" y="1824"/>
                  <a:ext cx="768" cy="432"/>
                  <a:chOff x="1327" y="1824"/>
                  <a:chExt cx="768" cy="432"/>
                </a:xfrm>
              </p:grpSpPr>
              <p:grpSp>
                <p:nvGrpSpPr>
                  <p:cNvPr id="95" name="Group 7"/>
                  <p:cNvGrpSpPr>
                    <a:grpSpLocks/>
                  </p:cNvGrpSpPr>
                  <p:nvPr/>
                </p:nvGrpSpPr>
                <p:grpSpPr bwMode="auto">
                  <a:xfrm>
                    <a:off x="1903" y="1824"/>
                    <a:ext cx="192" cy="432"/>
                    <a:chOff x="3312" y="2304"/>
                    <a:chExt cx="192" cy="432"/>
                  </a:xfrm>
                </p:grpSpPr>
                <p:grpSp>
                  <p:nvGrpSpPr>
                    <p:cNvPr id="99" name="Group 8"/>
                    <p:cNvGrpSpPr>
                      <a:grpSpLocks/>
                    </p:cNvGrpSpPr>
                    <p:nvPr/>
                  </p:nvGrpSpPr>
                  <p:grpSpPr bwMode="auto">
                    <a:xfrm>
                      <a:off x="3312" y="2304"/>
                      <a:ext cx="192" cy="432"/>
                      <a:chOff x="3312" y="2304"/>
                      <a:chExt cx="192" cy="432"/>
                    </a:xfrm>
                  </p:grpSpPr>
                  <p:sp>
                    <p:nvSpPr>
                      <p:cNvPr id="101" name="Oval 9"/>
                      <p:cNvSpPr>
                        <a:spLocks noChangeAspect="1" noChangeArrowheads="1"/>
                      </p:cNvSpPr>
                      <p:nvPr/>
                    </p:nvSpPr>
                    <p:spPr bwMode="auto">
                      <a:xfrm>
                        <a:off x="3312" y="2304"/>
                        <a:ext cx="192" cy="192"/>
                      </a:xfrm>
                      <a:prstGeom prst="ellipse">
                        <a:avLst/>
                      </a:prstGeom>
                      <a:solidFill>
                        <a:schemeClr val="bg1"/>
                      </a:solidFill>
                      <a:ln w="57150">
                        <a:solidFill>
                          <a:schemeClr val="tx1"/>
                        </a:solidFill>
                        <a:round/>
                        <a:headEnd/>
                        <a:tailEnd/>
                      </a:ln>
                    </p:spPr>
                    <p:txBody>
                      <a:bodyPr wrap="none" anchor="ctr"/>
                      <a:lstStyle/>
                      <a:p>
                        <a:endParaRPr lang="en-US"/>
                      </a:p>
                    </p:txBody>
                  </p:sp>
                  <p:sp>
                    <p:nvSpPr>
                      <p:cNvPr id="102" name="Line 10"/>
                      <p:cNvSpPr>
                        <a:spLocks noChangeShapeType="1"/>
                      </p:cNvSpPr>
                      <p:nvPr/>
                    </p:nvSpPr>
                    <p:spPr bwMode="auto">
                      <a:xfrm>
                        <a:off x="3408" y="2496"/>
                        <a:ext cx="0" cy="240"/>
                      </a:xfrm>
                      <a:prstGeom prst="line">
                        <a:avLst/>
                      </a:prstGeom>
                      <a:noFill/>
                      <a:ln w="57150">
                        <a:solidFill>
                          <a:schemeClr val="tx1"/>
                        </a:solidFill>
                        <a:round/>
                        <a:headEnd/>
                        <a:tailEnd/>
                      </a:ln>
                    </p:spPr>
                    <p:txBody>
                      <a:bodyPr wrap="none" anchor="ctr"/>
                      <a:lstStyle/>
                      <a:p>
                        <a:endParaRPr lang="en-GB"/>
                      </a:p>
                    </p:txBody>
                  </p:sp>
                </p:grpSp>
                <p:sp>
                  <p:nvSpPr>
                    <p:cNvPr id="100" name="Line 11"/>
                    <p:cNvSpPr>
                      <a:spLocks noChangeShapeType="1"/>
                    </p:cNvSpPr>
                    <p:nvPr/>
                  </p:nvSpPr>
                  <p:spPr bwMode="auto">
                    <a:xfrm>
                      <a:off x="3312" y="2640"/>
                      <a:ext cx="192" cy="0"/>
                    </a:xfrm>
                    <a:prstGeom prst="line">
                      <a:avLst/>
                    </a:prstGeom>
                    <a:noFill/>
                    <a:ln w="57150">
                      <a:solidFill>
                        <a:schemeClr val="tx1"/>
                      </a:solidFill>
                      <a:round/>
                      <a:headEnd/>
                      <a:tailEnd/>
                    </a:ln>
                  </p:spPr>
                  <p:txBody>
                    <a:bodyPr wrap="none" anchor="ctr"/>
                    <a:lstStyle/>
                    <a:p>
                      <a:endParaRPr lang="en-GB"/>
                    </a:p>
                  </p:txBody>
                </p:sp>
              </p:grpSp>
              <p:grpSp>
                <p:nvGrpSpPr>
                  <p:cNvPr id="96" name="Group 12"/>
                  <p:cNvGrpSpPr>
                    <a:grpSpLocks/>
                  </p:cNvGrpSpPr>
                  <p:nvPr/>
                </p:nvGrpSpPr>
                <p:grpSpPr bwMode="auto">
                  <a:xfrm>
                    <a:off x="1327" y="1848"/>
                    <a:ext cx="384" cy="384"/>
                    <a:chOff x="1728" y="1872"/>
                    <a:chExt cx="384" cy="384"/>
                  </a:xfrm>
                </p:grpSpPr>
                <p:sp>
                  <p:nvSpPr>
                    <p:cNvPr id="97" name="Oval 13"/>
                    <p:cNvSpPr>
                      <a:spLocks noChangeAspect="1" noChangeArrowheads="1"/>
                    </p:cNvSpPr>
                    <p:nvPr/>
                  </p:nvSpPr>
                  <p:spPr bwMode="auto">
                    <a:xfrm>
                      <a:off x="1728" y="2064"/>
                      <a:ext cx="192" cy="192"/>
                    </a:xfrm>
                    <a:prstGeom prst="ellipse">
                      <a:avLst/>
                    </a:prstGeom>
                    <a:solidFill>
                      <a:schemeClr val="bg1"/>
                    </a:solidFill>
                    <a:ln w="57150">
                      <a:solidFill>
                        <a:schemeClr val="tx1"/>
                      </a:solidFill>
                      <a:round/>
                      <a:headEnd/>
                      <a:tailEnd/>
                    </a:ln>
                  </p:spPr>
                  <p:txBody>
                    <a:bodyPr wrap="none" anchor="ctr"/>
                    <a:lstStyle/>
                    <a:p>
                      <a:endParaRPr lang="en-US"/>
                    </a:p>
                  </p:txBody>
                </p:sp>
                <p:sp>
                  <p:nvSpPr>
                    <p:cNvPr id="98" name="Line 14"/>
                    <p:cNvSpPr>
                      <a:spLocks noChangeAspect="1" noChangeShapeType="1"/>
                    </p:cNvSpPr>
                    <p:nvPr/>
                  </p:nvSpPr>
                  <p:spPr bwMode="auto">
                    <a:xfrm flipV="1">
                      <a:off x="1872" y="1872"/>
                      <a:ext cx="240" cy="240"/>
                    </a:xfrm>
                    <a:prstGeom prst="line">
                      <a:avLst/>
                    </a:prstGeom>
                    <a:noFill/>
                    <a:ln w="57150">
                      <a:solidFill>
                        <a:schemeClr val="tx1"/>
                      </a:solidFill>
                      <a:round/>
                      <a:headEnd/>
                      <a:tailEnd type="triangle" w="med" len="med"/>
                    </a:ln>
                  </p:spPr>
                  <p:txBody>
                    <a:bodyPr wrap="none" anchor="ctr"/>
                    <a:lstStyle/>
                    <a:p>
                      <a:endParaRPr lang="en-GB"/>
                    </a:p>
                  </p:txBody>
                </p:sp>
              </p:grpSp>
            </p:grpSp>
            <p:sp>
              <p:nvSpPr>
                <p:cNvPr id="94" name="Text Box 15"/>
                <p:cNvSpPr txBox="1">
                  <a:spLocks noChangeArrowheads="1"/>
                </p:cNvSpPr>
                <p:nvPr/>
              </p:nvSpPr>
              <p:spPr bwMode="auto">
                <a:xfrm>
                  <a:off x="921" y="1264"/>
                  <a:ext cx="1584" cy="375"/>
                </a:xfrm>
                <a:prstGeom prst="rect">
                  <a:avLst/>
                </a:prstGeom>
                <a:noFill/>
                <a:ln w="9525">
                  <a:noFill/>
                  <a:miter lim="800000"/>
                  <a:headEnd/>
                  <a:tailEnd/>
                </a:ln>
              </p:spPr>
              <p:txBody>
                <a:bodyPr wrap="none">
                  <a:spAutoFit/>
                </a:bodyPr>
                <a:lstStyle/>
                <a:p>
                  <a:pPr algn="ctr" eaLnBrk="0" hangingPunct="0"/>
                  <a:r>
                    <a:rPr lang="en-GB" sz="1778" dirty="0"/>
                    <a:t>Dominant pair</a:t>
                  </a:r>
                </a:p>
              </p:txBody>
            </p:sp>
          </p:grpSp>
          <p:grpSp>
            <p:nvGrpSpPr>
              <p:cNvPr id="65" name="Group 16"/>
              <p:cNvGrpSpPr>
                <a:grpSpLocks/>
              </p:cNvGrpSpPr>
              <p:nvPr/>
            </p:nvGrpSpPr>
            <p:grpSpPr bwMode="auto">
              <a:xfrm>
                <a:off x="2969" y="1382"/>
                <a:ext cx="1470" cy="1136"/>
                <a:chOff x="2969" y="1382"/>
                <a:chExt cx="1470" cy="1136"/>
              </a:xfrm>
            </p:grpSpPr>
            <p:sp>
              <p:nvSpPr>
                <p:cNvPr id="78" name="Text Box 17"/>
                <p:cNvSpPr txBox="1">
                  <a:spLocks noChangeArrowheads="1"/>
                </p:cNvSpPr>
                <p:nvPr/>
              </p:nvSpPr>
              <p:spPr bwMode="auto">
                <a:xfrm>
                  <a:off x="2969" y="1382"/>
                  <a:ext cx="1470" cy="375"/>
                </a:xfrm>
                <a:prstGeom prst="rect">
                  <a:avLst/>
                </a:prstGeom>
                <a:noFill/>
                <a:ln w="9525">
                  <a:noFill/>
                  <a:miter lim="800000"/>
                  <a:headEnd/>
                  <a:tailEnd/>
                </a:ln>
              </p:spPr>
              <p:txBody>
                <a:bodyPr wrap="none">
                  <a:spAutoFit/>
                </a:bodyPr>
                <a:lstStyle/>
                <a:p>
                  <a:pPr algn="ctr" eaLnBrk="0" hangingPunct="0"/>
                  <a:r>
                    <a:rPr lang="en-GB" sz="1778"/>
                    <a:t>subordinates</a:t>
                  </a:r>
                </a:p>
              </p:txBody>
            </p:sp>
            <p:grpSp>
              <p:nvGrpSpPr>
                <p:cNvPr id="79" name="Group 18"/>
                <p:cNvGrpSpPr>
                  <a:grpSpLocks/>
                </p:cNvGrpSpPr>
                <p:nvPr/>
              </p:nvGrpSpPr>
              <p:grpSpPr bwMode="auto">
                <a:xfrm>
                  <a:off x="3291" y="1894"/>
                  <a:ext cx="917" cy="624"/>
                  <a:chOff x="3291" y="1894"/>
                  <a:chExt cx="917" cy="624"/>
                </a:xfrm>
              </p:grpSpPr>
              <p:grpSp>
                <p:nvGrpSpPr>
                  <p:cNvPr id="80" name="Group 19"/>
                  <p:cNvGrpSpPr>
                    <a:grpSpLocks/>
                  </p:cNvGrpSpPr>
                  <p:nvPr/>
                </p:nvGrpSpPr>
                <p:grpSpPr bwMode="auto">
                  <a:xfrm>
                    <a:off x="3824" y="2038"/>
                    <a:ext cx="384" cy="384"/>
                    <a:chOff x="1728" y="1872"/>
                    <a:chExt cx="384" cy="384"/>
                  </a:xfrm>
                </p:grpSpPr>
                <p:sp>
                  <p:nvSpPr>
                    <p:cNvPr id="91" name="Oval 20"/>
                    <p:cNvSpPr>
                      <a:spLocks noChangeAspect="1" noChangeArrowheads="1"/>
                    </p:cNvSpPr>
                    <p:nvPr/>
                  </p:nvSpPr>
                  <p:spPr bwMode="auto">
                    <a:xfrm>
                      <a:off x="1728" y="2064"/>
                      <a:ext cx="192" cy="192"/>
                    </a:xfrm>
                    <a:prstGeom prst="ellipse">
                      <a:avLst/>
                    </a:prstGeom>
                    <a:solidFill>
                      <a:schemeClr val="bg1"/>
                    </a:solidFill>
                    <a:ln w="57150">
                      <a:solidFill>
                        <a:schemeClr val="tx1"/>
                      </a:solidFill>
                      <a:round/>
                      <a:headEnd/>
                      <a:tailEnd/>
                    </a:ln>
                  </p:spPr>
                  <p:txBody>
                    <a:bodyPr wrap="none" anchor="ctr"/>
                    <a:lstStyle/>
                    <a:p>
                      <a:endParaRPr lang="en-US"/>
                    </a:p>
                  </p:txBody>
                </p:sp>
                <p:sp>
                  <p:nvSpPr>
                    <p:cNvPr id="92" name="Line 21"/>
                    <p:cNvSpPr>
                      <a:spLocks noChangeAspect="1" noChangeShapeType="1"/>
                    </p:cNvSpPr>
                    <p:nvPr/>
                  </p:nvSpPr>
                  <p:spPr bwMode="auto">
                    <a:xfrm flipV="1">
                      <a:off x="1872" y="1872"/>
                      <a:ext cx="240" cy="240"/>
                    </a:xfrm>
                    <a:prstGeom prst="line">
                      <a:avLst/>
                    </a:prstGeom>
                    <a:noFill/>
                    <a:ln w="57150">
                      <a:solidFill>
                        <a:schemeClr val="tx1"/>
                      </a:solidFill>
                      <a:round/>
                      <a:headEnd/>
                      <a:tailEnd type="triangle" w="med" len="med"/>
                    </a:ln>
                  </p:spPr>
                  <p:txBody>
                    <a:bodyPr wrap="none" anchor="ctr"/>
                    <a:lstStyle/>
                    <a:p>
                      <a:endParaRPr lang="en-GB"/>
                    </a:p>
                  </p:txBody>
                </p:sp>
              </p:grpSp>
              <p:grpSp>
                <p:nvGrpSpPr>
                  <p:cNvPr id="81" name="Group 22"/>
                  <p:cNvGrpSpPr>
                    <a:grpSpLocks/>
                  </p:cNvGrpSpPr>
                  <p:nvPr/>
                </p:nvGrpSpPr>
                <p:grpSpPr bwMode="auto">
                  <a:xfrm>
                    <a:off x="3579" y="1894"/>
                    <a:ext cx="192" cy="432"/>
                    <a:chOff x="3312" y="2304"/>
                    <a:chExt cx="192" cy="432"/>
                  </a:xfrm>
                </p:grpSpPr>
                <p:grpSp>
                  <p:nvGrpSpPr>
                    <p:cNvPr id="87" name="Group 23"/>
                    <p:cNvGrpSpPr>
                      <a:grpSpLocks/>
                    </p:cNvGrpSpPr>
                    <p:nvPr/>
                  </p:nvGrpSpPr>
                  <p:grpSpPr bwMode="auto">
                    <a:xfrm>
                      <a:off x="3312" y="2304"/>
                      <a:ext cx="192" cy="432"/>
                      <a:chOff x="3312" y="2304"/>
                      <a:chExt cx="192" cy="432"/>
                    </a:xfrm>
                  </p:grpSpPr>
                  <p:sp>
                    <p:nvSpPr>
                      <p:cNvPr id="89" name="Oval 24"/>
                      <p:cNvSpPr>
                        <a:spLocks noChangeAspect="1" noChangeArrowheads="1"/>
                      </p:cNvSpPr>
                      <p:nvPr/>
                    </p:nvSpPr>
                    <p:spPr bwMode="auto">
                      <a:xfrm>
                        <a:off x="3312" y="2304"/>
                        <a:ext cx="192" cy="192"/>
                      </a:xfrm>
                      <a:prstGeom prst="ellipse">
                        <a:avLst/>
                      </a:prstGeom>
                      <a:solidFill>
                        <a:schemeClr val="bg1"/>
                      </a:solidFill>
                      <a:ln w="57150">
                        <a:solidFill>
                          <a:schemeClr val="tx1"/>
                        </a:solidFill>
                        <a:round/>
                        <a:headEnd/>
                        <a:tailEnd/>
                      </a:ln>
                    </p:spPr>
                    <p:txBody>
                      <a:bodyPr wrap="none" anchor="ctr"/>
                      <a:lstStyle/>
                      <a:p>
                        <a:endParaRPr lang="en-US"/>
                      </a:p>
                    </p:txBody>
                  </p:sp>
                  <p:sp>
                    <p:nvSpPr>
                      <p:cNvPr id="90" name="Line 25"/>
                      <p:cNvSpPr>
                        <a:spLocks noChangeShapeType="1"/>
                      </p:cNvSpPr>
                      <p:nvPr/>
                    </p:nvSpPr>
                    <p:spPr bwMode="auto">
                      <a:xfrm>
                        <a:off x="3408" y="2496"/>
                        <a:ext cx="0" cy="240"/>
                      </a:xfrm>
                      <a:prstGeom prst="line">
                        <a:avLst/>
                      </a:prstGeom>
                      <a:noFill/>
                      <a:ln w="57150">
                        <a:solidFill>
                          <a:schemeClr val="tx1"/>
                        </a:solidFill>
                        <a:round/>
                        <a:headEnd/>
                        <a:tailEnd/>
                      </a:ln>
                    </p:spPr>
                    <p:txBody>
                      <a:bodyPr wrap="none" anchor="ctr"/>
                      <a:lstStyle/>
                      <a:p>
                        <a:endParaRPr lang="en-GB"/>
                      </a:p>
                    </p:txBody>
                  </p:sp>
                </p:grpSp>
                <p:sp>
                  <p:nvSpPr>
                    <p:cNvPr id="88" name="Line 26"/>
                    <p:cNvSpPr>
                      <a:spLocks noChangeShapeType="1"/>
                    </p:cNvSpPr>
                    <p:nvPr/>
                  </p:nvSpPr>
                  <p:spPr bwMode="auto">
                    <a:xfrm>
                      <a:off x="3312" y="2640"/>
                      <a:ext cx="192" cy="0"/>
                    </a:xfrm>
                    <a:prstGeom prst="line">
                      <a:avLst/>
                    </a:prstGeom>
                    <a:noFill/>
                    <a:ln w="57150">
                      <a:solidFill>
                        <a:schemeClr val="tx1"/>
                      </a:solidFill>
                      <a:round/>
                      <a:headEnd/>
                      <a:tailEnd/>
                    </a:ln>
                  </p:spPr>
                  <p:txBody>
                    <a:bodyPr wrap="none" anchor="ctr"/>
                    <a:lstStyle/>
                    <a:p>
                      <a:endParaRPr lang="en-GB"/>
                    </a:p>
                  </p:txBody>
                </p:sp>
              </p:grpSp>
              <p:grpSp>
                <p:nvGrpSpPr>
                  <p:cNvPr id="82" name="Group 27"/>
                  <p:cNvGrpSpPr>
                    <a:grpSpLocks/>
                  </p:cNvGrpSpPr>
                  <p:nvPr/>
                </p:nvGrpSpPr>
                <p:grpSpPr bwMode="auto">
                  <a:xfrm>
                    <a:off x="3291" y="2086"/>
                    <a:ext cx="192" cy="432"/>
                    <a:chOff x="3312" y="2304"/>
                    <a:chExt cx="192" cy="432"/>
                  </a:xfrm>
                </p:grpSpPr>
                <p:grpSp>
                  <p:nvGrpSpPr>
                    <p:cNvPr id="83" name="Group 28"/>
                    <p:cNvGrpSpPr>
                      <a:grpSpLocks/>
                    </p:cNvGrpSpPr>
                    <p:nvPr/>
                  </p:nvGrpSpPr>
                  <p:grpSpPr bwMode="auto">
                    <a:xfrm>
                      <a:off x="3312" y="2304"/>
                      <a:ext cx="192" cy="432"/>
                      <a:chOff x="3312" y="2304"/>
                      <a:chExt cx="192" cy="432"/>
                    </a:xfrm>
                  </p:grpSpPr>
                  <p:sp>
                    <p:nvSpPr>
                      <p:cNvPr id="85" name="Oval 29"/>
                      <p:cNvSpPr>
                        <a:spLocks noChangeAspect="1" noChangeArrowheads="1"/>
                      </p:cNvSpPr>
                      <p:nvPr/>
                    </p:nvSpPr>
                    <p:spPr bwMode="auto">
                      <a:xfrm>
                        <a:off x="3312" y="2304"/>
                        <a:ext cx="192" cy="192"/>
                      </a:xfrm>
                      <a:prstGeom prst="ellipse">
                        <a:avLst/>
                      </a:prstGeom>
                      <a:solidFill>
                        <a:schemeClr val="bg1"/>
                      </a:solidFill>
                      <a:ln w="57150">
                        <a:solidFill>
                          <a:schemeClr val="tx1"/>
                        </a:solidFill>
                        <a:round/>
                        <a:headEnd/>
                        <a:tailEnd/>
                      </a:ln>
                    </p:spPr>
                    <p:txBody>
                      <a:bodyPr wrap="none" anchor="ctr"/>
                      <a:lstStyle/>
                      <a:p>
                        <a:endParaRPr lang="en-US"/>
                      </a:p>
                    </p:txBody>
                  </p:sp>
                  <p:sp>
                    <p:nvSpPr>
                      <p:cNvPr id="86" name="Line 30"/>
                      <p:cNvSpPr>
                        <a:spLocks noChangeShapeType="1"/>
                      </p:cNvSpPr>
                      <p:nvPr/>
                    </p:nvSpPr>
                    <p:spPr bwMode="auto">
                      <a:xfrm>
                        <a:off x="3408" y="2496"/>
                        <a:ext cx="0" cy="240"/>
                      </a:xfrm>
                      <a:prstGeom prst="line">
                        <a:avLst/>
                      </a:prstGeom>
                      <a:noFill/>
                      <a:ln w="57150">
                        <a:solidFill>
                          <a:schemeClr val="tx1"/>
                        </a:solidFill>
                        <a:round/>
                        <a:headEnd/>
                        <a:tailEnd/>
                      </a:ln>
                    </p:spPr>
                    <p:txBody>
                      <a:bodyPr wrap="none" anchor="ctr"/>
                      <a:lstStyle/>
                      <a:p>
                        <a:endParaRPr lang="en-GB"/>
                      </a:p>
                    </p:txBody>
                  </p:sp>
                </p:grpSp>
                <p:sp>
                  <p:nvSpPr>
                    <p:cNvPr id="84" name="Line 31"/>
                    <p:cNvSpPr>
                      <a:spLocks noChangeShapeType="1"/>
                    </p:cNvSpPr>
                    <p:nvPr/>
                  </p:nvSpPr>
                  <p:spPr bwMode="auto">
                    <a:xfrm>
                      <a:off x="3312" y="2640"/>
                      <a:ext cx="192" cy="0"/>
                    </a:xfrm>
                    <a:prstGeom prst="line">
                      <a:avLst/>
                    </a:prstGeom>
                    <a:noFill/>
                    <a:ln w="57150">
                      <a:solidFill>
                        <a:schemeClr val="tx1"/>
                      </a:solidFill>
                      <a:round/>
                      <a:headEnd/>
                      <a:tailEnd/>
                    </a:ln>
                  </p:spPr>
                  <p:txBody>
                    <a:bodyPr wrap="none" anchor="ctr"/>
                    <a:lstStyle/>
                    <a:p>
                      <a:endParaRPr lang="en-GB"/>
                    </a:p>
                  </p:txBody>
                </p:sp>
              </p:grpSp>
            </p:grpSp>
          </p:grpSp>
          <p:sp>
            <p:nvSpPr>
              <p:cNvPr id="66" name="AutoShape 32"/>
              <p:cNvSpPr>
                <a:spLocks noChangeAspect="1"/>
              </p:cNvSpPr>
              <p:nvPr/>
            </p:nvSpPr>
            <p:spPr bwMode="auto">
              <a:xfrm rot="5375208">
                <a:off x="2312" y="1384"/>
                <a:ext cx="576" cy="3472"/>
              </a:xfrm>
              <a:prstGeom prst="rightBrace">
                <a:avLst>
                  <a:gd name="adj1" fmla="val 64659"/>
                  <a:gd name="adj2" fmla="val 50000"/>
                </a:avLst>
              </a:prstGeom>
              <a:noFill/>
              <a:ln w="57150">
                <a:solidFill>
                  <a:schemeClr val="tx1"/>
                </a:solidFill>
                <a:round/>
                <a:headEnd/>
                <a:tailEnd/>
              </a:ln>
            </p:spPr>
            <p:txBody>
              <a:bodyPr wrap="none" anchor="ctr"/>
              <a:lstStyle/>
              <a:p>
                <a:endParaRPr lang="en-US"/>
              </a:p>
            </p:txBody>
          </p:sp>
          <p:sp>
            <p:nvSpPr>
              <p:cNvPr id="67" name="Text Box 33"/>
              <p:cNvSpPr txBox="1">
                <a:spLocks noChangeArrowheads="1"/>
              </p:cNvSpPr>
              <p:nvPr/>
            </p:nvSpPr>
            <p:spPr bwMode="auto">
              <a:xfrm>
                <a:off x="2300" y="1625"/>
                <a:ext cx="537" cy="852"/>
              </a:xfrm>
              <a:prstGeom prst="rect">
                <a:avLst/>
              </a:prstGeom>
              <a:noFill/>
              <a:ln w="9525">
                <a:noFill/>
                <a:miter lim="800000"/>
                <a:headEnd/>
                <a:tailEnd/>
              </a:ln>
            </p:spPr>
            <p:txBody>
              <a:bodyPr wrap="none">
                <a:spAutoFit/>
              </a:bodyPr>
              <a:lstStyle/>
              <a:p>
                <a:pPr algn="ctr" eaLnBrk="0" hangingPunct="0"/>
                <a:r>
                  <a:rPr lang="en-GB" sz="4800" dirty="0"/>
                  <a:t>+</a:t>
                </a:r>
                <a:endParaRPr lang="en-GB" sz="4800" baseline="-25000" dirty="0"/>
              </a:p>
            </p:txBody>
          </p:sp>
          <p:grpSp>
            <p:nvGrpSpPr>
              <p:cNvPr id="68" name="Group 34"/>
              <p:cNvGrpSpPr>
                <a:grpSpLocks/>
              </p:cNvGrpSpPr>
              <p:nvPr/>
            </p:nvGrpSpPr>
            <p:grpSpPr bwMode="auto">
              <a:xfrm>
                <a:off x="1728" y="3701"/>
                <a:ext cx="1728" cy="375"/>
                <a:chOff x="1860" y="3535"/>
                <a:chExt cx="1728" cy="375"/>
              </a:xfrm>
            </p:grpSpPr>
            <p:grpSp>
              <p:nvGrpSpPr>
                <p:cNvPr id="69" name="Group 35"/>
                <p:cNvGrpSpPr>
                  <a:grpSpLocks noChangeAspect="1"/>
                </p:cNvGrpSpPr>
                <p:nvPr/>
              </p:nvGrpSpPr>
              <p:grpSpPr bwMode="auto">
                <a:xfrm flipH="1">
                  <a:off x="2262" y="3548"/>
                  <a:ext cx="152" cy="306"/>
                  <a:chOff x="3312" y="2304"/>
                  <a:chExt cx="192" cy="432"/>
                </a:xfrm>
              </p:grpSpPr>
              <p:grpSp>
                <p:nvGrpSpPr>
                  <p:cNvPr id="74" name="Group 36"/>
                  <p:cNvGrpSpPr>
                    <a:grpSpLocks noChangeAspect="1"/>
                  </p:cNvGrpSpPr>
                  <p:nvPr/>
                </p:nvGrpSpPr>
                <p:grpSpPr bwMode="auto">
                  <a:xfrm>
                    <a:off x="3312" y="2304"/>
                    <a:ext cx="192" cy="432"/>
                    <a:chOff x="3312" y="2304"/>
                    <a:chExt cx="192" cy="432"/>
                  </a:xfrm>
                </p:grpSpPr>
                <p:sp>
                  <p:nvSpPr>
                    <p:cNvPr id="76" name="Oval 37"/>
                    <p:cNvSpPr>
                      <a:spLocks noChangeAspect="1" noChangeArrowheads="1"/>
                    </p:cNvSpPr>
                    <p:nvPr/>
                  </p:nvSpPr>
                  <p:spPr bwMode="auto">
                    <a:xfrm>
                      <a:off x="3312" y="2304"/>
                      <a:ext cx="192" cy="192"/>
                    </a:xfrm>
                    <a:prstGeom prst="ellipse">
                      <a:avLst/>
                    </a:prstGeom>
                    <a:solidFill>
                      <a:schemeClr val="bg1"/>
                    </a:solidFill>
                    <a:ln w="57150">
                      <a:solidFill>
                        <a:schemeClr val="tx1"/>
                      </a:solidFill>
                      <a:round/>
                      <a:headEnd/>
                      <a:tailEnd/>
                    </a:ln>
                  </p:spPr>
                  <p:txBody>
                    <a:bodyPr wrap="none" anchor="ctr"/>
                    <a:lstStyle/>
                    <a:p>
                      <a:endParaRPr lang="en-US"/>
                    </a:p>
                  </p:txBody>
                </p:sp>
                <p:sp>
                  <p:nvSpPr>
                    <p:cNvPr id="77" name="Line 38"/>
                    <p:cNvSpPr>
                      <a:spLocks noChangeAspect="1" noChangeShapeType="1"/>
                    </p:cNvSpPr>
                    <p:nvPr/>
                  </p:nvSpPr>
                  <p:spPr bwMode="auto">
                    <a:xfrm>
                      <a:off x="3408" y="2496"/>
                      <a:ext cx="0" cy="240"/>
                    </a:xfrm>
                    <a:prstGeom prst="line">
                      <a:avLst/>
                    </a:prstGeom>
                    <a:noFill/>
                    <a:ln w="57150">
                      <a:solidFill>
                        <a:schemeClr val="tx1"/>
                      </a:solidFill>
                      <a:round/>
                      <a:headEnd/>
                      <a:tailEnd/>
                    </a:ln>
                  </p:spPr>
                  <p:txBody>
                    <a:bodyPr wrap="none" anchor="ctr"/>
                    <a:lstStyle/>
                    <a:p>
                      <a:endParaRPr lang="en-GB"/>
                    </a:p>
                  </p:txBody>
                </p:sp>
              </p:grpSp>
              <p:sp>
                <p:nvSpPr>
                  <p:cNvPr id="75" name="Line 39"/>
                  <p:cNvSpPr>
                    <a:spLocks noChangeAspect="1" noChangeShapeType="1"/>
                  </p:cNvSpPr>
                  <p:nvPr/>
                </p:nvSpPr>
                <p:spPr bwMode="auto">
                  <a:xfrm>
                    <a:off x="3312" y="2640"/>
                    <a:ext cx="192" cy="0"/>
                  </a:xfrm>
                  <a:prstGeom prst="line">
                    <a:avLst/>
                  </a:prstGeom>
                  <a:noFill/>
                  <a:ln w="57150">
                    <a:solidFill>
                      <a:schemeClr val="tx1"/>
                    </a:solidFill>
                    <a:round/>
                    <a:headEnd/>
                    <a:tailEnd/>
                  </a:ln>
                </p:spPr>
                <p:txBody>
                  <a:bodyPr wrap="none" anchor="ctr"/>
                  <a:lstStyle/>
                  <a:p>
                    <a:endParaRPr lang="en-GB"/>
                  </a:p>
                </p:txBody>
              </p:sp>
            </p:grpSp>
            <p:grpSp>
              <p:nvGrpSpPr>
                <p:cNvPr id="70" name="Group 40"/>
                <p:cNvGrpSpPr>
                  <a:grpSpLocks noChangeAspect="1"/>
                </p:cNvGrpSpPr>
                <p:nvPr/>
              </p:nvGrpSpPr>
              <p:grpSpPr bwMode="auto">
                <a:xfrm>
                  <a:off x="1860" y="3548"/>
                  <a:ext cx="268" cy="268"/>
                  <a:chOff x="1728" y="1872"/>
                  <a:chExt cx="384" cy="384"/>
                </a:xfrm>
              </p:grpSpPr>
              <p:sp>
                <p:nvSpPr>
                  <p:cNvPr id="72" name="Oval 41"/>
                  <p:cNvSpPr>
                    <a:spLocks noChangeAspect="1" noChangeArrowheads="1"/>
                  </p:cNvSpPr>
                  <p:nvPr/>
                </p:nvSpPr>
                <p:spPr bwMode="auto">
                  <a:xfrm>
                    <a:off x="1728" y="2064"/>
                    <a:ext cx="192" cy="192"/>
                  </a:xfrm>
                  <a:prstGeom prst="ellipse">
                    <a:avLst/>
                  </a:prstGeom>
                  <a:solidFill>
                    <a:schemeClr val="bg1"/>
                  </a:solidFill>
                  <a:ln w="57150">
                    <a:solidFill>
                      <a:schemeClr val="tx1"/>
                    </a:solidFill>
                    <a:round/>
                    <a:headEnd/>
                    <a:tailEnd/>
                  </a:ln>
                </p:spPr>
                <p:txBody>
                  <a:bodyPr wrap="none" anchor="ctr"/>
                  <a:lstStyle/>
                  <a:p>
                    <a:endParaRPr lang="en-US"/>
                  </a:p>
                </p:txBody>
              </p:sp>
              <p:sp>
                <p:nvSpPr>
                  <p:cNvPr id="73" name="Line 42"/>
                  <p:cNvSpPr>
                    <a:spLocks noChangeAspect="1" noChangeShapeType="1"/>
                  </p:cNvSpPr>
                  <p:nvPr/>
                </p:nvSpPr>
                <p:spPr bwMode="auto">
                  <a:xfrm flipV="1">
                    <a:off x="1872" y="1872"/>
                    <a:ext cx="240" cy="240"/>
                  </a:xfrm>
                  <a:prstGeom prst="line">
                    <a:avLst/>
                  </a:prstGeom>
                  <a:noFill/>
                  <a:ln w="57150">
                    <a:solidFill>
                      <a:schemeClr val="tx1"/>
                    </a:solidFill>
                    <a:round/>
                    <a:headEnd/>
                    <a:tailEnd type="triangle" w="med" len="med"/>
                  </a:ln>
                </p:spPr>
                <p:txBody>
                  <a:bodyPr wrap="none" anchor="ctr"/>
                  <a:lstStyle/>
                  <a:p>
                    <a:endParaRPr lang="en-GB"/>
                  </a:p>
                </p:txBody>
              </p:sp>
            </p:grpSp>
            <p:sp>
              <p:nvSpPr>
                <p:cNvPr id="71" name="Text Box 43"/>
                <p:cNvSpPr txBox="1">
                  <a:spLocks noChangeArrowheads="1"/>
                </p:cNvSpPr>
                <p:nvPr/>
              </p:nvSpPr>
              <p:spPr bwMode="auto">
                <a:xfrm>
                  <a:off x="2546" y="3535"/>
                  <a:ext cx="1042" cy="375"/>
                </a:xfrm>
                <a:prstGeom prst="rect">
                  <a:avLst/>
                </a:prstGeom>
                <a:noFill/>
                <a:ln w="9525">
                  <a:noFill/>
                  <a:miter lim="800000"/>
                  <a:headEnd/>
                  <a:tailEnd/>
                </a:ln>
              </p:spPr>
              <p:txBody>
                <a:bodyPr wrap="none">
                  <a:spAutoFit/>
                </a:bodyPr>
                <a:lstStyle/>
                <a:p>
                  <a:pPr algn="ctr" eaLnBrk="0" hangingPunct="0"/>
                  <a:r>
                    <a:rPr lang="en-GB" sz="1778" dirty="0"/>
                    <a:t>offspring</a:t>
                  </a:r>
                </a:p>
              </p:txBody>
            </p:sp>
          </p:grpSp>
        </p:grpSp>
        <p:sp>
          <p:nvSpPr>
            <p:cNvPr id="61" name="Line 44"/>
            <p:cNvSpPr>
              <a:spLocks noChangeShapeType="1"/>
            </p:cNvSpPr>
            <p:nvPr/>
          </p:nvSpPr>
          <p:spPr bwMode="auto">
            <a:xfrm>
              <a:off x="6538913" y="6122988"/>
              <a:ext cx="2486025" cy="0"/>
            </a:xfrm>
            <a:prstGeom prst="line">
              <a:avLst/>
            </a:prstGeom>
            <a:noFill/>
            <a:ln w="38100">
              <a:solidFill>
                <a:schemeClr val="tx1"/>
              </a:solidFill>
              <a:prstDash val="sysDot"/>
              <a:round/>
              <a:headEnd/>
              <a:tailEnd/>
            </a:ln>
          </p:spPr>
          <p:txBody>
            <a:bodyPr wrap="none" anchor="ctr"/>
            <a:lstStyle/>
            <a:p>
              <a:endParaRPr lang="en-GB"/>
            </a:p>
          </p:txBody>
        </p:sp>
        <p:sp>
          <p:nvSpPr>
            <p:cNvPr id="62" name="Line 45"/>
            <p:cNvSpPr>
              <a:spLocks noChangeShapeType="1"/>
            </p:cNvSpPr>
            <p:nvPr/>
          </p:nvSpPr>
          <p:spPr bwMode="auto">
            <a:xfrm flipV="1">
              <a:off x="9024938" y="2120900"/>
              <a:ext cx="0" cy="3946525"/>
            </a:xfrm>
            <a:prstGeom prst="line">
              <a:avLst/>
            </a:prstGeom>
            <a:noFill/>
            <a:ln w="38100">
              <a:solidFill>
                <a:schemeClr val="tx1"/>
              </a:solidFill>
              <a:prstDash val="sysDot"/>
              <a:round/>
              <a:headEnd/>
              <a:tailEnd type="none" w="lg" len="sm"/>
            </a:ln>
          </p:spPr>
          <p:txBody>
            <a:bodyPr wrap="none" anchor="ctr"/>
            <a:lstStyle/>
            <a:p>
              <a:endParaRPr lang="en-GB"/>
            </a:p>
          </p:txBody>
        </p:sp>
        <p:sp>
          <p:nvSpPr>
            <p:cNvPr id="63" name="Line 46"/>
            <p:cNvSpPr>
              <a:spLocks noChangeShapeType="1"/>
            </p:cNvSpPr>
            <p:nvPr/>
          </p:nvSpPr>
          <p:spPr bwMode="auto">
            <a:xfrm flipH="1">
              <a:off x="7662863" y="2120900"/>
              <a:ext cx="1362075" cy="0"/>
            </a:xfrm>
            <a:prstGeom prst="line">
              <a:avLst/>
            </a:prstGeom>
            <a:noFill/>
            <a:ln w="38100">
              <a:solidFill>
                <a:schemeClr val="tx1"/>
              </a:solidFill>
              <a:prstDash val="sysDot"/>
              <a:round/>
              <a:headEnd/>
              <a:tailEnd type="triangle" w="lg" len="med"/>
            </a:ln>
          </p:spPr>
          <p:txBody>
            <a:bodyPr wrap="none" anchor="ctr"/>
            <a:lstStyle/>
            <a:p>
              <a:endParaRPr lang="en-GB"/>
            </a:p>
          </p:txBody>
        </p:sp>
      </p:grpSp>
    </p:spTree>
    <p:extLst>
      <p:ext uri="{BB962C8B-B14F-4D97-AF65-F5344CB8AC3E}">
        <p14:creationId xmlns:p14="http://schemas.microsoft.com/office/powerpoint/2010/main" val="12263252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96" y="332590"/>
            <a:ext cx="8856984" cy="634082"/>
          </a:xfrm>
        </p:spPr>
        <p:txBody>
          <a:bodyPr/>
          <a:lstStyle/>
          <a:p>
            <a:r>
              <a:rPr lang="en-GB" sz="3200" dirty="0" smtClean="0">
                <a:latin typeface="Tahoma" panose="020B0604030504040204" pitchFamily="34" charset="0"/>
                <a:ea typeface="Tahoma" panose="020B0604030504040204" pitchFamily="34" charset="0"/>
                <a:cs typeface="Tahoma" panose="020B0604030504040204" pitchFamily="34" charset="0"/>
              </a:rPr>
              <a:t>Understanding fundamental biological questions</a:t>
            </a:r>
            <a:r>
              <a:rPr lang="en-GB" sz="3200" dirty="0">
                <a:latin typeface="Tahoma" panose="020B0604030504040204" pitchFamily="34" charset="0"/>
                <a:ea typeface="Tahoma" panose="020B0604030504040204" pitchFamily="34" charset="0"/>
                <a:cs typeface="Tahoma" panose="020B0604030504040204" pitchFamily="34" charset="0"/>
              </a:rPr>
              <a:t/>
            </a:r>
            <a:br>
              <a:rPr lang="en-GB" sz="3200" dirty="0">
                <a:latin typeface="Tahoma" panose="020B0604030504040204" pitchFamily="34" charset="0"/>
                <a:ea typeface="Tahoma" panose="020B0604030504040204" pitchFamily="34" charset="0"/>
                <a:cs typeface="Tahoma" panose="020B0604030504040204" pitchFamily="34" charset="0"/>
              </a:rPr>
            </a:br>
            <a:endParaRPr lang="en-GB" sz="3200" dirty="0">
              <a:latin typeface="Tahoma" panose="020B0604030504040204" pitchFamily="34" charset="0"/>
              <a:ea typeface="Tahoma" panose="020B0604030504040204" pitchFamily="34" charset="0"/>
              <a:cs typeface="Tahoma" panose="020B0604030504040204" pitchFamily="34" charset="0"/>
            </a:endParaRPr>
          </a:p>
        </p:txBody>
      </p:sp>
      <p:sp>
        <p:nvSpPr>
          <p:cNvPr id="3" name="Text Placeholder 2"/>
          <p:cNvSpPr>
            <a:spLocks noGrp="1"/>
          </p:cNvSpPr>
          <p:nvPr>
            <p:ph type="body" idx="1"/>
          </p:nvPr>
        </p:nvSpPr>
        <p:spPr>
          <a:xfrm>
            <a:off x="291652" y="1049635"/>
            <a:ext cx="8496944" cy="639762"/>
          </a:xfrm>
        </p:spPr>
        <p:txBody>
          <a:bodyPr/>
          <a:lstStyle/>
          <a:p>
            <a:pPr algn="ctr">
              <a:spcBef>
                <a:spcPts val="600"/>
              </a:spcBef>
            </a:pPr>
            <a:r>
              <a:rPr lang="en-GB" dirty="0" smtClean="0"/>
              <a:t>Altruism</a:t>
            </a:r>
          </a:p>
          <a:p>
            <a:pPr algn="ctr">
              <a:spcBef>
                <a:spcPts val="600"/>
              </a:spcBef>
            </a:pPr>
            <a:r>
              <a:rPr lang="en-GB" b="0" dirty="0" smtClean="0"/>
              <a:t>The evolution of cooperative breeding</a:t>
            </a:r>
            <a:endParaRPr lang="en-GB" b="0" dirty="0"/>
          </a:p>
        </p:txBody>
      </p:sp>
      <p:pic>
        <p:nvPicPr>
          <p:cNvPr id="10" name="Picture 7"/>
          <p:cNvPicPr>
            <a:picLocks noGrp="1" noChangeAspect="1" noChangeArrowheads="1"/>
          </p:cNvPicPr>
          <p:nvPr>
            <p:ph sz="half" idx="2"/>
          </p:nvPr>
        </p:nvPicPr>
        <p:blipFill>
          <a:blip r:embed="rId3" cstate="screen"/>
          <a:srcRect/>
          <a:stretch>
            <a:fillRect/>
          </a:stretch>
        </p:blipFill>
        <p:spPr bwMode="auto">
          <a:xfrm>
            <a:off x="277911" y="1958343"/>
            <a:ext cx="3660591" cy="21999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59" name="Group 56"/>
          <p:cNvGrpSpPr>
            <a:grpSpLocks/>
          </p:cNvGrpSpPr>
          <p:nvPr/>
        </p:nvGrpSpPr>
        <p:grpSpPr bwMode="auto">
          <a:xfrm>
            <a:off x="4431838" y="1818742"/>
            <a:ext cx="4244618" cy="2510729"/>
            <a:chOff x="1010825" y="1828800"/>
            <a:chExt cx="8014113" cy="4709586"/>
          </a:xfrm>
        </p:grpSpPr>
        <p:grpSp>
          <p:nvGrpSpPr>
            <p:cNvPr id="60" name="Group 4"/>
            <p:cNvGrpSpPr>
              <a:grpSpLocks/>
            </p:cNvGrpSpPr>
            <p:nvPr/>
          </p:nvGrpSpPr>
          <p:grpSpPr bwMode="auto">
            <a:xfrm>
              <a:off x="1010825" y="1828800"/>
              <a:ext cx="6758811" cy="4709586"/>
              <a:chOff x="655" y="1382"/>
              <a:chExt cx="3784" cy="2694"/>
            </a:xfrm>
          </p:grpSpPr>
          <p:grpSp>
            <p:nvGrpSpPr>
              <p:cNvPr id="64" name="Group 5"/>
              <p:cNvGrpSpPr>
                <a:grpSpLocks/>
              </p:cNvGrpSpPr>
              <p:nvPr/>
            </p:nvGrpSpPr>
            <p:grpSpPr bwMode="auto">
              <a:xfrm>
                <a:off x="655" y="1382"/>
                <a:ext cx="1584" cy="992"/>
                <a:chOff x="921" y="1264"/>
                <a:chExt cx="1584" cy="992"/>
              </a:xfrm>
            </p:grpSpPr>
            <p:grpSp>
              <p:nvGrpSpPr>
                <p:cNvPr id="93" name="Group 6"/>
                <p:cNvGrpSpPr>
                  <a:grpSpLocks/>
                </p:cNvGrpSpPr>
                <p:nvPr/>
              </p:nvGrpSpPr>
              <p:grpSpPr bwMode="auto">
                <a:xfrm>
                  <a:off x="1327" y="1824"/>
                  <a:ext cx="768" cy="432"/>
                  <a:chOff x="1327" y="1824"/>
                  <a:chExt cx="768" cy="432"/>
                </a:xfrm>
              </p:grpSpPr>
              <p:grpSp>
                <p:nvGrpSpPr>
                  <p:cNvPr id="95" name="Group 7"/>
                  <p:cNvGrpSpPr>
                    <a:grpSpLocks/>
                  </p:cNvGrpSpPr>
                  <p:nvPr/>
                </p:nvGrpSpPr>
                <p:grpSpPr bwMode="auto">
                  <a:xfrm>
                    <a:off x="1903" y="1824"/>
                    <a:ext cx="192" cy="432"/>
                    <a:chOff x="3312" y="2304"/>
                    <a:chExt cx="192" cy="432"/>
                  </a:xfrm>
                </p:grpSpPr>
                <p:grpSp>
                  <p:nvGrpSpPr>
                    <p:cNvPr id="99" name="Group 8"/>
                    <p:cNvGrpSpPr>
                      <a:grpSpLocks/>
                    </p:cNvGrpSpPr>
                    <p:nvPr/>
                  </p:nvGrpSpPr>
                  <p:grpSpPr bwMode="auto">
                    <a:xfrm>
                      <a:off x="3312" y="2304"/>
                      <a:ext cx="192" cy="432"/>
                      <a:chOff x="3312" y="2304"/>
                      <a:chExt cx="192" cy="432"/>
                    </a:xfrm>
                  </p:grpSpPr>
                  <p:sp>
                    <p:nvSpPr>
                      <p:cNvPr id="101" name="Oval 9"/>
                      <p:cNvSpPr>
                        <a:spLocks noChangeAspect="1" noChangeArrowheads="1"/>
                      </p:cNvSpPr>
                      <p:nvPr/>
                    </p:nvSpPr>
                    <p:spPr bwMode="auto">
                      <a:xfrm>
                        <a:off x="3312" y="2304"/>
                        <a:ext cx="192" cy="192"/>
                      </a:xfrm>
                      <a:prstGeom prst="ellipse">
                        <a:avLst/>
                      </a:prstGeom>
                      <a:solidFill>
                        <a:schemeClr val="bg1"/>
                      </a:solidFill>
                      <a:ln w="57150">
                        <a:solidFill>
                          <a:schemeClr val="tx1"/>
                        </a:solidFill>
                        <a:round/>
                        <a:headEnd/>
                        <a:tailEnd/>
                      </a:ln>
                    </p:spPr>
                    <p:txBody>
                      <a:bodyPr wrap="none" anchor="ctr"/>
                      <a:lstStyle/>
                      <a:p>
                        <a:endParaRPr lang="en-US"/>
                      </a:p>
                    </p:txBody>
                  </p:sp>
                  <p:sp>
                    <p:nvSpPr>
                      <p:cNvPr id="102" name="Line 10"/>
                      <p:cNvSpPr>
                        <a:spLocks noChangeShapeType="1"/>
                      </p:cNvSpPr>
                      <p:nvPr/>
                    </p:nvSpPr>
                    <p:spPr bwMode="auto">
                      <a:xfrm>
                        <a:off x="3408" y="2496"/>
                        <a:ext cx="0" cy="240"/>
                      </a:xfrm>
                      <a:prstGeom prst="line">
                        <a:avLst/>
                      </a:prstGeom>
                      <a:noFill/>
                      <a:ln w="57150">
                        <a:solidFill>
                          <a:schemeClr val="tx1"/>
                        </a:solidFill>
                        <a:round/>
                        <a:headEnd/>
                        <a:tailEnd/>
                      </a:ln>
                    </p:spPr>
                    <p:txBody>
                      <a:bodyPr wrap="none" anchor="ctr"/>
                      <a:lstStyle/>
                      <a:p>
                        <a:endParaRPr lang="en-GB"/>
                      </a:p>
                    </p:txBody>
                  </p:sp>
                </p:grpSp>
                <p:sp>
                  <p:nvSpPr>
                    <p:cNvPr id="100" name="Line 11"/>
                    <p:cNvSpPr>
                      <a:spLocks noChangeShapeType="1"/>
                    </p:cNvSpPr>
                    <p:nvPr/>
                  </p:nvSpPr>
                  <p:spPr bwMode="auto">
                    <a:xfrm>
                      <a:off x="3312" y="2640"/>
                      <a:ext cx="192" cy="0"/>
                    </a:xfrm>
                    <a:prstGeom prst="line">
                      <a:avLst/>
                    </a:prstGeom>
                    <a:noFill/>
                    <a:ln w="57150">
                      <a:solidFill>
                        <a:schemeClr val="tx1"/>
                      </a:solidFill>
                      <a:round/>
                      <a:headEnd/>
                      <a:tailEnd/>
                    </a:ln>
                  </p:spPr>
                  <p:txBody>
                    <a:bodyPr wrap="none" anchor="ctr"/>
                    <a:lstStyle/>
                    <a:p>
                      <a:endParaRPr lang="en-GB"/>
                    </a:p>
                  </p:txBody>
                </p:sp>
              </p:grpSp>
              <p:grpSp>
                <p:nvGrpSpPr>
                  <p:cNvPr id="96" name="Group 12"/>
                  <p:cNvGrpSpPr>
                    <a:grpSpLocks/>
                  </p:cNvGrpSpPr>
                  <p:nvPr/>
                </p:nvGrpSpPr>
                <p:grpSpPr bwMode="auto">
                  <a:xfrm>
                    <a:off x="1327" y="1848"/>
                    <a:ext cx="384" cy="384"/>
                    <a:chOff x="1728" y="1872"/>
                    <a:chExt cx="384" cy="384"/>
                  </a:xfrm>
                </p:grpSpPr>
                <p:sp>
                  <p:nvSpPr>
                    <p:cNvPr id="97" name="Oval 13"/>
                    <p:cNvSpPr>
                      <a:spLocks noChangeAspect="1" noChangeArrowheads="1"/>
                    </p:cNvSpPr>
                    <p:nvPr/>
                  </p:nvSpPr>
                  <p:spPr bwMode="auto">
                    <a:xfrm>
                      <a:off x="1728" y="2064"/>
                      <a:ext cx="192" cy="192"/>
                    </a:xfrm>
                    <a:prstGeom prst="ellipse">
                      <a:avLst/>
                    </a:prstGeom>
                    <a:solidFill>
                      <a:schemeClr val="bg1"/>
                    </a:solidFill>
                    <a:ln w="57150">
                      <a:solidFill>
                        <a:schemeClr val="tx1"/>
                      </a:solidFill>
                      <a:round/>
                      <a:headEnd/>
                      <a:tailEnd/>
                    </a:ln>
                  </p:spPr>
                  <p:txBody>
                    <a:bodyPr wrap="none" anchor="ctr"/>
                    <a:lstStyle/>
                    <a:p>
                      <a:endParaRPr lang="en-US"/>
                    </a:p>
                  </p:txBody>
                </p:sp>
                <p:sp>
                  <p:nvSpPr>
                    <p:cNvPr id="98" name="Line 14"/>
                    <p:cNvSpPr>
                      <a:spLocks noChangeAspect="1" noChangeShapeType="1"/>
                    </p:cNvSpPr>
                    <p:nvPr/>
                  </p:nvSpPr>
                  <p:spPr bwMode="auto">
                    <a:xfrm flipV="1">
                      <a:off x="1872" y="1872"/>
                      <a:ext cx="240" cy="240"/>
                    </a:xfrm>
                    <a:prstGeom prst="line">
                      <a:avLst/>
                    </a:prstGeom>
                    <a:noFill/>
                    <a:ln w="57150">
                      <a:solidFill>
                        <a:schemeClr val="tx1"/>
                      </a:solidFill>
                      <a:round/>
                      <a:headEnd/>
                      <a:tailEnd type="triangle" w="med" len="med"/>
                    </a:ln>
                  </p:spPr>
                  <p:txBody>
                    <a:bodyPr wrap="none" anchor="ctr"/>
                    <a:lstStyle/>
                    <a:p>
                      <a:endParaRPr lang="en-GB"/>
                    </a:p>
                  </p:txBody>
                </p:sp>
              </p:grpSp>
            </p:grpSp>
            <p:sp>
              <p:nvSpPr>
                <p:cNvPr id="94" name="Text Box 15"/>
                <p:cNvSpPr txBox="1">
                  <a:spLocks noChangeArrowheads="1"/>
                </p:cNvSpPr>
                <p:nvPr/>
              </p:nvSpPr>
              <p:spPr bwMode="auto">
                <a:xfrm>
                  <a:off x="921" y="1264"/>
                  <a:ext cx="1584" cy="375"/>
                </a:xfrm>
                <a:prstGeom prst="rect">
                  <a:avLst/>
                </a:prstGeom>
                <a:noFill/>
                <a:ln w="9525">
                  <a:noFill/>
                  <a:miter lim="800000"/>
                  <a:headEnd/>
                  <a:tailEnd/>
                </a:ln>
              </p:spPr>
              <p:txBody>
                <a:bodyPr wrap="none">
                  <a:spAutoFit/>
                </a:bodyPr>
                <a:lstStyle/>
                <a:p>
                  <a:pPr algn="ctr" eaLnBrk="0" hangingPunct="0"/>
                  <a:r>
                    <a:rPr lang="en-GB" sz="1778" dirty="0"/>
                    <a:t>Dominant pair</a:t>
                  </a:r>
                </a:p>
              </p:txBody>
            </p:sp>
          </p:grpSp>
          <p:grpSp>
            <p:nvGrpSpPr>
              <p:cNvPr id="65" name="Group 16"/>
              <p:cNvGrpSpPr>
                <a:grpSpLocks/>
              </p:cNvGrpSpPr>
              <p:nvPr/>
            </p:nvGrpSpPr>
            <p:grpSpPr bwMode="auto">
              <a:xfrm>
                <a:off x="2969" y="1382"/>
                <a:ext cx="1470" cy="1136"/>
                <a:chOff x="2969" y="1382"/>
                <a:chExt cx="1470" cy="1136"/>
              </a:xfrm>
            </p:grpSpPr>
            <p:sp>
              <p:nvSpPr>
                <p:cNvPr id="78" name="Text Box 17"/>
                <p:cNvSpPr txBox="1">
                  <a:spLocks noChangeArrowheads="1"/>
                </p:cNvSpPr>
                <p:nvPr/>
              </p:nvSpPr>
              <p:spPr bwMode="auto">
                <a:xfrm>
                  <a:off x="2969" y="1382"/>
                  <a:ext cx="1470" cy="375"/>
                </a:xfrm>
                <a:prstGeom prst="rect">
                  <a:avLst/>
                </a:prstGeom>
                <a:noFill/>
                <a:ln w="9525">
                  <a:noFill/>
                  <a:miter lim="800000"/>
                  <a:headEnd/>
                  <a:tailEnd/>
                </a:ln>
              </p:spPr>
              <p:txBody>
                <a:bodyPr wrap="none">
                  <a:spAutoFit/>
                </a:bodyPr>
                <a:lstStyle/>
                <a:p>
                  <a:pPr algn="ctr" eaLnBrk="0" hangingPunct="0"/>
                  <a:r>
                    <a:rPr lang="en-GB" sz="1778"/>
                    <a:t>subordinates</a:t>
                  </a:r>
                </a:p>
              </p:txBody>
            </p:sp>
            <p:grpSp>
              <p:nvGrpSpPr>
                <p:cNvPr id="79" name="Group 18"/>
                <p:cNvGrpSpPr>
                  <a:grpSpLocks/>
                </p:cNvGrpSpPr>
                <p:nvPr/>
              </p:nvGrpSpPr>
              <p:grpSpPr bwMode="auto">
                <a:xfrm>
                  <a:off x="3291" y="1894"/>
                  <a:ext cx="917" cy="624"/>
                  <a:chOff x="3291" y="1894"/>
                  <a:chExt cx="917" cy="624"/>
                </a:xfrm>
              </p:grpSpPr>
              <p:grpSp>
                <p:nvGrpSpPr>
                  <p:cNvPr id="80" name="Group 19"/>
                  <p:cNvGrpSpPr>
                    <a:grpSpLocks/>
                  </p:cNvGrpSpPr>
                  <p:nvPr/>
                </p:nvGrpSpPr>
                <p:grpSpPr bwMode="auto">
                  <a:xfrm>
                    <a:off x="3824" y="2038"/>
                    <a:ext cx="384" cy="384"/>
                    <a:chOff x="1728" y="1872"/>
                    <a:chExt cx="384" cy="384"/>
                  </a:xfrm>
                </p:grpSpPr>
                <p:sp>
                  <p:nvSpPr>
                    <p:cNvPr id="91" name="Oval 20"/>
                    <p:cNvSpPr>
                      <a:spLocks noChangeAspect="1" noChangeArrowheads="1"/>
                    </p:cNvSpPr>
                    <p:nvPr/>
                  </p:nvSpPr>
                  <p:spPr bwMode="auto">
                    <a:xfrm>
                      <a:off x="1728" y="2064"/>
                      <a:ext cx="192" cy="192"/>
                    </a:xfrm>
                    <a:prstGeom prst="ellipse">
                      <a:avLst/>
                    </a:prstGeom>
                    <a:solidFill>
                      <a:schemeClr val="bg1"/>
                    </a:solidFill>
                    <a:ln w="57150">
                      <a:solidFill>
                        <a:schemeClr val="tx1"/>
                      </a:solidFill>
                      <a:round/>
                      <a:headEnd/>
                      <a:tailEnd/>
                    </a:ln>
                  </p:spPr>
                  <p:txBody>
                    <a:bodyPr wrap="none" anchor="ctr"/>
                    <a:lstStyle/>
                    <a:p>
                      <a:endParaRPr lang="en-US"/>
                    </a:p>
                  </p:txBody>
                </p:sp>
                <p:sp>
                  <p:nvSpPr>
                    <p:cNvPr id="92" name="Line 21"/>
                    <p:cNvSpPr>
                      <a:spLocks noChangeAspect="1" noChangeShapeType="1"/>
                    </p:cNvSpPr>
                    <p:nvPr/>
                  </p:nvSpPr>
                  <p:spPr bwMode="auto">
                    <a:xfrm flipV="1">
                      <a:off x="1872" y="1872"/>
                      <a:ext cx="240" cy="240"/>
                    </a:xfrm>
                    <a:prstGeom prst="line">
                      <a:avLst/>
                    </a:prstGeom>
                    <a:noFill/>
                    <a:ln w="57150">
                      <a:solidFill>
                        <a:schemeClr val="tx1"/>
                      </a:solidFill>
                      <a:round/>
                      <a:headEnd/>
                      <a:tailEnd type="triangle" w="med" len="med"/>
                    </a:ln>
                  </p:spPr>
                  <p:txBody>
                    <a:bodyPr wrap="none" anchor="ctr"/>
                    <a:lstStyle/>
                    <a:p>
                      <a:endParaRPr lang="en-GB"/>
                    </a:p>
                  </p:txBody>
                </p:sp>
              </p:grpSp>
              <p:grpSp>
                <p:nvGrpSpPr>
                  <p:cNvPr id="81" name="Group 22"/>
                  <p:cNvGrpSpPr>
                    <a:grpSpLocks/>
                  </p:cNvGrpSpPr>
                  <p:nvPr/>
                </p:nvGrpSpPr>
                <p:grpSpPr bwMode="auto">
                  <a:xfrm>
                    <a:off x="3579" y="1894"/>
                    <a:ext cx="192" cy="432"/>
                    <a:chOff x="3312" y="2304"/>
                    <a:chExt cx="192" cy="432"/>
                  </a:xfrm>
                </p:grpSpPr>
                <p:grpSp>
                  <p:nvGrpSpPr>
                    <p:cNvPr id="87" name="Group 23"/>
                    <p:cNvGrpSpPr>
                      <a:grpSpLocks/>
                    </p:cNvGrpSpPr>
                    <p:nvPr/>
                  </p:nvGrpSpPr>
                  <p:grpSpPr bwMode="auto">
                    <a:xfrm>
                      <a:off x="3312" y="2304"/>
                      <a:ext cx="192" cy="432"/>
                      <a:chOff x="3312" y="2304"/>
                      <a:chExt cx="192" cy="432"/>
                    </a:xfrm>
                  </p:grpSpPr>
                  <p:sp>
                    <p:nvSpPr>
                      <p:cNvPr id="89" name="Oval 24"/>
                      <p:cNvSpPr>
                        <a:spLocks noChangeAspect="1" noChangeArrowheads="1"/>
                      </p:cNvSpPr>
                      <p:nvPr/>
                    </p:nvSpPr>
                    <p:spPr bwMode="auto">
                      <a:xfrm>
                        <a:off x="3312" y="2304"/>
                        <a:ext cx="192" cy="192"/>
                      </a:xfrm>
                      <a:prstGeom prst="ellipse">
                        <a:avLst/>
                      </a:prstGeom>
                      <a:solidFill>
                        <a:schemeClr val="bg1"/>
                      </a:solidFill>
                      <a:ln w="57150">
                        <a:solidFill>
                          <a:schemeClr val="tx1"/>
                        </a:solidFill>
                        <a:round/>
                        <a:headEnd/>
                        <a:tailEnd/>
                      </a:ln>
                    </p:spPr>
                    <p:txBody>
                      <a:bodyPr wrap="none" anchor="ctr"/>
                      <a:lstStyle/>
                      <a:p>
                        <a:endParaRPr lang="en-US"/>
                      </a:p>
                    </p:txBody>
                  </p:sp>
                  <p:sp>
                    <p:nvSpPr>
                      <p:cNvPr id="90" name="Line 25"/>
                      <p:cNvSpPr>
                        <a:spLocks noChangeShapeType="1"/>
                      </p:cNvSpPr>
                      <p:nvPr/>
                    </p:nvSpPr>
                    <p:spPr bwMode="auto">
                      <a:xfrm>
                        <a:off x="3408" y="2496"/>
                        <a:ext cx="0" cy="240"/>
                      </a:xfrm>
                      <a:prstGeom prst="line">
                        <a:avLst/>
                      </a:prstGeom>
                      <a:noFill/>
                      <a:ln w="57150">
                        <a:solidFill>
                          <a:schemeClr val="tx1"/>
                        </a:solidFill>
                        <a:round/>
                        <a:headEnd/>
                        <a:tailEnd/>
                      </a:ln>
                    </p:spPr>
                    <p:txBody>
                      <a:bodyPr wrap="none" anchor="ctr"/>
                      <a:lstStyle/>
                      <a:p>
                        <a:endParaRPr lang="en-GB"/>
                      </a:p>
                    </p:txBody>
                  </p:sp>
                </p:grpSp>
                <p:sp>
                  <p:nvSpPr>
                    <p:cNvPr id="88" name="Line 26"/>
                    <p:cNvSpPr>
                      <a:spLocks noChangeShapeType="1"/>
                    </p:cNvSpPr>
                    <p:nvPr/>
                  </p:nvSpPr>
                  <p:spPr bwMode="auto">
                    <a:xfrm>
                      <a:off x="3312" y="2640"/>
                      <a:ext cx="192" cy="0"/>
                    </a:xfrm>
                    <a:prstGeom prst="line">
                      <a:avLst/>
                    </a:prstGeom>
                    <a:noFill/>
                    <a:ln w="57150">
                      <a:solidFill>
                        <a:schemeClr val="tx1"/>
                      </a:solidFill>
                      <a:round/>
                      <a:headEnd/>
                      <a:tailEnd/>
                    </a:ln>
                  </p:spPr>
                  <p:txBody>
                    <a:bodyPr wrap="none" anchor="ctr"/>
                    <a:lstStyle/>
                    <a:p>
                      <a:endParaRPr lang="en-GB"/>
                    </a:p>
                  </p:txBody>
                </p:sp>
              </p:grpSp>
              <p:grpSp>
                <p:nvGrpSpPr>
                  <p:cNvPr id="82" name="Group 27"/>
                  <p:cNvGrpSpPr>
                    <a:grpSpLocks/>
                  </p:cNvGrpSpPr>
                  <p:nvPr/>
                </p:nvGrpSpPr>
                <p:grpSpPr bwMode="auto">
                  <a:xfrm>
                    <a:off x="3291" y="2086"/>
                    <a:ext cx="192" cy="432"/>
                    <a:chOff x="3312" y="2304"/>
                    <a:chExt cx="192" cy="432"/>
                  </a:xfrm>
                </p:grpSpPr>
                <p:grpSp>
                  <p:nvGrpSpPr>
                    <p:cNvPr id="83" name="Group 28"/>
                    <p:cNvGrpSpPr>
                      <a:grpSpLocks/>
                    </p:cNvGrpSpPr>
                    <p:nvPr/>
                  </p:nvGrpSpPr>
                  <p:grpSpPr bwMode="auto">
                    <a:xfrm>
                      <a:off x="3312" y="2304"/>
                      <a:ext cx="192" cy="432"/>
                      <a:chOff x="3312" y="2304"/>
                      <a:chExt cx="192" cy="432"/>
                    </a:xfrm>
                  </p:grpSpPr>
                  <p:sp>
                    <p:nvSpPr>
                      <p:cNvPr id="85" name="Oval 29"/>
                      <p:cNvSpPr>
                        <a:spLocks noChangeAspect="1" noChangeArrowheads="1"/>
                      </p:cNvSpPr>
                      <p:nvPr/>
                    </p:nvSpPr>
                    <p:spPr bwMode="auto">
                      <a:xfrm>
                        <a:off x="3312" y="2304"/>
                        <a:ext cx="192" cy="192"/>
                      </a:xfrm>
                      <a:prstGeom prst="ellipse">
                        <a:avLst/>
                      </a:prstGeom>
                      <a:solidFill>
                        <a:schemeClr val="bg1"/>
                      </a:solidFill>
                      <a:ln w="57150">
                        <a:solidFill>
                          <a:schemeClr val="tx1"/>
                        </a:solidFill>
                        <a:round/>
                        <a:headEnd/>
                        <a:tailEnd/>
                      </a:ln>
                    </p:spPr>
                    <p:txBody>
                      <a:bodyPr wrap="none" anchor="ctr"/>
                      <a:lstStyle/>
                      <a:p>
                        <a:endParaRPr lang="en-US"/>
                      </a:p>
                    </p:txBody>
                  </p:sp>
                  <p:sp>
                    <p:nvSpPr>
                      <p:cNvPr id="86" name="Line 30"/>
                      <p:cNvSpPr>
                        <a:spLocks noChangeShapeType="1"/>
                      </p:cNvSpPr>
                      <p:nvPr/>
                    </p:nvSpPr>
                    <p:spPr bwMode="auto">
                      <a:xfrm>
                        <a:off x="3408" y="2496"/>
                        <a:ext cx="0" cy="240"/>
                      </a:xfrm>
                      <a:prstGeom prst="line">
                        <a:avLst/>
                      </a:prstGeom>
                      <a:noFill/>
                      <a:ln w="57150">
                        <a:solidFill>
                          <a:schemeClr val="tx1"/>
                        </a:solidFill>
                        <a:round/>
                        <a:headEnd/>
                        <a:tailEnd/>
                      </a:ln>
                    </p:spPr>
                    <p:txBody>
                      <a:bodyPr wrap="none" anchor="ctr"/>
                      <a:lstStyle/>
                      <a:p>
                        <a:endParaRPr lang="en-GB"/>
                      </a:p>
                    </p:txBody>
                  </p:sp>
                </p:grpSp>
                <p:sp>
                  <p:nvSpPr>
                    <p:cNvPr id="84" name="Line 31"/>
                    <p:cNvSpPr>
                      <a:spLocks noChangeShapeType="1"/>
                    </p:cNvSpPr>
                    <p:nvPr/>
                  </p:nvSpPr>
                  <p:spPr bwMode="auto">
                    <a:xfrm>
                      <a:off x="3312" y="2640"/>
                      <a:ext cx="192" cy="0"/>
                    </a:xfrm>
                    <a:prstGeom prst="line">
                      <a:avLst/>
                    </a:prstGeom>
                    <a:noFill/>
                    <a:ln w="57150">
                      <a:solidFill>
                        <a:schemeClr val="tx1"/>
                      </a:solidFill>
                      <a:round/>
                      <a:headEnd/>
                      <a:tailEnd/>
                    </a:ln>
                  </p:spPr>
                  <p:txBody>
                    <a:bodyPr wrap="none" anchor="ctr"/>
                    <a:lstStyle/>
                    <a:p>
                      <a:endParaRPr lang="en-GB"/>
                    </a:p>
                  </p:txBody>
                </p:sp>
              </p:grpSp>
            </p:grpSp>
          </p:grpSp>
          <p:sp>
            <p:nvSpPr>
              <p:cNvPr id="66" name="AutoShape 32"/>
              <p:cNvSpPr>
                <a:spLocks noChangeAspect="1"/>
              </p:cNvSpPr>
              <p:nvPr/>
            </p:nvSpPr>
            <p:spPr bwMode="auto">
              <a:xfrm rot="5375208">
                <a:off x="2312" y="1384"/>
                <a:ext cx="576" cy="3472"/>
              </a:xfrm>
              <a:prstGeom prst="rightBrace">
                <a:avLst>
                  <a:gd name="adj1" fmla="val 64659"/>
                  <a:gd name="adj2" fmla="val 50000"/>
                </a:avLst>
              </a:prstGeom>
              <a:noFill/>
              <a:ln w="57150">
                <a:solidFill>
                  <a:schemeClr val="tx1"/>
                </a:solidFill>
                <a:round/>
                <a:headEnd/>
                <a:tailEnd/>
              </a:ln>
            </p:spPr>
            <p:txBody>
              <a:bodyPr wrap="none" anchor="ctr"/>
              <a:lstStyle/>
              <a:p>
                <a:endParaRPr lang="en-US"/>
              </a:p>
            </p:txBody>
          </p:sp>
          <p:sp>
            <p:nvSpPr>
              <p:cNvPr id="67" name="Text Box 33"/>
              <p:cNvSpPr txBox="1">
                <a:spLocks noChangeArrowheads="1"/>
              </p:cNvSpPr>
              <p:nvPr/>
            </p:nvSpPr>
            <p:spPr bwMode="auto">
              <a:xfrm>
                <a:off x="2300" y="1625"/>
                <a:ext cx="537" cy="852"/>
              </a:xfrm>
              <a:prstGeom prst="rect">
                <a:avLst/>
              </a:prstGeom>
              <a:noFill/>
              <a:ln w="9525">
                <a:noFill/>
                <a:miter lim="800000"/>
                <a:headEnd/>
                <a:tailEnd/>
              </a:ln>
            </p:spPr>
            <p:txBody>
              <a:bodyPr wrap="none">
                <a:spAutoFit/>
              </a:bodyPr>
              <a:lstStyle/>
              <a:p>
                <a:pPr algn="ctr" eaLnBrk="0" hangingPunct="0"/>
                <a:r>
                  <a:rPr lang="en-GB" sz="4800" dirty="0"/>
                  <a:t>+</a:t>
                </a:r>
                <a:endParaRPr lang="en-GB" sz="4800" baseline="-25000" dirty="0"/>
              </a:p>
            </p:txBody>
          </p:sp>
          <p:grpSp>
            <p:nvGrpSpPr>
              <p:cNvPr id="68" name="Group 34"/>
              <p:cNvGrpSpPr>
                <a:grpSpLocks/>
              </p:cNvGrpSpPr>
              <p:nvPr/>
            </p:nvGrpSpPr>
            <p:grpSpPr bwMode="auto">
              <a:xfrm>
                <a:off x="1728" y="3701"/>
                <a:ext cx="1728" cy="375"/>
                <a:chOff x="1860" y="3535"/>
                <a:chExt cx="1728" cy="375"/>
              </a:xfrm>
            </p:grpSpPr>
            <p:grpSp>
              <p:nvGrpSpPr>
                <p:cNvPr id="69" name="Group 35"/>
                <p:cNvGrpSpPr>
                  <a:grpSpLocks noChangeAspect="1"/>
                </p:cNvGrpSpPr>
                <p:nvPr/>
              </p:nvGrpSpPr>
              <p:grpSpPr bwMode="auto">
                <a:xfrm flipH="1">
                  <a:off x="2262" y="3548"/>
                  <a:ext cx="152" cy="306"/>
                  <a:chOff x="3312" y="2304"/>
                  <a:chExt cx="192" cy="432"/>
                </a:xfrm>
              </p:grpSpPr>
              <p:grpSp>
                <p:nvGrpSpPr>
                  <p:cNvPr id="74" name="Group 36"/>
                  <p:cNvGrpSpPr>
                    <a:grpSpLocks noChangeAspect="1"/>
                  </p:cNvGrpSpPr>
                  <p:nvPr/>
                </p:nvGrpSpPr>
                <p:grpSpPr bwMode="auto">
                  <a:xfrm>
                    <a:off x="3312" y="2304"/>
                    <a:ext cx="192" cy="432"/>
                    <a:chOff x="3312" y="2304"/>
                    <a:chExt cx="192" cy="432"/>
                  </a:xfrm>
                </p:grpSpPr>
                <p:sp>
                  <p:nvSpPr>
                    <p:cNvPr id="76" name="Oval 37"/>
                    <p:cNvSpPr>
                      <a:spLocks noChangeAspect="1" noChangeArrowheads="1"/>
                    </p:cNvSpPr>
                    <p:nvPr/>
                  </p:nvSpPr>
                  <p:spPr bwMode="auto">
                    <a:xfrm>
                      <a:off x="3312" y="2304"/>
                      <a:ext cx="192" cy="192"/>
                    </a:xfrm>
                    <a:prstGeom prst="ellipse">
                      <a:avLst/>
                    </a:prstGeom>
                    <a:solidFill>
                      <a:schemeClr val="bg1"/>
                    </a:solidFill>
                    <a:ln w="57150">
                      <a:solidFill>
                        <a:schemeClr val="tx1"/>
                      </a:solidFill>
                      <a:round/>
                      <a:headEnd/>
                      <a:tailEnd/>
                    </a:ln>
                  </p:spPr>
                  <p:txBody>
                    <a:bodyPr wrap="none" anchor="ctr"/>
                    <a:lstStyle/>
                    <a:p>
                      <a:endParaRPr lang="en-US"/>
                    </a:p>
                  </p:txBody>
                </p:sp>
                <p:sp>
                  <p:nvSpPr>
                    <p:cNvPr id="77" name="Line 38"/>
                    <p:cNvSpPr>
                      <a:spLocks noChangeAspect="1" noChangeShapeType="1"/>
                    </p:cNvSpPr>
                    <p:nvPr/>
                  </p:nvSpPr>
                  <p:spPr bwMode="auto">
                    <a:xfrm>
                      <a:off x="3408" y="2496"/>
                      <a:ext cx="0" cy="240"/>
                    </a:xfrm>
                    <a:prstGeom prst="line">
                      <a:avLst/>
                    </a:prstGeom>
                    <a:noFill/>
                    <a:ln w="57150">
                      <a:solidFill>
                        <a:schemeClr val="tx1"/>
                      </a:solidFill>
                      <a:round/>
                      <a:headEnd/>
                      <a:tailEnd/>
                    </a:ln>
                  </p:spPr>
                  <p:txBody>
                    <a:bodyPr wrap="none" anchor="ctr"/>
                    <a:lstStyle/>
                    <a:p>
                      <a:endParaRPr lang="en-GB"/>
                    </a:p>
                  </p:txBody>
                </p:sp>
              </p:grpSp>
              <p:sp>
                <p:nvSpPr>
                  <p:cNvPr id="75" name="Line 39"/>
                  <p:cNvSpPr>
                    <a:spLocks noChangeAspect="1" noChangeShapeType="1"/>
                  </p:cNvSpPr>
                  <p:nvPr/>
                </p:nvSpPr>
                <p:spPr bwMode="auto">
                  <a:xfrm>
                    <a:off x="3312" y="2640"/>
                    <a:ext cx="192" cy="0"/>
                  </a:xfrm>
                  <a:prstGeom prst="line">
                    <a:avLst/>
                  </a:prstGeom>
                  <a:noFill/>
                  <a:ln w="57150">
                    <a:solidFill>
                      <a:schemeClr val="tx1"/>
                    </a:solidFill>
                    <a:round/>
                    <a:headEnd/>
                    <a:tailEnd/>
                  </a:ln>
                </p:spPr>
                <p:txBody>
                  <a:bodyPr wrap="none" anchor="ctr"/>
                  <a:lstStyle/>
                  <a:p>
                    <a:endParaRPr lang="en-GB"/>
                  </a:p>
                </p:txBody>
              </p:sp>
            </p:grpSp>
            <p:grpSp>
              <p:nvGrpSpPr>
                <p:cNvPr id="70" name="Group 40"/>
                <p:cNvGrpSpPr>
                  <a:grpSpLocks noChangeAspect="1"/>
                </p:cNvGrpSpPr>
                <p:nvPr/>
              </p:nvGrpSpPr>
              <p:grpSpPr bwMode="auto">
                <a:xfrm>
                  <a:off x="1860" y="3548"/>
                  <a:ext cx="268" cy="268"/>
                  <a:chOff x="1728" y="1872"/>
                  <a:chExt cx="384" cy="384"/>
                </a:xfrm>
              </p:grpSpPr>
              <p:sp>
                <p:nvSpPr>
                  <p:cNvPr id="72" name="Oval 41"/>
                  <p:cNvSpPr>
                    <a:spLocks noChangeAspect="1" noChangeArrowheads="1"/>
                  </p:cNvSpPr>
                  <p:nvPr/>
                </p:nvSpPr>
                <p:spPr bwMode="auto">
                  <a:xfrm>
                    <a:off x="1728" y="2064"/>
                    <a:ext cx="192" cy="192"/>
                  </a:xfrm>
                  <a:prstGeom prst="ellipse">
                    <a:avLst/>
                  </a:prstGeom>
                  <a:solidFill>
                    <a:schemeClr val="bg1"/>
                  </a:solidFill>
                  <a:ln w="57150">
                    <a:solidFill>
                      <a:schemeClr val="tx1"/>
                    </a:solidFill>
                    <a:round/>
                    <a:headEnd/>
                    <a:tailEnd/>
                  </a:ln>
                </p:spPr>
                <p:txBody>
                  <a:bodyPr wrap="none" anchor="ctr"/>
                  <a:lstStyle/>
                  <a:p>
                    <a:endParaRPr lang="en-US"/>
                  </a:p>
                </p:txBody>
              </p:sp>
              <p:sp>
                <p:nvSpPr>
                  <p:cNvPr id="73" name="Line 42"/>
                  <p:cNvSpPr>
                    <a:spLocks noChangeAspect="1" noChangeShapeType="1"/>
                  </p:cNvSpPr>
                  <p:nvPr/>
                </p:nvSpPr>
                <p:spPr bwMode="auto">
                  <a:xfrm flipV="1">
                    <a:off x="1872" y="1872"/>
                    <a:ext cx="240" cy="240"/>
                  </a:xfrm>
                  <a:prstGeom prst="line">
                    <a:avLst/>
                  </a:prstGeom>
                  <a:noFill/>
                  <a:ln w="57150">
                    <a:solidFill>
                      <a:schemeClr val="tx1"/>
                    </a:solidFill>
                    <a:round/>
                    <a:headEnd/>
                    <a:tailEnd type="triangle" w="med" len="med"/>
                  </a:ln>
                </p:spPr>
                <p:txBody>
                  <a:bodyPr wrap="none" anchor="ctr"/>
                  <a:lstStyle/>
                  <a:p>
                    <a:endParaRPr lang="en-GB"/>
                  </a:p>
                </p:txBody>
              </p:sp>
            </p:grpSp>
            <p:sp>
              <p:nvSpPr>
                <p:cNvPr id="71" name="Text Box 43"/>
                <p:cNvSpPr txBox="1">
                  <a:spLocks noChangeArrowheads="1"/>
                </p:cNvSpPr>
                <p:nvPr/>
              </p:nvSpPr>
              <p:spPr bwMode="auto">
                <a:xfrm>
                  <a:off x="2546" y="3535"/>
                  <a:ext cx="1042" cy="375"/>
                </a:xfrm>
                <a:prstGeom prst="rect">
                  <a:avLst/>
                </a:prstGeom>
                <a:noFill/>
                <a:ln w="9525">
                  <a:noFill/>
                  <a:miter lim="800000"/>
                  <a:headEnd/>
                  <a:tailEnd/>
                </a:ln>
              </p:spPr>
              <p:txBody>
                <a:bodyPr wrap="none">
                  <a:spAutoFit/>
                </a:bodyPr>
                <a:lstStyle/>
                <a:p>
                  <a:pPr algn="ctr" eaLnBrk="0" hangingPunct="0"/>
                  <a:r>
                    <a:rPr lang="en-GB" sz="1778" dirty="0"/>
                    <a:t>offspring</a:t>
                  </a:r>
                </a:p>
              </p:txBody>
            </p:sp>
          </p:grpSp>
        </p:grpSp>
        <p:sp>
          <p:nvSpPr>
            <p:cNvPr id="61" name="Line 44"/>
            <p:cNvSpPr>
              <a:spLocks noChangeShapeType="1"/>
            </p:cNvSpPr>
            <p:nvPr/>
          </p:nvSpPr>
          <p:spPr bwMode="auto">
            <a:xfrm>
              <a:off x="6538913" y="6122988"/>
              <a:ext cx="2486025" cy="0"/>
            </a:xfrm>
            <a:prstGeom prst="line">
              <a:avLst/>
            </a:prstGeom>
            <a:noFill/>
            <a:ln w="38100">
              <a:solidFill>
                <a:schemeClr val="tx1"/>
              </a:solidFill>
              <a:prstDash val="sysDot"/>
              <a:round/>
              <a:headEnd/>
              <a:tailEnd/>
            </a:ln>
          </p:spPr>
          <p:txBody>
            <a:bodyPr wrap="none" anchor="ctr"/>
            <a:lstStyle/>
            <a:p>
              <a:endParaRPr lang="en-GB"/>
            </a:p>
          </p:txBody>
        </p:sp>
        <p:sp>
          <p:nvSpPr>
            <p:cNvPr id="62" name="Line 45"/>
            <p:cNvSpPr>
              <a:spLocks noChangeShapeType="1"/>
            </p:cNvSpPr>
            <p:nvPr/>
          </p:nvSpPr>
          <p:spPr bwMode="auto">
            <a:xfrm flipV="1">
              <a:off x="9024938" y="2120900"/>
              <a:ext cx="0" cy="3946525"/>
            </a:xfrm>
            <a:prstGeom prst="line">
              <a:avLst/>
            </a:prstGeom>
            <a:noFill/>
            <a:ln w="38100">
              <a:solidFill>
                <a:schemeClr val="tx1"/>
              </a:solidFill>
              <a:prstDash val="sysDot"/>
              <a:round/>
              <a:headEnd/>
              <a:tailEnd type="none" w="lg" len="sm"/>
            </a:ln>
          </p:spPr>
          <p:txBody>
            <a:bodyPr wrap="none" anchor="ctr"/>
            <a:lstStyle/>
            <a:p>
              <a:endParaRPr lang="en-GB"/>
            </a:p>
          </p:txBody>
        </p:sp>
        <p:sp>
          <p:nvSpPr>
            <p:cNvPr id="63" name="Line 46"/>
            <p:cNvSpPr>
              <a:spLocks noChangeShapeType="1"/>
            </p:cNvSpPr>
            <p:nvPr/>
          </p:nvSpPr>
          <p:spPr bwMode="auto">
            <a:xfrm flipH="1">
              <a:off x="7662863" y="2120900"/>
              <a:ext cx="1362075" cy="0"/>
            </a:xfrm>
            <a:prstGeom prst="line">
              <a:avLst/>
            </a:prstGeom>
            <a:noFill/>
            <a:ln w="38100">
              <a:solidFill>
                <a:schemeClr val="tx1"/>
              </a:solidFill>
              <a:prstDash val="sysDot"/>
              <a:round/>
              <a:headEnd/>
              <a:tailEnd type="triangle" w="lg" len="med"/>
            </a:ln>
          </p:spPr>
          <p:txBody>
            <a:bodyPr wrap="none" anchor="ctr"/>
            <a:lstStyle/>
            <a:p>
              <a:endParaRPr lang="en-GB"/>
            </a:p>
          </p:txBody>
        </p:sp>
      </p:grpSp>
      <p:pic>
        <p:nvPicPr>
          <p:cNvPr id="56"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599" t="44587" r="5242" b="27248"/>
          <a:stretch/>
        </p:blipFill>
        <p:spPr bwMode="auto">
          <a:xfrm>
            <a:off x="734668" y="4375376"/>
            <a:ext cx="4581204" cy="95773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9466490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96" y="332590"/>
            <a:ext cx="8856984" cy="634082"/>
          </a:xfrm>
        </p:spPr>
        <p:txBody>
          <a:bodyPr/>
          <a:lstStyle/>
          <a:p>
            <a:r>
              <a:rPr lang="en-GB" sz="3200" dirty="0" smtClean="0">
                <a:latin typeface="Tahoma" panose="020B0604030504040204" pitchFamily="34" charset="0"/>
                <a:ea typeface="Tahoma" panose="020B0604030504040204" pitchFamily="34" charset="0"/>
                <a:cs typeface="Tahoma" panose="020B0604030504040204" pitchFamily="34" charset="0"/>
              </a:rPr>
              <a:t>Understanding fundamental biological questions</a:t>
            </a:r>
            <a:r>
              <a:rPr lang="en-GB" sz="3200" dirty="0">
                <a:latin typeface="Tahoma" panose="020B0604030504040204" pitchFamily="34" charset="0"/>
                <a:ea typeface="Tahoma" panose="020B0604030504040204" pitchFamily="34" charset="0"/>
                <a:cs typeface="Tahoma" panose="020B0604030504040204" pitchFamily="34" charset="0"/>
              </a:rPr>
              <a:t/>
            </a:r>
            <a:br>
              <a:rPr lang="en-GB" sz="3200" dirty="0">
                <a:latin typeface="Tahoma" panose="020B0604030504040204" pitchFamily="34" charset="0"/>
                <a:ea typeface="Tahoma" panose="020B0604030504040204" pitchFamily="34" charset="0"/>
                <a:cs typeface="Tahoma" panose="020B0604030504040204" pitchFamily="34" charset="0"/>
              </a:rPr>
            </a:br>
            <a:endParaRPr lang="en-GB" sz="3200" dirty="0">
              <a:latin typeface="Tahoma" panose="020B0604030504040204" pitchFamily="34" charset="0"/>
              <a:ea typeface="Tahoma" panose="020B0604030504040204" pitchFamily="34" charset="0"/>
              <a:cs typeface="Tahoma" panose="020B0604030504040204" pitchFamily="34" charset="0"/>
            </a:endParaRPr>
          </a:p>
        </p:txBody>
      </p:sp>
      <p:sp>
        <p:nvSpPr>
          <p:cNvPr id="3" name="Text Placeholder 2"/>
          <p:cNvSpPr>
            <a:spLocks noGrp="1"/>
          </p:cNvSpPr>
          <p:nvPr>
            <p:ph type="body" idx="1"/>
          </p:nvPr>
        </p:nvSpPr>
        <p:spPr>
          <a:xfrm>
            <a:off x="291652" y="1049635"/>
            <a:ext cx="8496944" cy="639762"/>
          </a:xfrm>
        </p:spPr>
        <p:txBody>
          <a:bodyPr/>
          <a:lstStyle/>
          <a:p>
            <a:pPr algn="ctr">
              <a:spcBef>
                <a:spcPts val="600"/>
              </a:spcBef>
            </a:pPr>
            <a:r>
              <a:rPr lang="en-GB" dirty="0" smtClean="0"/>
              <a:t>Altruism</a:t>
            </a:r>
          </a:p>
          <a:p>
            <a:pPr algn="ctr">
              <a:spcBef>
                <a:spcPts val="600"/>
              </a:spcBef>
            </a:pPr>
            <a:r>
              <a:rPr lang="en-GB" b="0" dirty="0" smtClean="0"/>
              <a:t>The evolution of cooperative breeding</a:t>
            </a:r>
            <a:endParaRPr lang="en-GB" b="0" dirty="0"/>
          </a:p>
        </p:txBody>
      </p:sp>
      <p:pic>
        <p:nvPicPr>
          <p:cNvPr id="10" name="Picture 7"/>
          <p:cNvPicPr>
            <a:picLocks noGrp="1" noChangeAspect="1" noChangeArrowheads="1"/>
          </p:cNvPicPr>
          <p:nvPr>
            <p:ph sz="half" idx="2"/>
          </p:nvPr>
        </p:nvPicPr>
        <p:blipFill>
          <a:blip r:embed="rId3" cstate="screen"/>
          <a:srcRect/>
          <a:stretch>
            <a:fillRect/>
          </a:stretch>
        </p:blipFill>
        <p:spPr bwMode="auto">
          <a:xfrm>
            <a:off x="277911" y="1958343"/>
            <a:ext cx="3660591" cy="21999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59" name="Group 56"/>
          <p:cNvGrpSpPr>
            <a:grpSpLocks/>
          </p:cNvGrpSpPr>
          <p:nvPr/>
        </p:nvGrpSpPr>
        <p:grpSpPr bwMode="auto">
          <a:xfrm>
            <a:off x="4431838" y="1818742"/>
            <a:ext cx="4244618" cy="2510729"/>
            <a:chOff x="1010825" y="1828800"/>
            <a:chExt cx="8014113" cy="4709586"/>
          </a:xfrm>
        </p:grpSpPr>
        <p:grpSp>
          <p:nvGrpSpPr>
            <p:cNvPr id="60" name="Group 4"/>
            <p:cNvGrpSpPr>
              <a:grpSpLocks/>
            </p:cNvGrpSpPr>
            <p:nvPr/>
          </p:nvGrpSpPr>
          <p:grpSpPr bwMode="auto">
            <a:xfrm>
              <a:off x="1010825" y="1828800"/>
              <a:ext cx="6758811" cy="4709586"/>
              <a:chOff x="655" y="1382"/>
              <a:chExt cx="3784" cy="2694"/>
            </a:xfrm>
          </p:grpSpPr>
          <p:grpSp>
            <p:nvGrpSpPr>
              <p:cNvPr id="64" name="Group 5"/>
              <p:cNvGrpSpPr>
                <a:grpSpLocks/>
              </p:cNvGrpSpPr>
              <p:nvPr/>
            </p:nvGrpSpPr>
            <p:grpSpPr bwMode="auto">
              <a:xfrm>
                <a:off x="655" y="1382"/>
                <a:ext cx="1584" cy="992"/>
                <a:chOff x="921" y="1264"/>
                <a:chExt cx="1584" cy="992"/>
              </a:xfrm>
            </p:grpSpPr>
            <p:grpSp>
              <p:nvGrpSpPr>
                <p:cNvPr id="93" name="Group 6"/>
                <p:cNvGrpSpPr>
                  <a:grpSpLocks/>
                </p:cNvGrpSpPr>
                <p:nvPr/>
              </p:nvGrpSpPr>
              <p:grpSpPr bwMode="auto">
                <a:xfrm>
                  <a:off x="1327" y="1824"/>
                  <a:ext cx="768" cy="432"/>
                  <a:chOff x="1327" y="1824"/>
                  <a:chExt cx="768" cy="432"/>
                </a:xfrm>
              </p:grpSpPr>
              <p:grpSp>
                <p:nvGrpSpPr>
                  <p:cNvPr id="95" name="Group 7"/>
                  <p:cNvGrpSpPr>
                    <a:grpSpLocks/>
                  </p:cNvGrpSpPr>
                  <p:nvPr/>
                </p:nvGrpSpPr>
                <p:grpSpPr bwMode="auto">
                  <a:xfrm>
                    <a:off x="1903" y="1824"/>
                    <a:ext cx="192" cy="432"/>
                    <a:chOff x="3312" y="2304"/>
                    <a:chExt cx="192" cy="432"/>
                  </a:xfrm>
                </p:grpSpPr>
                <p:grpSp>
                  <p:nvGrpSpPr>
                    <p:cNvPr id="99" name="Group 8"/>
                    <p:cNvGrpSpPr>
                      <a:grpSpLocks/>
                    </p:cNvGrpSpPr>
                    <p:nvPr/>
                  </p:nvGrpSpPr>
                  <p:grpSpPr bwMode="auto">
                    <a:xfrm>
                      <a:off x="3312" y="2304"/>
                      <a:ext cx="192" cy="432"/>
                      <a:chOff x="3312" y="2304"/>
                      <a:chExt cx="192" cy="432"/>
                    </a:xfrm>
                  </p:grpSpPr>
                  <p:sp>
                    <p:nvSpPr>
                      <p:cNvPr id="101" name="Oval 9"/>
                      <p:cNvSpPr>
                        <a:spLocks noChangeAspect="1" noChangeArrowheads="1"/>
                      </p:cNvSpPr>
                      <p:nvPr/>
                    </p:nvSpPr>
                    <p:spPr bwMode="auto">
                      <a:xfrm>
                        <a:off x="3312" y="2304"/>
                        <a:ext cx="192" cy="192"/>
                      </a:xfrm>
                      <a:prstGeom prst="ellipse">
                        <a:avLst/>
                      </a:prstGeom>
                      <a:solidFill>
                        <a:schemeClr val="bg1"/>
                      </a:solidFill>
                      <a:ln w="57150">
                        <a:solidFill>
                          <a:schemeClr val="tx1"/>
                        </a:solidFill>
                        <a:round/>
                        <a:headEnd/>
                        <a:tailEnd/>
                      </a:ln>
                    </p:spPr>
                    <p:txBody>
                      <a:bodyPr wrap="none" anchor="ctr"/>
                      <a:lstStyle/>
                      <a:p>
                        <a:endParaRPr lang="en-US"/>
                      </a:p>
                    </p:txBody>
                  </p:sp>
                  <p:sp>
                    <p:nvSpPr>
                      <p:cNvPr id="102" name="Line 10"/>
                      <p:cNvSpPr>
                        <a:spLocks noChangeShapeType="1"/>
                      </p:cNvSpPr>
                      <p:nvPr/>
                    </p:nvSpPr>
                    <p:spPr bwMode="auto">
                      <a:xfrm>
                        <a:off x="3408" y="2496"/>
                        <a:ext cx="0" cy="240"/>
                      </a:xfrm>
                      <a:prstGeom prst="line">
                        <a:avLst/>
                      </a:prstGeom>
                      <a:noFill/>
                      <a:ln w="57150">
                        <a:solidFill>
                          <a:schemeClr val="tx1"/>
                        </a:solidFill>
                        <a:round/>
                        <a:headEnd/>
                        <a:tailEnd/>
                      </a:ln>
                    </p:spPr>
                    <p:txBody>
                      <a:bodyPr wrap="none" anchor="ctr"/>
                      <a:lstStyle/>
                      <a:p>
                        <a:endParaRPr lang="en-GB"/>
                      </a:p>
                    </p:txBody>
                  </p:sp>
                </p:grpSp>
                <p:sp>
                  <p:nvSpPr>
                    <p:cNvPr id="100" name="Line 11"/>
                    <p:cNvSpPr>
                      <a:spLocks noChangeShapeType="1"/>
                    </p:cNvSpPr>
                    <p:nvPr/>
                  </p:nvSpPr>
                  <p:spPr bwMode="auto">
                    <a:xfrm>
                      <a:off x="3312" y="2640"/>
                      <a:ext cx="192" cy="0"/>
                    </a:xfrm>
                    <a:prstGeom prst="line">
                      <a:avLst/>
                    </a:prstGeom>
                    <a:noFill/>
                    <a:ln w="57150">
                      <a:solidFill>
                        <a:schemeClr val="tx1"/>
                      </a:solidFill>
                      <a:round/>
                      <a:headEnd/>
                      <a:tailEnd/>
                    </a:ln>
                  </p:spPr>
                  <p:txBody>
                    <a:bodyPr wrap="none" anchor="ctr"/>
                    <a:lstStyle/>
                    <a:p>
                      <a:endParaRPr lang="en-GB"/>
                    </a:p>
                  </p:txBody>
                </p:sp>
              </p:grpSp>
              <p:grpSp>
                <p:nvGrpSpPr>
                  <p:cNvPr id="96" name="Group 12"/>
                  <p:cNvGrpSpPr>
                    <a:grpSpLocks/>
                  </p:cNvGrpSpPr>
                  <p:nvPr/>
                </p:nvGrpSpPr>
                <p:grpSpPr bwMode="auto">
                  <a:xfrm>
                    <a:off x="1327" y="1848"/>
                    <a:ext cx="384" cy="384"/>
                    <a:chOff x="1728" y="1872"/>
                    <a:chExt cx="384" cy="384"/>
                  </a:xfrm>
                </p:grpSpPr>
                <p:sp>
                  <p:nvSpPr>
                    <p:cNvPr id="97" name="Oval 13"/>
                    <p:cNvSpPr>
                      <a:spLocks noChangeAspect="1" noChangeArrowheads="1"/>
                    </p:cNvSpPr>
                    <p:nvPr/>
                  </p:nvSpPr>
                  <p:spPr bwMode="auto">
                    <a:xfrm>
                      <a:off x="1728" y="2064"/>
                      <a:ext cx="192" cy="192"/>
                    </a:xfrm>
                    <a:prstGeom prst="ellipse">
                      <a:avLst/>
                    </a:prstGeom>
                    <a:solidFill>
                      <a:schemeClr val="bg1"/>
                    </a:solidFill>
                    <a:ln w="57150">
                      <a:solidFill>
                        <a:schemeClr val="tx1"/>
                      </a:solidFill>
                      <a:round/>
                      <a:headEnd/>
                      <a:tailEnd/>
                    </a:ln>
                  </p:spPr>
                  <p:txBody>
                    <a:bodyPr wrap="none" anchor="ctr"/>
                    <a:lstStyle/>
                    <a:p>
                      <a:endParaRPr lang="en-US"/>
                    </a:p>
                  </p:txBody>
                </p:sp>
                <p:sp>
                  <p:nvSpPr>
                    <p:cNvPr id="98" name="Line 14"/>
                    <p:cNvSpPr>
                      <a:spLocks noChangeAspect="1" noChangeShapeType="1"/>
                    </p:cNvSpPr>
                    <p:nvPr/>
                  </p:nvSpPr>
                  <p:spPr bwMode="auto">
                    <a:xfrm flipV="1">
                      <a:off x="1872" y="1872"/>
                      <a:ext cx="240" cy="240"/>
                    </a:xfrm>
                    <a:prstGeom prst="line">
                      <a:avLst/>
                    </a:prstGeom>
                    <a:noFill/>
                    <a:ln w="57150">
                      <a:solidFill>
                        <a:schemeClr val="tx1"/>
                      </a:solidFill>
                      <a:round/>
                      <a:headEnd/>
                      <a:tailEnd type="triangle" w="med" len="med"/>
                    </a:ln>
                  </p:spPr>
                  <p:txBody>
                    <a:bodyPr wrap="none" anchor="ctr"/>
                    <a:lstStyle/>
                    <a:p>
                      <a:endParaRPr lang="en-GB"/>
                    </a:p>
                  </p:txBody>
                </p:sp>
              </p:grpSp>
            </p:grpSp>
            <p:sp>
              <p:nvSpPr>
                <p:cNvPr id="94" name="Text Box 15"/>
                <p:cNvSpPr txBox="1">
                  <a:spLocks noChangeArrowheads="1"/>
                </p:cNvSpPr>
                <p:nvPr/>
              </p:nvSpPr>
              <p:spPr bwMode="auto">
                <a:xfrm>
                  <a:off x="921" y="1264"/>
                  <a:ext cx="1584" cy="375"/>
                </a:xfrm>
                <a:prstGeom prst="rect">
                  <a:avLst/>
                </a:prstGeom>
                <a:noFill/>
                <a:ln w="9525">
                  <a:noFill/>
                  <a:miter lim="800000"/>
                  <a:headEnd/>
                  <a:tailEnd/>
                </a:ln>
              </p:spPr>
              <p:txBody>
                <a:bodyPr wrap="none">
                  <a:spAutoFit/>
                </a:bodyPr>
                <a:lstStyle/>
                <a:p>
                  <a:pPr algn="ctr" eaLnBrk="0" hangingPunct="0"/>
                  <a:r>
                    <a:rPr lang="en-GB" sz="1778" dirty="0"/>
                    <a:t>Dominant pair</a:t>
                  </a:r>
                </a:p>
              </p:txBody>
            </p:sp>
          </p:grpSp>
          <p:grpSp>
            <p:nvGrpSpPr>
              <p:cNvPr id="65" name="Group 16"/>
              <p:cNvGrpSpPr>
                <a:grpSpLocks/>
              </p:cNvGrpSpPr>
              <p:nvPr/>
            </p:nvGrpSpPr>
            <p:grpSpPr bwMode="auto">
              <a:xfrm>
                <a:off x="2969" y="1382"/>
                <a:ext cx="1470" cy="1136"/>
                <a:chOff x="2969" y="1382"/>
                <a:chExt cx="1470" cy="1136"/>
              </a:xfrm>
            </p:grpSpPr>
            <p:sp>
              <p:nvSpPr>
                <p:cNvPr id="78" name="Text Box 17"/>
                <p:cNvSpPr txBox="1">
                  <a:spLocks noChangeArrowheads="1"/>
                </p:cNvSpPr>
                <p:nvPr/>
              </p:nvSpPr>
              <p:spPr bwMode="auto">
                <a:xfrm>
                  <a:off x="2969" y="1382"/>
                  <a:ext cx="1470" cy="375"/>
                </a:xfrm>
                <a:prstGeom prst="rect">
                  <a:avLst/>
                </a:prstGeom>
                <a:noFill/>
                <a:ln w="9525">
                  <a:noFill/>
                  <a:miter lim="800000"/>
                  <a:headEnd/>
                  <a:tailEnd/>
                </a:ln>
              </p:spPr>
              <p:txBody>
                <a:bodyPr wrap="none">
                  <a:spAutoFit/>
                </a:bodyPr>
                <a:lstStyle/>
                <a:p>
                  <a:pPr algn="ctr" eaLnBrk="0" hangingPunct="0"/>
                  <a:r>
                    <a:rPr lang="en-GB" sz="1778"/>
                    <a:t>subordinates</a:t>
                  </a:r>
                </a:p>
              </p:txBody>
            </p:sp>
            <p:grpSp>
              <p:nvGrpSpPr>
                <p:cNvPr id="79" name="Group 18"/>
                <p:cNvGrpSpPr>
                  <a:grpSpLocks/>
                </p:cNvGrpSpPr>
                <p:nvPr/>
              </p:nvGrpSpPr>
              <p:grpSpPr bwMode="auto">
                <a:xfrm>
                  <a:off x="3291" y="1894"/>
                  <a:ext cx="917" cy="624"/>
                  <a:chOff x="3291" y="1894"/>
                  <a:chExt cx="917" cy="624"/>
                </a:xfrm>
              </p:grpSpPr>
              <p:grpSp>
                <p:nvGrpSpPr>
                  <p:cNvPr id="80" name="Group 19"/>
                  <p:cNvGrpSpPr>
                    <a:grpSpLocks/>
                  </p:cNvGrpSpPr>
                  <p:nvPr/>
                </p:nvGrpSpPr>
                <p:grpSpPr bwMode="auto">
                  <a:xfrm>
                    <a:off x="3824" y="2038"/>
                    <a:ext cx="384" cy="384"/>
                    <a:chOff x="1728" y="1872"/>
                    <a:chExt cx="384" cy="384"/>
                  </a:xfrm>
                </p:grpSpPr>
                <p:sp>
                  <p:nvSpPr>
                    <p:cNvPr id="91" name="Oval 20"/>
                    <p:cNvSpPr>
                      <a:spLocks noChangeAspect="1" noChangeArrowheads="1"/>
                    </p:cNvSpPr>
                    <p:nvPr/>
                  </p:nvSpPr>
                  <p:spPr bwMode="auto">
                    <a:xfrm>
                      <a:off x="1728" y="2064"/>
                      <a:ext cx="192" cy="192"/>
                    </a:xfrm>
                    <a:prstGeom prst="ellipse">
                      <a:avLst/>
                    </a:prstGeom>
                    <a:solidFill>
                      <a:schemeClr val="bg1"/>
                    </a:solidFill>
                    <a:ln w="57150">
                      <a:solidFill>
                        <a:schemeClr val="tx1"/>
                      </a:solidFill>
                      <a:round/>
                      <a:headEnd/>
                      <a:tailEnd/>
                    </a:ln>
                  </p:spPr>
                  <p:txBody>
                    <a:bodyPr wrap="none" anchor="ctr"/>
                    <a:lstStyle/>
                    <a:p>
                      <a:endParaRPr lang="en-US"/>
                    </a:p>
                  </p:txBody>
                </p:sp>
                <p:sp>
                  <p:nvSpPr>
                    <p:cNvPr id="92" name="Line 21"/>
                    <p:cNvSpPr>
                      <a:spLocks noChangeAspect="1" noChangeShapeType="1"/>
                    </p:cNvSpPr>
                    <p:nvPr/>
                  </p:nvSpPr>
                  <p:spPr bwMode="auto">
                    <a:xfrm flipV="1">
                      <a:off x="1872" y="1872"/>
                      <a:ext cx="240" cy="240"/>
                    </a:xfrm>
                    <a:prstGeom prst="line">
                      <a:avLst/>
                    </a:prstGeom>
                    <a:noFill/>
                    <a:ln w="57150">
                      <a:solidFill>
                        <a:schemeClr val="tx1"/>
                      </a:solidFill>
                      <a:round/>
                      <a:headEnd/>
                      <a:tailEnd type="triangle" w="med" len="med"/>
                    </a:ln>
                  </p:spPr>
                  <p:txBody>
                    <a:bodyPr wrap="none" anchor="ctr"/>
                    <a:lstStyle/>
                    <a:p>
                      <a:endParaRPr lang="en-GB"/>
                    </a:p>
                  </p:txBody>
                </p:sp>
              </p:grpSp>
              <p:grpSp>
                <p:nvGrpSpPr>
                  <p:cNvPr id="81" name="Group 22"/>
                  <p:cNvGrpSpPr>
                    <a:grpSpLocks/>
                  </p:cNvGrpSpPr>
                  <p:nvPr/>
                </p:nvGrpSpPr>
                <p:grpSpPr bwMode="auto">
                  <a:xfrm>
                    <a:off x="3579" y="1894"/>
                    <a:ext cx="192" cy="432"/>
                    <a:chOff x="3312" y="2304"/>
                    <a:chExt cx="192" cy="432"/>
                  </a:xfrm>
                </p:grpSpPr>
                <p:grpSp>
                  <p:nvGrpSpPr>
                    <p:cNvPr id="87" name="Group 23"/>
                    <p:cNvGrpSpPr>
                      <a:grpSpLocks/>
                    </p:cNvGrpSpPr>
                    <p:nvPr/>
                  </p:nvGrpSpPr>
                  <p:grpSpPr bwMode="auto">
                    <a:xfrm>
                      <a:off x="3312" y="2304"/>
                      <a:ext cx="192" cy="432"/>
                      <a:chOff x="3312" y="2304"/>
                      <a:chExt cx="192" cy="432"/>
                    </a:xfrm>
                  </p:grpSpPr>
                  <p:sp>
                    <p:nvSpPr>
                      <p:cNvPr id="89" name="Oval 24"/>
                      <p:cNvSpPr>
                        <a:spLocks noChangeAspect="1" noChangeArrowheads="1"/>
                      </p:cNvSpPr>
                      <p:nvPr/>
                    </p:nvSpPr>
                    <p:spPr bwMode="auto">
                      <a:xfrm>
                        <a:off x="3312" y="2304"/>
                        <a:ext cx="192" cy="192"/>
                      </a:xfrm>
                      <a:prstGeom prst="ellipse">
                        <a:avLst/>
                      </a:prstGeom>
                      <a:solidFill>
                        <a:schemeClr val="bg1"/>
                      </a:solidFill>
                      <a:ln w="57150">
                        <a:solidFill>
                          <a:schemeClr val="tx1"/>
                        </a:solidFill>
                        <a:round/>
                        <a:headEnd/>
                        <a:tailEnd/>
                      </a:ln>
                    </p:spPr>
                    <p:txBody>
                      <a:bodyPr wrap="none" anchor="ctr"/>
                      <a:lstStyle/>
                      <a:p>
                        <a:endParaRPr lang="en-US"/>
                      </a:p>
                    </p:txBody>
                  </p:sp>
                  <p:sp>
                    <p:nvSpPr>
                      <p:cNvPr id="90" name="Line 25"/>
                      <p:cNvSpPr>
                        <a:spLocks noChangeShapeType="1"/>
                      </p:cNvSpPr>
                      <p:nvPr/>
                    </p:nvSpPr>
                    <p:spPr bwMode="auto">
                      <a:xfrm>
                        <a:off x="3408" y="2496"/>
                        <a:ext cx="0" cy="240"/>
                      </a:xfrm>
                      <a:prstGeom prst="line">
                        <a:avLst/>
                      </a:prstGeom>
                      <a:noFill/>
                      <a:ln w="57150">
                        <a:solidFill>
                          <a:schemeClr val="tx1"/>
                        </a:solidFill>
                        <a:round/>
                        <a:headEnd/>
                        <a:tailEnd/>
                      </a:ln>
                    </p:spPr>
                    <p:txBody>
                      <a:bodyPr wrap="none" anchor="ctr"/>
                      <a:lstStyle/>
                      <a:p>
                        <a:endParaRPr lang="en-GB"/>
                      </a:p>
                    </p:txBody>
                  </p:sp>
                </p:grpSp>
                <p:sp>
                  <p:nvSpPr>
                    <p:cNvPr id="88" name="Line 26"/>
                    <p:cNvSpPr>
                      <a:spLocks noChangeShapeType="1"/>
                    </p:cNvSpPr>
                    <p:nvPr/>
                  </p:nvSpPr>
                  <p:spPr bwMode="auto">
                    <a:xfrm>
                      <a:off x="3312" y="2640"/>
                      <a:ext cx="192" cy="0"/>
                    </a:xfrm>
                    <a:prstGeom prst="line">
                      <a:avLst/>
                    </a:prstGeom>
                    <a:noFill/>
                    <a:ln w="57150">
                      <a:solidFill>
                        <a:schemeClr val="tx1"/>
                      </a:solidFill>
                      <a:round/>
                      <a:headEnd/>
                      <a:tailEnd/>
                    </a:ln>
                  </p:spPr>
                  <p:txBody>
                    <a:bodyPr wrap="none" anchor="ctr"/>
                    <a:lstStyle/>
                    <a:p>
                      <a:endParaRPr lang="en-GB"/>
                    </a:p>
                  </p:txBody>
                </p:sp>
              </p:grpSp>
              <p:grpSp>
                <p:nvGrpSpPr>
                  <p:cNvPr id="82" name="Group 27"/>
                  <p:cNvGrpSpPr>
                    <a:grpSpLocks/>
                  </p:cNvGrpSpPr>
                  <p:nvPr/>
                </p:nvGrpSpPr>
                <p:grpSpPr bwMode="auto">
                  <a:xfrm>
                    <a:off x="3291" y="2086"/>
                    <a:ext cx="192" cy="432"/>
                    <a:chOff x="3312" y="2304"/>
                    <a:chExt cx="192" cy="432"/>
                  </a:xfrm>
                </p:grpSpPr>
                <p:grpSp>
                  <p:nvGrpSpPr>
                    <p:cNvPr id="83" name="Group 28"/>
                    <p:cNvGrpSpPr>
                      <a:grpSpLocks/>
                    </p:cNvGrpSpPr>
                    <p:nvPr/>
                  </p:nvGrpSpPr>
                  <p:grpSpPr bwMode="auto">
                    <a:xfrm>
                      <a:off x="3312" y="2304"/>
                      <a:ext cx="192" cy="432"/>
                      <a:chOff x="3312" y="2304"/>
                      <a:chExt cx="192" cy="432"/>
                    </a:xfrm>
                  </p:grpSpPr>
                  <p:sp>
                    <p:nvSpPr>
                      <p:cNvPr id="85" name="Oval 29"/>
                      <p:cNvSpPr>
                        <a:spLocks noChangeAspect="1" noChangeArrowheads="1"/>
                      </p:cNvSpPr>
                      <p:nvPr/>
                    </p:nvSpPr>
                    <p:spPr bwMode="auto">
                      <a:xfrm>
                        <a:off x="3312" y="2304"/>
                        <a:ext cx="192" cy="192"/>
                      </a:xfrm>
                      <a:prstGeom prst="ellipse">
                        <a:avLst/>
                      </a:prstGeom>
                      <a:solidFill>
                        <a:schemeClr val="bg1"/>
                      </a:solidFill>
                      <a:ln w="57150">
                        <a:solidFill>
                          <a:schemeClr val="tx1"/>
                        </a:solidFill>
                        <a:round/>
                        <a:headEnd/>
                        <a:tailEnd/>
                      </a:ln>
                    </p:spPr>
                    <p:txBody>
                      <a:bodyPr wrap="none" anchor="ctr"/>
                      <a:lstStyle/>
                      <a:p>
                        <a:endParaRPr lang="en-US"/>
                      </a:p>
                    </p:txBody>
                  </p:sp>
                  <p:sp>
                    <p:nvSpPr>
                      <p:cNvPr id="86" name="Line 30"/>
                      <p:cNvSpPr>
                        <a:spLocks noChangeShapeType="1"/>
                      </p:cNvSpPr>
                      <p:nvPr/>
                    </p:nvSpPr>
                    <p:spPr bwMode="auto">
                      <a:xfrm>
                        <a:off x="3408" y="2496"/>
                        <a:ext cx="0" cy="240"/>
                      </a:xfrm>
                      <a:prstGeom prst="line">
                        <a:avLst/>
                      </a:prstGeom>
                      <a:noFill/>
                      <a:ln w="57150">
                        <a:solidFill>
                          <a:schemeClr val="tx1"/>
                        </a:solidFill>
                        <a:round/>
                        <a:headEnd/>
                        <a:tailEnd/>
                      </a:ln>
                    </p:spPr>
                    <p:txBody>
                      <a:bodyPr wrap="none" anchor="ctr"/>
                      <a:lstStyle/>
                      <a:p>
                        <a:endParaRPr lang="en-GB"/>
                      </a:p>
                    </p:txBody>
                  </p:sp>
                </p:grpSp>
                <p:sp>
                  <p:nvSpPr>
                    <p:cNvPr id="84" name="Line 31"/>
                    <p:cNvSpPr>
                      <a:spLocks noChangeShapeType="1"/>
                    </p:cNvSpPr>
                    <p:nvPr/>
                  </p:nvSpPr>
                  <p:spPr bwMode="auto">
                    <a:xfrm>
                      <a:off x="3312" y="2640"/>
                      <a:ext cx="192" cy="0"/>
                    </a:xfrm>
                    <a:prstGeom prst="line">
                      <a:avLst/>
                    </a:prstGeom>
                    <a:noFill/>
                    <a:ln w="57150">
                      <a:solidFill>
                        <a:schemeClr val="tx1"/>
                      </a:solidFill>
                      <a:round/>
                      <a:headEnd/>
                      <a:tailEnd/>
                    </a:ln>
                  </p:spPr>
                  <p:txBody>
                    <a:bodyPr wrap="none" anchor="ctr"/>
                    <a:lstStyle/>
                    <a:p>
                      <a:endParaRPr lang="en-GB"/>
                    </a:p>
                  </p:txBody>
                </p:sp>
              </p:grpSp>
            </p:grpSp>
          </p:grpSp>
          <p:sp>
            <p:nvSpPr>
              <p:cNvPr id="66" name="AutoShape 32"/>
              <p:cNvSpPr>
                <a:spLocks noChangeAspect="1"/>
              </p:cNvSpPr>
              <p:nvPr/>
            </p:nvSpPr>
            <p:spPr bwMode="auto">
              <a:xfrm rot="5375208">
                <a:off x="2312" y="1384"/>
                <a:ext cx="576" cy="3472"/>
              </a:xfrm>
              <a:prstGeom prst="rightBrace">
                <a:avLst>
                  <a:gd name="adj1" fmla="val 64659"/>
                  <a:gd name="adj2" fmla="val 50000"/>
                </a:avLst>
              </a:prstGeom>
              <a:noFill/>
              <a:ln w="57150">
                <a:solidFill>
                  <a:schemeClr val="tx1"/>
                </a:solidFill>
                <a:round/>
                <a:headEnd/>
                <a:tailEnd/>
              </a:ln>
            </p:spPr>
            <p:txBody>
              <a:bodyPr wrap="none" anchor="ctr"/>
              <a:lstStyle/>
              <a:p>
                <a:endParaRPr lang="en-US"/>
              </a:p>
            </p:txBody>
          </p:sp>
          <p:sp>
            <p:nvSpPr>
              <p:cNvPr id="67" name="Text Box 33"/>
              <p:cNvSpPr txBox="1">
                <a:spLocks noChangeArrowheads="1"/>
              </p:cNvSpPr>
              <p:nvPr/>
            </p:nvSpPr>
            <p:spPr bwMode="auto">
              <a:xfrm>
                <a:off x="2300" y="1625"/>
                <a:ext cx="537" cy="852"/>
              </a:xfrm>
              <a:prstGeom prst="rect">
                <a:avLst/>
              </a:prstGeom>
              <a:noFill/>
              <a:ln w="9525">
                <a:noFill/>
                <a:miter lim="800000"/>
                <a:headEnd/>
                <a:tailEnd/>
              </a:ln>
            </p:spPr>
            <p:txBody>
              <a:bodyPr wrap="none">
                <a:spAutoFit/>
              </a:bodyPr>
              <a:lstStyle/>
              <a:p>
                <a:pPr algn="ctr" eaLnBrk="0" hangingPunct="0"/>
                <a:r>
                  <a:rPr lang="en-GB" sz="4800" dirty="0"/>
                  <a:t>+</a:t>
                </a:r>
                <a:endParaRPr lang="en-GB" sz="4800" baseline="-25000" dirty="0"/>
              </a:p>
            </p:txBody>
          </p:sp>
          <p:grpSp>
            <p:nvGrpSpPr>
              <p:cNvPr id="68" name="Group 34"/>
              <p:cNvGrpSpPr>
                <a:grpSpLocks/>
              </p:cNvGrpSpPr>
              <p:nvPr/>
            </p:nvGrpSpPr>
            <p:grpSpPr bwMode="auto">
              <a:xfrm>
                <a:off x="1728" y="3701"/>
                <a:ext cx="1728" cy="375"/>
                <a:chOff x="1860" y="3535"/>
                <a:chExt cx="1728" cy="375"/>
              </a:xfrm>
            </p:grpSpPr>
            <p:grpSp>
              <p:nvGrpSpPr>
                <p:cNvPr id="69" name="Group 35"/>
                <p:cNvGrpSpPr>
                  <a:grpSpLocks noChangeAspect="1"/>
                </p:cNvGrpSpPr>
                <p:nvPr/>
              </p:nvGrpSpPr>
              <p:grpSpPr bwMode="auto">
                <a:xfrm flipH="1">
                  <a:off x="2262" y="3548"/>
                  <a:ext cx="152" cy="306"/>
                  <a:chOff x="3312" y="2304"/>
                  <a:chExt cx="192" cy="432"/>
                </a:xfrm>
              </p:grpSpPr>
              <p:grpSp>
                <p:nvGrpSpPr>
                  <p:cNvPr id="74" name="Group 36"/>
                  <p:cNvGrpSpPr>
                    <a:grpSpLocks noChangeAspect="1"/>
                  </p:cNvGrpSpPr>
                  <p:nvPr/>
                </p:nvGrpSpPr>
                <p:grpSpPr bwMode="auto">
                  <a:xfrm>
                    <a:off x="3312" y="2304"/>
                    <a:ext cx="192" cy="432"/>
                    <a:chOff x="3312" y="2304"/>
                    <a:chExt cx="192" cy="432"/>
                  </a:xfrm>
                </p:grpSpPr>
                <p:sp>
                  <p:nvSpPr>
                    <p:cNvPr id="76" name="Oval 37"/>
                    <p:cNvSpPr>
                      <a:spLocks noChangeAspect="1" noChangeArrowheads="1"/>
                    </p:cNvSpPr>
                    <p:nvPr/>
                  </p:nvSpPr>
                  <p:spPr bwMode="auto">
                    <a:xfrm>
                      <a:off x="3312" y="2304"/>
                      <a:ext cx="192" cy="192"/>
                    </a:xfrm>
                    <a:prstGeom prst="ellipse">
                      <a:avLst/>
                    </a:prstGeom>
                    <a:solidFill>
                      <a:schemeClr val="bg1"/>
                    </a:solidFill>
                    <a:ln w="57150">
                      <a:solidFill>
                        <a:schemeClr val="tx1"/>
                      </a:solidFill>
                      <a:round/>
                      <a:headEnd/>
                      <a:tailEnd/>
                    </a:ln>
                  </p:spPr>
                  <p:txBody>
                    <a:bodyPr wrap="none" anchor="ctr"/>
                    <a:lstStyle/>
                    <a:p>
                      <a:endParaRPr lang="en-US"/>
                    </a:p>
                  </p:txBody>
                </p:sp>
                <p:sp>
                  <p:nvSpPr>
                    <p:cNvPr id="77" name="Line 38"/>
                    <p:cNvSpPr>
                      <a:spLocks noChangeAspect="1" noChangeShapeType="1"/>
                    </p:cNvSpPr>
                    <p:nvPr/>
                  </p:nvSpPr>
                  <p:spPr bwMode="auto">
                    <a:xfrm>
                      <a:off x="3408" y="2496"/>
                      <a:ext cx="0" cy="240"/>
                    </a:xfrm>
                    <a:prstGeom prst="line">
                      <a:avLst/>
                    </a:prstGeom>
                    <a:noFill/>
                    <a:ln w="57150">
                      <a:solidFill>
                        <a:schemeClr val="tx1"/>
                      </a:solidFill>
                      <a:round/>
                      <a:headEnd/>
                      <a:tailEnd/>
                    </a:ln>
                  </p:spPr>
                  <p:txBody>
                    <a:bodyPr wrap="none" anchor="ctr"/>
                    <a:lstStyle/>
                    <a:p>
                      <a:endParaRPr lang="en-GB"/>
                    </a:p>
                  </p:txBody>
                </p:sp>
              </p:grpSp>
              <p:sp>
                <p:nvSpPr>
                  <p:cNvPr id="75" name="Line 39"/>
                  <p:cNvSpPr>
                    <a:spLocks noChangeAspect="1" noChangeShapeType="1"/>
                  </p:cNvSpPr>
                  <p:nvPr/>
                </p:nvSpPr>
                <p:spPr bwMode="auto">
                  <a:xfrm>
                    <a:off x="3312" y="2640"/>
                    <a:ext cx="192" cy="0"/>
                  </a:xfrm>
                  <a:prstGeom prst="line">
                    <a:avLst/>
                  </a:prstGeom>
                  <a:noFill/>
                  <a:ln w="57150">
                    <a:solidFill>
                      <a:schemeClr val="tx1"/>
                    </a:solidFill>
                    <a:round/>
                    <a:headEnd/>
                    <a:tailEnd/>
                  </a:ln>
                </p:spPr>
                <p:txBody>
                  <a:bodyPr wrap="none" anchor="ctr"/>
                  <a:lstStyle/>
                  <a:p>
                    <a:endParaRPr lang="en-GB"/>
                  </a:p>
                </p:txBody>
              </p:sp>
            </p:grpSp>
            <p:grpSp>
              <p:nvGrpSpPr>
                <p:cNvPr id="70" name="Group 40"/>
                <p:cNvGrpSpPr>
                  <a:grpSpLocks noChangeAspect="1"/>
                </p:cNvGrpSpPr>
                <p:nvPr/>
              </p:nvGrpSpPr>
              <p:grpSpPr bwMode="auto">
                <a:xfrm>
                  <a:off x="1860" y="3548"/>
                  <a:ext cx="268" cy="268"/>
                  <a:chOff x="1728" y="1872"/>
                  <a:chExt cx="384" cy="384"/>
                </a:xfrm>
              </p:grpSpPr>
              <p:sp>
                <p:nvSpPr>
                  <p:cNvPr id="72" name="Oval 41"/>
                  <p:cNvSpPr>
                    <a:spLocks noChangeAspect="1" noChangeArrowheads="1"/>
                  </p:cNvSpPr>
                  <p:nvPr/>
                </p:nvSpPr>
                <p:spPr bwMode="auto">
                  <a:xfrm>
                    <a:off x="1728" y="2064"/>
                    <a:ext cx="192" cy="192"/>
                  </a:xfrm>
                  <a:prstGeom prst="ellipse">
                    <a:avLst/>
                  </a:prstGeom>
                  <a:solidFill>
                    <a:schemeClr val="bg1"/>
                  </a:solidFill>
                  <a:ln w="57150">
                    <a:solidFill>
                      <a:schemeClr val="tx1"/>
                    </a:solidFill>
                    <a:round/>
                    <a:headEnd/>
                    <a:tailEnd/>
                  </a:ln>
                </p:spPr>
                <p:txBody>
                  <a:bodyPr wrap="none" anchor="ctr"/>
                  <a:lstStyle/>
                  <a:p>
                    <a:endParaRPr lang="en-US"/>
                  </a:p>
                </p:txBody>
              </p:sp>
              <p:sp>
                <p:nvSpPr>
                  <p:cNvPr id="73" name="Line 42"/>
                  <p:cNvSpPr>
                    <a:spLocks noChangeAspect="1" noChangeShapeType="1"/>
                  </p:cNvSpPr>
                  <p:nvPr/>
                </p:nvSpPr>
                <p:spPr bwMode="auto">
                  <a:xfrm flipV="1">
                    <a:off x="1872" y="1872"/>
                    <a:ext cx="240" cy="240"/>
                  </a:xfrm>
                  <a:prstGeom prst="line">
                    <a:avLst/>
                  </a:prstGeom>
                  <a:noFill/>
                  <a:ln w="57150">
                    <a:solidFill>
                      <a:schemeClr val="tx1"/>
                    </a:solidFill>
                    <a:round/>
                    <a:headEnd/>
                    <a:tailEnd type="triangle" w="med" len="med"/>
                  </a:ln>
                </p:spPr>
                <p:txBody>
                  <a:bodyPr wrap="none" anchor="ctr"/>
                  <a:lstStyle/>
                  <a:p>
                    <a:endParaRPr lang="en-GB"/>
                  </a:p>
                </p:txBody>
              </p:sp>
            </p:grpSp>
            <p:sp>
              <p:nvSpPr>
                <p:cNvPr id="71" name="Text Box 43"/>
                <p:cNvSpPr txBox="1">
                  <a:spLocks noChangeArrowheads="1"/>
                </p:cNvSpPr>
                <p:nvPr/>
              </p:nvSpPr>
              <p:spPr bwMode="auto">
                <a:xfrm>
                  <a:off x="2546" y="3535"/>
                  <a:ext cx="1042" cy="375"/>
                </a:xfrm>
                <a:prstGeom prst="rect">
                  <a:avLst/>
                </a:prstGeom>
                <a:noFill/>
                <a:ln w="9525">
                  <a:noFill/>
                  <a:miter lim="800000"/>
                  <a:headEnd/>
                  <a:tailEnd/>
                </a:ln>
              </p:spPr>
              <p:txBody>
                <a:bodyPr wrap="none">
                  <a:spAutoFit/>
                </a:bodyPr>
                <a:lstStyle/>
                <a:p>
                  <a:pPr algn="ctr" eaLnBrk="0" hangingPunct="0"/>
                  <a:r>
                    <a:rPr lang="en-GB" sz="1778" dirty="0"/>
                    <a:t>offspring</a:t>
                  </a:r>
                </a:p>
              </p:txBody>
            </p:sp>
          </p:grpSp>
        </p:grpSp>
        <p:sp>
          <p:nvSpPr>
            <p:cNvPr id="61" name="Line 44"/>
            <p:cNvSpPr>
              <a:spLocks noChangeShapeType="1"/>
            </p:cNvSpPr>
            <p:nvPr/>
          </p:nvSpPr>
          <p:spPr bwMode="auto">
            <a:xfrm>
              <a:off x="6538913" y="6122988"/>
              <a:ext cx="2486025" cy="0"/>
            </a:xfrm>
            <a:prstGeom prst="line">
              <a:avLst/>
            </a:prstGeom>
            <a:noFill/>
            <a:ln w="38100">
              <a:solidFill>
                <a:schemeClr val="tx1"/>
              </a:solidFill>
              <a:prstDash val="sysDot"/>
              <a:round/>
              <a:headEnd/>
              <a:tailEnd/>
            </a:ln>
          </p:spPr>
          <p:txBody>
            <a:bodyPr wrap="none" anchor="ctr"/>
            <a:lstStyle/>
            <a:p>
              <a:endParaRPr lang="en-GB"/>
            </a:p>
          </p:txBody>
        </p:sp>
        <p:sp>
          <p:nvSpPr>
            <p:cNvPr id="62" name="Line 45"/>
            <p:cNvSpPr>
              <a:spLocks noChangeShapeType="1"/>
            </p:cNvSpPr>
            <p:nvPr/>
          </p:nvSpPr>
          <p:spPr bwMode="auto">
            <a:xfrm flipV="1">
              <a:off x="9024938" y="2120900"/>
              <a:ext cx="0" cy="3946525"/>
            </a:xfrm>
            <a:prstGeom prst="line">
              <a:avLst/>
            </a:prstGeom>
            <a:noFill/>
            <a:ln w="38100">
              <a:solidFill>
                <a:schemeClr val="tx1"/>
              </a:solidFill>
              <a:prstDash val="sysDot"/>
              <a:round/>
              <a:headEnd/>
              <a:tailEnd type="none" w="lg" len="sm"/>
            </a:ln>
          </p:spPr>
          <p:txBody>
            <a:bodyPr wrap="none" anchor="ctr"/>
            <a:lstStyle/>
            <a:p>
              <a:endParaRPr lang="en-GB"/>
            </a:p>
          </p:txBody>
        </p:sp>
        <p:sp>
          <p:nvSpPr>
            <p:cNvPr id="63" name="Line 46"/>
            <p:cNvSpPr>
              <a:spLocks noChangeShapeType="1"/>
            </p:cNvSpPr>
            <p:nvPr/>
          </p:nvSpPr>
          <p:spPr bwMode="auto">
            <a:xfrm flipH="1">
              <a:off x="7662863" y="2120900"/>
              <a:ext cx="1362075" cy="0"/>
            </a:xfrm>
            <a:prstGeom prst="line">
              <a:avLst/>
            </a:prstGeom>
            <a:noFill/>
            <a:ln w="38100">
              <a:solidFill>
                <a:schemeClr val="tx1"/>
              </a:solidFill>
              <a:prstDash val="sysDot"/>
              <a:round/>
              <a:headEnd/>
              <a:tailEnd type="triangle" w="lg" len="med"/>
            </a:ln>
          </p:spPr>
          <p:txBody>
            <a:bodyPr wrap="none" anchor="ctr"/>
            <a:lstStyle/>
            <a:p>
              <a:endParaRPr lang="en-GB"/>
            </a:p>
          </p:txBody>
        </p:sp>
      </p:grpSp>
      <p:pic>
        <p:nvPicPr>
          <p:cNvPr id="56"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599" t="44587" r="5242" b="27248"/>
          <a:stretch/>
        </p:blipFill>
        <p:spPr bwMode="auto">
          <a:xfrm>
            <a:off x="734668" y="4375376"/>
            <a:ext cx="4581204" cy="95773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57" name="Picture 3"/>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0440" t="44052" r="31637" b="30192"/>
          <a:stretch/>
        </p:blipFill>
        <p:spPr bwMode="auto">
          <a:xfrm>
            <a:off x="4483478" y="4659290"/>
            <a:ext cx="3803580" cy="95089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5107324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96" y="332590"/>
            <a:ext cx="8856984" cy="634082"/>
          </a:xfrm>
        </p:spPr>
        <p:txBody>
          <a:bodyPr/>
          <a:lstStyle/>
          <a:p>
            <a:r>
              <a:rPr lang="en-GB" sz="3200" dirty="0" smtClean="0">
                <a:latin typeface="Tahoma" panose="020B0604030504040204" pitchFamily="34" charset="0"/>
                <a:ea typeface="Tahoma" panose="020B0604030504040204" pitchFamily="34" charset="0"/>
                <a:cs typeface="Tahoma" panose="020B0604030504040204" pitchFamily="34" charset="0"/>
              </a:rPr>
              <a:t>Understanding fundamental biological questions</a:t>
            </a:r>
            <a:r>
              <a:rPr lang="en-GB" sz="3200" dirty="0">
                <a:latin typeface="Tahoma" panose="020B0604030504040204" pitchFamily="34" charset="0"/>
                <a:ea typeface="Tahoma" panose="020B0604030504040204" pitchFamily="34" charset="0"/>
                <a:cs typeface="Tahoma" panose="020B0604030504040204" pitchFamily="34" charset="0"/>
              </a:rPr>
              <a:t/>
            </a:r>
            <a:br>
              <a:rPr lang="en-GB" sz="3200" dirty="0">
                <a:latin typeface="Tahoma" panose="020B0604030504040204" pitchFamily="34" charset="0"/>
                <a:ea typeface="Tahoma" panose="020B0604030504040204" pitchFamily="34" charset="0"/>
                <a:cs typeface="Tahoma" panose="020B0604030504040204" pitchFamily="34" charset="0"/>
              </a:rPr>
            </a:br>
            <a:endParaRPr lang="en-GB" sz="3200" dirty="0">
              <a:latin typeface="Tahoma" panose="020B0604030504040204" pitchFamily="34" charset="0"/>
              <a:ea typeface="Tahoma" panose="020B0604030504040204" pitchFamily="34" charset="0"/>
              <a:cs typeface="Tahoma" panose="020B0604030504040204" pitchFamily="34" charset="0"/>
            </a:endParaRPr>
          </a:p>
        </p:txBody>
      </p:sp>
      <p:sp>
        <p:nvSpPr>
          <p:cNvPr id="3" name="Text Placeholder 2"/>
          <p:cNvSpPr>
            <a:spLocks noGrp="1"/>
          </p:cNvSpPr>
          <p:nvPr>
            <p:ph type="body" idx="1"/>
          </p:nvPr>
        </p:nvSpPr>
        <p:spPr>
          <a:xfrm>
            <a:off x="291652" y="1049635"/>
            <a:ext cx="8496944" cy="639762"/>
          </a:xfrm>
        </p:spPr>
        <p:txBody>
          <a:bodyPr/>
          <a:lstStyle/>
          <a:p>
            <a:pPr algn="ctr">
              <a:spcBef>
                <a:spcPts val="600"/>
              </a:spcBef>
            </a:pPr>
            <a:r>
              <a:rPr lang="en-GB" dirty="0" smtClean="0"/>
              <a:t>Altruism</a:t>
            </a:r>
          </a:p>
          <a:p>
            <a:pPr algn="ctr">
              <a:spcBef>
                <a:spcPts val="600"/>
              </a:spcBef>
            </a:pPr>
            <a:r>
              <a:rPr lang="en-GB" b="0" dirty="0" smtClean="0"/>
              <a:t>The evolution of cooperative breeding</a:t>
            </a:r>
            <a:endParaRPr lang="en-GB" b="0" dirty="0"/>
          </a:p>
        </p:txBody>
      </p:sp>
      <p:pic>
        <p:nvPicPr>
          <p:cNvPr id="10" name="Picture 7"/>
          <p:cNvPicPr>
            <a:picLocks noGrp="1" noChangeAspect="1" noChangeArrowheads="1"/>
          </p:cNvPicPr>
          <p:nvPr>
            <p:ph sz="half" idx="2"/>
          </p:nvPr>
        </p:nvPicPr>
        <p:blipFill>
          <a:blip r:embed="rId3" cstate="screen"/>
          <a:srcRect/>
          <a:stretch>
            <a:fillRect/>
          </a:stretch>
        </p:blipFill>
        <p:spPr bwMode="auto">
          <a:xfrm>
            <a:off x="277911" y="1958343"/>
            <a:ext cx="3660591" cy="21999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59" name="Group 56"/>
          <p:cNvGrpSpPr>
            <a:grpSpLocks/>
          </p:cNvGrpSpPr>
          <p:nvPr/>
        </p:nvGrpSpPr>
        <p:grpSpPr bwMode="auto">
          <a:xfrm>
            <a:off x="4431838" y="1818742"/>
            <a:ext cx="4244618" cy="2510729"/>
            <a:chOff x="1010825" y="1828800"/>
            <a:chExt cx="8014113" cy="4709586"/>
          </a:xfrm>
        </p:grpSpPr>
        <p:grpSp>
          <p:nvGrpSpPr>
            <p:cNvPr id="60" name="Group 4"/>
            <p:cNvGrpSpPr>
              <a:grpSpLocks/>
            </p:cNvGrpSpPr>
            <p:nvPr/>
          </p:nvGrpSpPr>
          <p:grpSpPr bwMode="auto">
            <a:xfrm>
              <a:off x="1010825" y="1828800"/>
              <a:ext cx="6758811" cy="4709586"/>
              <a:chOff x="655" y="1382"/>
              <a:chExt cx="3784" cy="2694"/>
            </a:xfrm>
          </p:grpSpPr>
          <p:grpSp>
            <p:nvGrpSpPr>
              <p:cNvPr id="64" name="Group 5"/>
              <p:cNvGrpSpPr>
                <a:grpSpLocks/>
              </p:cNvGrpSpPr>
              <p:nvPr/>
            </p:nvGrpSpPr>
            <p:grpSpPr bwMode="auto">
              <a:xfrm>
                <a:off x="655" y="1382"/>
                <a:ext cx="1584" cy="992"/>
                <a:chOff x="921" y="1264"/>
                <a:chExt cx="1584" cy="992"/>
              </a:xfrm>
            </p:grpSpPr>
            <p:grpSp>
              <p:nvGrpSpPr>
                <p:cNvPr id="93" name="Group 6"/>
                <p:cNvGrpSpPr>
                  <a:grpSpLocks/>
                </p:cNvGrpSpPr>
                <p:nvPr/>
              </p:nvGrpSpPr>
              <p:grpSpPr bwMode="auto">
                <a:xfrm>
                  <a:off x="1327" y="1824"/>
                  <a:ext cx="768" cy="432"/>
                  <a:chOff x="1327" y="1824"/>
                  <a:chExt cx="768" cy="432"/>
                </a:xfrm>
              </p:grpSpPr>
              <p:grpSp>
                <p:nvGrpSpPr>
                  <p:cNvPr id="95" name="Group 7"/>
                  <p:cNvGrpSpPr>
                    <a:grpSpLocks/>
                  </p:cNvGrpSpPr>
                  <p:nvPr/>
                </p:nvGrpSpPr>
                <p:grpSpPr bwMode="auto">
                  <a:xfrm>
                    <a:off x="1903" y="1824"/>
                    <a:ext cx="192" cy="432"/>
                    <a:chOff x="3312" y="2304"/>
                    <a:chExt cx="192" cy="432"/>
                  </a:xfrm>
                </p:grpSpPr>
                <p:grpSp>
                  <p:nvGrpSpPr>
                    <p:cNvPr id="99" name="Group 8"/>
                    <p:cNvGrpSpPr>
                      <a:grpSpLocks/>
                    </p:cNvGrpSpPr>
                    <p:nvPr/>
                  </p:nvGrpSpPr>
                  <p:grpSpPr bwMode="auto">
                    <a:xfrm>
                      <a:off x="3312" y="2304"/>
                      <a:ext cx="192" cy="432"/>
                      <a:chOff x="3312" y="2304"/>
                      <a:chExt cx="192" cy="432"/>
                    </a:xfrm>
                  </p:grpSpPr>
                  <p:sp>
                    <p:nvSpPr>
                      <p:cNvPr id="101" name="Oval 9"/>
                      <p:cNvSpPr>
                        <a:spLocks noChangeAspect="1" noChangeArrowheads="1"/>
                      </p:cNvSpPr>
                      <p:nvPr/>
                    </p:nvSpPr>
                    <p:spPr bwMode="auto">
                      <a:xfrm>
                        <a:off x="3312" y="2304"/>
                        <a:ext cx="192" cy="192"/>
                      </a:xfrm>
                      <a:prstGeom prst="ellipse">
                        <a:avLst/>
                      </a:prstGeom>
                      <a:solidFill>
                        <a:schemeClr val="bg1"/>
                      </a:solidFill>
                      <a:ln w="57150">
                        <a:solidFill>
                          <a:schemeClr val="tx1"/>
                        </a:solidFill>
                        <a:round/>
                        <a:headEnd/>
                        <a:tailEnd/>
                      </a:ln>
                    </p:spPr>
                    <p:txBody>
                      <a:bodyPr wrap="none" anchor="ctr"/>
                      <a:lstStyle/>
                      <a:p>
                        <a:endParaRPr lang="en-US"/>
                      </a:p>
                    </p:txBody>
                  </p:sp>
                  <p:sp>
                    <p:nvSpPr>
                      <p:cNvPr id="102" name="Line 10"/>
                      <p:cNvSpPr>
                        <a:spLocks noChangeShapeType="1"/>
                      </p:cNvSpPr>
                      <p:nvPr/>
                    </p:nvSpPr>
                    <p:spPr bwMode="auto">
                      <a:xfrm>
                        <a:off x="3408" y="2496"/>
                        <a:ext cx="0" cy="240"/>
                      </a:xfrm>
                      <a:prstGeom prst="line">
                        <a:avLst/>
                      </a:prstGeom>
                      <a:noFill/>
                      <a:ln w="57150">
                        <a:solidFill>
                          <a:schemeClr val="tx1"/>
                        </a:solidFill>
                        <a:round/>
                        <a:headEnd/>
                        <a:tailEnd/>
                      </a:ln>
                    </p:spPr>
                    <p:txBody>
                      <a:bodyPr wrap="none" anchor="ctr"/>
                      <a:lstStyle/>
                      <a:p>
                        <a:endParaRPr lang="en-GB"/>
                      </a:p>
                    </p:txBody>
                  </p:sp>
                </p:grpSp>
                <p:sp>
                  <p:nvSpPr>
                    <p:cNvPr id="100" name="Line 11"/>
                    <p:cNvSpPr>
                      <a:spLocks noChangeShapeType="1"/>
                    </p:cNvSpPr>
                    <p:nvPr/>
                  </p:nvSpPr>
                  <p:spPr bwMode="auto">
                    <a:xfrm>
                      <a:off x="3312" y="2640"/>
                      <a:ext cx="192" cy="0"/>
                    </a:xfrm>
                    <a:prstGeom prst="line">
                      <a:avLst/>
                    </a:prstGeom>
                    <a:noFill/>
                    <a:ln w="57150">
                      <a:solidFill>
                        <a:schemeClr val="tx1"/>
                      </a:solidFill>
                      <a:round/>
                      <a:headEnd/>
                      <a:tailEnd/>
                    </a:ln>
                  </p:spPr>
                  <p:txBody>
                    <a:bodyPr wrap="none" anchor="ctr"/>
                    <a:lstStyle/>
                    <a:p>
                      <a:endParaRPr lang="en-GB"/>
                    </a:p>
                  </p:txBody>
                </p:sp>
              </p:grpSp>
              <p:grpSp>
                <p:nvGrpSpPr>
                  <p:cNvPr id="96" name="Group 12"/>
                  <p:cNvGrpSpPr>
                    <a:grpSpLocks/>
                  </p:cNvGrpSpPr>
                  <p:nvPr/>
                </p:nvGrpSpPr>
                <p:grpSpPr bwMode="auto">
                  <a:xfrm>
                    <a:off x="1327" y="1848"/>
                    <a:ext cx="384" cy="384"/>
                    <a:chOff x="1728" y="1872"/>
                    <a:chExt cx="384" cy="384"/>
                  </a:xfrm>
                </p:grpSpPr>
                <p:sp>
                  <p:nvSpPr>
                    <p:cNvPr id="97" name="Oval 13"/>
                    <p:cNvSpPr>
                      <a:spLocks noChangeAspect="1" noChangeArrowheads="1"/>
                    </p:cNvSpPr>
                    <p:nvPr/>
                  </p:nvSpPr>
                  <p:spPr bwMode="auto">
                    <a:xfrm>
                      <a:off x="1728" y="2064"/>
                      <a:ext cx="192" cy="192"/>
                    </a:xfrm>
                    <a:prstGeom prst="ellipse">
                      <a:avLst/>
                    </a:prstGeom>
                    <a:solidFill>
                      <a:schemeClr val="bg1"/>
                    </a:solidFill>
                    <a:ln w="57150">
                      <a:solidFill>
                        <a:schemeClr val="tx1"/>
                      </a:solidFill>
                      <a:round/>
                      <a:headEnd/>
                      <a:tailEnd/>
                    </a:ln>
                  </p:spPr>
                  <p:txBody>
                    <a:bodyPr wrap="none" anchor="ctr"/>
                    <a:lstStyle/>
                    <a:p>
                      <a:endParaRPr lang="en-US"/>
                    </a:p>
                  </p:txBody>
                </p:sp>
                <p:sp>
                  <p:nvSpPr>
                    <p:cNvPr id="98" name="Line 14"/>
                    <p:cNvSpPr>
                      <a:spLocks noChangeAspect="1" noChangeShapeType="1"/>
                    </p:cNvSpPr>
                    <p:nvPr/>
                  </p:nvSpPr>
                  <p:spPr bwMode="auto">
                    <a:xfrm flipV="1">
                      <a:off x="1872" y="1872"/>
                      <a:ext cx="240" cy="240"/>
                    </a:xfrm>
                    <a:prstGeom prst="line">
                      <a:avLst/>
                    </a:prstGeom>
                    <a:noFill/>
                    <a:ln w="57150">
                      <a:solidFill>
                        <a:schemeClr val="tx1"/>
                      </a:solidFill>
                      <a:round/>
                      <a:headEnd/>
                      <a:tailEnd type="triangle" w="med" len="med"/>
                    </a:ln>
                  </p:spPr>
                  <p:txBody>
                    <a:bodyPr wrap="none" anchor="ctr"/>
                    <a:lstStyle/>
                    <a:p>
                      <a:endParaRPr lang="en-GB"/>
                    </a:p>
                  </p:txBody>
                </p:sp>
              </p:grpSp>
            </p:grpSp>
            <p:sp>
              <p:nvSpPr>
                <p:cNvPr id="94" name="Text Box 15"/>
                <p:cNvSpPr txBox="1">
                  <a:spLocks noChangeArrowheads="1"/>
                </p:cNvSpPr>
                <p:nvPr/>
              </p:nvSpPr>
              <p:spPr bwMode="auto">
                <a:xfrm>
                  <a:off x="921" y="1264"/>
                  <a:ext cx="1584" cy="375"/>
                </a:xfrm>
                <a:prstGeom prst="rect">
                  <a:avLst/>
                </a:prstGeom>
                <a:noFill/>
                <a:ln w="9525">
                  <a:noFill/>
                  <a:miter lim="800000"/>
                  <a:headEnd/>
                  <a:tailEnd/>
                </a:ln>
              </p:spPr>
              <p:txBody>
                <a:bodyPr wrap="none">
                  <a:spAutoFit/>
                </a:bodyPr>
                <a:lstStyle/>
                <a:p>
                  <a:pPr algn="ctr" eaLnBrk="0" hangingPunct="0"/>
                  <a:r>
                    <a:rPr lang="en-GB" sz="1778" dirty="0"/>
                    <a:t>Dominant pair</a:t>
                  </a:r>
                </a:p>
              </p:txBody>
            </p:sp>
          </p:grpSp>
          <p:grpSp>
            <p:nvGrpSpPr>
              <p:cNvPr id="65" name="Group 16"/>
              <p:cNvGrpSpPr>
                <a:grpSpLocks/>
              </p:cNvGrpSpPr>
              <p:nvPr/>
            </p:nvGrpSpPr>
            <p:grpSpPr bwMode="auto">
              <a:xfrm>
                <a:off x="2969" y="1382"/>
                <a:ext cx="1470" cy="1136"/>
                <a:chOff x="2969" y="1382"/>
                <a:chExt cx="1470" cy="1136"/>
              </a:xfrm>
            </p:grpSpPr>
            <p:sp>
              <p:nvSpPr>
                <p:cNvPr id="78" name="Text Box 17"/>
                <p:cNvSpPr txBox="1">
                  <a:spLocks noChangeArrowheads="1"/>
                </p:cNvSpPr>
                <p:nvPr/>
              </p:nvSpPr>
              <p:spPr bwMode="auto">
                <a:xfrm>
                  <a:off x="2969" y="1382"/>
                  <a:ext cx="1470" cy="375"/>
                </a:xfrm>
                <a:prstGeom prst="rect">
                  <a:avLst/>
                </a:prstGeom>
                <a:noFill/>
                <a:ln w="9525">
                  <a:noFill/>
                  <a:miter lim="800000"/>
                  <a:headEnd/>
                  <a:tailEnd/>
                </a:ln>
              </p:spPr>
              <p:txBody>
                <a:bodyPr wrap="none">
                  <a:spAutoFit/>
                </a:bodyPr>
                <a:lstStyle/>
                <a:p>
                  <a:pPr algn="ctr" eaLnBrk="0" hangingPunct="0"/>
                  <a:r>
                    <a:rPr lang="en-GB" sz="1778"/>
                    <a:t>subordinates</a:t>
                  </a:r>
                </a:p>
              </p:txBody>
            </p:sp>
            <p:grpSp>
              <p:nvGrpSpPr>
                <p:cNvPr id="79" name="Group 18"/>
                <p:cNvGrpSpPr>
                  <a:grpSpLocks/>
                </p:cNvGrpSpPr>
                <p:nvPr/>
              </p:nvGrpSpPr>
              <p:grpSpPr bwMode="auto">
                <a:xfrm>
                  <a:off x="3291" y="1894"/>
                  <a:ext cx="917" cy="624"/>
                  <a:chOff x="3291" y="1894"/>
                  <a:chExt cx="917" cy="624"/>
                </a:xfrm>
              </p:grpSpPr>
              <p:grpSp>
                <p:nvGrpSpPr>
                  <p:cNvPr id="80" name="Group 19"/>
                  <p:cNvGrpSpPr>
                    <a:grpSpLocks/>
                  </p:cNvGrpSpPr>
                  <p:nvPr/>
                </p:nvGrpSpPr>
                <p:grpSpPr bwMode="auto">
                  <a:xfrm>
                    <a:off x="3824" y="2038"/>
                    <a:ext cx="384" cy="384"/>
                    <a:chOff x="1728" y="1872"/>
                    <a:chExt cx="384" cy="384"/>
                  </a:xfrm>
                </p:grpSpPr>
                <p:sp>
                  <p:nvSpPr>
                    <p:cNvPr id="91" name="Oval 20"/>
                    <p:cNvSpPr>
                      <a:spLocks noChangeAspect="1" noChangeArrowheads="1"/>
                    </p:cNvSpPr>
                    <p:nvPr/>
                  </p:nvSpPr>
                  <p:spPr bwMode="auto">
                    <a:xfrm>
                      <a:off x="1728" y="2064"/>
                      <a:ext cx="192" cy="192"/>
                    </a:xfrm>
                    <a:prstGeom prst="ellipse">
                      <a:avLst/>
                    </a:prstGeom>
                    <a:solidFill>
                      <a:schemeClr val="bg1"/>
                    </a:solidFill>
                    <a:ln w="57150">
                      <a:solidFill>
                        <a:schemeClr val="tx1"/>
                      </a:solidFill>
                      <a:round/>
                      <a:headEnd/>
                      <a:tailEnd/>
                    </a:ln>
                  </p:spPr>
                  <p:txBody>
                    <a:bodyPr wrap="none" anchor="ctr"/>
                    <a:lstStyle/>
                    <a:p>
                      <a:endParaRPr lang="en-US"/>
                    </a:p>
                  </p:txBody>
                </p:sp>
                <p:sp>
                  <p:nvSpPr>
                    <p:cNvPr id="92" name="Line 21"/>
                    <p:cNvSpPr>
                      <a:spLocks noChangeAspect="1" noChangeShapeType="1"/>
                    </p:cNvSpPr>
                    <p:nvPr/>
                  </p:nvSpPr>
                  <p:spPr bwMode="auto">
                    <a:xfrm flipV="1">
                      <a:off x="1872" y="1872"/>
                      <a:ext cx="240" cy="240"/>
                    </a:xfrm>
                    <a:prstGeom prst="line">
                      <a:avLst/>
                    </a:prstGeom>
                    <a:noFill/>
                    <a:ln w="57150">
                      <a:solidFill>
                        <a:schemeClr val="tx1"/>
                      </a:solidFill>
                      <a:round/>
                      <a:headEnd/>
                      <a:tailEnd type="triangle" w="med" len="med"/>
                    </a:ln>
                  </p:spPr>
                  <p:txBody>
                    <a:bodyPr wrap="none" anchor="ctr"/>
                    <a:lstStyle/>
                    <a:p>
                      <a:endParaRPr lang="en-GB"/>
                    </a:p>
                  </p:txBody>
                </p:sp>
              </p:grpSp>
              <p:grpSp>
                <p:nvGrpSpPr>
                  <p:cNvPr id="81" name="Group 22"/>
                  <p:cNvGrpSpPr>
                    <a:grpSpLocks/>
                  </p:cNvGrpSpPr>
                  <p:nvPr/>
                </p:nvGrpSpPr>
                <p:grpSpPr bwMode="auto">
                  <a:xfrm>
                    <a:off x="3579" y="1894"/>
                    <a:ext cx="192" cy="432"/>
                    <a:chOff x="3312" y="2304"/>
                    <a:chExt cx="192" cy="432"/>
                  </a:xfrm>
                </p:grpSpPr>
                <p:grpSp>
                  <p:nvGrpSpPr>
                    <p:cNvPr id="87" name="Group 23"/>
                    <p:cNvGrpSpPr>
                      <a:grpSpLocks/>
                    </p:cNvGrpSpPr>
                    <p:nvPr/>
                  </p:nvGrpSpPr>
                  <p:grpSpPr bwMode="auto">
                    <a:xfrm>
                      <a:off x="3312" y="2304"/>
                      <a:ext cx="192" cy="432"/>
                      <a:chOff x="3312" y="2304"/>
                      <a:chExt cx="192" cy="432"/>
                    </a:xfrm>
                  </p:grpSpPr>
                  <p:sp>
                    <p:nvSpPr>
                      <p:cNvPr id="89" name="Oval 24"/>
                      <p:cNvSpPr>
                        <a:spLocks noChangeAspect="1" noChangeArrowheads="1"/>
                      </p:cNvSpPr>
                      <p:nvPr/>
                    </p:nvSpPr>
                    <p:spPr bwMode="auto">
                      <a:xfrm>
                        <a:off x="3312" y="2304"/>
                        <a:ext cx="192" cy="192"/>
                      </a:xfrm>
                      <a:prstGeom prst="ellipse">
                        <a:avLst/>
                      </a:prstGeom>
                      <a:solidFill>
                        <a:schemeClr val="bg1"/>
                      </a:solidFill>
                      <a:ln w="57150">
                        <a:solidFill>
                          <a:schemeClr val="tx1"/>
                        </a:solidFill>
                        <a:round/>
                        <a:headEnd/>
                        <a:tailEnd/>
                      </a:ln>
                    </p:spPr>
                    <p:txBody>
                      <a:bodyPr wrap="none" anchor="ctr"/>
                      <a:lstStyle/>
                      <a:p>
                        <a:endParaRPr lang="en-US"/>
                      </a:p>
                    </p:txBody>
                  </p:sp>
                  <p:sp>
                    <p:nvSpPr>
                      <p:cNvPr id="90" name="Line 25"/>
                      <p:cNvSpPr>
                        <a:spLocks noChangeShapeType="1"/>
                      </p:cNvSpPr>
                      <p:nvPr/>
                    </p:nvSpPr>
                    <p:spPr bwMode="auto">
                      <a:xfrm>
                        <a:off x="3408" y="2496"/>
                        <a:ext cx="0" cy="240"/>
                      </a:xfrm>
                      <a:prstGeom prst="line">
                        <a:avLst/>
                      </a:prstGeom>
                      <a:noFill/>
                      <a:ln w="57150">
                        <a:solidFill>
                          <a:schemeClr val="tx1"/>
                        </a:solidFill>
                        <a:round/>
                        <a:headEnd/>
                        <a:tailEnd/>
                      </a:ln>
                    </p:spPr>
                    <p:txBody>
                      <a:bodyPr wrap="none" anchor="ctr"/>
                      <a:lstStyle/>
                      <a:p>
                        <a:endParaRPr lang="en-GB"/>
                      </a:p>
                    </p:txBody>
                  </p:sp>
                </p:grpSp>
                <p:sp>
                  <p:nvSpPr>
                    <p:cNvPr id="88" name="Line 26"/>
                    <p:cNvSpPr>
                      <a:spLocks noChangeShapeType="1"/>
                    </p:cNvSpPr>
                    <p:nvPr/>
                  </p:nvSpPr>
                  <p:spPr bwMode="auto">
                    <a:xfrm>
                      <a:off x="3312" y="2640"/>
                      <a:ext cx="192" cy="0"/>
                    </a:xfrm>
                    <a:prstGeom prst="line">
                      <a:avLst/>
                    </a:prstGeom>
                    <a:noFill/>
                    <a:ln w="57150">
                      <a:solidFill>
                        <a:schemeClr val="tx1"/>
                      </a:solidFill>
                      <a:round/>
                      <a:headEnd/>
                      <a:tailEnd/>
                    </a:ln>
                  </p:spPr>
                  <p:txBody>
                    <a:bodyPr wrap="none" anchor="ctr"/>
                    <a:lstStyle/>
                    <a:p>
                      <a:endParaRPr lang="en-GB"/>
                    </a:p>
                  </p:txBody>
                </p:sp>
              </p:grpSp>
              <p:grpSp>
                <p:nvGrpSpPr>
                  <p:cNvPr id="82" name="Group 27"/>
                  <p:cNvGrpSpPr>
                    <a:grpSpLocks/>
                  </p:cNvGrpSpPr>
                  <p:nvPr/>
                </p:nvGrpSpPr>
                <p:grpSpPr bwMode="auto">
                  <a:xfrm>
                    <a:off x="3291" y="2086"/>
                    <a:ext cx="192" cy="432"/>
                    <a:chOff x="3312" y="2304"/>
                    <a:chExt cx="192" cy="432"/>
                  </a:xfrm>
                </p:grpSpPr>
                <p:grpSp>
                  <p:nvGrpSpPr>
                    <p:cNvPr id="83" name="Group 28"/>
                    <p:cNvGrpSpPr>
                      <a:grpSpLocks/>
                    </p:cNvGrpSpPr>
                    <p:nvPr/>
                  </p:nvGrpSpPr>
                  <p:grpSpPr bwMode="auto">
                    <a:xfrm>
                      <a:off x="3312" y="2304"/>
                      <a:ext cx="192" cy="432"/>
                      <a:chOff x="3312" y="2304"/>
                      <a:chExt cx="192" cy="432"/>
                    </a:xfrm>
                  </p:grpSpPr>
                  <p:sp>
                    <p:nvSpPr>
                      <p:cNvPr id="85" name="Oval 29"/>
                      <p:cNvSpPr>
                        <a:spLocks noChangeAspect="1" noChangeArrowheads="1"/>
                      </p:cNvSpPr>
                      <p:nvPr/>
                    </p:nvSpPr>
                    <p:spPr bwMode="auto">
                      <a:xfrm>
                        <a:off x="3312" y="2304"/>
                        <a:ext cx="192" cy="192"/>
                      </a:xfrm>
                      <a:prstGeom prst="ellipse">
                        <a:avLst/>
                      </a:prstGeom>
                      <a:solidFill>
                        <a:schemeClr val="bg1"/>
                      </a:solidFill>
                      <a:ln w="57150">
                        <a:solidFill>
                          <a:schemeClr val="tx1"/>
                        </a:solidFill>
                        <a:round/>
                        <a:headEnd/>
                        <a:tailEnd/>
                      </a:ln>
                    </p:spPr>
                    <p:txBody>
                      <a:bodyPr wrap="none" anchor="ctr"/>
                      <a:lstStyle/>
                      <a:p>
                        <a:endParaRPr lang="en-US"/>
                      </a:p>
                    </p:txBody>
                  </p:sp>
                  <p:sp>
                    <p:nvSpPr>
                      <p:cNvPr id="86" name="Line 30"/>
                      <p:cNvSpPr>
                        <a:spLocks noChangeShapeType="1"/>
                      </p:cNvSpPr>
                      <p:nvPr/>
                    </p:nvSpPr>
                    <p:spPr bwMode="auto">
                      <a:xfrm>
                        <a:off x="3408" y="2496"/>
                        <a:ext cx="0" cy="240"/>
                      </a:xfrm>
                      <a:prstGeom prst="line">
                        <a:avLst/>
                      </a:prstGeom>
                      <a:noFill/>
                      <a:ln w="57150">
                        <a:solidFill>
                          <a:schemeClr val="tx1"/>
                        </a:solidFill>
                        <a:round/>
                        <a:headEnd/>
                        <a:tailEnd/>
                      </a:ln>
                    </p:spPr>
                    <p:txBody>
                      <a:bodyPr wrap="none" anchor="ctr"/>
                      <a:lstStyle/>
                      <a:p>
                        <a:endParaRPr lang="en-GB"/>
                      </a:p>
                    </p:txBody>
                  </p:sp>
                </p:grpSp>
                <p:sp>
                  <p:nvSpPr>
                    <p:cNvPr id="84" name="Line 31"/>
                    <p:cNvSpPr>
                      <a:spLocks noChangeShapeType="1"/>
                    </p:cNvSpPr>
                    <p:nvPr/>
                  </p:nvSpPr>
                  <p:spPr bwMode="auto">
                    <a:xfrm>
                      <a:off x="3312" y="2640"/>
                      <a:ext cx="192" cy="0"/>
                    </a:xfrm>
                    <a:prstGeom prst="line">
                      <a:avLst/>
                    </a:prstGeom>
                    <a:noFill/>
                    <a:ln w="57150">
                      <a:solidFill>
                        <a:schemeClr val="tx1"/>
                      </a:solidFill>
                      <a:round/>
                      <a:headEnd/>
                      <a:tailEnd/>
                    </a:ln>
                  </p:spPr>
                  <p:txBody>
                    <a:bodyPr wrap="none" anchor="ctr"/>
                    <a:lstStyle/>
                    <a:p>
                      <a:endParaRPr lang="en-GB"/>
                    </a:p>
                  </p:txBody>
                </p:sp>
              </p:grpSp>
            </p:grpSp>
          </p:grpSp>
          <p:sp>
            <p:nvSpPr>
              <p:cNvPr id="66" name="AutoShape 32"/>
              <p:cNvSpPr>
                <a:spLocks noChangeAspect="1"/>
              </p:cNvSpPr>
              <p:nvPr/>
            </p:nvSpPr>
            <p:spPr bwMode="auto">
              <a:xfrm rot="5375208">
                <a:off x="2312" y="1384"/>
                <a:ext cx="576" cy="3472"/>
              </a:xfrm>
              <a:prstGeom prst="rightBrace">
                <a:avLst>
                  <a:gd name="adj1" fmla="val 64659"/>
                  <a:gd name="adj2" fmla="val 50000"/>
                </a:avLst>
              </a:prstGeom>
              <a:noFill/>
              <a:ln w="57150">
                <a:solidFill>
                  <a:schemeClr val="tx1"/>
                </a:solidFill>
                <a:round/>
                <a:headEnd/>
                <a:tailEnd/>
              </a:ln>
            </p:spPr>
            <p:txBody>
              <a:bodyPr wrap="none" anchor="ctr"/>
              <a:lstStyle/>
              <a:p>
                <a:endParaRPr lang="en-US"/>
              </a:p>
            </p:txBody>
          </p:sp>
          <p:sp>
            <p:nvSpPr>
              <p:cNvPr id="67" name="Text Box 33"/>
              <p:cNvSpPr txBox="1">
                <a:spLocks noChangeArrowheads="1"/>
              </p:cNvSpPr>
              <p:nvPr/>
            </p:nvSpPr>
            <p:spPr bwMode="auto">
              <a:xfrm>
                <a:off x="2300" y="1625"/>
                <a:ext cx="537" cy="852"/>
              </a:xfrm>
              <a:prstGeom prst="rect">
                <a:avLst/>
              </a:prstGeom>
              <a:noFill/>
              <a:ln w="9525">
                <a:noFill/>
                <a:miter lim="800000"/>
                <a:headEnd/>
                <a:tailEnd/>
              </a:ln>
            </p:spPr>
            <p:txBody>
              <a:bodyPr wrap="none">
                <a:spAutoFit/>
              </a:bodyPr>
              <a:lstStyle/>
              <a:p>
                <a:pPr algn="ctr" eaLnBrk="0" hangingPunct="0"/>
                <a:r>
                  <a:rPr lang="en-GB" sz="4800" dirty="0"/>
                  <a:t>+</a:t>
                </a:r>
                <a:endParaRPr lang="en-GB" sz="4800" baseline="-25000" dirty="0"/>
              </a:p>
            </p:txBody>
          </p:sp>
          <p:grpSp>
            <p:nvGrpSpPr>
              <p:cNvPr id="68" name="Group 34"/>
              <p:cNvGrpSpPr>
                <a:grpSpLocks/>
              </p:cNvGrpSpPr>
              <p:nvPr/>
            </p:nvGrpSpPr>
            <p:grpSpPr bwMode="auto">
              <a:xfrm>
                <a:off x="1728" y="3701"/>
                <a:ext cx="1728" cy="375"/>
                <a:chOff x="1860" y="3535"/>
                <a:chExt cx="1728" cy="375"/>
              </a:xfrm>
            </p:grpSpPr>
            <p:grpSp>
              <p:nvGrpSpPr>
                <p:cNvPr id="69" name="Group 35"/>
                <p:cNvGrpSpPr>
                  <a:grpSpLocks noChangeAspect="1"/>
                </p:cNvGrpSpPr>
                <p:nvPr/>
              </p:nvGrpSpPr>
              <p:grpSpPr bwMode="auto">
                <a:xfrm flipH="1">
                  <a:off x="2262" y="3548"/>
                  <a:ext cx="152" cy="306"/>
                  <a:chOff x="3312" y="2304"/>
                  <a:chExt cx="192" cy="432"/>
                </a:xfrm>
              </p:grpSpPr>
              <p:grpSp>
                <p:nvGrpSpPr>
                  <p:cNvPr id="74" name="Group 36"/>
                  <p:cNvGrpSpPr>
                    <a:grpSpLocks noChangeAspect="1"/>
                  </p:cNvGrpSpPr>
                  <p:nvPr/>
                </p:nvGrpSpPr>
                <p:grpSpPr bwMode="auto">
                  <a:xfrm>
                    <a:off x="3312" y="2304"/>
                    <a:ext cx="192" cy="432"/>
                    <a:chOff x="3312" y="2304"/>
                    <a:chExt cx="192" cy="432"/>
                  </a:xfrm>
                </p:grpSpPr>
                <p:sp>
                  <p:nvSpPr>
                    <p:cNvPr id="76" name="Oval 37"/>
                    <p:cNvSpPr>
                      <a:spLocks noChangeAspect="1" noChangeArrowheads="1"/>
                    </p:cNvSpPr>
                    <p:nvPr/>
                  </p:nvSpPr>
                  <p:spPr bwMode="auto">
                    <a:xfrm>
                      <a:off x="3312" y="2304"/>
                      <a:ext cx="192" cy="192"/>
                    </a:xfrm>
                    <a:prstGeom prst="ellipse">
                      <a:avLst/>
                    </a:prstGeom>
                    <a:solidFill>
                      <a:schemeClr val="bg1"/>
                    </a:solidFill>
                    <a:ln w="57150">
                      <a:solidFill>
                        <a:schemeClr val="tx1"/>
                      </a:solidFill>
                      <a:round/>
                      <a:headEnd/>
                      <a:tailEnd/>
                    </a:ln>
                  </p:spPr>
                  <p:txBody>
                    <a:bodyPr wrap="none" anchor="ctr"/>
                    <a:lstStyle/>
                    <a:p>
                      <a:endParaRPr lang="en-US"/>
                    </a:p>
                  </p:txBody>
                </p:sp>
                <p:sp>
                  <p:nvSpPr>
                    <p:cNvPr id="77" name="Line 38"/>
                    <p:cNvSpPr>
                      <a:spLocks noChangeAspect="1" noChangeShapeType="1"/>
                    </p:cNvSpPr>
                    <p:nvPr/>
                  </p:nvSpPr>
                  <p:spPr bwMode="auto">
                    <a:xfrm>
                      <a:off x="3408" y="2496"/>
                      <a:ext cx="0" cy="240"/>
                    </a:xfrm>
                    <a:prstGeom prst="line">
                      <a:avLst/>
                    </a:prstGeom>
                    <a:noFill/>
                    <a:ln w="57150">
                      <a:solidFill>
                        <a:schemeClr val="tx1"/>
                      </a:solidFill>
                      <a:round/>
                      <a:headEnd/>
                      <a:tailEnd/>
                    </a:ln>
                  </p:spPr>
                  <p:txBody>
                    <a:bodyPr wrap="none" anchor="ctr"/>
                    <a:lstStyle/>
                    <a:p>
                      <a:endParaRPr lang="en-GB"/>
                    </a:p>
                  </p:txBody>
                </p:sp>
              </p:grpSp>
              <p:sp>
                <p:nvSpPr>
                  <p:cNvPr id="75" name="Line 39"/>
                  <p:cNvSpPr>
                    <a:spLocks noChangeAspect="1" noChangeShapeType="1"/>
                  </p:cNvSpPr>
                  <p:nvPr/>
                </p:nvSpPr>
                <p:spPr bwMode="auto">
                  <a:xfrm>
                    <a:off x="3312" y="2640"/>
                    <a:ext cx="192" cy="0"/>
                  </a:xfrm>
                  <a:prstGeom prst="line">
                    <a:avLst/>
                  </a:prstGeom>
                  <a:noFill/>
                  <a:ln w="57150">
                    <a:solidFill>
                      <a:schemeClr val="tx1"/>
                    </a:solidFill>
                    <a:round/>
                    <a:headEnd/>
                    <a:tailEnd/>
                  </a:ln>
                </p:spPr>
                <p:txBody>
                  <a:bodyPr wrap="none" anchor="ctr"/>
                  <a:lstStyle/>
                  <a:p>
                    <a:endParaRPr lang="en-GB"/>
                  </a:p>
                </p:txBody>
              </p:sp>
            </p:grpSp>
            <p:grpSp>
              <p:nvGrpSpPr>
                <p:cNvPr id="70" name="Group 40"/>
                <p:cNvGrpSpPr>
                  <a:grpSpLocks noChangeAspect="1"/>
                </p:cNvGrpSpPr>
                <p:nvPr/>
              </p:nvGrpSpPr>
              <p:grpSpPr bwMode="auto">
                <a:xfrm>
                  <a:off x="1860" y="3548"/>
                  <a:ext cx="268" cy="268"/>
                  <a:chOff x="1728" y="1872"/>
                  <a:chExt cx="384" cy="384"/>
                </a:xfrm>
              </p:grpSpPr>
              <p:sp>
                <p:nvSpPr>
                  <p:cNvPr id="72" name="Oval 41"/>
                  <p:cNvSpPr>
                    <a:spLocks noChangeAspect="1" noChangeArrowheads="1"/>
                  </p:cNvSpPr>
                  <p:nvPr/>
                </p:nvSpPr>
                <p:spPr bwMode="auto">
                  <a:xfrm>
                    <a:off x="1728" y="2064"/>
                    <a:ext cx="192" cy="192"/>
                  </a:xfrm>
                  <a:prstGeom prst="ellipse">
                    <a:avLst/>
                  </a:prstGeom>
                  <a:solidFill>
                    <a:schemeClr val="bg1"/>
                  </a:solidFill>
                  <a:ln w="57150">
                    <a:solidFill>
                      <a:schemeClr val="tx1"/>
                    </a:solidFill>
                    <a:round/>
                    <a:headEnd/>
                    <a:tailEnd/>
                  </a:ln>
                </p:spPr>
                <p:txBody>
                  <a:bodyPr wrap="none" anchor="ctr"/>
                  <a:lstStyle/>
                  <a:p>
                    <a:endParaRPr lang="en-US"/>
                  </a:p>
                </p:txBody>
              </p:sp>
              <p:sp>
                <p:nvSpPr>
                  <p:cNvPr id="73" name="Line 42"/>
                  <p:cNvSpPr>
                    <a:spLocks noChangeAspect="1" noChangeShapeType="1"/>
                  </p:cNvSpPr>
                  <p:nvPr/>
                </p:nvSpPr>
                <p:spPr bwMode="auto">
                  <a:xfrm flipV="1">
                    <a:off x="1872" y="1872"/>
                    <a:ext cx="240" cy="240"/>
                  </a:xfrm>
                  <a:prstGeom prst="line">
                    <a:avLst/>
                  </a:prstGeom>
                  <a:noFill/>
                  <a:ln w="57150">
                    <a:solidFill>
                      <a:schemeClr val="tx1"/>
                    </a:solidFill>
                    <a:round/>
                    <a:headEnd/>
                    <a:tailEnd type="triangle" w="med" len="med"/>
                  </a:ln>
                </p:spPr>
                <p:txBody>
                  <a:bodyPr wrap="none" anchor="ctr"/>
                  <a:lstStyle/>
                  <a:p>
                    <a:endParaRPr lang="en-GB"/>
                  </a:p>
                </p:txBody>
              </p:sp>
            </p:grpSp>
            <p:sp>
              <p:nvSpPr>
                <p:cNvPr id="71" name="Text Box 43"/>
                <p:cNvSpPr txBox="1">
                  <a:spLocks noChangeArrowheads="1"/>
                </p:cNvSpPr>
                <p:nvPr/>
              </p:nvSpPr>
              <p:spPr bwMode="auto">
                <a:xfrm>
                  <a:off x="2546" y="3535"/>
                  <a:ext cx="1042" cy="375"/>
                </a:xfrm>
                <a:prstGeom prst="rect">
                  <a:avLst/>
                </a:prstGeom>
                <a:noFill/>
                <a:ln w="9525">
                  <a:noFill/>
                  <a:miter lim="800000"/>
                  <a:headEnd/>
                  <a:tailEnd/>
                </a:ln>
              </p:spPr>
              <p:txBody>
                <a:bodyPr wrap="none">
                  <a:spAutoFit/>
                </a:bodyPr>
                <a:lstStyle/>
                <a:p>
                  <a:pPr algn="ctr" eaLnBrk="0" hangingPunct="0"/>
                  <a:r>
                    <a:rPr lang="en-GB" sz="1778" dirty="0"/>
                    <a:t>offspring</a:t>
                  </a:r>
                </a:p>
              </p:txBody>
            </p:sp>
          </p:grpSp>
        </p:grpSp>
        <p:sp>
          <p:nvSpPr>
            <p:cNvPr id="61" name="Line 44"/>
            <p:cNvSpPr>
              <a:spLocks noChangeShapeType="1"/>
            </p:cNvSpPr>
            <p:nvPr/>
          </p:nvSpPr>
          <p:spPr bwMode="auto">
            <a:xfrm>
              <a:off x="6538913" y="6122988"/>
              <a:ext cx="2486025" cy="0"/>
            </a:xfrm>
            <a:prstGeom prst="line">
              <a:avLst/>
            </a:prstGeom>
            <a:noFill/>
            <a:ln w="38100">
              <a:solidFill>
                <a:schemeClr val="tx1"/>
              </a:solidFill>
              <a:prstDash val="sysDot"/>
              <a:round/>
              <a:headEnd/>
              <a:tailEnd/>
            </a:ln>
          </p:spPr>
          <p:txBody>
            <a:bodyPr wrap="none" anchor="ctr"/>
            <a:lstStyle/>
            <a:p>
              <a:endParaRPr lang="en-GB"/>
            </a:p>
          </p:txBody>
        </p:sp>
        <p:sp>
          <p:nvSpPr>
            <p:cNvPr id="62" name="Line 45"/>
            <p:cNvSpPr>
              <a:spLocks noChangeShapeType="1"/>
            </p:cNvSpPr>
            <p:nvPr/>
          </p:nvSpPr>
          <p:spPr bwMode="auto">
            <a:xfrm flipV="1">
              <a:off x="9024938" y="2120900"/>
              <a:ext cx="0" cy="3946525"/>
            </a:xfrm>
            <a:prstGeom prst="line">
              <a:avLst/>
            </a:prstGeom>
            <a:noFill/>
            <a:ln w="38100">
              <a:solidFill>
                <a:schemeClr val="tx1"/>
              </a:solidFill>
              <a:prstDash val="sysDot"/>
              <a:round/>
              <a:headEnd/>
              <a:tailEnd type="none" w="lg" len="sm"/>
            </a:ln>
          </p:spPr>
          <p:txBody>
            <a:bodyPr wrap="none" anchor="ctr"/>
            <a:lstStyle/>
            <a:p>
              <a:endParaRPr lang="en-GB"/>
            </a:p>
          </p:txBody>
        </p:sp>
        <p:sp>
          <p:nvSpPr>
            <p:cNvPr id="63" name="Line 46"/>
            <p:cNvSpPr>
              <a:spLocks noChangeShapeType="1"/>
            </p:cNvSpPr>
            <p:nvPr/>
          </p:nvSpPr>
          <p:spPr bwMode="auto">
            <a:xfrm flipH="1">
              <a:off x="7662863" y="2120900"/>
              <a:ext cx="1362075" cy="0"/>
            </a:xfrm>
            <a:prstGeom prst="line">
              <a:avLst/>
            </a:prstGeom>
            <a:noFill/>
            <a:ln w="38100">
              <a:solidFill>
                <a:schemeClr val="tx1"/>
              </a:solidFill>
              <a:prstDash val="sysDot"/>
              <a:round/>
              <a:headEnd/>
              <a:tailEnd type="triangle" w="lg" len="med"/>
            </a:ln>
          </p:spPr>
          <p:txBody>
            <a:bodyPr wrap="none" anchor="ctr"/>
            <a:lstStyle/>
            <a:p>
              <a:endParaRPr lang="en-GB"/>
            </a:p>
          </p:txBody>
        </p:sp>
      </p:grpSp>
      <p:pic>
        <p:nvPicPr>
          <p:cNvPr id="56"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599" t="44587" r="5242" b="27248"/>
          <a:stretch/>
        </p:blipFill>
        <p:spPr bwMode="auto">
          <a:xfrm>
            <a:off x="734668" y="4375376"/>
            <a:ext cx="4581204" cy="95773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57" name="Picture 3"/>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0440" t="44052" r="31637" b="30192"/>
          <a:stretch/>
        </p:blipFill>
        <p:spPr bwMode="auto">
          <a:xfrm>
            <a:off x="4483478" y="4659290"/>
            <a:ext cx="3803580" cy="95089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 name="Picture 102"/>
          <p:cNvPicPr>
            <a:picLocks noChangeAspect="1"/>
          </p:cNvPicPr>
          <p:nvPr/>
        </p:nvPicPr>
        <p:blipFill>
          <a:blip r:embed="rId6"/>
          <a:stretch>
            <a:fillRect/>
          </a:stretch>
        </p:blipFill>
        <p:spPr>
          <a:xfrm>
            <a:off x="734668" y="5228934"/>
            <a:ext cx="5088900" cy="796469"/>
          </a:xfrm>
          <a:prstGeom prst="rect">
            <a:avLst/>
          </a:prstGeom>
          <a:ln>
            <a:solidFill>
              <a:schemeClr val="tx1"/>
            </a:solidFill>
          </a:ln>
        </p:spPr>
      </p:pic>
    </p:spTree>
    <p:extLst>
      <p:ext uri="{BB962C8B-B14F-4D97-AF65-F5344CB8AC3E}">
        <p14:creationId xmlns:p14="http://schemas.microsoft.com/office/powerpoint/2010/main" val="36097319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96" y="332590"/>
            <a:ext cx="8856984" cy="634082"/>
          </a:xfrm>
        </p:spPr>
        <p:txBody>
          <a:bodyPr/>
          <a:lstStyle/>
          <a:p>
            <a:r>
              <a:rPr lang="en-GB" sz="3200" dirty="0" smtClean="0">
                <a:latin typeface="Tahoma" panose="020B0604030504040204" pitchFamily="34" charset="0"/>
                <a:ea typeface="Tahoma" panose="020B0604030504040204" pitchFamily="34" charset="0"/>
                <a:cs typeface="Tahoma" panose="020B0604030504040204" pitchFamily="34" charset="0"/>
              </a:rPr>
              <a:t>Understanding fundamental biological questions</a:t>
            </a:r>
            <a:r>
              <a:rPr lang="en-GB" sz="3200" dirty="0">
                <a:latin typeface="Tahoma" panose="020B0604030504040204" pitchFamily="34" charset="0"/>
                <a:ea typeface="Tahoma" panose="020B0604030504040204" pitchFamily="34" charset="0"/>
                <a:cs typeface="Tahoma" panose="020B0604030504040204" pitchFamily="34" charset="0"/>
              </a:rPr>
              <a:t/>
            </a:r>
            <a:br>
              <a:rPr lang="en-GB" sz="3200" dirty="0">
                <a:latin typeface="Tahoma" panose="020B0604030504040204" pitchFamily="34" charset="0"/>
                <a:ea typeface="Tahoma" panose="020B0604030504040204" pitchFamily="34" charset="0"/>
                <a:cs typeface="Tahoma" panose="020B0604030504040204" pitchFamily="34" charset="0"/>
              </a:rPr>
            </a:br>
            <a:endParaRPr lang="en-GB" sz="3200" dirty="0">
              <a:latin typeface="Tahoma" panose="020B0604030504040204" pitchFamily="34" charset="0"/>
              <a:ea typeface="Tahoma" panose="020B0604030504040204" pitchFamily="34" charset="0"/>
              <a:cs typeface="Tahoma" panose="020B0604030504040204" pitchFamily="34" charset="0"/>
            </a:endParaRPr>
          </a:p>
        </p:txBody>
      </p:sp>
      <p:sp>
        <p:nvSpPr>
          <p:cNvPr id="3" name="Text Placeholder 2"/>
          <p:cNvSpPr>
            <a:spLocks noGrp="1"/>
          </p:cNvSpPr>
          <p:nvPr>
            <p:ph type="body" idx="1"/>
          </p:nvPr>
        </p:nvSpPr>
        <p:spPr>
          <a:xfrm>
            <a:off x="291652" y="1049635"/>
            <a:ext cx="8496944" cy="639762"/>
          </a:xfrm>
        </p:spPr>
        <p:txBody>
          <a:bodyPr/>
          <a:lstStyle/>
          <a:p>
            <a:pPr algn="ctr">
              <a:spcBef>
                <a:spcPts val="600"/>
              </a:spcBef>
            </a:pPr>
            <a:r>
              <a:rPr lang="en-GB" dirty="0" smtClean="0"/>
              <a:t>Altruism</a:t>
            </a:r>
          </a:p>
          <a:p>
            <a:pPr algn="ctr">
              <a:spcBef>
                <a:spcPts val="600"/>
              </a:spcBef>
            </a:pPr>
            <a:r>
              <a:rPr lang="en-GB" b="0" dirty="0" smtClean="0"/>
              <a:t>The evolution of cooperative breeding</a:t>
            </a:r>
            <a:endParaRPr lang="en-GB" b="0" dirty="0"/>
          </a:p>
        </p:txBody>
      </p:sp>
      <p:pic>
        <p:nvPicPr>
          <p:cNvPr id="10" name="Picture 7"/>
          <p:cNvPicPr>
            <a:picLocks noGrp="1" noChangeAspect="1" noChangeArrowheads="1"/>
          </p:cNvPicPr>
          <p:nvPr>
            <p:ph sz="half" idx="2"/>
          </p:nvPr>
        </p:nvPicPr>
        <p:blipFill>
          <a:blip r:embed="rId3" cstate="screen"/>
          <a:srcRect/>
          <a:stretch>
            <a:fillRect/>
          </a:stretch>
        </p:blipFill>
        <p:spPr bwMode="auto">
          <a:xfrm>
            <a:off x="277911" y="1958343"/>
            <a:ext cx="3660591" cy="21999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59" name="Group 56"/>
          <p:cNvGrpSpPr>
            <a:grpSpLocks/>
          </p:cNvGrpSpPr>
          <p:nvPr/>
        </p:nvGrpSpPr>
        <p:grpSpPr bwMode="auto">
          <a:xfrm>
            <a:off x="4431838" y="1818742"/>
            <a:ext cx="4244618" cy="2510729"/>
            <a:chOff x="1010825" y="1828800"/>
            <a:chExt cx="8014113" cy="4709586"/>
          </a:xfrm>
        </p:grpSpPr>
        <p:grpSp>
          <p:nvGrpSpPr>
            <p:cNvPr id="60" name="Group 4"/>
            <p:cNvGrpSpPr>
              <a:grpSpLocks/>
            </p:cNvGrpSpPr>
            <p:nvPr/>
          </p:nvGrpSpPr>
          <p:grpSpPr bwMode="auto">
            <a:xfrm>
              <a:off x="1010825" y="1828800"/>
              <a:ext cx="6758811" cy="4709586"/>
              <a:chOff x="655" y="1382"/>
              <a:chExt cx="3784" cy="2694"/>
            </a:xfrm>
          </p:grpSpPr>
          <p:grpSp>
            <p:nvGrpSpPr>
              <p:cNvPr id="64" name="Group 5"/>
              <p:cNvGrpSpPr>
                <a:grpSpLocks/>
              </p:cNvGrpSpPr>
              <p:nvPr/>
            </p:nvGrpSpPr>
            <p:grpSpPr bwMode="auto">
              <a:xfrm>
                <a:off x="655" y="1382"/>
                <a:ext cx="1584" cy="992"/>
                <a:chOff x="921" y="1264"/>
                <a:chExt cx="1584" cy="992"/>
              </a:xfrm>
            </p:grpSpPr>
            <p:grpSp>
              <p:nvGrpSpPr>
                <p:cNvPr id="93" name="Group 6"/>
                <p:cNvGrpSpPr>
                  <a:grpSpLocks/>
                </p:cNvGrpSpPr>
                <p:nvPr/>
              </p:nvGrpSpPr>
              <p:grpSpPr bwMode="auto">
                <a:xfrm>
                  <a:off x="1327" y="1824"/>
                  <a:ext cx="768" cy="432"/>
                  <a:chOff x="1327" y="1824"/>
                  <a:chExt cx="768" cy="432"/>
                </a:xfrm>
              </p:grpSpPr>
              <p:grpSp>
                <p:nvGrpSpPr>
                  <p:cNvPr id="95" name="Group 7"/>
                  <p:cNvGrpSpPr>
                    <a:grpSpLocks/>
                  </p:cNvGrpSpPr>
                  <p:nvPr/>
                </p:nvGrpSpPr>
                <p:grpSpPr bwMode="auto">
                  <a:xfrm>
                    <a:off x="1903" y="1824"/>
                    <a:ext cx="192" cy="432"/>
                    <a:chOff x="3312" y="2304"/>
                    <a:chExt cx="192" cy="432"/>
                  </a:xfrm>
                </p:grpSpPr>
                <p:grpSp>
                  <p:nvGrpSpPr>
                    <p:cNvPr id="99" name="Group 8"/>
                    <p:cNvGrpSpPr>
                      <a:grpSpLocks/>
                    </p:cNvGrpSpPr>
                    <p:nvPr/>
                  </p:nvGrpSpPr>
                  <p:grpSpPr bwMode="auto">
                    <a:xfrm>
                      <a:off x="3312" y="2304"/>
                      <a:ext cx="192" cy="432"/>
                      <a:chOff x="3312" y="2304"/>
                      <a:chExt cx="192" cy="432"/>
                    </a:xfrm>
                  </p:grpSpPr>
                  <p:sp>
                    <p:nvSpPr>
                      <p:cNvPr id="101" name="Oval 9"/>
                      <p:cNvSpPr>
                        <a:spLocks noChangeAspect="1" noChangeArrowheads="1"/>
                      </p:cNvSpPr>
                      <p:nvPr/>
                    </p:nvSpPr>
                    <p:spPr bwMode="auto">
                      <a:xfrm>
                        <a:off x="3312" y="2304"/>
                        <a:ext cx="192" cy="192"/>
                      </a:xfrm>
                      <a:prstGeom prst="ellipse">
                        <a:avLst/>
                      </a:prstGeom>
                      <a:solidFill>
                        <a:schemeClr val="bg1"/>
                      </a:solidFill>
                      <a:ln w="57150">
                        <a:solidFill>
                          <a:schemeClr val="tx1"/>
                        </a:solidFill>
                        <a:round/>
                        <a:headEnd/>
                        <a:tailEnd/>
                      </a:ln>
                    </p:spPr>
                    <p:txBody>
                      <a:bodyPr wrap="none" anchor="ctr"/>
                      <a:lstStyle/>
                      <a:p>
                        <a:endParaRPr lang="en-US"/>
                      </a:p>
                    </p:txBody>
                  </p:sp>
                  <p:sp>
                    <p:nvSpPr>
                      <p:cNvPr id="102" name="Line 10"/>
                      <p:cNvSpPr>
                        <a:spLocks noChangeShapeType="1"/>
                      </p:cNvSpPr>
                      <p:nvPr/>
                    </p:nvSpPr>
                    <p:spPr bwMode="auto">
                      <a:xfrm>
                        <a:off x="3408" y="2496"/>
                        <a:ext cx="0" cy="240"/>
                      </a:xfrm>
                      <a:prstGeom prst="line">
                        <a:avLst/>
                      </a:prstGeom>
                      <a:noFill/>
                      <a:ln w="57150">
                        <a:solidFill>
                          <a:schemeClr val="tx1"/>
                        </a:solidFill>
                        <a:round/>
                        <a:headEnd/>
                        <a:tailEnd/>
                      </a:ln>
                    </p:spPr>
                    <p:txBody>
                      <a:bodyPr wrap="none" anchor="ctr"/>
                      <a:lstStyle/>
                      <a:p>
                        <a:endParaRPr lang="en-GB"/>
                      </a:p>
                    </p:txBody>
                  </p:sp>
                </p:grpSp>
                <p:sp>
                  <p:nvSpPr>
                    <p:cNvPr id="100" name="Line 11"/>
                    <p:cNvSpPr>
                      <a:spLocks noChangeShapeType="1"/>
                    </p:cNvSpPr>
                    <p:nvPr/>
                  </p:nvSpPr>
                  <p:spPr bwMode="auto">
                    <a:xfrm>
                      <a:off x="3312" y="2640"/>
                      <a:ext cx="192" cy="0"/>
                    </a:xfrm>
                    <a:prstGeom prst="line">
                      <a:avLst/>
                    </a:prstGeom>
                    <a:noFill/>
                    <a:ln w="57150">
                      <a:solidFill>
                        <a:schemeClr val="tx1"/>
                      </a:solidFill>
                      <a:round/>
                      <a:headEnd/>
                      <a:tailEnd/>
                    </a:ln>
                  </p:spPr>
                  <p:txBody>
                    <a:bodyPr wrap="none" anchor="ctr"/>
                    <a:lstStyle/>
                    <a:p>
                      <a:endParaRPr lang="en-GB"/>
                    </a:p>
                  </p:txBody>
                </p:sp>
              </p:grpSp>
              <p:grpSp>
                <p:nvGrpSpPr>
                  <p:cNvPr id="96" name="Group 12"/>
                  <p:cNvGrpSpPr>
                    <a:grpSpLocks/>
                  </p:cNvGrpSpPr>
                  <p:nvPr/>
                </p:nvGrpSpPr>
                <p:grpSpPr bwMode="auto">
                  <a:xfrm>
                    <a:off x="1327" y="1848"/>
                    <a:ext cx="384" cy="384"/>
                    <a:chOff x="1728" y="1872"/>
                    <a:chExt cx="384" cy="384"/>
                  </a:xfrm>
                </p:grpSpPr>
                <p:sp>
                  <p:nvSpPr>
                    <p:cNvPr id="97" name="Oval 13"/>
                    <p:cNvSpPr>
                      <a:spLocks noChangeAspect="1" noChangeArrowheads="1"/>
                    </p:cNvSpPr>
                    <p:nvPr/>
                  </p:nvSpPr>
                  <p:spPr bwMode="auto">
                    <a:xfrm>
                      <a:off x="1728" y="2064"/>
                      <a:ext cx="192" cy="192"/>
                    </a:xfrm>
                    <a:prstGeom prst="ellipse">
                      <a:avLst/>
                    </a:prstGeom>
                    <a:solidFill>
                      <a:schemeClr val="bg1"/>
                    </a:solidFill>
                    <a:ln w="57150">
                      <a:solidFill>
                        <a:schemeClr val="tx1"/>
                      </a:solidFill>
                      <a:round/>
                      <a:headEnd/>
                      <a:tailEnd/>
                    </a:ln>
                  </p:spPr>
                  <p:txBody>
                    <a:bodyPr wrap="none" anchor="ctr"/>
                    <a:lstStyle/>
                    <a:p>
                      <a:endParaRPr lang="en-US"/>
                    </a:p>
                  </p:txBody>
                </p:sp>
                <p:sp>
                  <p:nvSpPr>
                    <p:cNvPr id="98" name="Line 14"/>
                    <p:cNvSpPr>
                      <a:spLocks noChangeAspect="1" noChangeShapeType="1"/>
                    </p:cNvSpPr>
                    <p:nvPr/>
                  </p:nvSpPr>
                  <p:spPr bwMode="auto">
                    <a:xfrm flipV="1">
                      <a:off x="1872" y="1872"/>
                      <a:ext cx="240" cy="240"/>
                    </a:xfrm>
                    <a:prstGeom prst="line">
                      <a:avLst/>
                    </a:prstGeom>
                    <a:noFill/>
                    <a:ln w="57150">
                      <a:solidFill>
                        <a:schemeClr val="tx1"/>
                      </a:solidFill>
                      <a:round/>
                      <a:headEnd/>
                      <a:tailEnd type="triangle" w="med" len="med"/>
                    </a:ln>
                  </p:spPr>
                  <p:txBody>
                    <a:bodyPr wrap="none" anchor="ctr"/>
                    <a:lstStyle/>
                    <a:p>
                      <a:endParaRPr lang="en-GB"/>
                    </a:p>
                  </p:txBody>
                </p:sp>
              </p:grpSp>
            </p:grpSp>
            <p:sp>
              <p:nvSpPr>
                <p:cNvPr id="94" name="Text Box 15"/>
                <p:cNvSpPr txBox="1">
                  <a:spLocks noChangeArrowheads="1"/>
                </p:cNvSpPr>
                <p:nvPr/>
              </p:nvSpPr>
              <p:spPr bwMode="auto">
                <a:xfrm>
                  <a:off x="921" y="1264"/>
                  <a:ext cx="1584" cy="375"/>
                </a:xfrm>
                <a:prstGeom prst="rect">
                  <a:avLst/>
                </a:prstGeom>
                <a:noFill/>
                <a:ln w="9525">
                  <a:noFill/>
                  <a:miter lim="800000"/>
                  <a:headEnd/>
                  <a:tailEnd/>
                </a:ln>
              </p:spPr>
              <p:txBody>
                <a:bodyPr wrap="none">
                  <a:spAutoFit/>
                </a:bodyPr>
                <a:lstStyle/>
                <a:p>
                  <a:pPr algn="ctr" eaLnBrk="0" hangingPunct="0"/>
                  <a:r>
                    <a:rPr lang="en-GB" sz="1778" dirty="0"/>
                    <a:t>Dominant pair</a:t>
                  </a:r>
                </a:p>
              </p:txBody>
            </p:sp>
          </p:grpSp>
          <p:grpSp>
            <p:nvGrpSpPr>
              <p:cNvPr id="65" name="Group 16"/>
              <p:cNvGrpSpPr>
                <a:grpSpLocks/>
              </p:cNvGrpSpPr>
              <p:nvPr/>
            </p:nvGrpSpPr>
            <p:grpSpPr bwMode="auto">
              <a:xfrm>
                <a:off x="2969" y="1382"/>
                <a:ext cx="1470" cy="1136"/>
                <a:chOff x="2969" y="1382"/>
                <a:chExt cx="1470" cy="1136"/>
              </a:xfrm>
            </p:grpSpPr>
            <p:sp>
              <p:nvSpPr>
                <p:cNvPr id="78" name="Text Box 17"/>
                <p:cNvSpPr txBox="1">
                  <a:spLocks noChangeArrowheads="1"/>
                </p:cNvSpPr>
                <p:nvPr/>
              </p:nvSpPr>
              <p:spPr bwMode="auto">
                <a:xfrm>
                  <a:off x="2969" y="1382"/>
                  <a:ext cx="1470" cy="375"/>
                </a:xfrm>
                <a:prstGeom prst="rect">
                  <a:avLst/>
                </a:prstGeom>
                <a:noFill/>
                <a:ln w="9525">
                  <a:noFill/>
                  <a:miter lim="800000"/>
                  <a:headEnd/>
                  <a:tailEnd/>
                </a:ln>
              </p:spPr>
              <p:txBody>
                <a:bodyPr wrap="none">
                  <a:spAutoFit/>
                </a:bodyPr>
                <a:lstStyle/>
                <a:p>
                  <a:pPr algn="ctr" eaLnBrk="0" hangingPunct="0"/>
                  <a:r>
                    <a:rPr lang="en-GB" sz="1778"/>
                    <a:t>subordinates</a:t>
                  </a:r>
                </a:p>
              </p:txBody>
            </p:sp>
            <p:grpSp>
              <p:nvGrpSpPr>
                <p:cNvPr id="79" name="Group 18"/>
                <p:cNvGrpSpPr>
                  <a:grpSpLocks/>
                </p:cNvGrpSpPr>
                <p:nvPr/>
              </p:nvGrpSpPr>
              <p:grpSpPr bwMode="auto">
                <a:xfrm>
                  <a:off x="3291" y="1894"/>
                  <a:ext cx="917" cy="624"/>
                  <a:chOff x="3291" y="1894"/>
                  <a:chExt cx="917" cy="624"/>
                </a:xfrm>
              </p:grpSpPr>
              <p:grpSp>
                <p:nvGrpSpPr>
                  <p:cNvPr id="80" name="Group 19"/>
                  <p:cNvGrpSpPr>
                    <a:grpSpLocks/>
                  </p:cNvGrpSpPr>
                  <p:nvPr/>
                </p:nvGrpSpPr>
                <p:grpSpPr bwMode="auto">
                  <a:xfrm>
                    <a:off x="3824" y="2038"/>
                    <a:ext cx="384" cy="384"/>
                    <a:chOff x="1728" y="1872"/>
                    <a:chExt cx="384" cy="384"/>
                  </a:xfrm>
                </p:grpSpPr>
                <p:sp>
                  <p:nvSpPr>
                    <p:cNvPr id="91" name="Oval 20"/>
                    <p:cNvSpPr>
                      <a:spLocks noChangeAspect="1" noChangeArrowheads="1"/>
                    </p:cNvSpPr>
                    <p:nvPr/>
                  </p:nvSpPr>
                  <p:spPr bwMode="auto">
                    <a:xfrm>
                      <a:off x="1728" y="2064"/>
                      <a:ext cx="192" cy="192"/>
                    </a:xfrm>
                    <a:prstGeom prst="ellipse">
                      <a:avLst/>
                    </a:prstGeom>
                    <a:solidFill>
                      <a:schemeClr val="bg1"/>
                    </a:solidFill>
                    <a:ln w="57150">
                      <a:solidFill>
                        <a:schemeClr val="tx1"/>
                      </a:solidFill>
                      <a:round/>
                      <a:headEnd/>
                      <a:tailEnd/>
                    </a:ln>
                  </p:spPr>
                  <p:txBody>
                    <a:bodyPr wrap="none" anchor="ctr"/>
                    <a:lstStyle/>
                    <a:p>
                      <a:endParaRPr lang="en-US"/>
                    </a:p>
                  </p:txBody>
                </p:sp>
                <p:sp>
                  <p:nvSpPr>
                    <p:cNvPr id="92" name="Line 21"/>
                    <p:cNvSpPr>
                      <a:spLocks noChangeAspect="1" noChangeShapeType="1"/>
                    </p:cNvSpPr>
                    <p:nvPr/>
                  </p:nvSpPr>
                  <p:spPr bwMode="auto">
                    <a:xfrm flipV="1">
                      <a:off x="1872" y="1872"/>
                      <a:ext cx="240" cy="240"/>
                    </a:xfrm>
                    <a:prstGeom prst="line">
                      <a:avLst/>
                    </a:prstGeom>
                    <a:noFill/>
                    <a:ln w="57150">
                      <a:solidFill>
                        <a:schemeClr val="tx1"/>
                      </a:solidFill>
                      <a:round/>
                      <a:headEnd/>
                      <a:tailEnd type="triangle" w="med" len="med"/>
                    </a:ln>
                  </p:spPr>
                  <p:txBody>
                    <a:bodyPr wrap="none" anchor="ctr"/>
                    <a:lstStyle/>
                    <a:p>
                      <a:endParaRPr lang="en-GB"/>
                    </a:p>
                  </p:txBody>
                </p:sp>
              </p:grpSp>
              <p:grpSp>
                <p:nvGrpSpPr>
                  <p:cNvPr id="81" name="Group 22"/>
                  <p:cNvGrpSpPr>
                    <a:grpSpLocks/>
                  </p:cNvGrpSpPr>
                  <p:nvPr/>
                </p:nvGrpSpPr>
                <p:grpSpPr bwMode="auto">
                  <a:xfrm>
                    <a:off x="3579" y="1894"/>
                    <a:ext cx="192" cy="432"/>
                    <a:chOff x="3312" y="2304"/>
                    <a:chExt cx="192" cy="432"/>
                  </a:xfrm>
                </p:grpSpPr>
                <p:grpSp>
                  <p:nvGrpSpPr>
                    <p:cNvPr id="87" name="Group 23"/>
                    <p:cNvGrpSpPr>
                      <a:grpSpLocks/>
                    </p:cNvGrpSpPr>
                    <p:nvPr/>
                  </p:nvGrpSpPr>
                  <p:grpSpPr bwMode="auto">
                    <a:xfrm>
                      <a:off x="3312" y="2304"/>
                      <a:ext cx="192" cy="432"/>
                      <a:chOff x="3312" y="2304"/>
                      <a:chExt cx="192" cy="432"/>
                    </a:xfrm>
                  </p:grpSpPr>
                  <p:sp>
                    <p:nvSpPr>
                      <p:cNvPr id="89" name="Oval 24"/>
                      <p:cNvSpPr>
                        <a:spLocks noChangeAspect="1" noChangeArrowheads="1"/>
                      </p:cNvSpPr>
                      <p:nvPr/>
                    </p:nvSpPr>
                    <p:spPr bwMode="auto">
                      <a:xfrm>
                        <a:off x="3312" y="2304"/>
                        <a:ext cx="192" cy="192"/>
                      </a:xfrm>
                      <a:prstGeom prst="ellipse">
                        <a:avLst/>
                      </a:prstGeom>
                      <a:solidFill>
                        <a:schemeClr val="bg1"/>
                      </a:solidFill>
                      <a:ln w="57150">
                        <a:solidFill>
                          <a:schemeClr val="tx1"/>
                        </a:solidFill>
                        <a:round/>
                        <a:headEnd/>
                        <a:tailEnd/>
                      </a:ln>
                    </p:spPr>
                    <p:txBody>
                      <a:bodyPr wrap="none" anchor="ctr"/>
                      <a:lstStyle/>
                      <a:p>
                        <a:endParaRPr lang="en-US"/>
                      </a:p>
                    </p:txBody>
                  </p:sp>
                  <p:sp>
                    <p:nvSpPr>
                      <p:cNvPr id="90" name="Line 25"/>
                      <p:cNvSpPr>
                        <a:spLocks noChangeShapeType="1"/>
                      </p:cNvSpPr>
                      <p:nvPr/>
                    </p:nvSpPr>
                    <p:spPr bwMode="auto">
                      <a:xfrm>
                        <a:off x="3408" y="2496"/>
                        <a:ext cx="0" cy="240"/>
                      </a:xfrm>
                      <a:prstGeom prst="line">
                        <a:avLst/>
                      </a:prstGeom>
                      <a:noFill/>
                      <a:ln w="57150">
                        <a:solidFill>
                          <a:schemeClr val="tx1"/>
                        </a:solidFill>
                        <a:round/>
                        <a:headEnd/>
                        <a:tailEnd/>
                      </a:ln>
                    </p:spPr>
                    <p:txBody>
                      <a:bodyPr wrap="none" anchor="ctr"/>
                      <a:lstStyle/>
                      <a:p>
                        <a:endParaRPr lang="en-GB"/>
                      </a:p>
                    </p:txBody>
                  </p:sp>
                </p:grpSp>
                <p:sp>
                  <p:nvSpPr>
                    <p:cNvPr id="88" name="Line 26"/>
                    <p:cNvSpPr>
                      <a:spLocks noChangeShapeType="1"/>
                    </p:cNvSpPr>
                    <p:nvPr/>
                  </p:nvSpPr>
                  <p:spPr bwMode="auto">
                    <a:xfrm>
                      <a:off x="3312" y="2640"/>
                      <a:ext cx="192" cy="0"/>
                    </a:xfrm>
                    <a:prstGeom prst="line">
                      <a:avLst/>
                    </a:prstGeom>
                    <a:noFill/>
                    <a:ln w="57150">
                      <a:solidFill>
                        <a:schemeClr val="tx1"/>
                      </a:solidFill>
                      <a:round/>
                      <a:headEnd/>
                      <a:tailEnd/>
                    </a:ln>
                  </p:spPr>
                  <p:txBody>
                    <a:bodyPr wrap="none" anchor="ctr"/>
                    <a:lstStyle/>
                    <a:p>
                      <a:endParaRPr lang="en-GB"/>
                    </a:p>
                  </p:txBody>
                </p:sp>
              </p:grpSp>
              <p:grpSp>
                <p:nvGrpSpPr>
                  <p:cNvPr id="82" name="Group 27"/>
                  <p:cNvGrpSpPr>
                    <a:grpSpLocks/>
                  </p:cNvGrpSpPr>
                  <p:nvPr/>
                </p:nvGrpSpPr>
                <p:grpSpPr bwMode="auto">
                  <a:xfrm>
                    <a:off x="3291" y="2086"/>
                    <a:ext cx="192" cy="432"/>
                    <a:chOff x="3312" y="2304"/>
                    <a:chExt cx="192" cy="432"/>
                  </a:xfrm>
                </p:grpSpPr>
                <p:grpSp>
                  <p:nvGrpSpPr>
                    <p:cNvPr id="83" name="Group 28"/>
                    <p:cNvGrpSpPr>
                      <a:grpSpLocks/>
                    </p:cNvGrpSpPr>
                    <p:nvPr/>
                  </p:nvGrpSpPr>
                  <p:grpSpPr bwMode="auto">
                    <a:xfrm>
                      <a:off x="3312" y="2304"/>
                      <a:ext cx="192" cy="432"/>
                      <a:chOff x="3312" y="2304"/>
                      <a:chExt cx="192" cy="432"/>
                    </a:xfrm>
                  </p:grpSpPr>
                  <p:sp>
                    <p:nvSpPr>
                      <p:cNvPr id="85" name="Oval 29"/>
                      <p:cNvSpPr>
                        <a:spLocks noChangeAspect="1" noChangeArrowheads="1"/>
                      </p:cNvSpPr>
                      <p:nvPr/>
                    </p:nvSpPr>
                    <p:spPr bwMode="auto">
                      <a:xfrm>
                        <a:off x="3312" y="2304"/>
                        <a:ext cx="192" cy="192"/>
                      </a:xfrm>
                      <a:prstGeom prst="ellipse">
                        <a:avLst/>
                      </a:prstGeom>
                      <a:solidFill>
                        <a:schemeClr val="bg1"/>
                      </a:solidFill>
                      <a:ln w="57150">
                        <a:solidFill>
                          <a:schemeClr val="tx1"/>
                        </a:solidFill>
                        <a:round/>
                        <a:headEnd/>
                        <a:tailEnd/>
                      </a:ln>
                    </p:spPr>
                    <p:txBody>
                      <a:bodyPr wrap="none" anchor="ctr"/>
                      <a:lstStyle/>
                      <a:p>
                        <a:endParaRPr lang="en-US"/>
                      </a:p>
                    </p:txBody>
                  </p:sp>
                  <p:sp>
                    <p:nvSpPr>
                      <p:cNvPr id="86" name="Line 30"/>
                      <p:cNvSpPr>
                        <a:spLocks noChangeShapeType="1"/>
                      </p:cNvSpPr>
                      <p:nvPr/>
                    </p:nvSpPr>
                    <p:spPr bwMode="auto">
                      <a:xfrm>
                        <a:off x="3408" y="2496"/>
                        <a:ext cx="0" cy="240"/>
                      </a:xfrm>
                      <a:prstGeom prst="line">
                        <a:avLst/>
                      </a:prstGeom>
                      <a:noFill/>
                      <a:ln w="57150">
                        <a:solidFill>
                          <a:schemeClr val="tx1"/>
                        </a:solidFill>
                        <a:round/>
                        <a:headEnd/>
                        <a:tailEnd/>
                      </a:ln>
                    </p:spPr>
                    <p:txBody>
                      <a:bodyPr wrap="none" anchor="ctr"/>
                      <a:lstStyle/>
                      <a:p>
                        <a:endParaRPr lang="en-GB"/>
                      </a:p>
                    </p:txBody>
                  </p:sp>
                </p:grpSp>
                <p:sp>
                  <p:nvSpPr>
                    <p:cNvPr id="84" name="Line 31"/>
                    <p:cNvSpPr>
                      <a:spLocks noChangeShapeType="1"/>
                    </p:cNvSpPr>
                    <p:nvPr/>
                  </p:nvSpPr>
                  <p:spPr bwMode="auto">
                    <a:xfrm>
                      <a:off x="3312" y="2640"/>
                      <a:ext cx="192" cy="0"/>
                    </a:xfrm>
                    <a:prstGeom prst="line">
                      <a:avLst/>
                    </a:prstGeom>
                    <a:noFill/>
                    <a:ln w="57150">
                      <a:solidFill>
                        <a:schemeClr val="tx1"/>
                      </a:solidFill>
                      <a:round/>
                      <a:headEnd/>
                      <a:tailEnd/>
                    </a:ln>
                  </p:spPr>
                  <p:txBody>
                    <a:bodyPr wrap="none" anchor="ctr"/>
                    <a:lstStyle/>
                    <a:p>
                      <a:endParaRPr lang="en-GB"/>
                    </a:p>
                  </p:txBody>
                </p:sp>
              </p:grpSp>
            </p:grpSp>
          </p:grpSp>
          <p:sp>
            <p:nvSpPr>
              <p:cNvPr id="66" name="AutoShape 32"/>
              <p:cNvSpPr>
                <a:spLocks noChangeAspect="1"/>
              </p:cNvSpPr>
              <p:nvPr/>
            </p:nvSpPr>
            <p:spPr bwMode="auto">
              <a:xfrm rot="5375208">
                <a:off x="2312" y="1384"/>
                <a:ext cx="576" cy="3472"/>
              </a:xfrm>
              <a:prstGeom prst="rightBrace">
                <a:avLst>
                  <a:gd name="adj1" fmla="val 64659"/>
                  <a:gd name="adj2" fmla="val 50000"/>
                </a:avLst>
              </a:prstGeom>
              <a:noFill/>
              <a:ln w="57150">
                <a:solidFill>
                  <a:schemeClr val="tx1"/>
                </a:solidFill>
                <a:round/>
                <a:headEnd/>
                <a:tailEnd/>
              </a:ln>
            </p:spPr>
            <p:txBody>
              <a:bodyPr wrap="none" anchor="ctr"/>
              <a:lstStyle/>
              <a:p>
                <a:endParaRPr lang="en-US"/>
              </a:p>
            </p:txBody>
          </p:sp>
          <p:sp>
            <p:nvSpPr>
              <p:cNvPr id="67" name="Text Box 33"/>
              <p:cNvSpPr txBox="1">
                <a:spLocks noChangeArrowheads="1"/>
              </p:cNvSpPr>
              <p:nvPr/>
            </p:nvSpPr>
            <p:spPr bwMode="auto">
              <a:xfrm>
                <a:off x="2300" y="1625"/>
                <a:ext cx="537" cy="852"/>
              </a:xfrm>
              <a:prstGeom prst="rect">
                <a:avLst/>
              </a:prstGeom>
              <a:noFill/>
              <a:ln w="9525">
                <a:noFill/>
                <a:miter lim="800000"/>
                <a:headEnd/>
                <a:tailEnd/>
              </a:ln>
            </p:spPr>
            <p:txBody>
              <a:bodyPr wrap="none">
                <a:spAutoFit/>
              </a:bodyPr>
              <a:lstStyle/>
              <a:p>
                <a:pPr algn="ctr" eaLnBrk="0" hangingPunct="0"/>
                <a:r>
                  <a:rPr lang="en-GB" sz="4800" dirty="0"/>
                  <a:t>+</a:t>
                </a:r>
                <a:endParaRPr lang="en-GB" sz="4800" baseline="-25000" dirty="0"/>
              </a:p>
            </p:txBody>
          </p:sp>
          <p:grpSp>
            <p:nvGrpSpPr>
              <p:cNvPr id="68" name="Group 34"/>
              <p:cNvGrpSpPr>
                <a:grpSpLocks/>
              </p:cNvGrpSpPr>
              <p:nvPr/>
            </p:nvGrpSpPr>
            <p:grpSpPr bwMode="auto">
              <a:xfrm>
                <a:off x="1728" y="3701"/>
                <a:ext cx="1728" cy="375"/>
                <a:chOff x="1860" y="3535"/>
                <a:chExt cx="1728" cy="375"/>
              </a:xfrm>
            </p:grpSpPr>
            <p:grpSp>
              <p:nvGrpSpPr>
                <p:cNvPr id="69" name="Group 35"/>
                <p:cNvGrpSpPr>
                  <a:grpSpLocks noChangeAspect="1"/>
                </p:cNvGrpSpPr>
                <p:nvPr/>
              </p:nvGrpSpPr>
              <p:grpSpPr bwMode="auto">
                <a:xfrm flipH="1">
                  <a:off x="2262" y="3548"/>
                  <a:ext cx="152" cy="306"/>
                  <a:chOff x="3312" y="2304"/>
                  <a:chExt cx="192" cy="432"/>
                </a:xfrm>
              </p:grpSpPr>
              <p:grpSp>
                <p:nvGrpSpPr>
                  <p:cNvPr id="74" name="Group 36"/>
                  <p:cNvGrpSpPr>
                    <a:grpSpLocks noChangeAspect="1"/>
                  </p:cNvGrpSpPr>
                  <p:nvPr/>
                </p:nvGrpSpPr>
                <p:grpSpPr bwMode="auto">
                  <a:xfrm>
                    <a:off x="3312" y="2304"/>
                    <a:ext cx="192" cy="432"/>
                    <a:chOff x="3312" y="2304"/>
                    <a:chExt cx="192" cy="432"/>
                  </a:xfrm>
                </p:grpSpPr>
                <p:sp>
                  <p:nvSpPr>
                    <p:cNvPr id="76" name="Oval 37"/>
                    <p:cNvSpPr>
                      <a:spLocks noChangeAspect="1" noChangeArrowheads="1"/>
                    </p:cNvSpPr>
                    <p:nvPr/>
                  </p:nvSpPr>
                  <p:spPr bwMode="auto">
                    <a:xfrm>
                      <a:off x="3312" y="2304"/>
                      <a:ext cx="192" cy="192"/>
                    </a:xfrm>
                    <a:prstGeom prst="ellipse">
                      <a:avLst/>
                    </a:prstGeom>
                    <a:solidFill>
                      <a:schemeClr val="bg1"/>
                    </a:solidFill>
                    <a:ln w="57150">
                      <a:solidFill>
                        <a:schemeClr val="tx1"/>
                      </a:solidFill>
                      <a:round/>
                      <a:headEnd/>
                      <a:tailEnd/>
                    </a:ln>
                  </p:spPr>
                  <p:txBody>
                    <a:bodyPr wrap="none" anchor="ctr"/>
                    <a:lstStyle/>
                    <a:p>
                      <a:endParaRPr lang="en-US"/>
                    </a:p>
                  </p:txBody>
                </p:sp>
                <p:sp>
                  <p:nvSpPr>
                    <p:cNvPr id="77" name="Line 38"/>
                    <p:cNvSpPr>
                      <a:spLocks noChangeAspect="1" noChangeShapeType="1"/>
                    </p:cNvSpPr>
                    <p:nvPr/>
                  </p:nvSpPr>
                  <p:spPr bwMode="auto">
                    <a:xfrm>
                      <a:off x="3408" y="2496"/>
                      <a:ext cx="0" cy="240"/>
                    </a:xfrm>
                    <a:prstGeom prst="line">
                      <a:avLst/>
                    </a:prstGeom>
                    <a:noFill/>
                    <a:ln w="57150">
                      <a:solidFill>
                        <a:schemeClr val="tx1"/>
                      </a:solidFill>
                      <a:round/>
                      <a:headEnd/>
                      <a:tailEnd/>
                    </a:ln>
                  </p:spPr>
                  <p:txBody>
                    <a:bodyPr wrap="none" anchor="ctr"/>
                    <a:lstStyle/>
                    <a:p>
                      <a:endParaRPr lang="en-GB"/>
                    </a:p>
                  </p:txBody>
                </p:sp>
              </p:grpSp>
              <p:sp>
                <p:nvSpPr>
                  <p:cNvPr id="75" name="Line 39"/>
                  <p:cNvSpPr>
                    <a:spLocks noChangeAspect="1" noChangeShapeType="1"/>
                  </p:cNvSpPr>
                  <p:nvPr/>
                </p:nvSpPr>
                <p:spPr bwMode="auto">
                  <a:xfrm>
                    <a:off x="3312" y="2640"/>
                    <a:ext cx="192" cy="0"/>
                  </a:xfrm>
                  <a:prstGeom prst="line">
                    <a:avLst/>
                  </a:prstGeom>
                  <a:noFill/>
                  <a:ln w="57150">
                    <a:solidFill>
                      <a:schemeClr val="tx1"/>
                    </a:solidFill>
                    <a:round/>
                    <a:headEnd/>
                    <a:tailEnd/>
                  </a:ln>
                </p:spPr>
                <p:txBody>
                  <a:bodyPr wrap="none" anchor="ctr"/>
                  <a:lstStyle/>
                  <a:p>
                    <a:endParaRPr lang="en-GB"/>
                  </a:p>
                </p:txBody>
              </p:sp>
            </p:grpSp>
            <p:grpSp>
              <p:nvGrpSpPr>
                <p:cNvPr id="70" name="Group 40"/>
                <p:cNvGrpSpPr>
                  <a:grpSpLocks noChangeAspect="1"/>
                </p:cNvGrpSpPr>
                <p:nvPr/>
              </p:nvGrpSpPr>
              <p:grpSpPr bwMode="auto">
                <a:xfrm>
                  <a:off x="1860" y="3548"/>
                  <a:ext cx="268" cy="268"/>
                  <a:chOff x="1728" y="1872"/>
                  <a:chExt cx="384" cy="384"/>
                </a:xfrm>
              </p:grpSpPr>
              <p:sp>
                <p:nvSpPr>
                  <p:cNvPr id="72" name="Oval 41"/>
                  <p:cNvSpPr>
                    <a:spLocks noChangeAspect="1" noChangeArrowheads="1"/>
                  </p:cNvSpPr>
                  <p:nvPr/>
                </p:nvSpPr>
                <p:spPr bwMode="auto">
                  <a:xfrm>
                    <a:off x="1728" y="2064"/>
                    <a:ext cx="192" cy="192"/>
                  </a:xfrm>
                  <a:prstGeom prst="ellipse">
                    <a:avLst/>
                  </a:prstGeom>
                  <a:solidFill>
                    <a:schemeClr val="bg1"/>
                  </a:solidFill>
                  <a:ln w="57150">
                    <a:solidFill>
                      <a:schemeClr val="tx1"/>
                    </a:solidFill>
                    <a:round/>
                    <a:headEnd/>
                    <a:tailEnd/>
                  </a:ln>
                </p:spPr>
                <p:txBody>
                  <a:bodyPr wrap="none" anchor="ctr"/>
                  <a:lstStyle/>
                  <a:p>
                    <a:endParaRPr lang="en-US"/>
                  </a:p>
                </p:txBody>
              </p:sp>
              <p:sp>
                <p:nvSpPr>
                  <p:cNvPr id="73" name="Line 42"/>
                  <p:cNvSpPr>
                    <a:spLocks noChangeAspect="1" noChangeShapeType="1"/>
                  </p:cNvSpPr>
                  <p:nvPr/>
                </p:nvSpPr>
                <p:spPr bwMode="auto">
                  <a:xfrm flipV="1">
                    <a:off x="1872" y="1872"/>
                    <a:ext cx="240" cy="240"/>
                  </a:xfrm>
                  <a:prstGeom prst="line">
                    <a:avLst/>
                  </a:prstGeom>
                  <a:noFill/>
                  <a:ln w="57150">
                    <a:solidFill>
                      <a:schemeClr val="tx1"/>
                    </a:solidFill>
                    <a:round/>
                    <a:headEnd/>
                    <a:tailEnd type="triangle" w="med" len="med"/>
                  </a:ln>
                </p:spPr>
                <p:txBody>
                  <a:bodyPr wrap="none" anchor="ctr"/>
                  <a:lstStyle/>
                  <a:p>
                    <a:endParaRPr lang="en-GB"/>
                  </a:p>
                </p:txBody>
              </p:sp>
            </p:grpSp>
            <p:sp>
              <p:nvSpPr>
                <p:cNvPr id="71" name="Text Box 43"/>
                <p:cNvSpPr txBox="1">
                  <a:spLocks noChangeArrowheads="1"/>
                </p:cNvSpPr>
                <p:nvPr/>
              </p:nvSpPr>
              <p:spPr bwMode="auto">
                <a:xfrm>
                  <a:off x="2546" y="3535"/>
                  <a:ext cx="1042" cy="375"/>
                </a:xfrm>
                <a:prstGeom prst="rect">
                  <a:avLst/>
                </a:prstGeom>
                <a:noFill/>
                <a:ln w="9525">
                  <a:noFill/>
                  <a:miter lim="800000"/>
                  <a:headEnd/>
                  <a:tailEnd/>
                </a:ln>
              </p:spPr>
              <p:txBody>
                <a:bodyPr wrap="none">
                  <a:spAutoFit/>
                </a:bodyPr>
                <a:lstStyle/>
                <a:p>
                  <a:pPr algn="ctr" eaLnBrk="0" hangingPunct="0"/>
                  <a:r>
                    <a:rPr lang="en-GB" sz="1778" dirty="0"/>
                    <a:t>offspring</a:t>
                  </a:r>
                </a:p>
              </p:txBody>
            </p:sp>
          </p:grpSp>
        </p:grpSp>
        <p:sp>
          <p:nvSpPr>
            <p:cNvPr id="61" name="Line 44"/>
            <p:cNvSpPr>
              <a:spLocks noChangeShapeType="1"/>
            </p:cNvSpPr>
            <p:nvPr/>
          </p:nvSpPr>
          <p:spPr bwMode="auto">
            <a:xfrm>
              <a:off x="6538913" y="6122988"/>
              <a:ext cx="2486025" cy="0"/>
            </a:xfrm>
            <a:prstGeom prst="line">
              <a:avLst/>
            </a:prstGeom>
            <a:noFill/>
            <a:ln w="38100">
              <a:solidFill>
                <a:schemeClr val="tx1"/>
              </a:solidFill>
              <a:prstDash val="sysDot"/>
              <a:round/>
              <a:headEnd/>
              <a:tailEnd/>
            </a:ln>
          </p:spPr>
          <p:txBody>
            <a:bodyPr wrap="none" anchor="ctr"/>
            <a:lstStyle/>
            <a:p>
              <a:endParaRPr lang="en-GB"/>
            </a:p>
          </p:txBody>
        </p:sp>
        <p:sp>
          <p:nvSpPr>
            <p:cNvPr id="62" name="Line 45"/>
            <p:cNvSpPr>
              <a:spLocks noChangeShapeType="1"/>
            </p:cNvSpPr>
            <p:nvPr/>
          </p:nvSpPr>
          <p:spPr bwMode="auto">
            <a:xfrm flipV="1">
              <a:off x="9024938" y="2120900"/>
              <a:ext cx="0" cy="3946525"/>
            </a:xfrm>
            <a:prstGeom prst="line">
              <a:avLst/>
            </a:prstGeom>
            <a:noFill/>
            <a:ln w="38100">
              <a:solidFill>
                <a:schemeClr val="tx1"/>
              </a:solidFill>
              <a:prstDash val="sysDot"/>
              <a:round/>
              <a:headEnd/>
              <a:tailEnd type="none" w="lg" len="sm"/>
            </a:ln>
          </p:spPr>
          <p:txBody>
            <a:bodyPr wrap="none" anchor="ctr"/>
            <a:lstStyle/>
            <a:p>
              <a:endParaRPr lang="en-GB"/>
            </a:p>
          </p:txBody>
        </p:sp>
        <p:sp>
          <p:nvSpPr>
            <p:cNvPr id="63" name="Line 46"/>
            <p:cNvSpPr>
              <a:spLocks noChangeShapeType="1"/>
            </p:cNvSpPr>
            <p:nvPr/>
          </p:nvSpPr>
          <p:spPr bwMode="auto">
            <a:xfrm flipH="1">
              <a:off x="7662863" y="2120900"/>
              <a:ext cx="1362075" cy="0"/>
            </a:xfrm>
            <a:prstGeom prst="line">
              <a:avLst/>
            </a:prstGeom>
            <a:noFill/>
            <a:ln w="38100">
              <a:solidFill>
                <a:schemeClr val="tx1"/>
              </a:solidFill>
              <a:prstDash val="sysDot"/>
              <a:round/>
              <a:headEnd/>
              <a:tailEnd type="triangle" w="lg" len="med"/>
            </a:ln>
          </p:spPr>
          <p:txBody>
            <a:bodyPr wrap="none" anchor="ctr"/>
            <a:lstStyle/>
            <a:p>
              <a:endParaRPr lang="en-GB"/>
            </a:p>
          </p:txBody>
        </p:sp>
      </p:grpSp>
      <p:pic>
        <p:nvPicPr>
          <p:cNvPr id="56"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599" t="44587" r="5242" b="27248"/>
          <a:stretch/>
        </p:blipFill>
        <p:spPr bwMode="auto">
          <a:xfrm>
            <a:off x="734668" y="4375376"/>
            <a:ext cx="4581204" cy="95773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57" name="Picture 3"/>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0440" t="44052" r="31637" b="30192"/>
          <a:stretch/>
        </p:blipFill>
        <p:spPr bwMode="auto">
          <a:xfrm>
            <a:off x="4483478" y="4659290"/>
            <a:ext cx="3803580" cy="95089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 name="Picture 102"/>
          <p:cNvPicPr>
            <a:picLocks noChangeAspect="1"/>
          </p:cNvPicPr>
          <p:nvPr/>
        </p:nvPicPr>
        <p:blipFill>
          <a:blip r:embed="rId6"/>
          <a:stretch>
            <a:fillRect/>
          </a:stretch>
        </p:blipFill>
        <p:spPr>
          <a:xfrm>
            <a:off x="734668" y="5228934"/>
            <a:ext cx="5088900" cy="796469"/>
          </a:xfrm>
          <a:prstGeom prst="rect">
            <a:avLst/>
          </a:prstGeom>
          <a:ln>
            <a:solidFill>
              <a:schemeClr val="tx1"/>
            </a:solidFill>
          </a:ln>
        </p:spPr>
      </p:pic>
      <p:pic>
        <p:nvPicPr>
          <p:cNvPr id="104" name="Picture 103"/>
          <p:cNvPicPr>
            <a:picLocks noChangeAspect="1"/>
          </p:cNvPicPr>
          <p:nvPr/>
        </p:nvPicPr>
        <p:blipFill>
          <a:blip r:embed="rId7"/>
          <a:stretch>
            <a:fillRect/>
          </a:stretch>
        </p:blipFill>
        <p:spPr>
          <a:xfrm>
            <a:off x="4266278" y="5392144"/>
            <a:ext cx="3443540" cy="796992"/>
          </a:xfrm>
          <a:prstGeom prst="rect">
            <a:avLst/>
          </a:prstGeom>
          <a:ln>
            <a:solidFill>
              <a:schemeClr val="tx1"/>
            </a:solidFill>
          </a:ln>
        </p:spPr>
      </p:pic>
    </p:spTree>
    <p:extLst>
      <p:ext uri="{BB962C8B-B14F-4D97-AF65-F5344CB8AC3E}">
        <p14:creationId xmlns:p14="http://schemas.microsoft.com/office/powerpoint/2010/main" val="39385894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96" y="332590"/>
            <a:ext cx="8856984" cy="634082"/>
          </a:xfrm>
        </p:spPr>
        <p:txBody>
          <a:bodyPr/>
          <a:lstStyle/>
          <a:p>
            <a:r>
              <a:rPr lang="en-GB" sz="3200" dirty="0" smtClean="0">
                <a:latin typeface="Tahoma" panose="020B0604030504040204" pitchFamily="34" charset="0"/>
                <a:ea typeface="Tahoma" panose="020B0604030504040204" pitchFamily="34" charset="0"/>
                <a:cs typeface="Tahoma" panose="020B0604030504040204" pitchFamily="34" charset="0"/>
              </a:rPr>
              <a:t>Understanding fundamental biological questions</a:t>
            </a:r>
            <a:r>
              <a:rPr lang="en-GB" sz="3200" dirty="0">
                <a:latin typeface="Tahoma" panose="020B0604030504040204" pitchFamily="34" charset="0"/>
                <a:ea typeface="Tahoma" panose="020B0604030504040204" pitchFamily="34" charset="0"/>
                <a:cs typeface="Tahoma" panose="020B0604030504040204" pitchFamily="34" charset="0"/>
              </a:rPr>
              <a:t/>
            </a:r>
            <a:br>
              <a:rPr lang="en-GB" sz="3200" dirty="0">
                <a:latin typeface="Tahoma" panose="020B0604030504040204" pitchFamily="34" charset="0"/>
                <a:ea typeface="Tahoma" panose="020B0604030504040204" pitchFamily="34" charset="0"/>
                <a:cs typeface="Tahoma" panose="020B0604030504040204" pitchFamily="34" charset="0"/>
              </a:rPr>
            </a:br>
            <a:endParaRPr lang="en-GB" sz="3200" dirty="0">
              <a:latin typeface="Tahoma" panose="020B0604030504040204" pitchFamily="34" charset="0"/>
              <a:ea typeface="Tahoma" panose="020B0604030504040204" pitchFamily="34" charset="0"/>
              <a:cs typeface="Tahoma" panose="020B0604030504040204" pitchFamily="34" charset="0"/>
            </a:endParaRPr>
          </a:p>
        </p:txBody>
      </p:sp>
      <p:sp>
        <p:nvSpPr>
          <p:cNvPr id="3" name="Text Placeholder 2"/>
          <p:cNvSpPr>
            <a:spLocks noGrp="1"/>
          </p:cNvSpPr>
          <p:nvPr>
            <p:ph type="body" idx="1"/>
          </p:nvPr>
        </p:nvSpPr>
        <p:spPr>
          <a:xfrm>
            <a:off x="291652" y="1049635"/>
            <a:ext cx="8496944" cy="639762"/>
          </a:xfrm>
        </p:spPr>
        <p:txBody>
          <a:bodyPr/>
          <a:lstStyle/>
          <a:p>
            <a:pPr algn="ctr">
              <a:spcBef>
                <a:spcPts val="600"/>
              </a:spcBef>
            </a:pPr>
            <a:r>
              <a:rPr lang="en-GB" dirty="0" smtClean="0"/>
              <a:t>Altruism</a:t>
            </a:r>
          </a:p>
          <a:p>
            <a:pPr algn="ctr">
              <a:spcBef>
                <a:spcPts val="600"/>
              </a:spcBef>
            </a:pPr>
            <a:r>
              <a:rPr lang="en-GB" b="0" dirty="0" smtClean="0"/>
              <a:t>The evolution of cooperative breeding</a:t>
            </a:r>
            <a:endParaRPr lang="en-GB" b="0" dirty="0"/>
          </a:p>
        </p:txBody>
      </p:sp>
      <p:pic>
        <p:nvPicPr>
          <p:cNvPr id="10" name="Picture 7"/>
          <p:cNvPicPr>
            <a:picLocks noGrp="1" noChangeAspect="1" noChangeArrowheads="1"/>
          </p:cNvPicPr>
          <p:nvPr>
            <p:ph sz="half" idx="2"/>
          </p:nvPr>
        </p:nvPicPr>
        <p:blipFill>
          <a:blip r:embed="rId3" cstate="screen"/>
          <a:srcRect/>
          <a:stretch>
            <a:fillRect/>
          </a:stretch>
        </p:blipFill>
        <p:spPr bwMode="auto">
          <a:xfrm>
            <a:off x="277911" y="1958343"/>
            <a:ext cx="3660591" cy="21999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59" name="Group 56"/>
          <p:cNvGrpSpPr>
            <a:grpSpLocks/>
          </p:cNvGrpSpPr>
          <p:nvPr/>
        </p:nvGrpSpPr>
        <p:grpSpPr bwMode="auto">
          <a:xfrm>
            <a:off x="4431838" y="1818742"/>
            <a:ext cx="4244618" cy="2510729"/>
            <a:chOff x="1010825" y="1828800"/>
            <a:chExt cx="8014113" cy="4709586"/>
          </a:xfrm>
        </p:grpSpPr>
        <p:grpSp>
          <p:nvGrpSpPr>
            <p:cNvPr id="60" name="Group 4"/>
            <p:cNvGrpSpPr>
              <a:grpSpLocks/>
            </p:cNvGrpSpPr>
            <p:nvPr/>
          </p:nvGrpSpPr>
          <p:grpSpPr bwMode="auto">
            <a:xfrm>
              <a:off x="1010825" y="1828800"/>
              <a:ext cx="6758811" cy="4709586"/>
              <a:chOff x="655" y="1382"/>
              <a:chExt cx="3784" cy="2694"/>
            </a:xfrm>
          </p:grpSpPr>
          <p:grpSp>
            <p:nvGrpSpPr>
              <p:cNvPr id="64" name="Group 5"/>
              <p:cNvGrpSpPr>
                <a:grpSpLocks/>
              </p:cNvGrpSpPr>
              <p:nvPr/>
            </p:nvGrpSpPr>
            <p:grpSpPr bwMode="auto">
              <a:xfrm>
                <a:off x="655" y="1382"/>
                <a:ext cx="1584" cy="992"/>
                <a:chOff x="921" y="1264"/>
                <a:chExt cx="1584" cy="992"/>
              </a:xfrm>
            </p:grpSpPr>
            <p:grpSp>
              <p:nvGrpSpPr>
                <p:cNvPr id="93" name="Group 6"/>
                <p:cNvGrpSpPr>
                  <a:grpSpLocks/>
                </p:cNvGrpSpPr>
                <p:nvPr/>
              </p:nvGrpSpPr>
              <p:grpSpPr bwMode="auto">
                <a:xfrm>
                  <a:off x="1327" y="1824"/>
                  <a:ext cx="768" cy="432"/>
                  <a:chOff x="1327" y="1824"/>
                  <a:chExt cx="768" cy="432"/>
                </a:xfrm>
              </p:grpSpPr>
              <p:grpSp>
                <p:nvGrpSpPr>
                  <p:cNvPr id="95" name="Group 7"/>
                  <p:cNvGrpSpPr>
                    <a:grpSpLocks/>
                  </p:cNvGrpSpPr>
                  <p:nvPr/>
                </p:nvGrpSpPr>
                <p:grpSpPr bwMode="auto">
                  <a:xfrm>
                    <a:off x="1903" y="1824"/>
                    <a:ext cx="192" cy="432"/>
                    <a:chOff x="3312" y="2304"/>
                    <a:chExt cx="192" cy="432"/>
                  </a:xfrm>
                </p:grpSpPr>
                <p:grpSp>
                  <p:nvGrpSpPr>
                    <p:cNvPr id="99" name="Group 8"/>
                    <p:cNvGrpSpPr>
                      <a:grpSpLocks/>
                    </p:cNvGrpSpPr>
                    <p:nvPr/>
                  </p:nvGrpSpPr>
                  <p:grpSpPr bwMode="auto">
                    <a:xfrm>
                      <a:off x="3312" y="2304"/>
                      <a:ext cx="192" cy="432"/>
                      <a:chOff x="3312" y="2304"/>
                      <a:chExt cx="192" cy="432"/>
                    </a:xfrm>
                  </p:grpSpPr>
                  <p:sp>
                    <p:nvSpPr>
                      <p:cNvPr id="101" name="Oval 9"/>
                      <p:cNvSpPr>
                        <a:spLocks noChangeAspect="1" noChangeArrowheads="1"/>
                      </p:cNvSpPr>
                      <p:nvPr/>
                    </p:nvSpPr>
                    <p:spPr bwMode="auto">
                      <a:xfrm>
                        <a:off x="3312" y="2304"/>
                        <a:ext cx="192" cy="192"/>
                      </a:xfrm>
                      <a:prstGeom prst="ellipse">
                        <a:avLst/>
                      </a:prstGeom>
                      <a:solidFill>
                        <a:schemeClr val="bg1"/>
                      </a:solidFill>
                      <a:ln w="57150">
                        <a:solidFill>
                          <a:schemeClr val="tx1"/>
                        </a:solidFill>
                        <a:round/>
                        <a:headEnd/>
                        <a:tailEnd/>
                      </a:ln>
                    </p:spPr>
                    <p:txBody>
                      <a:bodyPr wrap="none" anchor="ctr"/>
                      <a:lstStyle/>
                      <a:p>
                        <a:endParaRPr lang="en-US"/>
                      </a:p>
                    </p:txBody>
                  </p:sp>
                  <p:sp>
                    <p:nvSpPr>
                      <p:cNvPr id="102" name="Line 10"/>
                      <p:cNvSpPr>
                        <a:spLocks noChangeShapeType="1"/>
                      </p:cNvSpPr>
                      <p:nvPr/>
                    </p:nvSpPr>
                    <p:spPr bwMode="auto">
                      <a:xfrm>
                        <a:off x="3408" y="2496"/>
                        <a:ext cx="0" cy="240"/>
                      </a:xfrm>
                      <a:prstGeom prst="line">
                        <a:avLst/>
                      </a:prstGeom>
                      <a:noFill/>
                      <a:ln w="57150">
                        <a:solidFill>
                          <a:schemeClr val="tx1"/>
                        </a:solidFill>
                        <a:round/>
                        <a:headEnd/>
                        <a:tailEnd/>
                      </a:ln>
                    </p:spPr>
                    <p:txBody>
                      <a:bodyPr wrap="none" anchor="ctr"/>
                      <a:lstStyle/>
                      <a:p>
                        <a:endParaRPr lang="en-GB"/>
                      </a:p>
                    </p:txBody>
                  </p:sp>
                </p:grpSp>
                <p:sp>
                  <p:nvSpPr>
                    <p:cNvPr id="100" name="Line 11"/>
                    <p:cNvSpPr>
                      <a:spLocks noChangeShapeType="1"/>
                    </p:cNvSpPr>
                    <p:nvPr/>
                  </p:nvSpPr>
                  <p:spPr bwMode="auto">
                    <a:xfrm>
                      <a:off x="3312" y="2640"/>
                      <a:ext cx="192" cy="0"/>
                    </a:xfrm>
                    <a:prstGeom prst="line">
                      <a:avLst/>
                    </a:prstGeom>
                    <a:noFill/>
                    <a:ln w="57150">
                      <a:solidFill>
                        <a:schemeClr val="tx1"/>
                      </a:solidFill>
                      <a:round/>
                      <a:headEnd/>
                      <a:tailEnd/>
                    </a:ln>
                  </p:spPr>
                  <p:txBody>
                    <a:bodyPr wrap="none" anchor="ctr"/>
                    <a:lstStyle/>
                    <a:p>
                      <a:endParaRPr lang="en-GB"/>
                    </a:p>
                  </p:txBody>
                </p:sp>
              </p:grpSp>
              <p:grpSp>
                <p:nvGrpSpPr>
                  <p:cNvPr id="96" name="Group 12"/>
                  <p:cNvGrpSpPr>
                    <a:grpSpLocks/>
                  </p:cNvGrpSpPr>
                  <p:nvPr/>
                </p:nvGrpSpPr>
                <p:grpSpPr bwMode="auto">
                  <a:xfrm>
                    <a:off x="1327" y="1848"/>
                    <a:ext cx="384" cy="384"/>
                    <a:chOff x="1728" y="1872"/>
                    <a:chExt cx="384" cy="384"/>
                  </a:xfrm>
                </p:grpSpPr>
                <p:sp>
                  <p:nvSpPr>
                    <p:cNvPr id="97" name="Oval 13"/>
                    <p:cNvSpPr>
                      <a:spLocks noChangeAspect="1" noChangeArrowheads="1"/>
                    </p:cNvSpPr>
                    <p:nvPr/>
                  </p:nvSpPr>
                  <p:spPr bwMode="auto">
                    <a:xfrm>
                      <a:off x="1728" y="2064"/>
                      <a:ext cx="192" cy="192"/>
                    </a:xfrm>
                    <a:prstGeom prst="ellipse">
                      <a:avLst/>
                    </a:prstGeom>
                    <a:solidFill>
                      <a:schemeClr val="bg1"/>
                    </a:solidFill>
                    <a:ln w="57150">
                      <a:solidFill>
                        <a:schemeClr val="tx1"/>
                      </a:solidFill>
                      <a:round/>
                      <a:headEnd/>
                      <a:tailEnd/>
                    </a:ln>
                  </p:spPr>
                  <p:txBody>
                    <a:bodyPr wrap="none" anchor="ctr"/>
                    <a:lstStyle/>
                    <a:p>
                      <a:endParaRPr lang="en-US"/>
                    </a:p>
                  </p:txBody>
                </p:sp>
                <p:sp>
                  <p:nvSpPr>
                    <p:cNvPr id="98" name="Line 14"/>
                    <p:cNvSpPr>
                      <a:spLocks noChangeAspect="1" noChangeShapeType="1"/>
                    </p:cNvSpPr>
                    <p:nvPr/>
                  </p:nvSpPr>
                  <p:spPr bwMode="auto">
                    <a:xfrm flipV="1">
                      <a:off x="1872" y="1872"/>
                      <a:ext cx="240" cy="240"/>
                    </a:xfrm>
                    <a:prstGeom prst="line">
                      <a:avLst/>
                    </a:prstGeom>
                    <a:noFill/>
                    <a:ln w="57150">
                      <a:solidFill>
                        <a:schemeClr val="tx1"/>
                      </a:solidFill>
                      <a:round/>
                      <a:headEnd/>
                      <a:tailEnd type="triangle" w="med" len="med"/>
                    </a:ln>
                  </p:spPr>
                  <p:txBody>
                    <a:bodyPr wrap="none" anchor="ctr"/>
                    <a:lstStyle/>
                    <a:p>
                      <a:endParaRPr lang="en-GB"/>
                    </a:p>
                  </p:txBody>
                </p:sp>
              </p:grpSp>
            </p:grpSp>
            <p:sp>
              <p:nvSpPr>
                <p:cNvPr id="94" name="Text Box 15"/>
                <p:cNvSpPr txBox="1">
                  <a:spLocks noChangeArrowheads="1"/>
                </p:cNvSpPr>
                <p:nvPr/>
              </p:nvSpPr>
              <p:spPr bwMode="auto">
                <a:xfrm>
                  <a:off x="921" y="1264"/>
                  <a:ext cx="1584" cy="375"/>
                </a:xfrm>
                <a:prstGeom prst="rect">
                  <a:avLst/>
                </a:prstGeom>
                <a:noFill/>
                <a:ln w="9525">
                  <a:noFill/>
                  <a:miter lim="800000"/>
                  <a:headEnd/>
                  <a:tailEnd/>
                </a:ln>
              </p:spPr>
              <p:txBody>
                <a:bodyPr wrap="none">
                  <a:spAutoFit/>
                </a:bodyPr>
                <a:lstStyle/>
                <a:p>
                  <a:pPr algn="ctr" eaLnBrk="0" hangingPunct="0"/>
                  <a:r>
                    <a:rPr lang="en-GB" sz="1778" dirty="0"/>
                    <a:t>Dominant pair</a:t>
                  </a:r>
                </a:p>
              </p:txBody>
            </p:sp>
          </p:grpSp>
          <p:grpSp>
            <p:nvGrpSpPr>
              <p:cNvPr id="65" name="Group 16"/>
              <p:cNvGrpSpPr>
                <a:grpSpLocks/>
              </p:cNvGrpSpPr>
              <p:nvPr/>
            </p:nvGrpSpPr>
            <p:grpSpPr bwMode="auto">
              <a:xfrm>
                <a:off x="2969" y="1382"/>
                <a:ext cx="1470" cy="1136"/>
                <a:chOff x="2969" y="1382"/>
                <a:chExt cx="1470" cy="1136"/>
              </a:xfrm>
            </p:grpSpPr>
            <p:sp>
              <p:nvSpPr>
                <p:cNvPr id="78" name="Text Box 17"/>
                <p:cNvSpPr txBox="1">
                  <a:spLocks noChangeArrowheads="1"/>
                </p:cNvSpPr>
                <p:nvPr/>
              </p:nvSpPr>
              <p:spPr bwMode="auto">
                <a:xfrm>
                  <a:off x="2969" y="1382"/>
                  <a:ext cx="1470" cy="375"/>
                </a:xfrm>
                <a:prstGeom prst="rect">
                  <a:avLst/>
                </a:prstGeom>
                <a:noFill/>
                <a:ln w="9525">
                  <a:noFill/>
                  <a:miter lim="800000"/>
                  <a:headEnd/>
                  <a:tailEnd/>
                </a:ln>
              </p:spPr>
              <p:txBody>
                <a:bodyPr wrap="none">
                  <a:spAutoFit/>
                </a:bodyPr>
                <a:lstStyle/>
                <a:p>
                  <a:pPr algn="ctr" eaLnBrk="0" hangingPunct="0"/>
                  <a:r>
                    <a:rPr lang="en-GB" sz="1778"/>
                    <a:t>subordinates</a:t>
                  </a:r>
                </a:p>
              </p:txBody>
            </p:sp>
            <p:grpSp>
              <p:nvGrpSpPr>
                <p:cNvPr id="79" name="Group 18"/>
                <p:cNvGrpSpPr>
                  <a:grpSpLocks/>
                </p:cNvGrpSpPr>
                <p:nvPr/>
              </p:nvGrpSpPr>
              <p:grpSpPr bwMode="auto">
                <a:xfrm>
                  <a:off x="3291" y="1894"/>
                  <a:ext cx="917" cy="624"/>
                  <a:chOff x="3291" y="1894"/>
                  <a:chExt cx="917" cy="624"/>
                </a:xfrm>
              </p:grpSpPr>
              <p:grpSp>
                <p:nvGrpSpPr>
                  <p:cNvPr id="80" name="Group 19"/>
                  <p:cNvGrpSpPr>
                    <a:grpSpLocks/>
                  </p:cNvGrpSpPr>
                  <p:nvPr/>
                </p:nvGrpSpPr>
                <p:grpSpPr bwMode="auto">
                  <a:xfrm>
                    <a:off x="3824" y="2038"/>
                    <a:ext cx="384" cy="384"/>
                    <a:chOff x="1728" y="1872"/>
                    <a:chExt cx="384" cy="384"/>
                  </a:xfrm>
                </p:grpSpPr>
                <p:sp>
                  <p:nvSpPr>
                    <p:cNvPr id="91" name="Oval 20"/>
                    <p:cNvSpPr>
                      <a:spLocks noChangeAspect="1" noChangeArrowheads="1"/>
                    </p:cNvSpPr>
                    <p:nvPr/>
                  </p:nvSpPr>
                  <p:spPr bwMode="auto">
                    <a:xfrm>
                      <a:off x="1728" y="2064"/>
                      <a:ext cx="192" cy="192"/>
                    </a:xfrm>
                    <a:prstGeom prst="ellipse">
                      <a:avLst/>
                    </a:prstGeom>
                    <a:solidFill>
                      <a:schemeClr val="bg1"/>
                    </a:solidFill>
                    <a:ln w="57150">
                      <a:solidFill>
                        <a:schemeClr val="tx1"/>
                      </a:solidFill>
                      <a:round/>
                      <a:headEnd/>
                      <a:tailEnd/>
                    </a:ln>
                  </p:spPr>
                  <p:txBody>
                    <a:bodyPr wrap="none" anchor="ctr"/>
                    <a:lstStyle/>
                    <a:p>
                      <a:endParaRPr lang="en-US"/>
                    </a:p>
                  </p:txBody>
                </p:sp>
                <p:sp>
                  <p:nvSpPr>
                    <p:cNvPr id="92" name="Line 21"/>
                    <p:cNvSpPr>
                      <a:spLocks noChangeAspect="1" noChangeShapeType="1"/>
                    </p:cNvSpPr>
                    <p:nvPr/>
                  </p:nvSpPr>
                  <p:spPr bwMode="auto">
                    <a:xfrm flipV="1">
                      <a:off x="1872" y="1872"/>
                      <a:ext cx="240" cy="240"/>
                    </a:xfrm>
                    <a:prstGeom prst="line">
                      <a:avLst/>
                    </a:prstGeom>
                    <a:noFill/>
                    <a:ln w="57150">
                      <a:solidFill>
                        <a:schemeClr val="tx1"/>
                      </a:solidFill>
                      <a:round/>
                      <a:headEnd/>
                      <a:tailEnd type="triangle" w="med" len="med"/>
                    </a:ln>
                  </p:spPr>
                  <p:txBody>
                    <a:bodyPr wrap="none" anchor="ctr"/>
                    <a:lstStyle/>
                    <a:p>
                      <a:endParaRPr lang="en-GB"/>
                    </a:p>
                  </p:txBody>
                </p:sp>
              </p:grpSp>
              <p:grpSp>
                <p:nvGrpSpPr>
                  <p:cNvPr id="81" name="Group 22"/>
                  <p:cNvGrpSpPr>
                    <a:grpSpLocks/>
                  </p:cNvGrpSpPr>
                  <p:nvPr/>
                </p:nvGrpSpPr>
                <p:grpSpPr bwMode="auto">
                  <a:xfrm>
                    <a:off x="3579" y="1894"/>
                    <a:ext cx="192" cy="432"/>
                    <a:chOff x="3312" y="2304"/>
                    <a:chExt cx="192" cy="432"/>
                  </a:xfrm>
                </p:grpSpPr>
                <p:grpSp>
                  <p:nvGrpSpPr>
                    <p:cNvPr id="87" name="Group 23"/>
                    <p:cNvGrpSpPr>
                      <a:grpSpLocks/>
                    </p:cNvGrpSpPr>
                    <p:nvPr/>
                  </p:nvGrpSpPr>
                  <p:grpSpPr bwMode="auto">
                    <a:xfrm>
                      <a:off x="3312" y="2304"/>
                      <a:ext cx="192" cy="432"/>
                      <a:chOff x="3312" y="2304"/>
                      <a:chExt cx="192" cy="432"/>
                    </a:xfrm>
                  </p:grpSpPr>
                  <p:sp>
                    <p:nvSpPr>
                      <p:cNvPr id="89" name="Oval 24"/>
                      <p:cNvSpPr>
                        <a:spLocks noChangeAspect="1" noChangeArrowheads="1"/>
                      </p:cNvSpPr>
                      <p:nvPr/>
                    </p:nvSpPr>
                    <p:spPr bwMode="auto">
                      <a:xfrm>
                        <a:off x="3312" y="2304"/>
                        <a:ext cx="192" cy="192"/>
                      </a:xfrm>
                      <a:prstGeom prst="ellipse">
                        <a:avLst/>
                      </a:prstGeom>
                      <a:solidFill>
                        <a:schemeClr val="bg1"/>
                      </a:solidFill>
                      <a:ln w="57150">
                        <a:solidFill>
                          <a:schemeClr val="tx1"/>
                        </a:solidFill>
                        <a:round/>
                        <a:headEnd/>
                        <a:tailEnd/>
                      </a:ln>
                    </p:spPr>
                    <p:txBody>
                      <a:bodyPr wrap="none" anchor="ctr"/>
                      <a:lstStyle/>
                      <a:p>
                        <a:endParaRPr lang="en-US"/>
                      </a:p>
                    </p:txBody>
                  </p:sp>
                  <p:sp>
                    <p:nvSpPr>
                      <p:cNvPr id="90" name="Line 25"/>
                      <p:cNvSpPr>
                        <a:spLocks noChangeShapeType="1"/>
                      </p:cNvSpPr>
                      <p:nvPr/>
                    </p:nvSpPr>
                    <p:spPr bwMode="auto">
                      <a:xfrm>
                        <a:off x="3408" y="2496"/>
                        <a:ext cx="0" cy="240"/>
                      </a:xfrm>
                      <a:prstGeom prst="line">
                        <a:avLst/>
                      </a:prstGeom>
                      <a:noFill/>
                      <a:ln w="57150">
                        <a:solidFill>
                          <a:schemeClr val="tx1"/>
                        </a:solidFill>
                        <a:round/>
                        <a:headEnd/>
                        <a:tailEnd/>
                      </a:ln>
                    </p:spPr>
                    <p:txBody>
                      <a:bodyPr wrap="none" anchor="ctr"/>
                      <a:lstStyle/>
                      <a:p>
                        <a:endParaRPr lang="en-GB"/>
                      </a:p>
                    </p:txBody>
                  </p:sp>
                </p:grpSp>
                <p:sp>
                  <p:nvSpPr>
                    <p:cNvPr id="88" name="Line 26"/>
                    <p:cNvSpPr>
                      <a:spLocks noChangeShapeType="1"/>
                    </p:cNvSpPr>
                    <p:nvPr/>
                  </p:nvSpPr>
                  <p:spPr bwMode="auto">
                    <a:xfrm>
                      <a:off x="3312" y="2640"/>
                      <a:ext cx="192" cy="0"/>
                    </a:xfrm>
                    <a:prstGeom prst="line">
                      <a:avLst/>
                    </a:prstGeom>
                    <a:noFill/>
                    <a:ln w="57150">
                      <a:solidFill>
                        <a:schemeClr val="tx1"/>
                      </a:solidFill>
                      <a:round/>
                      <a:headEnd/>
                      <a:tailEnd/>
                    </a:ln>
                  </p:spPr>
                  <p:txBody>
                    <a:bodyPr wrap="none" anchor="ctr"/>
                    <a:lstStyle/>
                    <a:p>
                      <a:endParaRPr lang="en-GB"/>
                    </a:p>
                  </p:txBody>
                </p:sp>
              </p:grpSp>
              <p:grpSp>
                <p:nvGrpSpPr>
                  <p:cNvPr id="82" name="Group 27"/>
                  <p:cNvGrpSpPr>
                    <a:grpSpLocks/>
                  </p:cNvGrpSpPr>
                  <p:nvPr/>
                </p:nvGrpSpPr>
                <p:grpSpPr bwMode="auto">
                  <a:xfrm>
                    <a:off x="3291" y="2086"/>
                    <a:ext cx="192" cy="432"/>
                    <a:chOff x="3312" y="2304"/>
                    <a:chExt cx="192" cy="432"/>
                  </a:xfrm>
                </p:grpSpPr>
                <p:grpSp>
                  <p:nvGrpSpPr>
                    <p:cNvPr id="83" name="Group 28"/>
                    <p:cNvGrpSpPr>
                      <a:grpSpLocks/>
                    </p:cNvGrpSpPr>
                    <p:nvPr/>
                  </p:nvGrpSpPr>
                  <p:grpSpPr bwMode="auto">
                    <a:xfrm>
                      <a:off x="3312" y="2304"/>
                      <a:ext cx="192" cy="432"/>
                      <a:chOff x="3312" y="2304"/>
                      <a:chExt cx="192" cy="432"/>
                    </a:xfrm>
                  </p:grpSpPr>
                  <p:sp>
                    <p:nvSpPr>
                      <p:cNvPr id="85" name="Oval 29"/>
                      <p:cNvSpPr>
                        <a:spLocks noChangeAspect="1" noChangeArrowheads="1"/>
                      </p:cNvSpPr>
                      <p:nvPr/>
                    </p:nvSpPr>
                    <p:spPr bwMode="auto">
                      <a:xfrm>
                        <a:off x="3312" y="2304"/>
                        <a:ext cx="192" cy="192"/>
                      </a:xfrm>
                      <a:prstGeom prst="ellipse">
                        <a:avLst/>
                      </a:prstGeom>
                      <a:solidFill>
                        <a:schemeClr val="bg1"/>
                      </a:solidFill>
                      <a:ln w="57150">
                        <a:solidFill>
                          <a:schemeClr val="tx1"/>
                        </a:solidFill>
                        <a:round/>
                        <a:headEnd/>
                        <a:tailEnd/>
                      </a:ln>
                    </p:spPr>
                    <p:txBody>
                      <a:bodyPr wrap="none" anchor="ctr"/>
                      <a:lstStyle/>
                      <a:p>
                        <a:endParaRPr lang="en-US"/>
                      </a:p>
                    </p:txBody>
                  </p:sp>
                  <p:sp>
                    <p:nvSpPr>
                      <p:cNvPr id="86" name="Line 30"/>
                      <p:cNvSpPr>
                        <a:spLocks noChangeShapeType="1"/>
                      </p:cNvSpPr>
                      <p:nvPr/>
                    </p:nvSpPr>
                    <p:spPr bwMode="auto">
                      <a:xfrm>
                        <a:off x="3408" y="2496"/>
                        <a:ext cx="0" cy="240"/>
                      </a:xfrm>
                      <a:prstGeom prst="line">
                        <a:avLst/>
                      </a:prstGeom>
                      <a:noFill/>
                      <a:ln w="57150">
                        <a:solidFill>
                          <a:schemeClr val="tx1"/>
                        </a:solidFill>
                        <a:round/>
                        <a:headEnd/>
                        <a:tailEnd/>
                      </a:ln>
                    </p:spPr>
                    <p:txBody>
                      <a:bodyPr wrap="none" anchor="ctr"/>
                      <a:lstStyle/>
                      <a:p>
                        <a:endParaRPr lang="en-GB"/>
                      </a:p>
                    </p:txBody>
                  </p:sp>
                </p:grpSp>
                <p:sp>
                  <p:nvSpPr>
                    <p:cNvPr id="84" name="Line 31"/>
                    <p:cNvSpPr>
                      <a:spLocks noChangeShapeType="1"/>
                    </p:cNvSpPr>
                    <p:nvPr/>
                  </p:nvSpPr>
                  <p:spPr bwMode="auto">
                    <a:xfrm>
                      <a:off x="3312" y="2640"/>
                      <a:ext cx="192" cy="0"/>
                    </a:xfrm>
                    <a:prstGeom prst="line">
                      <a:avLst/>
                    </a:prstGeom>
                    <a:noFill/>
                    <a:ln w="57150">
                      <a:solidFill>
                        <a:schemeClr val="tx1"/>
                      </a:solidFill>
                      <a:round/>
                      <a:headEnd/>
                      <a:tailEnd/>
                    </a:ln>
                  </p:spPr>
                  <p:txBody>
                    <a:bodyPr wrap="none" anchor="ctr"/>
                    <a:lstStyle/>
                    <a:p>
                      <a:endParaRPr lang="en-GB"/>
                    </a:p>
                  </p:txBody>
                </p:sp>
              </p:grpSp>
            </p:grpSp>
          </p:grpSp>
          <p:sp>
            <p:nvSpPr>
              <p:cNvPr id="66" name="AutoShape 32"/>
              <p:cNvSpPr>
                <a:spLocks noChangeAspect="1"/>
              </p:cNvSpPr>
              <p:nvPr/>
            </p:nvSpPr>
            <p:spPr bwMode="auto">
              <a:xfrm rot="5375208">
                <a:off x="2312" y="1384"/>
                <a:ext cx="576" cy="3472"/>
              </a:xfrm>
              <a:prstGeom prst="rightBrace">
                <a:avLst>
                  <a:gd name="adj1" fmla="val 64659"/>
                  <a:gd name="adj2" fmla="val 50000"/>
                </a:avLst>
              </a:prstGeom>
              <a:noFill/>
              <a:ln w="57150">
                <a:solidFill>
                  <a:schemeClr val="tx1"/>
                </a:solidFill>
                <a:round/>
                <a:headEnd/>
                <a:tailEnd/>
              </a:ln>
            </p:spPr>
            <p:txBody>
              <a:bodyPr wrap="none" anchor="ctr"/>
              <a:lstStyle/>
              <a:p>
                <a:endParaRPr lang="en-US"/>
              </a:p>
            </p:txBody>
          </p:sp>
          <p:sp>
            <p:nvSpPr>
              <p:cNvPr id="67" name="Text Box 33"/>
              <p:cNvSpPr txBox="1">
                <a:spLocks noChangeArrowheads="1"/>
              </p:cNvSpPr>
              <p:nvPr/>
            </p:nvSpPr>
            <p:spPr bwMode="auto">
              <a:xfrm>
                <a:off x="2300" y="1625"/>
                <a:ext cx="537" cy="852"/>
              </a:xfrm>
              <a:prstGeom prst="rect">
                <a:avLst/>
              </a:prstGeom>
              <a:noFill/>
              <a:ln w="9525">
                <a:noFill/>
                <a:miter lim="800000"/>
                <a:headEnd/>
                <a:tailEnd/>
              </a:ln>
            </p:spPr>
            <p:txBody>
              <a:bodyPr wrap="none">
                <a:spAutoFit/>
              </a:bodyPr>
              <a:lstStyle/>
              <a:p>
                <a:pPr algn="ctr" eaLnBrk="0" hangingPunct="0"/>
                <a:r>
                  <a:rPr lang="en-GB" sz="4800" dirty="0"/>
                  <a:t>+</a:t>
                </a:r>
                <a:endParaRPr lang="en-GB" sz="4800" baseline="-25000" dirty="0"/>
              </a:p>
            </p:txBody>
          </p:sp>
          <p:grpSp>
            <p:nvGrpSpPr>
              <p:cNvPr id="68" name="Group 34"/>
              <p:cNvGrpSpPr>
                <a:grpSpLocks/>
              </p:cNvGrpSpPr>
              <p:nvPr/>
            </p:nvGrpSpPr>
            <p:grpSpPr bwMode="auto">
              <a:xfrm>
                <a:off x="1728" y="3701"/>
                <a:ext cx="1728" cy="375"/>
                <a:chOff x="1860" y="3535"/>
                <a:chExt cx="1728" cy="375"/>
              </a:xfrm>
            </p:grpSpPr>
            <p:grpSp>
              <p:nvGrpSpPr>
                <p:cNvPr id="69" name="Group 35"/>
                <p:cNvGrpSpPr>
                  <a:grpSpLocks noChangeAspect="1"/>
                </p:cNvGrpSpPr>
                <p:nvPr/>
              </p:nvGrpSpPr>
              <p:grpSpPr bwMode="auto">
                <a:xfrm flipH="1">
                  <a:off x="2262" y="3548"/>
                  <a:ext cx="152" cy="306"/>
                  <a:chOff x="3312" y="2304"/>
                  <a:chExt cx="192" cy="432"/>
                </a:xfrm>
              </p:grpSpPr>
              <p:grpSp>
                <p:nvGrpSpPr>
                  <p:cNvPr id="74" name="Group 36"/>
                  <p:cNvGrpSpPr>
                    <a:grpSpLocks noChangeAspect="1"/>
                  </p:cNvGrpSpPr>
                  <p:nvPr/>
                </p:nvGrpSpPr>
                <p:grpSpPr bwMode="auto">
                  <a:xfrm>
                    <a:off x="3312" y="2304"/>
                    <a:ext cx="192" cy="432"/>
                    <a:chOff x="3312" y="2304"/>
                    <a:chExt cx="192" cy="432"/>
                  </a:xfrm>
                </p:grpSpPr>
                <p:sp>
                  <p:nvSpPr>
                    <p:cNvPr id="76" name="Oval 37"/>
                    <p:cNvSpPr>
                      <a:spLocks noChangeAspect="1" noChangeArrowheads="1"/>
                    </p:cNvSpPr>
                    <p:nvPr/>
                  </p:nvSpPr>
                  <p:spPr bwMode="auto">
                    <a:xfrm>
                      <a:off x="3312" y="2304"/>
                      <a:ext cx="192" cy="192"/>
                    </a:xfrm>
                    <a:prstGeom prst="ellipse">
                      <a:avLst/>
                    </a:prstGeom>
                    <a:solidFill>
                      <a:schemeClr val="bg1"/>
                    </a:solidFill>
                    <a:ln w="57150">
                      <a:solidFill>
                        <a:schemeClr val="tx1"/>
                      </a:solidFill>
                      <a:round/>
                      <a:headEnd/>
                      <a:tailEnd/>
                    </a:ln>
                  </p:spPr>
                  <p:txBody>
                    <a:bodyPr wrap="none" anchor="ctr"/>
                    <a:lstStyle/>
                    <a:p>
                      <a:endParaRPr lang="en-US"/>
                    </a:p>
                  </p:txBody>
                </p:sp>
                <p:sp>
                  <p:nvSpPr>
                    <p:cNvPr id="77" name="Line 38"/>
                    <p:cNvSpPr>
                      <a:spLocks noChangeAspect="1" noChangeShapeType="1"/>
                    </p:cNvSpPr>
                    <p:nvPr/>
                  </p:nvSpPr>
                  <p:spPr bwMode="auto">
                    <a:xfrm>
                      <a:off x="3408" y="2496"/>
                      <a:ext cx="0" cy="240"/>
                    </a:xfrm>
                    <a:prstGeom prst="line">
                      <a:avLst/>
                    </a:prstGeom>
                    <a:noFill/>
                    <a:ln w="57150">
                      <a:solidFill>
                        <a:schemeClr val="tx1"/>
                      </a:solidFill>
                      <a:round/>
                      <a:headEnd/>
                      <a:tailEnd/>
                    </a:ln>
                  </p:spPr>
                  <p:txBody>
                    <a:bodyPr wrap="none" anchor="ctr"/>
                    <a:lstStyle/>
                    <a:p>
                      <a:endParaRPr lang="en-GB"/>
                    </a:p>
                  </p:txBody>
                </p:sp>
              </p:grpSp>
              <p:sp>
                <p:nvSpPr>
                  <p:cNvPr id="75" name="Line 39"/>
                  <p:cNvSpPr>
                    <a:spLocks noChangeAspect="1" noChangeShapeType="1"/>
                  </p:cNvSpPr>
                  <p:nvPr/>
                </p:nvSpPr>
                <p:spPr bwMode="auto">
                  <a:xfrm>
                    <a:off x="3312" y="2640"/>
                    <a:ext cx="192" cy="0"/>
                  </a:xfrm>
                  <a:prstGeom prst="line">
                    <a:avLst/>
                  </a:prstGeom>
                  <a:noFill/>
                  <a:ln w="57150">
                    <a:solidFill>
                      <a:schemeClr val="tx1"/>
                    </a:solidFill>
                    <a:round/>
                    <a:headEnd/>
                    <a:tailEnd/>
                  </a:ln>
                </p:spPr>
                <p:txBody>
                  <a:bodyPr wrap="none" anchor="ctr"/>
                  <a:lstStyle/>
                  <a:p>
                    <a:endParaRPr lang="en-GB"/>
                  </a:p>
                </p:txBody>
              </p:sp>
            </p:grpSp>
            <p:grpSp>
              <p:nvGrpSpPr>
                <p:cNvPr id="70" name="Group 40"/>
                <p:cNvGrpSpPr>
                  <a:grpSpLocks noChangeAspect="1"/>
                </p:cNvGrpSpPr>
                <p:nvPr/>
              </p:nvGrpSpPr>
              <p:grpSpPr bwMode="auto">
                <a:xfrm>
                  <a:off x="1860" y="3548"/>
                  <a:ext cx="268" cy="268"/>
                  <a:chOff x="1728" y="1872"/>
                  <a:chExt cx="384" cy="384"/>
                </a:xfrm>
              </p:grpSpPr>
              <p:sp>
                <p:nvSpPr>
                  <p:cNvPr id="72" name="Oval 41"/>
                  <p:cNvSpPr>
                    <a:spLocks noChangeAspect="1" noChangeArrowheads="1"/>
                  </p:cNvSpPr>
                  <p:nvPr/>
                </p:nvSpPr>
                <p:spPr bwMode="auto">
                  <a:xfrm>
                    <a:off x="1728" y="2064"/>
                    <a:ext cx="192" cy="192"/>
                  </a:xfrm>
                  <a:prstGeom prst="ellipse">
                    <a:avLst/>
                  </a:prstGeom>
                  <a:solidFill>
                    <a:schemeClr val="bg1"/>
                  </a:solidFill>
                  <a:ln w="57150">
                    <a:solidFill>
                      <a:schemeClr val="tx1"/>
                    </a:solidFill>
                    <a:round/>
                    <a:headEnd/>
                    <a:tailEnd/>
                  </a:ln>
                </p:spPr>
                <p:txBody>
                  <a:bodyPr wrap="none" anchor="ctr"/>
                  <a:lstStyle/>
                  <a:p>
                    <a:endParaRPr lang="en-US"/>
                  </a:p>
                </p:txBody>
              </p:sp>
              <p:sp>
                <p:nvSpPr>
                  <p:cNvPr id="73" name="Line 42"/>
                  <p:cNvSpPr>
                    <a:spLocks noChangeAspect="1" noChangeShapeType="1"/>
                  </p:cNvSpPr>
                  <p:nvPr/>
                </p:nvSpPr>
                <p:spPr bwMode="auto">
                  <a:xfrm flipV="1">
                    <a:off x="1872" y="1872"/>
                    <a:ext cx="240" cy="240"/>
                  </a:xfrm>
                  <a:prstGeom prst="line">
                    <a:avLst/>
                  </a:prstGeom>
                  <a:noFill/>
                  <a:ln w="57150">
                    <a:solidFill>
                      <a:schemeClr val="tx1"/>
                    </a:solidFill>
                    <a:round/>
                    <a:headEnd/>
                    <a:tailEnd type="triangle" w="med" len="med"/>
                  </a:ln>
                </p:spPr>
                <p:txBody>
                  <a:bodyPr wrap="none" anchor="ctr"/>
                  <a:lstStyle/>
                  <a:p>
                    <a:endParaRPr lang="en-GB"/>
                  </a:p>
                </p:txBody>
              </p:sp>
            </p:grpSp>
            <p:sp>
              <p:nvSpPr>
                <p:cNvPr id="71" name="Text Box 43"/>
                <p:cNvSpPr txBox="1">
                  <a:spLocks noChangeArrowheads="1"/>
                </p:cNvSpPr>
                <p:nvPr/>
              </p:nvSpPr>
              <p:spPr bwMode="auto">
                <a:xfrm>
                  <a:off x="2546" y="3535"/>
                  <a:ext cx="1042" cy="375"/>
                </a:xfrm>
                <a:prstGeom prst="rect">
                  <a:avLst/>
                </a:prstGeom>
                <a:noFill/>
                <a:ln w="9525">
                  <a:noFill/>
                  <a:miter lim="800000"/>
                  <a:headEnd/>
                  <a:tailEnd/>
                </a:ln>
              </p:spPr>
              <p:txBody>
                <a:bodyPr wrap="none">
                  <a:spAutoFit/>
                </a:bodyPr>
                <a:lstStyle/>
                <a:p>
                  <a:pPr algn="ctr" eaLnBrk="0" hangingPunct="0"/>
                  <a:r>
                    <a:rPr lang="en-GB" sz="1778" dirty="0"/>
                    <a:t>offspring</a:t>
                  </a:r>
                </a:p>
              </p:txBody>
            </p:sp>
          </p:grpSp>
        </p:grpSp>
        <p:sp>
          <p:nvSpPr>
            <p:cNvPr id="61" name="Line 44"/>
            <p:cNvSpPr>
              <a:spLocks noChangeShapeType="1"/>
            </p:cNvSpPr>
            <p:nvPr/>
          </p:nvSpPr>
          <p:spPr bwMode="auto">
            <a:xfrm>
              <a:off x="6538913" y="6122988"/>
              <a:ext cx="2486025" cy="0"/>
            </a:xfrm>
            <a:prstGeom prst="line">
              <a:avLst/>
            </a:prstGeom>
            <a:noFill/>
            <a:ln w="38100">
              <a:solidFill>
                <a:schemeClr val="tx1"/>
              </a:solidFill>
              <a:prstDash val="sysDot"/>
              <a:round/>
              <a:headEnd/>
              <a:tailEnd/>
            </a:ln>
          </p:spPr>
          <p:txBody>
            <a:bodyPr wrap="none" anchor="ctr"/>
            <a:lstStyle/>
            <a:p>
              <a:endParaRPr lang="en-GB"/>
            </a:p>
          </p:txBody>
        </p:sp>
        <p:sp>
          <p:nvSpPr>
            <p:cNvPr id="62" name="Line 45"/>
            <p:cNvSpPr>
              <a:spLocks noChangeShapeType="1"/>
            </p:cNvSpPr>
            <p:nvPr/>
          </p:nvSpPr>
          <p:spPr bwMode="auto">
            <a:xfrm flipV="1">
              <a:off x="9024938" y="2120900"/>
              <a:ext cx="0" cy="3946525"/>
            </a:xfrm>
            <a:prstGeom prst="line">
              <a:avLst/>
            </a:prstGeom>
            <a:noFill/>
            <a:ln w="38100">
              <a:solidFill>
                <a:schemeClr val="tx1"/>
              </a:solidFill>
              <a:prstDash val="sysDot"/>
              <a:round/>
              <a:headEnd/>
              <a:tailEnd type="none" w="lg" len="sm"/>
            </a:ln>
          </p:spPr>
          <p:txBody>
            <a:bodyPr wrap="none" anchor="ctr"/>
            <a:lstStyle/>
            <a:p>
              <a:endParaRPr lang="en-GB"/>
            </a:p>
          </p:txBody>
        </p:sp>
        <p:sp>
          <p:nvSpPr>
            <p:cNvPr id="63" name="Line 46"/>
            <p:cNvSpPr>
              <a:spLocks noChangeShapeType="1"/>
            </p:cNvSpPr>
            <p:nvPr/>
          </p:nvSpPr>
          <p:spPr bwMode="auto">
            <a:xfrm flipH="1">
              <a:off x="7662863" y="2120900"/>
              <a:ext cx="1362075" cy="0"/>
            </a:xfrm>
            <a:prstGeom prst="line">
              <a:avLst/>
            </a:prstGeom>
            <a:noFill/>
            <a:ln w="38100">
              <a:solidFill>
                <a:schemeClr val="tx1"/>
              </a:solidFill>
              <a:prstDash val="sysDot"/>
              <a:round/>
              <a:headEnd/>
              <a:tailEnd type="triangle" w="lg" len="med"/>
            </a:ln>
          </p:spPr>
          <p:txBody>
            <a:bodyPr wrap="none" anchor="ctr"/>
            <a:lstStyle/>
            <a:p>
              <a:endParaRPr lang="en-GB"/>
            </a:p>
          </p:txBody>
        </p:sp>
      </p:grpSp>
      <p:pic>
        <p:nvPicPr>
          <p:cNvPr id="56"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599" t="44587" r="5242" b="27248"/>
          <a:stretch/>
        </p:blipFill>
        <p:spPr bwMode="auto">
          <a:xfrm>
            <a:off x="734668" y="4375376"/>
            <a:ext cx="4581204" cy="95773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57" name="Picture 3"/>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0440" t="44052" r="31637" b="30192"/>
          <a:stretch/>
        </p:blipFill>
        <p:spPr bwMode="auto">
          <a:xfrm>
            <a:off x="4483478" y="4659290"/>
            <a:ext cx="3803580" cy="95089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 name="Picture 102"/>
          <p:cNvPicPr>
            <a:picLocks noChangeAspect="1"/>
          </p:cNvPicPr>
          <p:nvPr/>
        </p:nvPicPr>
        <p:blipFill>
          <a:blip r:embed="rId6"/>
          <a:stretch>
            <a:fillRect/>
          </a:stretch>
        </p:blipFill>
        <p:spPr>
          <a:xfrm>
            <a:off x="734668" y="5228934"/>
            <a:ext cx="5088900" cy="796469"/>
          </a:xfrm>
          <a:prstGeom prst="rect">
            <a:avLst/>
          </a:prstGeom>
          <a:ln>
            <a:solidFill>
              <a:schemeClr val="tx1"/>
            </a:solidFill>
          </a:ln>
        </p:spPr>
      </p:pic>
      <p:pic>
        <p:nvPicPr>
          <p:cNvPr id="104" name="Picture 103"/>
          <p:cNvPicPr>
            <a:picLocks noChangeAspect="1"/>
          </p:cNvPicPr>
          <p:nvPr/>
        </p:nvPicPr>
        <p:blipFill>
          <a:blip r:embed="rId7"/>
          <a:stretch>
            <a:fillRect/>
          </a:stretch>
        </p:blipFill>
        <p:spPr>
          <a:xfrm>
            <a:off x="4266278" y="5392144"/>
            <a:ext cx="3443540" cy="796992"/>
          </a:xfrm>
          <a:prstGeom prst="rect">
            <a:avLst/>
          </a:prstGeom>
          <a:ln>
            <a:solidFill>
              <a:schemeClr val="tx1"/>
            </a:solidFill>
          </a:ln>
        </p:spPr>
      </p:pic>
      <p:sp>
        <p:nvSpPr>
          <p:cNvPr id="105" name="TextBox 104"/>
          <p:cNvSpPr txBox="1"/>
          <p:nvPr/>
        </p:nvSpPr>
        <p:spPr>
          <a:xfrm>
            <a:off x="3447333" y="6338510"/>
            <a:ext cx="2121093" cy="369332"/>
          </a:xfrm>
          <a:prstGeom prst="rect">
            <a:avLst/>
          </a:prstGeom>
          <a:noFill/>
        </p:spPr>
        <p:txBody>
          <a:bodyPr wrap="none" rtlCol="0">
            <a:spAutoFit/>
          </a:bodyPr>
          <a:lstStyle/>
          <a:p>
            <a:r>
              <a:rPr lang="en-GB" dirty="0" smtClean="0">
                <a:solidFill>
                  <a:srgbClr val="FF0000"/>
                </a:solidFill>
              </a:rPr>
              <a:t>Costs and Benefits</a:t>
            </a:r>
            <a:endParaRPr lang="en-GB" dirty="0">
              <a:solidFill>
                <a:srgbClr val="FF0000"/>
              </a:solidFill>
            </a:endParaRPr>
          </a:p>
        </p:txBody>
      </p:sp>
    </p:spTree>
    <p:extLst>
      <p:ext uri="{BB962C8B-B14F-4D97-AF65-F5344CB8AC3E}">
        <p14:creationId xmlns:p14="http://schemas.microsoft.com/office/powerpoint/2010/main" val="35372215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Text Box 5"/>
          <p:cNvSpPr txBox="1">
            <a:spLocks noChangeArrowheads="1"/>
          </p:cNvSpPr>
          <p:nvPr/>
        </p:nvSpPr>
        <p:spPr bwMode="auto">
          <a:xfrm>
            <a:off x="882650" y="214290"/>
            <a:ext cx="7378700" cy="1066800"/>
          </a:xfrm>
          <a:prstGeom prst="rect">
            <a:avLst/>
          </a:prstGeom>
          <a:noFill/>
          <a:ln w="9525">
            <a:noFill/>
            <a:miter lim="800000"/>
            <a:headEnd/>
            <a:tailEnd/>
          </a:ln>
          <a:effectLst/>
        </p:spPr>
        <p:txBody>
          <a:bodyPr>
            <a:spAutoFit/>
          </a:bodyPr>
          <a:lstStyle/>
          <a:p>
            <a:pPr algn="ctr"/>
            <a:r>
              <a:rPr lang="en-GB" sz="3200" dirty="0" smtClean="0">
                <a:latin typeface="Tahoma" pitchFamily="34" charset="0"/>
                <a:ea typeface="Tahoma" pitchFamily="34" charset="0"/>
                <a:cs typeface="Tahoma" pitchFamily="34" charset="0"/>
              </a:rPr>
              <a:t>Cost and trade-offs in the struggle to survive and reproduce</a:t>
            </a:r>
            <a:r>
              <a:rPr lang="en-US" dirty="0" smtClean="0">
                <a:latin typeface="Tahoma" pitchFamily="34" charset="0"/>
                <a:ea typeface="Tahoma" pitchFamily="34" charset="0"/>
                <a:cs typeface="Tahoma" pitchFamily="34" charset="0"/>
              </a:rPr>
              <a:t> </a:t>
            </a:r>
            <a:endParaRPr lang="en-US" dirty="0">
              <a:latin typeface="Tahoma" pitchFamily="34" charset="0"/>
              <a:ea typeface="Tahoma" pitchFamily="34" charset="0"/>
              <a:cs typeface="Tahoma" pitchFamily="34" charset="0"/>
            </a:endParaRPr>
          </a:p>
        </p:txBody>
      </p:sp>
      <p:pic>
        <p:nvPicPr>
          <p:cNvPr id="2052" name="Picture 4" descr="Evolution-Fig-17-01-0"/>
          <p:cNvPicPr>
            <a:picLocks noGrp="1" noChangeAspect="1" noChangeArrowheads="1"/>
          </p:cNvPicPr>
          <p:nvPr>
            <p:ph type="ctrTitle"/>
          </p:nvPr>
        </p:nvPicPr>
        <p:blipFill>
          <a:blip r:embed="rId3" cstate="print"/>
          <a:srcRect l="11321" t="8943" r="12371" b="12285"/>
          <a:stretch>
            <a:fillRect/>
          </a:stretch>
        </p:blipFill>
        <p:spPr>
          <a:xfrm>
            <a:off x="3071808" y="1500174"/>
            <a:ext cx="3227699" cy="2500330"/>
          </a:xfrm>
          <a:prstGeom prst="rect">
            <a:avLst/>
          </a:prstGeom>
          <a:ln>
            <a:noFill/>
          </a:ln>
          <a:effectLst>
            <a:outerShdw blurRad="292100" dist="139700" dir="2700000" algn="tl" rotWithShape="0">
              <a:srgbClr val="333333">
                <a:alpha val="65000"/>
              </a:srgbClr>
            </a:outerShdw>
          </a:effectLst>
        </p:spPr>
      </p:pic>
      <p:pic>
        <p:nvPicPr>
          <p:cNvPr id="8" name="Picture 9" descr="Avian Plasmodium smear"/>
          <p:cNvPicPr>
            <a:picLocks noChangeAspect="1" noChangeArrowheads="1"/>
          </p:cNvPicPr>
          <p:nvPr/>
        </p:nvPicPr>
        <p:blipFill>
          <a:blip r:embed="rId4" cstate="print"/>
          <a:srcRect/>
          <a:stretch>
            <a:fillRect/>
          </a:stretch>
        </p:blipFill>
        <p:spPr bwMode="auto">
          <a:xfrm>
            <a:off x="4572002" y="4357706"/>
            <a:ext cx="3286148" cy="2172493"/>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noChangeArrowheads="1"/>
          </p:cNvPicPr>
          <p:nvPr/>
        </p:nvPicPr>
        <p:blipFill>
          <a:blip r:embed="rId5" cstate="print"/>
          <a:srcRect r="15390" b="-430"/>
          <a:stretch>
            <a:fillRect/>
          </a:stretch>
        </p:blipFill>
        <p:spPr bwMode="auto">
          <a:xfrm>
            <a:off x="1428733" y="4357706"/>
            <a:ext cx="2543175" cy="2174875"/>
          </a:xfrm>
          <a:prstGeom prst="rect">
            <a:avLst/>
          </a:prstGeom>
          <a:ln>
            <a:noFill/>
          </a:ln>
          <a:effectLst>
            <a:outerShdw blurRad="292100" dist="139700" dir="2700000" algn="tl" rotWithShape="0">
              <a:srgbClr val="333333">
                <a:alpha val="65000"/>
              </a:srgbClr>
            </a:outerShdw>
          </a:effectLst>
        </p:spPr>
      </p:pic>
      <p:pic>
        <p:nvPicPr>
          <p:cNvPr id="10" name="Picture 9" descr="Euro_coins.jpg"/>
          <p:cNvPicPr>
            <a:picLocks noChangeAspect="1"/>
          </p:cNvPicPr>
          <p:nvPr/>
        </p:nvPicPr>
        <p:blipFill>
          <a:blip r:embed="rId6" cstate="print"/>
          <a:stretch>
            <a:fillRect/>
          </a:stretch>
        </p:blipFill>
        <p:spPr>
          <a:xfrm>
            <a:off x="2928926" y="2571756"/>
            <a:ext cx="3452135" cy="32927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571901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886994"/>
            <a:ext cx="8229600" cy="1143000"/>
          </a:xfrm>
        </p:spPr>
        <p:txBody>
          <a:bodyPr/>
          <a:lstStyle/>
          <a:p>
            <a:pPr>
              <a:lnSpc>
                <a:spcPct val="150000"/>
              </a:lnSpc>
              <a:spcBef>
                <a:spcPts val="600"/>
              </a:spcBef>
            </a:pPr>
            <a:r>
              <a:rPr lang="en-GB" sz="2400" b="1" dirty="0" smtClean="0"/>
              <a:t>Infidelity</a:t>
            </a:r>
            <a:r>
              <a:rPr lang="en-GB" sz="2400" dirty="0"/>
              <a:t/>
            </a:r>
            <a:br>
              <a:rPr lang="en-GB" sz="2400" dirty="0"/>
            </a:br>
            <a:r>
              <a:rPr lang="en-GB" sz="2400" dirty="0"/>
              <a:t>The benefits of (extra-pair) mate choice</a:t>
            </a:r>
          </a:p>
        </p:txBody>
      </p:sp>
      <p:sp>
        <p:nvSpPr>
          <p:cNvPr id="8" name="Title 1"/>
          <p:cNvSpPr txBox="1">
            <a:spLocks/>
          </p:cNvSpPr>
          <p:nvPr/>
        </p:nvSpPr>
        <p:spPr bwMode="auto">
          <a:xfrm>
            <a:off x="121896" y="404664"/>
            <a:ext cx="8856984" cy="63408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GB" sz="3200" kern="0" dirty="0" smtClean="0">
                <a:latin typeface="Tahoma" panose="020B0604030504040204" pitchFamily="34" charset="0"/>
                <a:ea typeface="Tahoma" panose="020B0604030504040204" pitchFamily="34" charset="0"/>
                <a:cs typeface="Tahoma" panose="020B0604030504040204" pitchFamily="34" charset="0"/>
              </a:rPr>
              <a:t>Understanding fundamental biological questions</a:t>
            </a:r>
            <a:br>
              <a:rPr lang="en-GB" sz="3200" kern="0" dirty="0" smtClean="0">
                <a:latin typeface="Tahoma" panose="020B0604030504040204" pitchFamily="34" charset="0"/>
                <a:ea typeface="Tahoma" panose="020B0604030504040204" pitchFamily="34" charset="0"/>
                <a:cs typeface="Tahoma" panose="020B0604030504040204" pitchFamily="34" charset="0"/>
              </a:rPr>
            </a:br>
            <a:endParaRPr lang="en-GB" sz="3200" kern="0" dirty="0">
              <a:latin typeface="Tahoma" panose="020B0604030504040204" pitchFamily="34" charset="0"/>
              <a:ea typeface="Tahoma" panose="020B0604030504040204" pitchFamily="34" charset="0"/>
              <a:cs typeface="Tahoma" panose="020B0604030504040204" pitchFamily="34" charset="0"/>
            </a:endParaRPr>
          </a:p>
        </p:txBody>
      </p:sp>
      <p:pic>
        <p:nvPicPr>
          <p:cNvPr id="9" name="Picture 31" descr="DNA technology inthe wrong hands"/>
          <p:cNvPicPr>
            <a:picLocks noChangeAspect="1" noChangeArrowheads="1"/>
          </p:cNvPicPr>
          <p:nvPr/>
        </p:nvPicPr>
        <p:blipFill>
          <a:blip r:embed="rId3" cstate="screen"/>
          <a:srcRect/>
          <a:stretch>
            <a:fillRect/>
          </a:stretch>
        </p:blipFill>
        <p:spPr bwMode="auto">
          <a:xfrm>
            <a:off x="2952097" y="2270258"/>
            <a:ext cx="3196581" cy="22535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479269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886994"/>
            <a:ext cx="8229600" cy="1143000"/>
          </a:xfrm>
        </p:spPr>
        <p:txBody>
          <a:bodyPr/>
          <a:lstStyle/>
          <a:p>
            <a:pPr>
              <a:lnSpc>
                <a:spcPct val="150000"/>
              </a:lnSpc>
              <a:spcBef>
                <a:spcPts val="600"/>
              </a:spcBef>
            </a:pPr>
            <a:r>
              <a:rPr lang="en-GB" sz="2400" b="1" dirty="0" smtClean="0"/>
              <a:t>Infidelity</a:t>
            </a:r>
            <a:r>
              <a:rPr lang="en-GB" sz="2400" dirty="0"/>
              <a:t/>
            </a:r>
            <a:br>
              <a:rPr lang="en-GB" sz="2400" dirty="0"/>
            </a:br>
            <a:r>
              <a:rPr lang="en-GB" sz="2400" dirty="0"/>
              <a:t>The benefits of (extra-pair) mate choice</a:t>
            </a:r>
          </a:p>
        </p:txBody>
      </p:sp>
      <p:sp>
        <p:nvSpPr>
          <p:cNvPr id="8" name="Title 1"/>
          <p:cNvSpPr txBox="1">
            <a:spLocks/>
          </p:cNvSpPr>
          <p:nvPr/>
        </p:nvSpPr>
        <p:spPr bwMode="auto">
          <a:xfrm>
            <a:off x="121896" y="404664"/>
            <a:ext cx="8856984" cy="63408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GB" sz="3200" kern="0" dirty="0" smtClean="0">
                <a:latin typeface="Tahoma" panose="020B0604030504040204" pitchFamily="34" charset="0"/>
                <a:ea typeface="Tahoma" panose="020B0604030504040204" pitchFamily="34" charset="0"/>
                <a:cs typeface="Tahoma" panose="020B0604030504040204" pitchFamily="34" charset="0"/>
              </a:rPr>
              <a:t>Understanding fundamental biological questions</a:t>
            </a:r>
            <a:br>
              <a:rPr lang="en-GB" sz="3200" kern="0" dirty="0" smtClean="0">
                <a:latin typeface="Tahoma" panose="020B0604030504040204" pitchFamily="34" charset="0"/>
                <a:ea typeface="Tahoma" panose="020B0604030504040204" pitchFamily="34" charset="0"/>
                <a:cs typeface="Tahoma" panose="020B0604030504040204" pitchFamily="34" charset="0"/>
              </a:rPr>
            </a:br>
            <a:endParaRPr lang="en-GB" sz="3200" kern="0" dirty="0">
              <a:latin typeface="Tahoma" panose="020B0604030504040204" pitchFamily="34" charset="0"/>
              <a:ea typeface="Tahoma" panose="020B0604030504040204" pitchFamily="34" charset="0"/>
              <a:cs typeface="Tahoma" panose="020B0604030504040204" pitchFamily="34" charset="0"/>
            </a:endParaRPr>
          </a:p>
        </p:txBody>
      </p:sp>
      <p:pic>
        <p:nvPicPr>
          <p:cNvPr id="9" name="Picture 31" descr="DNA technology inthe wrong hands"/>
          <p:cNvPicPr>
            <a:picLocks noChangeAspect="1" noChangeArrowheads="1"/>
          </p:cNvPicPr>
          <p:nvPr/>
        </p:nvPicPr>
        <p:blipFill>
          <a:blip r:embed="rId3" cstate="screen"/>
          <a:srcRect/>
          <a:stretch>
            <a:fillRect/>
          </a:stretch>
        </p:blipFill>
        <p:spPr bwMode="auto">
          <a:xfrm>
            <a:off x="2952097" y="2270258"/>
            <a:ext cx="3196581" cy="22535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6926" t="47674" r="38305" b="35027"/>
          <a:stretch/>
        </p:blipFill>
        <p:spPr bwMode="auto">
          <a:xfrm>
            <a:off x="611560" y="4788986"/>
            <a:ext cx="4301637" cy="120333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622155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886994"/>
            <a:ext cx="8229600" cy="1143000"/>
          </a:xfrm>
        </p:spPr>
        <p:txBody>
          <a:bodyPr/>
          <a:lstStyle/>
          <a:p>
            <a:pPr>
              <a:lnSpc>
                <a:spcPct val="150000"/>
              </a:lnSpc>
              <a:spcBef>
                <a:spcPts val="600"/>
              </a:spcBef>
            </a:pPr>
            <a:r>
              <a:rPr lang="en-GB" sz="2400" b="1" dirty="0" smtClean="0"/>
              <a:t>Infidelity</a:t>
            </a:r>
            <a:r>
              <a:rPr lang="en-GB" sz="2400" dirty="0"/>
              <a:t/>
            </a:r>
            <a:br>
              <a:rPr lang="en-GB" sz="2400" dirty="0"/>
            </a:br>
            <a:r>
              <a:rPr lang="en-GB" sz="2400" dirty="0"/>
              <a:t>The benefits of (extra-pair) mate choice</a:t>
            </a:r>
          </a:p>
        </p:txBody>
      </p:sp>
      <p:sp>
        <p:nvSpPr>
          <p:cNvPr id="8" name="Title 1"/>
          <p:cNvSpPr txBox="1">
            <a:spLocks/>
          </p:cNvSpPr>
          <p:nvPr/>
        </p:nvSpPr>
        <p:spPr bwMode="auto">
          <a:xfrm>
            <a:off x="121896" y="404664"/>
            <a:ext cx="8856984" cy="63408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GB" sz="3200" kern="0" dirty="0" smtClean="0">
                <a:latin typeface="Tahoma" panose="020B0604030504040204" pitchFamily="34" charset="0"/>
                <a:ea typeface="Tahoma" panose="020B0604030504040204" pitchFamily="34" charset="0"/>
                <a:cs typeface="Tahoma" panose="020B0604030504040204" pitchFamily="34" charset="0"/>
              </a:rPr>
              <a:t>Understanding fundamental biological questions</a:t>
            </a:r>
            <a:br>
              <a:rPr lang="en-GB" sz="3200" kern="0" dirty="0" smtClean="0">
                <a:latin typeface="Tahoma" panose="020B0604030504040204" pitchFamily="34" charset="0"/>
                <a:ea typeface="Tahoma" panose="020B0604030504040204" pitchFamily="34" charset="0"/>
                <a:cs typeface="Tahoma" panose="020B0604030504040204" pitchFamily="34" charset="0"/>
              </a:rPr>
            </a:br>
            <a:endParaRPr lang="en-GB" sz="3200" kern="0" dirty="0">
              <a:latin typeface="Tahoma" panose="020B0604030504040204" pitchFamily="34" charset="0"/>
              <a:ea typeface="Tahoma" panose="020B0604030504040204" pitchFamily="34" charset="0"/>
              <a:cs typeface="Tahoma" panose="020B0604030504040204" pitchFamily="34" charset="0"/>
            </a:endParaRPr>
          </a:p>
        </p:txBody>
      </p:sp>
      <p:pic>
        <p:nvPicPr>
          <p:cNvPr id="9" name="Picture 31" descr="DNA technology inthe wrong hands"/>
          <p:cNvPicPr>
            <a:picLocks noChangeAspect="1" noChangeArrowheads="1"/>
          </p:cNvPicPr>
          <p:nvPr/>
        </p:nvPicPr>
        <p:blipFill>
          <a:blip r:embed="rId3" cstate="screen"/>
          <a:srcRect/>
          <a:stretch>
            <a:fillRect/>
          </a:stretch>
        </p:blipFill>
        <p:spPr bwMode="auto">
          <a:xfrm>
            <a:off x="2952097" y="2270258"/>
            <a:ext cx="3196581" cy="22535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6926" t="47674" r="38305" b="35027"/>
          <a:stretch/>
        </p:blipFill>
        <p:spPr bwMode="auto">
          <a:xfrm>
            <a:off x="611560" y="4788986"/>
            <a:ext cx="4301637" cy="120333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 name="Picture 9"/>
          <p:cNvPicPr>
            <a:picLocks noChangeAspect="1"/>
          </p:cNvPicPr>
          <p:nvPr/>
        </p:nvPicPr>
        <p:blipFill>
          <a:blip r:embed="rId5"/>
          <a:stretch>
            <a:fillRect/>
          </a:stretch>
        </p:blipFill>
        <p:spPr>
          <a:xfrm>
            <a:off x="2503689" y="5445224"/>
            <a:ext cx="4180707" cy="1308020"/>
          </a:xfrm>
          <a:prstGeom prst="rect">
            <a:avLst/>
          </a:prstGeom>
          <a:ln>
            <a:solidFill>
              <a:srgbClr val="000000"/>
            </a:solidFill>
          </a:ln>
        </p:spPr>
      </p:pic>
    </p:spTree>
    <p:extLst>
      <p:ext uri="{BB962C8B-B14F-4D97-AF65-F5344CB8AC3E}">
        <p14:creationId xmlns:p14="http://schemas.microsoft.com/office/powerpoint/2010/main" val="21507965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886994"/>
            <a:ext cx="8229600" cy="1143000"/>
          </a:xfrm>
        </p:spPr>
        <p:txBody>
          <a:bodyPr/>
          <a:lstStyle/>
          <a:p>
            <a:pPr>
              <a:lnSpc>
                <a:spcPct val="150000"/>
              </a:lnSpc>
              <a:spcBef>
                <a:spcPts val="600"/>
              </a:spcBef>
            </a:pPr>
            <a:r>
              <a:rPr lang="en-GB" sz="2400" b="1" dirty="0" smtClean="0"/>
              <a:t>Infidelity</a:t>
            </a:r>
            <a:r>
              <a:rPr lang="en-GB" sz="2400" dirty="0"/>
              <a:t/>
            </a:r>
            <a:br>
              <a:rPr lang="en-GB" sz="2400" dirty="0"/>
            </a:br>
            <a:r>
              <a:rPr lang="en-GB" sz="2400" dirty="0"/>
              <a:t>The benefits of (extra-pair) mate choice</a:t>
            </a:r>
          </a:p>
        </p:txBody>
      </p:sp>
      <p:sp>
        <p:nvSpPr>
          <p:cNvPr id="8" name="Title 1"/>
          <p:cNvSpPr txBox="1">
            <a:spLocks/>
          </p:cNvSpPr>
          <p:nvPr/>
        </p:nvSpPr>
        <p:spPr bwMode="auto">
          <a:xfrm>
            <a:off x="121896" y="404664"/>
            <a:ext cx="8856984" cy="63408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GB" sz="3200" kern="0" dirty="0" smtClean="0">
                <a:latin typeface="Tahoma" panose="020B0604030504040204" pitchFamily="34" charset="0"/>
                <a:ea typeface="Tahoma" panose="020B0604030504040204" pitchFamily="34" charset="0"/>
                <a:cs typeface="Tahoma" panose="020B0604030504040204" pitchFamily="34" charset="0"/>
              </a:rPr>
              <a:t>Understanding fundamental biological questions</a:t>
            </a:r>
            <a:br>
              <a:rPr lang="en-GB" sz="3200" kern="0" dirty="0" smtClean="0">
                <a:latin typeface="Tahoma" panose="020B0604030504040204" pitchFamily="34" charset="0"/>
                <a:ea typeface="Tahoma" panose="020B0604030504040204" pitchFamily="34" charset="0"/>
                <a:cs typeface="Tahoma" panose="020B0604030504040204" pitchFamily="34" charset="0"/>
              </a:rPr>
            </a:br>
            <a:endParaRPr lang="en-GB" sz="3200" kern="0" dirty="0">
              <a:latin typeface="Tahoma" panose="020B0604030504040204" pitchFamily="34" charset="0"/>
              <a:ea typeface="Tahoma" panose="020B0604030504040204" pitchFamily="34" charset="0"/>
              <a:cs typeface="Tahoma" panose="020B0604030504040204" pitchFamily="34" charset="0"/>
            </a:endParaRPr>
          </a:p>
        </p:txBody>
      </p:sp>
      <p:pic>
        <p:nvPicPr>
          <p:cNvPr id="9" name="Picture 31" descr="DNA technology inthe wrong hands"/>
          <p:cNvPicPr>
            <a:picLocks noChangeAspect="1" noChangeArrowheads="1"/>
          </p:cNvPicPr>
          <p:nvPr/>
        </p:nvPicPr>
        <p:blipFill>
          <a:blip r:embed="rId3" cstate="screen"/>
          <a:srcRect/>
          <a:stretch>
            <a:fillRect/>
          </a:stretch>
        </p:blipFill>
        <p:spPr bwMode="auto">
          <a:xfrm>
            <a:off x="2952097" y="2270258"/>
            <a:ext cx="3196581" cy="22535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6926" t="47674" r="38305" b="35027"/>
          <a:stretch/>
        </p:blipFill>
        <p:spPr bwMode="auto">
          <a:xfrm>
            <a:off x="611560" y="4788986"/>
            <a:ext cx="4301637" cy="120333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 name="Picture 9"/>
          <p:cNvPicPr>
            <a:picLocks noChangeAspect="1"/>
          </p:cNvPicPr>
          <p:nvPr/>
        </p:nvPicPr>
        <p:blipFill>
          <a:blip r:embed="rId5"/>
          <a:stretch>
            <a:fillRect/>
          </a:stretch>
        </p:blipFill>
        <p:spPr>
          <a:xfrm>
            <a:off x="2503689" y="5445224"/>
            <a:ext cx="4180707" cy="1308020"/>
          </a:xfrm>
          <a:prstGeom prst="rect">
            <a:avLst/>
          </a:prstGeom>
          <a:ln>
            <a:solidFill>
              <a:srgbClr val="000000"/>
            </a:solidFill>
          </a:ln>
        </p:spPr>
      </p:pic>
      <p:pic>
        <p:nvPicPr>
          <p:cNvPr id="12" name="Picture 11"/>
          <p:cNvPicPr>
            <a:picLocks noChangeAspect="1"/>
          </p:cNvPicPr>
          <p:nvPr/>
        </p:nvPicPr>
        <p:blipFill>
          <a:blip r:embed="rId6"/>
          <a:stretch>
            <a:fillRect/>
          </a:stretch>
        </p:blipFill>
        <p:spPr>
          <a:xfrm>
            <a:off x="5436096" y="4788986"/>
            <a:ext cx="3448717" cy="1312476"/>
          </a:xfrm>
          <a:prstGeom prst="rect">
            <a:avLst/>
          </a:prstGeom>
        </p:spPr>
      </p:pic>
    </p:spTree>
    <p:extLst>
      <p:ext uri="{BB962C8B-B14F-4D97-AF65-F5344CB8AC3E}">
        <p14:creationId xmlns:p14="http://schemas.microsoft.com/office/powerpoint/2010/main" val="26166129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8002" y="11219"/>
            <a:ext cx="9144000" cy="1340768"/>
          </a:xfrm>
        </p:spPr>
        <p:txBody>
          <a:bodyPr/>
          <a:lstStyle/>
          <a:p>
            <a:pPr>
              <a:lnSpc>
                <a:spcPts val="4200"/>
              </a:lnSpc>
            </a:pPr>
            <a:r>
              <a:rPr lang="en-GB" sz="4000" dirty="0" smtClean="0">
                <a:latin typeface="Tahoma" pitchFamily="34" charset="0"/>
                <a:ea typeface="Tahoma" pitchFamily="34" charset="0"/>
                <a:cs typeface="Tahoma" pitchFamily="34" charset="0"/>
              </a:rPr>
              <a:t>Overall Aims</a:t>
            </a:r>
            <a:endParaRPr lang="en-US" sz="4000" dirty="0">
              <a:latin typeface="Tahoma" pitchFamily="34" charset="0"/>
              <a:ea typeface="Tahoma" pitchFamily="34" charset="0"/>
              <a:cs typeface="Tahoma" pitchFamily="34" charset="0"/>
            </a:endParaRPr>
          </a:p>
        </p:txBody>
      </p:sp>
      <p:sp>
        <p:nvSpPr>
          <p:cNvPr id="15363" name="Rectangle 3"/>
          <p:cNvSpPr>
            <a:spLocks noGrp="1" noChangeArrowheads="1"/>
          </p:cNvSpPr>
          <p:nvPr>
            <p:ph type="body" idx="1"/>
          </p:nvPr>
        </p:nvSpPr>
        <p:spPr>
          <a:xfrm>
            <a:off x="107504" y="1196758"/>
            <a:ext cx="9036496" cy="4428151"/>
          </a:xfrm>
        </p:spPr>
        <p:txBody>
          <a:bodyPr/>
          <a:lstStyle/>
          <a:p>
            <a:pPr marL="457200" indent="-457200">
              <a:buNone/>
            </a:pPr>
            <a:r>
              <a:rPr lang="en-GB" sz="2000" dirty="0" smtClean="0"/>
              <a:t>		Assess </a:t>
            </a:r>
            <a:r>
              <a:rPr lang="en-GB" sz="2000" b="1" dirty="0"/>
              <a:t>individual variation in telomere </a:t>
            </a:r>
            <a:r>
              <a:rPr lang="en-GB" sz="2000" b="1" dirty="0" smtClean="0"/>
              <a:t>length/shortening</a:t>
            </a:r>
          </a:p>
          <a:p>
            <a:pPr marL="457200" indent="-457200">
              <a:buNone/>
            </a:pPr>
            <a:endParaRPr lang="en-GB" sz="800" dirty="0" smtClean="0">
              <a:latin typeface="+mj-lt"/>
            </a:endParaRPr>
          </a:p>
        </p:txBody>
      </p:sp>
      <p:pic>
        <p:nvPicPr>
          <p:cNvPr id="4" name="Picture 3" descr="DSCN0636"/>
          <p:cNvPicPr>
            <a:picLocks noChangeAspect="1" noChangeArrowheads="1"/>
          </p:cNvPicPr>
          <p:nvPr/>
        </p:nvPicPr>
        <p:blipFill>
          <a:blip r:embed="rId3" cstate="screen"/>
          <a:srcRect/>
          <a:stretch>
            <a:fillRect/>
          </a:stretch>
        </p:blipFill>
        <p:spPr bwMode="auto">
          <a:xfrm>
            <a:off x="3181849" y="4165816"/>
            <a:ext cx="2780302" cy="2538732"/>
          </a:xfrm>
          <a:prstGeom prst="roundRect">
            <a:avLst>
              <a:gd name="adj" fmla="val 8594"/>
            </a:avLst>
          </a:prstGeom>
          <a:solidFill>
            <a:srgbClr val="FFFFFF">
              <a:shade val="85000"/>
            </a:srgbClr>
          </a:solidFill>
          <a:ln w="9525">
            <a:noFill/>
            <a:miter lim="800000"/>
            <a:headEnd/>
            <a:tailEnd/>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8002" y="11219"/>
            <a:ext cx="9144000" cy="1340768"/>
          </a:xfrm>
        </p:spPr>
        <p:txBody>
          <a:bodyPr/>
          <a:lstStyle/>
          <a:p>
            <a:pPr>
              <a:lnSpc>
                <a:spcPts val="4200"/>
              </a:lnSpc>
            </a:pPr>
            <a:r>
              <a:rPr lang="en-GB" sz="4000" dirty="0" smtClean="0">
                <a:latin typeface="Tahoma" pitchFamily="34" charset="0"/>
                <a:ea typeface="Tahoma" pitchFamily="34" charset="0"/>
                <a:cs typeface="Tahoma" pitchFamily="34" charset="0"/>
              </a:rPr>
              <a:t>Overall Aims</a:t>
            </a:r>
            <a:endParaRPr lang="en-US" sz="4000" dirty="0">
              <a:latin typeface="Tahoma" pitchFamily="34" charset="0"/>
              <a:ea typeface="Tahoma" pitchFamily="34" charset="0"/>
              <a:cs typeface="Tahoma" pitchFamily="34" charset="0"/>
            </a:endParaRPr>
          </a:p>
        </p:txBody>
      </p:sp>
      <p:sp>
        <p:nvSpPr>
          <p:cNvPr id="15363" name="Rectangle 3"/>
          <p:cNvSpPr>
            <a:spLocks noGrp="1" noChangeArrowheads="1"/>
          </p:cNvSpPr>
          <p:nvPr>
            <p:ph type="body" idx="1"/>
          </p:nvPr>
        </p:nvSpPr>
        <p:spPr>
          <a:xfrm>
            <a:off x="107504" y="1196758"/>
            <a:ext cx="9036496" cy="4428151"/>
          </a:xfrm>
        </p:spPr>
        <p:txBody>
          <a:bodyPr/>
          <a:lstStyle/>
          <a:p>
            <a:pPr marL="457200" indent="-457200">
              <a:buNone/>
            </a:pPr>
            <a:r>
              <a:rPr lang="en-GB" sz="2000" dirty="0" smtClean="0"/>
              <a:t>		Assess </a:t>
            </a:r>
            <a:r>
              <a:rPr lang="en-GB" sz="2000" b="1" dirty="0"/>
              <a:t>individual variation in telomere </a:t>
            </a:r>
            <a:r>
              <a:rPr lang="en-GB" sz="2000" b="1" dirty="0" smtClean="0"/>
              <a:t>length/shortening</a:t>
            </a:r>
          </a:p>
          <a:p>
            <a:pPr marL="457200" indent="-457200">
              <a:buNone/>
            </a:pPr>
            <a:endParaRPr lang="en-GB" sz="800" dirty="0" smtClean="0">
              <a:latin typeface="+mj-lt"/>
            </a:endParaRPr>
          </a:p>
          <a:p>
            <a:pPr marL="361950" indent="-361950">
              <a:lnSpc>
                <a:spcPct val="200000"/>
              </a:lnSpc>
              <a:buFont typeface="+mj-lt"/>
              <a:buAutoNum type="arabicPeriod"/>
            </a:pPr>
            <a:r>
              <a:rPr lang="en-GB" sz="2000" dirty="0" smtClean="0">
                <a:latin typeface="+mj-lt"/>
              </a:rPr>
              <a:t>Are telomere dynamics linked </a:t>
            </a:r>
            <a:r>
              <a:rPr lang="en-GB" sz="2000" dirty="0">
                <a:latin typeface="+mj-lt"/>
              </a:rPr>
              <a:t>to </a:t>
            </a:r>
            <a:r>
              <a:rPr lang="en-GB" sz="2000" dirty="0" smtClean="0">
                <a:latin typeface="+mj-lt"/>
              </a:rPr>
              <a:t>survival / longevity (</a:t>
            </a:r>
            <a:r>
              <a:rPr lang="en-GB" sz="2000" b="1" u="sng" dirty="0" smtClean="0">
                <a:latin typeface="+mj-lt"/>
              </a:rPr>
              <a:t>Biological </a:t>
            </a:r>
            <a:r>
              <a:rPr lang="en-GB" sz="2000" b="1" u="sng" dirty="0">
                <a:latin typeface="+mj-lt"/>
              </a:rPr>
              <a:t>a</a:t>
            </a:r>
            <a:r>
              <a:rPr lang="en-GB" sz="2000" b="1" u="sng" dirty="0" smtClean="0">
                <a:latin typeface="+mj-lt"/>
              </a:rPr>
              <a:t>geing</a:t>
            </a:r>
            <a:r>
              <a:rPr lang="en-GB" sz="2000" b="1" dirty="0" smtClean="0">
                <a:latin typeface="+mj-lt"/>
              </a:rPr>
              <a:t>)</a:t>
            </a:r>
            <a:endParaRPr lang="en-GB" sz="1000" dirty="0">
              <a:latin typeface="+mj-lt"/>
            </a:endParaRPr>
          </a:p>
        </p:txBody>
      </p:sp>
      <p:pic>
        <p:nvPicPr>
          <p:cNvPr id="4" name="Picture 3" descr="DSCN0636"/>
          <p:cNvPicPr>
            <a:picLocks noChangeAspect="1" noChangeArrowheads="1"/>
          </p:cNvPicPr>
          <p:nvPr/>
        </p:nvPicPr>
        <p:blipFill>
          <a:blip r:embed="rId3" cstate="screen"/>
          <a:srcRect/>
          <a:stretch>
            <a:fillRect/>
          </a:stretch>
        </p:blipFill>
        <p:spPr bwMode="auto">
          <a:xfrm>
            <a:off x="3181849" y="4165816"/>
            <a:ext cx="2780302" cy="2538732"/>
          </a:xfrm>
          <a:prstGeom prst="roundRect">
            <a:avLst>
              <a:gd name="adj" fmla="val 8594"/>
            </a:avLst>
          </a:prstGeom>
          <a:solidFill>
            <a:srgbClr val="FFFFFF">
              <a:shade val="85000"/>
            </a:srgbClr>
          </a:solidFill>
          <a:ln w="9525">
            <a:noFill/>
            <a:miter lim="800000"/>
            <a:headEnd/>
            <a:tailEnd/>
          </a:ln>
          <a:effectLst>
            <a:reflection blurRad="12700" stA="38000" endPos="28000" dist="5000" dir="5400000" sy="-100000" algn="bl" rotWithShape="0"/>
          </a:effectLst>
        </p:spPr>
      </p:pic>
    </p:spTree>
    <p:extLst>
      <p:ext uri="{BB962C8B-B14F-4D97-AF65-F5344CB8AC3E}">
        <p14:creationId xmlns:p14="http://schemas.microsoft.com/office/powerpoint/2010/main" val="41160103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8002" y="11219"/>
            <a:ext cx="9144000" cy="1340768"/>
          </a:xfrm>
        </p:spPr>
        <p:txBody>
          <a:bodyPr/>
          <a:lstStyle/>
          <a:p>
            <a:pPr>
              <a:lnSpc>
                <a:spcPts val="4200"/>
              </a:lnSpc>
            </a:pPr>
            <a:r>
              <a:rPr lang="en-GB" sz="4000" dirty="0" smtClean="0">
                <a:latin typeface="Tahoma" pitchFamily="34" charset="0"/>
                <a:ea typeface="Tahoma" pitchFamily="34" charset="0"/>
                <a:cs typeface="Tahoma" pitchFamily="34" charset="0"/>
              </a:rPr>
              <a:t>Overall Aims</a:t>
            </a:r>
            <a:endParaRPr lang="en-US" sz="4000" dirty="0">
              <a:latin typeface="Tahoma" pitchFamily="34" charset="0"/>
              <a:ea typeface="Tahoma" pitchFamily="34" charset="0"/>
              <a:cs typeface="Tahoma" pitchFamily="34" charset="0"/>
            </a:endParaRPr>
          </a:p>
        </p:txBody>
      </p:sp>
      <p:sp>
        <p:nvSpPr>
          <p:cNvPr id="15363" name="Rectangle 3"/>
          <p:cNvSpPr>
            <a:spLocks noGrp="1" noChangeArrowheads="1"/>
          </p:cNvSpPr>
          <p:nvPr>
            <p:ph type="body" idx="1"/>
          </p:nvPr>
        </p:nvSpPr>
        <p:spPr>
          <a:xfrm>
            <a:off x="107504" y="1196758"/>
            <a:ext cx="9036496" cy="4428151"/>
          </a:xfrm>
        </p:spPr>
        <p:txBody>
          <a:bodyPr/>
          <a:lstStyle/>
          <a:p>
            <a:pPr marL="457200" indent="-457200">
              <a:buNone/>
            </a:pPr>
            <a:r>
              <a:rPr lang="en-GB" sz="2000" dirty="0" smtClean="0"/>
              <a:t>		Assess </a:t>
            </a:r>
            <a:r>
              <a:rPr lang="en-GB" sz="2000" b="1" dirty="0"/>
              <a:t>individual variation in telomere </a:t>
            </a:r>
            <a:r>
              <a:rPr lang="en-GB" sz="2000" b="1" dirty="0" smtClean="0"/>
              <a:t>length/shortening</a:t>
            </a:r>
          </a:p>
          <a:p>
            <a:pPr marL="457200" indent="-457200">
              <a:buNone/>
            </a:pPr>
            <a:endParaRPr lang="en-GB" sz="800" dirty="0" smtClean="0">
              <a:latin typeface="+mj-lt"/>
            </a:endParaRPr>
          </a:p>
          <a:p>
            <a:pPr marL="361950" indent="-361950">
              <a:lnSpc>
                <a:spcPct val="200000"/>
              </a:lnSpc>
              <a:buFont typeface="+mj-lt"/>
              <a:buAutoNum type="arabicPeriod"/>
            </a:pPr>
            <a:r>
              <a:rPr lang="en-GB" sz="2000" dirty="0" smtClean="0">
                <a:latin typeface="+mj-lt"/>
              </a:rPr>
              <a:t>Are telomere dynamics linked </a:t>
            </a:r>
            <a:r>
              <a:rPr lang="en-GB" sz="2000" dirty="0">
                <a:latin typeface="+mj-lt"/>
              </a:rPr>
              <a:t>to </a:t>
            </a:r>
            <a:r>
              <a:rPr lang="en-GB" sz="2000" dirty="0" smtClean="0">
                <a:latin typeface="+mj-lt"/>
              </a:rPr>
              <a:t>survival / longevity (</a:t>
            </a:r>
            <a:r>
              <a:rPr lang="en-GB" sz="2000" b="1" u="sng" dirty="0" smtClean="0">
                <a:latin typeface="+mj-lt"/>
              </a:rPr>
              <a:t>Biological </a:t>
            </a:r>
            <a:r>
              <a:rPr lang="en-GB" sz="2000" b="1" u="sng" dirty="0">
                <a:latin typeface="+mj-lt"/>
              </a:rPr>
              <a:t>a</a:t>
            </a:r>
            <a:r>
              <a:rPr lang="en-GB" sz="2000" b="1" u="sng" dirty="0" smtClean="0">
                <a:latin typeface="+mj-lt"/>
              </a:rPr>
              <a:t>geing</a:t>
            </a:r>
            <a:r>
              <a:rPr lang="en-GB" sz="2000" b="1" dirty="0" smtClean="0">
                <a:latin typeface="+mj-lt"/>
              </a:rPr>
              <a:t>)</a:t>
            </a:r>
            <a:endParaRPr lang="en-GB" sz="1000" dirty="0">
              <a:latin typeface="+mj-lt"/>
            </a:endParaRPr>
          </a:p>
          <a:p>
            <a:pPr marL="361950" indent="-361950">
              <a:lnSpc>
                <a:spcPct val="200000"/>
              </a:lnSpc>
              <a:buFontTx/>
              <a:buAutoNum type="arabicPeriod"/>
            </a:pPr>
            <a:r>
              <a:rPr lang="en-GB" sz="2000" dirty="0" smtClean="0">
                <a:latin typeface="+mj-lt"/>
              </a:rPr>
              <a:t>How strategies/experiences affect telomere shortening (</a:t>
            </a:r>
            <a:r>
              <a:rPr lang="en-GB" sz="2000" b="1" u="sng" dirty="0" smtClean="0">
                <a:latin typeface="+mj-lt"/>
              </a:rPr>
              <a:t>Generic currency</a:t>
            </a:r>
            <a:r>
              <a:rPr lang="en-GB" sz="2000" dirty="0" smtClean="0">
                <a:latin typeface="+mj-lt"/>
              </a:rPr>
              <a:t>)</a:t>
            </a:r>
            <a:endParaRPr lang="en-GB" sz="1000" dirty="0" smtClean="0">
              <a:latin typeface="+mj-lt"/>
            </a:endParaRPr>
          </a:p>
        </p:txBody>
      </p:sp>
      <p:pic>
        <p:nvPicPr>
          <p:cNvPr id="4" name="Picture 3" descr="DSCN0636"/>
          <p:cNvPicPr>
            <a:picLocks noChangeAspect="1" noChangeArrowheads="1"/>
          </p:cNvPicPr>
          <p:nvPr/>
        </p:nvPicPr>
        <p:blipFill>
          <a:blip r:embed="rId3" cstate="screen"/>
          <a:srcRect/>
          <a:stretch>
            <a:fillRect/>
          </a:stretch>
        </p:blipFill>
        <p:spPr bwMode="auto">
          <a:xfrm>
            <a:off x="3181849" y="4165816"/>
            <a:ext cx="2780302" cy="2538732"/>
          </a:xfrm>
          <a:prstGeom prst="roundRect">
            <a:avLst>
              <a:gd name="adj" fmla="val 8594"/>
            </a:avLst>
          </a:prstGeom>
          <a:solidFill>
            <a:srgbClr val="FFFFFF">
              <a:shade val="85000"/>
            </a:srgbClr>
          </a:solidFill>
          <a:ln w="9525">
            <a:noFill/>
            <a:miter lim="800000"/>
            <a:headEnd/>
            <a:tailEnd/>
          </a:ln>
          <a:effectLst>
            <a:reflection blurRad="12700" stA="38000" endPos="28000" dist="5000" dir="5400000" sy="-100000" algn="bl" rotWithShape="0"/>
          </a:effectLst>
        </p:spPr>
      </p:pic>
    </p:spTree>
    <p:extLst>
      <p:ext uri="{BB962C8B-B14F-4D97-AF65-F5344CB8AC3E}">
        <p14:creationId xmlns:p14="http://schemas.microsoft.com/office/powerpoint/2010/main" val="15252031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8002" y="11219"/>
            <a:ext cx="9144000" cy="1340768"/>
          </a:xfrm>
        </p:spPr>
        <p:txBody>
          <a:bodyPr/>
          <a:lstStyle/>
          <a:p>
            <a:pPr>
              <a:lnSpc>
                <a:spcPts val="4200"/>
              </a:lnSpc>
            </a:pPr>
            <a:r>
              <a:rPr lang="en-GB" sz="4000" dirty="0" smtClean="0">
                <a:latin typeface="Tahoma" pitchFamily="34" charset="0"/>
                <a:ea typeface="Tahoma" pitchFamily="34" charset="0"/>
                <a:cs typeface="Tahoma" pitchFamily="34" charset="0"/>
              </a:rPr>
              <a:t>Overall Aims</a:t>
            </a:r>
            <a:endParaRPr lang="en-US" sz="4000" dirty="0">
              <a:latin typeface="Tahoma" pitchFamily="34" charset="0"/>
              <a:ea typeface="Tahoma" pitchFamily="34" charset="0"/>
              <a:cs typeface="Tahoma" pitchFamily="34" charset="0"/>
            </a:endParaRPr>
          </a:p>
        </p:txBody>
      </p:sp>
      <p:sp>
        <p:nvSpPr>
          <p:cNvPr id="15363" name="Rectangle 3"/>
          <p:cNvSpPr>
            <a:spLocks noGrp="1" noChangeArrowheads="1"/>
          </p:cNvSpPr>
          <p:nvPr>
            <p:ph type="body" idx="1"/>
          </p:nvPr>
        </p:nvSpPr>
        <p:spPr>
          <a:xfrm>
            <a:off x="107504" y="1196758"/>
            <a:ext cx="9036496" cy="4428151"/>
          </a:xfrm>
        </p:spPr>
        <p:txBody>
          <a:bodyPr/>
          <a:lstStyle/>
          <a:p>
            <a:pPr marL="457200" indent="-457200">
              <a:buNone/>
            </a:pPr>
            <a:r>
              <a:rPr lang="en-GB" sz="2000" dirty="0" smtClean="0"/>
              <a:t>		Assess </a:t>
            </a:r>
            <a:r>
              <a:rPr lang="en-GB" sz="2000" b="1" dirty="0"/>
              <a:t>individual variation in telomere </a:t>
            </a:r>
            <a:r>
              <a:rPr lang="en-GB" sz="2000" b="1" dirty="0" smtClean="0"/>
              <a:t>length/shortening</a:t>
            </a:r>
          </a:p>
          <a:p>
            <a:pPr marL="457200" indent="-457200">
              <a:buNone/>
            </a:pPr>
            <a:endParaRPr lang="en-GB" sz="800" dirty="0" smtClean="0">
              <a:latin typeface="+mj-lt"/>
            </a:endParaRPr>
          </a:p>
          <a:p>
            <a:pPr marL="361950" indent="-361950">
              <a:lnSpc>
                <a:spcPct val="200000"/>
              </a:lnSpc>
              <a:buFont typeface="+mj-lt"/>
              <a:buAutoNum type="arabicPeriod"/>
            </a:pPr>
            <a:r>
              <a:rPr lang="en-GB" sz="2000" dirty="0" smtClean="0">
                <a:latin typeface="+mj-lt"/>
              </a:rPr>
              <a:t>Are telomere dynamics linked </a:t>
            </a:r>
            <a:r>
              <a:rPr lang="en-GB" sz="2000" dirty="0">
                <a:latin typeface="+mj-lt"/>
              </a:rPr>
              <a:t>to </a:t>
            </a:r>
            <a:r>
              <a:rPr lang="en-GB" sz="2000" dirty="0" smtClean="0">
                <a:latin typeface="+mj-lt"/>
              </a:rPr>
              <a:t>survival / longevity (</a:t>
            </a:r>
            <a:r>
              <a:rPr lang="en-GB" sz="2000" b="1" u="sng" dirty="0" smtClean="0">
                <a:latin typeface="+mj-lt"/>
              </a:rPr>
              <a:t>Biological </a:t>
            </a:r>
            <a:r>
              <a:rPr lang="en-GB" sz="2000" b="1" u="sng" dirty="0">
                <a:latin typeface="+mj-lt"/>
              </a:rPr>
              <a:t>a</a:t>
            </a:r>
            <a:r>
              <a:rPr lang="en-GB" sz="2000" b="1" u="sng" dirty="0" smtClean="0">
                <a:latin typeface="+mj-lt"/>
              </a:rPr>
              <a:t>geing</a:t>
            </a:r>
            <a:r>
              <a:rPr lang="en-GB" sz="2000" b="1" dirty="0" smtClean="0">
                <a:latin typeface="+mj-lt"/>
              </a:rPr>
              <a:t>)</a:t>
            </a:r>
            <a:endParaRPr lang="en-GB" sz="1000" dirty="0">
              <a:latin typeface="+mj-lt"/>
            </a:endParaRPr>
          </a:p>
          <a:p>
            <a:pPr marL="361950" indent="-361950">
              <a:lnSpc>
                <a:spcPct val="200000"/>
              </a:lnSpc>
              <a:buFontTx/>
              <a:buAutoNum type="arabicPeriod"/>
            </a:pPr>
            <a:r>
              <a:rPr lang="en-GB" sz="2000" dirty="0" smtClean="0">
                <a:latin typeface="+mj-lt"/>
              </a:rPr>
              <a:t>How strategies/experiences affect telomere shortening (</a:t>
            </a:r>
            <a:r>
              <a:rPr lang="en-GB" sz="2000" b="1" u="sng" dirty="0" smtClean="0">
                <a:latin typeface="+mj-lt"/>
              </a:rPr>
              <a:t>Generic currency</a:t>
            </a:r>
            <a:r>
              <a:rPr lang="en-GB" sz="2000" dirty="0" smtClean="0">
                <a:latin typeface="+mj-lt"/>
              </a:rPr>
              <a:t>)</a:t>
            </a:r>
            <a:endParaRPr lang="en-GB" sz="1000" dirty="0" smtClean="0">
              <a:latin typeface="+mj-lt"/>
            </a:endParaRPr>
          </a:p>
          <a:p>
            <a:pPr marL="361950" indent="-361950">
              <a:lnSpc>
                <a:spcPct val="200000"/>
              </a:lnSpc>
              <a:buFontTx/>
              <a:buAutoNum type="arabicPeriod"/>
            </a:pPr>
            <a:r>
              <a:rPr lang="en-GB" sz="2000" dirty="0" smtClean="0">
                <a:latin typeface="+mj-lt"/>
              </a:rPr>
              <a:t>If individuals differ in response to these factors (</a:t>
            </a:r>
            <a:r>
              <a:rPr lang="en-GB" sz="2000" b="1" u="sng" dirty="0" smtClean="0">
                <a:latin typeface="+mj-lt"/>
              </a:rPr>
              <a:t>Individual quality</a:t>
            </a:r>
            <a:r>
              <a:rPr lang="en-GB" sz="2000" u="sng" dirty="0" smtClean="0">
                <a:latin typeface="+mj-lt"/>
              </a:rPr>
              <a:t>)</a:t>
            </a:r>
          </a:p>
        </p:txBody>
      </p:sp>
      <p:pic>
        <p:nvPicPr>
          <p:cNvPr id="4" name="Picture 3" descr="DSCN0636"/>
          <p:cNvPicPr>
            <a:picLocks noChangeAspect="1" noChangeArrowheads="1"/>
          </p:cNvPicPr>
          <p:nvPr/>
        </p:nvPicPr>
        <p:blipFill>
          <a:blip r:embed="rId3" cstate="screen"/>
          <a:srcRect/>
          <a:stretch>
            <a:fillRect/>
          </a:stretch>
        </p:blipFill>
        <p:spPr bwMode="auto">
          <a:xfrm>
            <a:off x="3181849" y="4165816"/>
            <a:ext cx="2780302" cy="2538732"/>
          </a:xfrm>
          <a:prstGeom prst="roundRect">
            <a:avLst>
              <a:gd name="adj" fmla="val 8594"/>
            </a:avLst>
          </a:prstGeom>
          <a:solidFill>
            <a:srgbClr val="FFFFFF">
              <a:shade val="85000"/>
            </a:srgbClr>
          </a:solidFill>
          <a:ln w="9525">
            <a:noFill/>
            <a:miter lim="800000"/>
            <a:headEnd/>
            <a:tailEnd/>
          </a:ln>
          <a:effectLst>
            <a:reflection blurRad="12700" stA="38000" endPos="28000" dist="5000" dir="5400000" sy="-100000" algn="bl" rotWithShape="0"/>
          </a:effectLst>
        </p:spPr>
      </p:pic>
    </p:spTree>
    <p:extLst>
      <p:ext uri="{BB962C8B-B14F-4D97-AF65-F5344CB8AC3E}">
        <p14:creationId xmlns:p14="http://schemas.microsoft.com/office/powerpoint/2010/main" val="25085555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562074"/>
          </a:xfrm>
        </p:spPr>
        <p:txBody>
          <a:bodyPr>
            <a:noAutofit/>
          </a:bodyPr>
          <a:lstStyle/>
          <a:p>
            <a:r>
              <a:rPr lang="en-GB" sz="3600" dirty="0" smtClean="0">
                <a:latin typeface="Tahoma" pitchFamily="34" charset="0"/>
                <a:ea typeface="Tahoma" pitchFamily="34" charset="0"/>
                <a:cs typeface="Tahoma" pitchFamily="34" charset="0"/>
              </a:rPr>
              <a:t>Results: </a:t>
            </a:r>
            <a:r>
              <a:rPr lang="en-GB" sz="3600" dirty="0">
                <a:latin typeface="Tahoma" pitchFamily="34" charset="0"/>
                <a:ea typeface="Tahoma" pitchFamily="34" charset="0"/>
                <a:cs typeface="Tahoma" pitchFamily="34" charset="0"/>
              </a:rPr>
              <a:t>a</a:t>
            </a:r>
            <a:r>
              <a:rPr lang="en-GB" sz="3600" dirty="0" smtClean="0">
                <a:latin typeface="Tahoma" pitchFamily="34" charset="0"/>
                <a:ea typeface="Tahoma" pitchFamily="34" charset="0"/>
                <a:cs typeface="Tahoma" pitchFamily="34" charset="0"/>
              </a:rPr>
              <a:t>dult telomere length </a:t>
            </a:r>
            <a:endParaRPr lang="en-GB" sz="2400" u="sng" dirty="0">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562074"/>
          </a:xfrm>
        </p:spPr>
        <p:txBody>
          <a:bodyPr>
            <a:noAutofit/>
          </a:bodyPr>
          <a:lstStyle/>
          <a:p>
            <a:r>
              <a:rPr lang="en-GB" sz="3600" dirty="0" smtClean="0">
                <a:latin typeface="Tahoma" pitchFamily="34" charset="0"/>
                <a:ea typeface="Tahoma" pitchFamily="34" charset="0"/>
                <a:cs typeface="Tahoma" pitchFamily="34" charset="0"/>
              </a:rPr>
              <a:t>Results: </a:t>
            </a:r>
            <a:r>
              <a:rPr lang="en-GB" sz="3600" dirty="0">
                <a:latin typeface="Tahoma" pitchFamily="34" charset="0"/>
                <a:ea typeface="Tahoma" pitchFamily="34" charset="0"/>
                <a:cs typeface="Tahoma" pitchFamily="34" charset="0"/>
              </a:rPr>
              <a:t>a</a:t>
            </a:r>
            <a:r>
              <a:rPr lang="en-GB" sz="3600" dirty="0" smtClean="0">
                <a:latin typeface="Tahoma" pitchFamily="34" charset="0"/>
                <a:ea typeface="Tahoma" pitchFamily="34" charset="0"/>
                <a:cs typeface="Tahoma" pitchFamily="34" charset="0"/>
              </a:rPr>
              <a:t>dult telomere length </a:t>
            </a:r>
            <a:endParaRPr lang="en-GB" sz="2400" u="sng" dirty="0">
              <a:latin typeface="Tahoma" pitchFamily="34" charset="0"/>
              <a:ea typeface="Tahoma" pitchFamily="34" charset="0"/>
              <a:cs typeface="Tahoma" pitchFamily="34" charset="0"/>
            </a:endParaRPr>
          </a:p>
        </p:txBody>
      </p:sp>
      <p:sp>
        <p:nvSpPr>
          <p:cNvPr id="3" name="Rectangle 2"/>
          <p:cNvSpPr/>
          <p:nvPr/>
        </p:nvSpPr>
        <p:spPr>
          <a:xfrm>
            <a:off x="248285" y="1163577"/>
            <a:ext cx="5067093" cy="1477328"/>
          </a:xfrm>
          <a:prstGeom prst="rect">
            <a:avLst/>
          </a:prstGeom>
        </p:spPr>
        <p:txBody>
          <a:bodyPr wrap="none">
            <a:spAutoFit/>
          </a:bodyPr>
          <a:lstStyle/>
          <a:p>
            <a:pPr marL="182563" indent="-182563">
              <a:lnSpc>
                <a:spcPct val="150000"/>
              </a:lnSpc>
              <a:buFont typeface="Arial" panose="020B0604020202020204" pitchFamily="34" charset="0"/>
              <a:buChar char="•"/>
            </a:pPr>
            <a:r>
              <a:rPr lang="en-GB" b="1" dirty="0" smtClean="0">
                <a:latin typeface="+mj-lt"/>
                <a:ea typeface="Tahoma" pitchFamily="34" charset="0"/>
                <a:cs typeface="Tahoma" pitchFamily="34" charset="0"/>
              </a:rPr>
              <a:t>Adult telomeres shorten </a:t>
            </a:r>
            <a:r>
              <a:rPr lang="en-GB" b="1" dirty="0">
                <a:latin typeface="+mj-lt"/>
                <a:ea typeface="Tahoma" pitchFamily="34" charset="0"/>
                <a:cs typeface="Tahoma" pitchFamily="34" charset="0"/>
              </a:rPr>
              <a:t>with </a:t>
            </a:r>
            <a:r>
              <a:rPr lang="en-GB" b="1" dirty="0" smtClean="0">
                <a:latin typeface="+mj-lt"/>
                <a:ea typeface="Tahoma" pitchFamily="34" charset="0"/>
                <a:cs typeface="Tahoma" pitchFamily="34" charset="0"/>
              </a:rPr>
              <a:t>age</a:t>
            </a:r>
          </a:p>
          <a:p>
            <a:pPr marL="182563" lvl="1" indent="173038">
              <a:lnSpc>
                <a:spcPct val="150000"/>
              </a:lnSpc>
            </a:pPr>
            <a:r>
              <a:rPr lang="en-GB" sz="1400" dirty="0" smtClean="0">
                <a:latin typeface="+mj-lt"/>
              </a:rPr>
              <a:t>Age</a:t>
            </a:r>
            <a:r>
              <a:rPr lang="en-GB" sz="1400" dirty="0">
                <a:latin typeface="+mj-lt"/>
              </a:rPr>
              <a:t>: t</a:t>
            </a:r>
            <a:r>
              <a:rPr lang="en-GB" sz="1400" baseline="-25000" dirty="0">
                <a:latin typeface="+mj-lt"/>
              </a:rPr>
              <a:t>1,211.6</a:t>
            </a:r>
            <a:r>
              <a:rPr lang="en-GB" sz="1400" dirty="0">
                <a:latin typeface="+mj-lt"/>
              </a:rPr>
              <a:t> =-3.88, </a:t>
            </a:r>
            <a:r>
              <a:rPr lang="en-GB" sz="1400" dirty="0" smtClean="0">
                <a:latin typeface="+mj-lt"/>
              </a:rPr>
              <a:t>P&lt;0.0001</a:t>
            </a:r>
          </a:p>
          <a:p>
            <a:pPr marL="182563" lvl="1" indent="173038">
              <a:lnSpc>
                <a:spcPct val="150000"/>
              </a:lnSpc>
            </a:pPr>
            <a:r>
              <a:rPr lang="en-GB" sz="1400" dirty="0" smtClean="0">
                <a:latin typeface="+mj-lt"/>
              </a:rPr>
              <a:t>REML </a:t>
            </a:r>
            <a:r>
              <a:rPr lang="en-GB" sz="1400" dirty="0">
                <a:latin typeface="+mj-lt"/>
              </a:rPr>
              <a:t>model with bird identity as random effect, </a:t>
            </a:r>
            <a:r>
              <a:rPr lang="en-GB" sz="1400" dirty="0">
                <a:solidFill>
                  <a:srgbClr val="000000"/>
                </a:solidFill>
                <a:latin typeface="+mj-lt"/>
              </a:rPr>
              <a:t>R</a:t>
            </a:r>
            <a:r>
              <a:rPr lang="en-GB" sz="1400" baseline="30000" dirty="0">
                <a:solidFill>
                  <a:srgbClr val="000000"/>
                </a:solidFill>
                <a:latin typeface="+mj-lt"/>
              </a:rPr>
              <a:t>2 </a:t>
            </a:r>
            <a:r>
              <a:rPr lang="en-GB" sz="1400" dirty="0">
                <a:solidFill>
                  <a:srgbClr val="000000"/>
                </a:solidFill>
                <a:latin typeface="+mj-lt"/>
              </a:rPr>
              <a:t>=</a:t>
            </a:r>
            <a:r>
              <a:rPr lang="en-GB" sz="1400" dirty="0" smtClean="0">
                <a:solidFill>
                  <a:srgbClr val="000000"/>
                </a:solidFill>
                <a:latin typeface="+mj-lt"/>
              </a:rPr>
              <a:t>0.26</a:t>
            </a:r>
          </a:p>
          <a:p>
            <a:pPr marL="182563" lvl="1" indent="173038">
              <a:lnSpc>
                <a:spcPct val="150000"/>
              </a:lnSpc>
            </a:pPr>
            <a:r>
              <a:rPr lang="en-GB" sz="1400" dirty="0" smtClean="0">
                <a:solidFill>
                  <a:srgbClr val="000000"/>
                </a:solidFill>
                <a:latin typeface="+mj-lt"/>
              </a:rPr>
              <a:t>Loss = </a:t>
            </a:r>
            <a:r>
              <a:rPr lang="en-GB" sz="1400" dirty="0" smtClean="0">
                <a:solidFill>
                  <a:srgbClr val="000000"/>
                </a:solidFill>
                <a:latin typeface="+mj-lt"/>
              </a:rPr>
              <a:t>120b </a:t>
            </a:r>
            <a:r>
              <a:rPr lang="en-GB" sz="1400" dirty="0" smtClean="0">
                <a:latin typeface="+mj-lt"/>
              </a:rPr>
              <a:t>± 30.1 SE per </a:t>
            </a:r>
            <a:r>
              <a:rPr lang="en-GB" sz="1400" dirty="0" smtClean="0">
                <a:latin typeface="+mj-lt"/>
              </a:rPr>
              <a:t>year</a:t>
            </a:r>
            <a:endParaRPr lang="en-GB" sz="1400" dirty="0">
              <a:latin typeface="+mj-lt"/>
            </a:endParaRPr>
          </a:p>
        </p:txBody>
      </p:sp>
    </p:spTree>
    <p:extLst>
      <p:ext uri="{BB962C8B-B14F-4D97-AF65-F5344CB8AC3E}">
        <p14:creationId xmlns:p14="http://schemas.microsoft.com/office/powerpoint/2010/main" val="20642701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Content Placeholder 3" descr="telomere.jpg"/>
          <p:cNvPicPr>
            <a:picLocks noGrp="1" noChangeAspect="1"/>
          </p:cNvPicPr>
          <p:nvPr>
            <p:ph idx="1"/>
          </p:nvPr>
        </p:nvPicPr>
        <p:blipFill>
          <a:blip r:embed="rId3" cstate="print"/>
          <a:srcRect/>
          <a:stretch>
            <a:fillRect/>
          </a:stretch>
        </p:blipFill>
        <p:spPr>
          <a:xfrm>
            <a:off x="565712" y="1362218"/>
            <a:ext cx="3929062" cy="3589167"/>
          </a:xfrm>
        </p:spPr>
      </p:pic>
      <p:grpSp>
        <p:nvGrpSpPr>
          <p:cNvPr id="2" name="Group 30"/>
          <p:cNvGrpSpPr>
            <a:grpSpLocks/>
          </p:cNvGrpSpPr>
          <p:nvPr/>
        </p:nvGrpSpPr>
        <p:grpSpPr bwMode="auto">
          <a:xfrm>
            <a:off x="3779912" y="1261421"/>
            <a:ext cx="4714875" cy="1428750"/>
            <a:chOff x="4214810" y="1500174"/>
            <a:chExt cx="4714908" cy="1428766"/>
          </a:xfrm>
        </p:grpSpPr>
        <p:sp>
          <p:nvSpPr>
            <p:cNvPr id="24" name="Rounded Rectangle 23"/>
            <p:cNvSpPr/>
            <p:nvPr/>
          </p:nvSpPr>
          <p:spPr>
            <a:xfrm>
              <a:off x="5214942" y="1500174"/>
              <a:ext cx="3500462" cy="642942"/>
            </a:xfrm>
            <a:prstGeom prst="roundRect">
              <a:avLst/>
            </a:prstGeom>
            <a:solidFill>
              <a:schemeClr val="bg1"/>
            </a:solidFill>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cxnSp>
          <p:nvCxnSpPr>
            <p:cNvPr id="9" name="Straight Connector 8"/>
            <p:cNvCxnSpPr/>
            <p:nvPr/>
          </p:nvCxnSpPr>
          <p:spPr>
            <a:xfrm rot="5400000" flipH="1" flipV="1">
              <a:off x="4214810" y="1500174"/>
              <a:ext cx="1071570" cy="1071570"/>
            </a:xfrm>
            <a:prstGeom prst="line">
              <a:avLst/>
            </a:prstGeom>
            <a:effectLst>
              <a:glow rad="1397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500562" y="2143116"/>
              <a:ext cx="4214842" cy="785824"/>
            </a:xfrm>
            <a:prstGeom prst="line">
              <a:avLst/>
            </a:prstGeom>
            <a:effectLst>
              <a:glow rad="1397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0491" name="TextBox 11"/>
            <p:cNvSpPr txBox="1">
              <a:spLocks noChangeArrowheads="1"/>
            </p:cNvSpPr>
            <p:nvPr/>
          </p:nvSpPr>
          <p:spPr bwMode="auto">
            <a:xfrm>
              <a:off x="5143504" y="1500174"/>
              <a:ext cx="3786214" cy="1200329"/>
            </a:xfrm>
            <a:prstGeom prst="rect">
              <a:avLst/>
            </a:prstGeom>
            <a:noFill/>
            <a:ln w="9525">
              <a:noFill/>
              <a:miter lim="800000"/>
              <a:headEnd/>
              <a:tailEnd/>
            </a:ln>
          </p:spPr>
          <p:txBody>
            <a:bodyPr>
              <a:spAutoFit/>
            </a:bodyPr>
            <a:lstStyle/>
            <a:p>
              <a:r>
                <a:rPr lang="en-GB" dirty="0">
                  <a:latin typeface="Calibri" pitchFamily="34" charset="0"/>
                </a:rPr>
                <a:t>…</a:t>
              </a:r>
              <a:r>
                <a:rPr lang="en-GB" dirty="0">
                  <a:solidFill>
                    <a:srgbClr val="FF0000"/>
                  </a:solidFill>
                  <a:latin typeface="Calibri" pitchFamily="34" charset="0"/>
                </a:rPr>
                <a:t>TT</a:t>
              </a:r>
              <a:r>
                <a:rPr lang="en-GB" dirty="0">
                  <a:solidFill>
                    <a:srgbClr val="FFC000"/>
                  </a:solidFill>
                  <a:latin typeface="Calibri" pitchFamily="34" charset="0"/>
                </a:rPr>
                <a:t>A</a:t>
              </a:r>
              <a:r>
                <a:rPr lang="en-GB" dirty="0">
                  <a:solidFill>
                    <a:srgbClr val="00B050"/>
                  </a:solidFill>
                  <a:latin typeface="Calibri" pitchFamily="34" charset="0"/>
                </a:rPr>
                <a:t>GGG</a:t>
              </a:r>
              <a:r>
                <a:rPr lang="en-GB" dirty="0">
                  <a:solidFill>
                    <a:srgbClr val="FF0000"/>
                  </a:solidFill>
                  <a:latin typeface="Calibri" pitchFamily="34" charset="0"/>
                </a:rPr>
                <a:t>TT</a:t>
              </a:r>
              <a:r>
                <a:rPr lang="en-GB" dirty="0">
                  <a:solidFill>
                    <a:srgbClr val="FFC000"/>
                  </a:solidFill>
                  <a:latin typeface="Calibri" pitchFamily="34" charset="0"/>
                </a:rPr>
                <a:t>A</a:t>
              </a:r>
              <a:r>
                <a:rPr lang="en-GB" dirty="0">
                  <a:solidFill>
                    <a:srgbClr val="00B050"/>
                  </a:solidFill>
                  <a:latin typeface="Calibri" pitchFamily="34" charset="0"/>
                </a:rPr>
                <a:t>GGG</a:t>
              </a:r>
              <a:r>
                <a:rPr lang="en-GB" dirty="0">
                  <a:solidFill>
                    <a:srgbClr val="FF0000"/>
                  </a:solidFill>
                  <a:latin typeface="Calibri" pitchFamily="34" charset="0"/>
                </a:rPr>
                <a:t>TT</a:t>
              </a:r>
              <a:r>
                <a:rPr lang="en-GB" dirty="0">
                  <a:solidFill>
                    <a:srgbClr val="FFC000"/>
                  </a:solidFill>
                  <a:latin typeface="Calibri" pitchFamily="34" charset="0"/>
                </a:rPr>
                <a:t>A</a:t>
              </a:r>
              <a:r>
                <a:rPr lang="en-GB" dirty="0">
                  <a:solidFill>
                    <a:srgbClr val="00B050"/>
                  </a:solidFill>
                  <a:latin typeface="Calibri" pitchFamily="34" charset="0"/>
                </a:rPr>
                <a:t>GGG</a:t>
              </a:r>
              <a:r>
                <a:rPr lang="en-GB" dirty="0">
                  <a:solidFill>
                    <a:srgbClr val="FF0000"/>
                  </a:solidFill>
                  <a:latin typeface="Calibri" pitchFamily="34" charset="0"/>
                </a:rPr>
                <a:t>TT</a:t>
              </a:r>
              <a:r>
                <a:rPr lang="en-GB" dirty="0">
                  <a:solidFill>
                    <a:srgbClr val="FFC000"/>
                  </a:solidFill>
                  <a:latin typeface="Calibri" pitchFamily="34" charset="0"/>
                </a:rPr>
                <a:t>A</a:t>
              </a:r>
              <a:r>
                <a:rPr lang="en-GB" dirty="0">
                  <a:solidFill>
                    <a:srgbClr val="00B050"/>
                  </a:solidFill>
                  <a:latin typeface="Calibri" pitchFamily="34" charset="0"/>
                </a:rPr>
                <a:t>GGG</a:t>
              </a:r>
              <a:r>
                <a:rPr lang="en-GB" dirty="0">
                  <a:latin typeface="Calibri" pitchFamily="34" charset="0"/>
                </a:rPr>
                <a:t>… …</a:t>
              </a:r>
              <a:r>
                <a:rPr lang="en-GB" dirty="0">
                  <a:solidFill>
                    <a:srgbClr val="FFC000"/>
                  </a:solidFill>
                  <a:latin typeface="Calibri" pitchFamily="34" charset="0"/>
                </a:rPr>
                <a:t>AA</a:t>
              </a:r>
              <a:r>
                <a:rPr lang="en-GB" dirty="0">
                  <a:solidFill>
                    <a:srgbClr val="FF0000"/>
                  </a:solidFill>
                  <a:latin typeface="Calibri" pitchFamily="34" charset="0"/>
                </a:rPr>
                <a:t>T</a:t>
              </a:r>
              <a:r>
                <a:rPr lang="en-GB" dirty="0">
                  <a:solidFill>
                    <a:srgbClr val="0070C0"/>
                  </a:solidFill>
                  <a:latin typeface="Calibri" pitchFamily="34" charset="0"/>
                </a:rPr>
                <a:t>CCC</a:t>
              </a:r>
              <a:r>
                <a:rPr lang="en-GB" dirty="0">
                  <a:solidFill>
                    <a:srgbClr val="FFC000"/>
                  </a:solidFill>
                  <a:latin typeface="Calibri" pitchFamily="34" charset="0"/>
                </a:rPr>
                <a:t>AA</a:t>
              </a:r>
              <a:r>
                <a:rPr lang="en-GB" dirty="0">
                  <a:solidFill>
                    <a:srgbClr val="FF0000"/>
                  </a:solidFill>
                  <a:latin typeface="Calibri" pitchFamily="34" charset="0"/>
                </a:rPr>
                <a:t>T </a:t>
              </a:r>
              <a:r>
                <a:rPr lang="en-GB" dirty="0">
                  <a:solidFill>
                    <a:srgbClr val="0070C0"/>
                  </a:solidFill>
                  <a:latin typeface="Calibri" pitchFamily="34" charset="0"/>
                </a:rPr>
                <a:t>CCC</a:t>
              </a:r>
              <a:r>
                <a:rPr lang="en-GB" dirty="0">
                  <a:solidFill>
                    <a:srgbClr val="FFC000"/>
                  </a:solidFill>
                  <a:latin typeface="Calibri" pitchFamily="34" charset="0"/>
                </a:rPr>
                <a:t>AA</a:t>
              </a:r>
              <a:r>
                <a:rPr lang="en-GB" dirty="0">
                  <a:solidFill>
                    <a:srgbClr val="FF0000"/>
                  </a:solidFill>
                  <a:latin typeface="Calibri" pitchFamily="34" charset="0"/>
                </a:rPr>
                <a:t>T</a:t>
              </a:r>
              <a:r>
                <a:rPr lang="en-GB" dirty="0">
                  <a:solidFill>
                    <a:srgbClr val="0070C0"/>
                  </a:solidFill>
                  <a:latin typeface="Calibri" pitchFamily="34" charset="0"/>
                </a:rPr>
                <a:t>CCC </a:t>
              </a:r>
              <a:r>
                <a:rPr lang="en-GB" dirty="0">
                  <a:solidFill>
                    <a:srgbClr val="FFC000"/>
                  </a:solidFill>
                  <a:latin typeface="Calibri" pitchFamily="34" charset="0"/>
                </a:rPr>
                <a:t>AA</a:t>
              </a:r>
              <a:r>
                <a:rPr lang="en-GB" dirty="0">
                  <a:solidFill>
                    <a:srgbClr val="FF0000"/>
                  </a:solidFill>
                  <a:latin typeface="Calibri" pitchFamily="34" charset="0"/>
                </a:rPr>
                <a:t>T</a:t>
              </a:r>
              <a:r>
                <a:rPr lang="en-GB" dirty="0">
                  <a:solidFill>
                    <a:srgbClr val="0070C0"/>
                  </a:solidFill>
                  <a:latin typeface="Calibri" pitchFamily="34" charset="0"/>
                </a:rPr>
                <a:t>CCC</a:t>
              </a:r>
              <a:r>
                <a:rPr lang="en-GB" dirty="0">
                  <a:latin typeface="Calibri" pitchFamily="34" charset="0"/>
                </a:rPr>
                <a:t>…</a:t>
              </a:r>
            </a:p>
            <a:p>
              <a:endParaRPr lang="en-GB" dirty="0">
                <a:latin typeface="Calibri" pitchFamily="34" charset="0"/>
              </a:endParaRPr>
            </a:p>
            <a:p>
              <a:r>
                <a:rPr lang="en-GB" dirty="0">
                  <a:latin typeface="Calibri" pitchFamily="34" charset="0"/>
                </a:rPr>
                <a:t> </a:t>
              </a:r>
            </a:p>
          </p:txBody>
        </p:sp>
      </p:grpSp>
      <p:sp>
        <p:nvSpPr>
          <p:cNvPr id="22" name="TextBox 21"/>
          <p:cNvSpPr txBox="1">
            <a:spLocks noChangeArrowheads="1"/>
          </p:cNvSpPr>
          <p:nvPr/>
        </p:nvSpPr>
        <p:spPr bwMode="auto">
          <a:xfrm>
            <a:off x="5508104" y="2812954"/>
            <a:ext cx="2630400" cy="1138773"/>
          </a:xfrm>
          <a:prstGeom prst="rect">
            <a:avLst/>
          </a:prstGeom>
          <a:noFill/>
          <a:ln w="9525">
            <a:noFill/>
            <a:miter lim="800000"/>
            <a:headEnd/>
            <a:tailEnd/>
          </a:ln>
        </p:spPr>
        <p:txBody>
          <a:bodyPr wrap="none">
            <a:spAutoFit/>
          </a:bodyPr>
          <a:lstStyle/>
          <a:p>
            <a:r>
              <a:rPr lang="en-GB" sz="4400" dirty="0">
                <a:latin typeface="Calibri" pitchFamily="34" charset="0"/>
              </a:rPr>
              <a:t>(</a:t>
            </a:r>
            <a:r>
              <a:rPr lang="en-GB" sz="4400" dirty="0" smtClean="0">
                <a:latin typeface="Calibri" pitchFamily="34" charset="0"/>
              </a:rPr>
              <a:t>TTAGGG)</a:t>
            </a:r>
            <a:r>
              <a:rPr lang="en-GB" sz="4400" baseline="-25000" dirty="0" smtClean="0">
                <a:latin typeface="Calibri" pitchFamily="34" charset="0"/>
              </a:rPr>
              <a:t>n</a:t>
            </a:r>
          </a:p>
          <a:p>
            <a:r>
              <a:rPr lang="en-GB" sz="2400" dirty="0" smtClean="0"/>
              <a:t> in vertebrates</a:t>
            </a:r>
            <a:endParaRPr lang="en-GB" sz="2400" baseline="-25000" dirty="0">
              <a:latin typeface="Calibri" pitchFamily="34" charset="0"/>
            </a:endParaRPr>
          </a:p>
        </p:txBody>
      </p:sp>
      <p:sp>
        <p:nvSpPr>
          <p:cNvPr id="20484" name="TextBox 12"/>
          <p:cNvSpPr txBox="1">
            <a:spLocks noChangeArrowheads="1"/>
          </p:cNvSpPr>
          <p:nvPr/>
        </p:nvSpPr>
        <p:spPr bwMode="auto">
          <a:xfrm>
            <a:off x="525082" y="4159691"/>
            <a:ext cx="184150" cy="369887"/>
          </a:xfrm>
          <a:prstGeom prst="rect">
            <a:avLst/>
          </a:prstGeom>
          <a:noFill/>
          <a:ln w="9525">
            <a:noFill/>
            <a:miter lim="800000"/>
            <a:headEnd/>
            <a:tailEnd/>
          </a:ln>
        </p:spPr>
        <p:txBody>
          <a:bodyPr wrap="none">
            <a:spAutoFit/>
          </a:bodyPr>
          <a:lstStyle/>
          <a:p>
            <a:endParaRPr lang="en-GB">
              <a:latin typeface="Calibri" pitchFamily="34" charset="0"/>
            </a:endParaRPr>
          </a:p>
        </p:txBody>
      </p:sp>
      <p:sp>
        <p:nvSpPr>
          <p:cNvPr id="14" name="Content Placeholder 2"/>
          <p:cNvSpPr txBox="1">
            <a:spLocks/>
          </p:cNvSpPr>
          <p:nvPr/>
        </p:nvSpPr>
        <p:spPr bwMode="auto">
          <a:xfrm>
            <a:off x="928662" y="5094297"/>
            <a:ext cx="7286648" cy="1763703"/>
          </a:xfrm>
          <a:prstGeom prst="rect">
            <a:avLst/>
          </a:prstGeom>
          <a:noFill/>
          <a:ln w="9525">
            <a:noFill/>
            <a:miter lim="800000"/>
            <a:headEnd/>
            <a:tailEnd/>
          </a:ln>
        </p:spPr>
        <p:txBody>
          <a:bodyPr/>
          <a:lstStyle/>
          <a:p>
            <a:pPr marL="342900" indent="-342900">
              <a:spcBef>
                <a:spcPct val="20000"/>
              </a:spcBef>
            </a:pPr>
            <a:endParaRPr lang="en-GB" sz="3200" dirty="0">
              <a:latin typeface="Calibri" pitchFamily="34" charset="0"/>
            </a:endParaRPr>
          </a:p>
          <a:p>
            <a:pPr marL="342900" indent="-342900">
              <a:spcBef>
                <a:spcPct val="20000"/>
              </a:spcBef>
              <a:buFont typeface="Arial" charset="0"/>
              <a:buNone/>
            </a:pPr>
            <a:endParaRPr lang="en-GB" sz="3200" dirty="0">
              <a:latin typeface="Calibri" pitchFamily="34" charset="0"/>
            </a:endParaRPr>
          </a:p>
        </p:txBody>
      </p:sp>
      <p:sp>
        <p:nvSpPr>
          <p:cNvPr id="12" name="Title 1"/>
          <p:cNvSpPr>
            <a:spLocks noGrp="1"/>
          </p:cNvSpPr>
          <p:nvPr>
            <p:ph type="title"/>
          </p:nvPr>
        </p:nvSpPr>
        <p:spPr>
          <a:xfrm>
            <a:off x="500034" y="0"/>
            <a:ext cx="8229600" cy="1143000"/>
          </a:xfrm>
        </p:spPr>
        <p:txBody>
          <a:bodyPr/>
          <a:lstStyle/>
          <a:p>
            <a:r>
              <a:rPr lang="en-GB" sz="3600" dirty="0" smtClean="0">
                <a:latin typeface="Tahoma" pitchFamily="34" charset="0"/>
                <a:ea typeface="Tahoma" pitchFamily="34" charset="0"/>
                <a:cs typeface="Tahoma" pitchFamily="34" charset="0"/>
              </a:rPr>
              <a:t>Telomeres</a:t>
            </a:r>
          </a:p>
        </p:txBody>
      </p:sp>
      <p:sp>
        <p:nvSpPr>
          <p:cNvPr id="13" name="Content Placeholder 2"/>
          <p:cNvSpPr txBox="1">
            <a:spLocks/>
          </p:cNvSpPr>
          <p:nvPr/>
        </p:nvSpPr>
        <p:spPr bwMode="auto">
          <a:xfrm>
            <a:off x="2841934" y="5118912"/>
            <a:ext cx="4020055" cy="18585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514350" indent="-514350">
              <a:lnSpc>
                <a:spcPct val="150000"/>
              </a:lnSpc>
              <a:buFontTx/>
              <a:buAutoNum type="arabicPeriod"/>
            </a:pPr>
            <a:r>
              <a:rPr lang="en-GB" sz="2000" b="1" kern="0" dirty="0" smtClean="0"/>
              <a:t>Inheritance</a:t>
            </a:r>
            <a:endParaRPr lang="en-GB" sz="2000" kern="0" dirty="0" smtClean="0"/>
          </a:p>
          <a:p>
            <a:pPr marL="514350" indent="-514350">
              <a:lnSpc>
                <a:spcPct val="150000"/>
              </a:lnSpc>
              <a:buFontTx/>
              <a:buAutoNum type="arabicPeriod"/>
            </a:pPr>
            <a:r>
              <a:rPr lang="en-US" sz="2000" b="1" kern="0" dirty="0" smtClean="0"/>
              <a:t>Replication History (age)</a:t>
            </a:r>
          </a:p>
          <a:p>
            <a:pPr marL="514350" indent="-514350">
              <a:lnSpc>
                <a:spcPct val="150000"/>
              </a:lnSpc>
              <a:buFontTx/>
              <a:buAutoNum type="arabicPeriod"/>
            </a:pPr>
            <a:r>
              <a:rPr lang="en-GB" sz="2000" b="1" kern="0" dirty="0" smtClean="0"/>
              <a:t>Oxidative Damage</a:t>
            </a:r>
            <a:endParaRPr lang="en-US" sz="2000" b="1" kern="0" dirty="0" smtClean="0"/>
          </a:p>
          <a:p>
            <a:pPr>
              <a:lnSpc>
                <a:spcPct val="80000"/>
              </a:lnSpc>
              <a:buFontTx/>
              <a:buNone/>
            </a:pPr>
            <a:endParaRPr lang="en-US" sz="2800" b="1" kern="0" dirty="0" smtClean="0">
              <a:latin typeface="Times New Roman" pitchFamily="18" charset="0"/>
            </a:endParaRPr>
          </a:p>
          <a:p>
            <a:pPr>
              <a:lnSpc>
                <a:spcPct val="80000"/>
              </a:lnSpc>
              <a:buFontTx/>
              <a:buNone/>
            </a:pPr>
            <a:endParaRPr lang="en-US" sz="2800" b="1" kern="0" dirty="0" smtClean="0">
              <a:latin typeface="Times New Roman" pitchFamily="18" charset="0"/>
            </a:endParaRPr>
          </a:p>
          <a:p>
            <a:pPr marL="0" indent="0">
              <a:buFontTx/>
              <a:buNone/>
            </a:pPr>
            <a:endParaRPr lang="en-GB" sz="2400" kern="0" dirty="0" smtClean="0">
              <a:latin typeface="+mj-lt"/>
            </a:endParaRPr>
          </a:p>
          <a:p>
            <a:pPr marL="514350" indent="-514350">
              <a:buFont typeface="Calibri" pitchFamily="34" charset="0"/>
              <a:buAutoNum type="arabicPeriod"/>
            </a:pPr>
            <a:endParaRPr lang="en-GB" sz="2400" kern="0" dirty="0" smtClean="0">
              <a:latin typeface="+mj-lt"/>
            </a:endParaRPr>
          </a:p>
          <a:p>
            <a:pPr marL="514350" indent="-514350">
              <a:buFont typeface="Calibri" pitchFamily="34" charset="0"/>
              <a:buAutoNum type="arabicPeriod"/>
            </a:pPr>
            <a:endParaRPr lang="en-GB" sz="2400" kern="0" dirty="0" smtClean="0">
              <a:latin typeface="+mj-lt"/>
            </a:endParaRPr>
          </a:p>
          <a:p>
            <a:pPr marL="514350" indent="-514350">
              <a:buFont typeface="Calibri" pitchFamily="34" charset="0"/>
              <a:buAutoNum type="arabicPeriod"/>
            </a:pPr>
            <a:endParaRPr lang="en-GB" sz="2400" kern="0" dirty="0" smtClean="0">
              <a:latin typeface="+mj-lt"/>
            </a:endParaRPr>
          </a:p>
          <a:p>
            <a:pPr marL="514350" indent="-514350">
              <a:buFont typeface="Calibri" pitchFamily="34" charset="0"/>
              <a:buAutoNum type="arabicPeriod"/>
            </a:pPr>
            <a:endParaRPr lang="en-GB" sz="2400" kern="0" dirty="0" smtClean="0">
              <a:latin typeface="+mj-lt"/>
            </a:endParaRPr>
          </a:p>
          <a:p>
            <a:pPr marL="514350" indent="-514350">
              <a:buFont typeface="Calibri" pitchFamily="34" charset="0"/>
              <a:buAutoNum type="arabicPeriod"/>
            </a:pPr>
            <a:endParaRPr lang="en-GB" sz="2400" kern="0" dirty="0" smtClean="0">
              <a:latin typeface="+mj-lt"/>
            </a:endParaRPr>
          </a:p>
          <a:p>
            <a:pPr marL="514350" indent="-514350">
              <a:buFontTx/>
              <a:buNone/>
            </a:pPr>
            <a:endParaRPr lang="en-GB" sz="2000" kern="0" dirty="0" smtClean="0">
              <a:latin typeface="+mj-l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562074"/>
          </a:xfrm>
        </p:spPr>
        <p:txBody>
          <a:bodyPr>
            <a:noAutofit/>
          </a:bodyPr>
          <a:lstStyle/>
          <a:p>
            <a:r>
              <a:rPr lang="en-GB" sz="3600" dirty="0" smtClean="0">
                <a:latin typeface="Tahoma" pitchFamily="34" charset="0"/>
                <a:ea typeface="Tahoma" pitchFamily="34" charset="0"/>
                <a:cs typeface="Tahoma" pitchFamily="34" charset="0"/>
              </a:rPr>
              <a:t>Results: </a:t>
            </a:r>
            <a:r>
              <a:rPr lang="en-GB" sz="3600" dirty="0">
                <a:latin typeface="Tahoma" pitchFamily="34" charset="0"/>
                <a:ea typeface="Tahoma" pitchFamily="34" charset="0"/>
                <a:cs typeface="Tahoma" pitchFamily="34" charset="0"/>
              </a:rPr>
              <a:t>a</a:t>
            </a:r>
            <a:r>
              <a:rPr lang="en-GB" sz="3600" dirty="0" smtClean="0">
                <a:latin typeface="Tahoma" pitchFamily="34" charset="0"/>
                <a:ea typeface="Tahoma" pitchFamily="34" charset="0"/>
                <a:cs typeface="Tahoma" pitchFamily="34" charset="0"/>
              </a:rPr>
              <a:t>dult telomere length </a:t>
            </a:r>
            <a:endParaRPr lang="en-GB" sz="2400" u="sng" dirty="0">
              <a:latin typeface="Tahoma" pitchFamily="34" charset="0"/>
              <a:ea typeface="Tahoma" pitchFamily="34" charset="0"/>
              <a:cs typeface="Tahoma" pitchFamily="34" charset="0"/>
            </a:endParaRPr>
          </a:p>
        </p:txBody>
      </p:sp>
      <p:grpSp>
        <p:nvGrpSpPr>
          <p:cNvPr id="7" name="Group 6"/>
          <p:cNvGrpSpPr/>
          <p:nvPr/>
        </p:nvGrpSpPr>
        <p:grpSpPr>
          <a:xfrm>
            <a:off x="5724128" y="1052736"/>
            <a:ext cx="3152688" cy="2991161"/>
            <a:chOff x="0" y="1291583"/>
            <a:chExt cx="5292080" cy="5377779"/>
          </a:xfrm>
        </p:grpSpPr>
        <p:pic>
          <p:nvPicPr>
            <p:cNvPr id="10" name="Picture 9" descr="Figure 2.tif"/>
            <p:cNvPicPr>
              <a:picLocks noChangeAspect="1"/>
            </p:cNvPicPr>
            <p:nvPr/>
          </p:nvPicPr>
          <p:blipFill>
            <a:blip r:embed="rId3" cstate="print"/>
            <a:stretch>
              <a:fillRect/>
            </a:stretch>
          </p:blipFill>
          <p:spPr>
            <a:xfrm>
              <a:off x="0" y="1692863"/>
              <a:ext cx="5292080" cy="4976499"/>
            </a:xfrm>
            <a:prstGeom prst="rect">
              <a:avLst/>
            </a:prstGeom>
          </p:spPr>
        </p:pic>
        <p:pic>
          <p:nvPicPr>
            <p:cNvPr id="11" name="Picture 10" descr="http://www.peacockshock.com/archives/andre%20jordan%20early%20bird.jpg"/>
            <p:cNvPicPr>
              <a:picLocks noChangeAspect="1" noChangeArrowheads="1"/>
            </p:cNvPicPr>
            <p:nvPr/>
          </p:nvPicPr>
          <p:blipFill>
            <a:blip r:embed="rId4" cstate="print"/>
            <a:srcRect b="43236"/>
            <a:stretch>
              <a:fillRect/>
            </a:stretch>
          </p:blipFill>
          <p:spPr bwMode="auto">
            <a:xfrm>
              <a:off x="3116087" y="1628800"/>
              <a:ext cx="1239889" cy="587797"/>
            </a:xfrm>
            <a:prstGeom prst="roundRect">
              <a:avLst/>
            </a:prstGeom>
            <a:noFill/>
            <a:ln>
              <a:solidFill>
                <a:schemeClr val="bg1"/>
              </a:solidFill>
            </a:ln>
          </p:spPr>
        </p:pic>
        <p:pic>
          <p:nvPicPr>
            <p:cNvPr id="12" name="Picture 10" descr="http://www.allaboutbirds.org/guide/bbimages/aab/species/groups/warbler.png"/>
            <p:cNvPicPr>
              <a:picLocks noChangeAspect="1" noChangeArrowheads="1"/>
            </p:cNvPicPr>
            <p:nvPr/>
          </p:nvPicPr>
          <p:blipFill>
            <a:blip r:embed="rId5" cstate="print"/>
            <a:srcRect b="28000"/>
            <a:stretch>
              <a:fillRect/>
            </a:stretch>
          </p:blipFill>
          <p:spPr bwMode="auto">
            <a:xfrm>
              <a:off x="1619672" y="1291583"/>
              <a:ext cx="1085266" cy="913281"/>
            </a:xfrm>
            <a:prstGeom prst="roundRect">
              <a:avLst/>
            </a:prstGeom>
            <a:noFill/>
            <a:ln>
              <a:solidFill>
                <a:schemeClr val="bg1"/>
              </a:solidFill>
            </a:ln>
          </p:spPr>
        </p:pic>
      </p:grpSp>
      <p:sp>
        <p:nvSpPr>
          <p:cNvPr id="3" name="Rectangle 2"/>
          <p:cNvSpPr/>
          <p:nvPr/>
        </p:nvSpPr>
        <p:spPr>
          <a:xfrm>
            <a:off x="248285" y="1163577"/>
            <a:ext cx="5067093" cy="3693319"/>
          </a:xfrm>
          <a:prstGeom prst="rect">
            <a:avLst/>
          </a:prstGeom>
        </p:spPr>
        <p:txBody>
          <a:bodyPr wrap="none">
            <a:spAutoFit/>
          </a:bodyPr>
          <a:lstStyle/>
          <a:p>
            <a:pPr marL="182563" indent="-182563">
              <a:lnSpc>
                <a:spcPct val="150000"/>
              </a:lnSpc>
              <a:buFont typeface="Arial" panose="020B0604020202020204" pitchFamily="34" charset="0"/>
              <a:buChar char="•"/>
            </a:pPr>
            <a:r>
              <a:rPr lang="en-GB" b="1" dirty="0" smtClean="0">
                <a:latin typeface="+mj-lt"/>
                <a:ea typeface="Tahoma" pitchFamily="34" charset="0"/>
                <a:cs typeface="Tahoma" pitchFamily="34" charset="0"/>
              </a:rPr>
              <a:t>Adult telomeres shorten </a:t>
            </a:r>
            <a:r>
              <a:rPr lang="en-GB" b="1" dirty="0">
                <a:latin typeface="+mj-lt"/>
                <a:ea typeface="Tahoma" pitchFamily="34" charset="0"/>
                <a:cs typeface="Tahoma" pitchFamily="34" charset="0"/>
              </a:rPr>
              <a:t>with </a:t>
            </a:r>
            <a:r>
              <a:rPr lang="en-GB" b="1" dirty="0" smtClean="0">
                <a:latin typeface="+mj-lt"/>
                <a:ea typeface="Tahoma" pitchFamily="34" charset="0"/>
                <a:cs typeface="Tahoma" pitchFamily="34" charset="0"/>
              </a:rPr>
              <a:t>age</a:t>
            </a:r>
          </a:p>
          <a:p>
            <a:pPr marL="182563" lvl="1" indent="173038">
              <a:lnSpc>
                <a:spcPct val="150000"/>
              </a:lnSpc>
            </a:pPr>
            <a:r>
              <a:rPr lang="en-GB" sz="1400" dirty="0" smtClean="0">
                <a:latin typeface="+mj-lt"/>
              </a:rPr>
              <a:t>Age</a:t>
            </a:r>
            <a:r>
              <a:rPr lang="en-GB" sz="1400" dirty="0">
                <a:latin typeface="+mj-lt"/>
              </a:rPr>
              <a:t>: t</a:t>
            </a:r>
            <a:r>
              <a:rPr lang="en-GB" sz="1400" baseline="-25000" dirty="0">
                <a:latin typeface="+mj-lt"/>
              </a:rPr>
              <a:t>1,211.6</a:t>
            </a:r>
            <a:r>
              <a:rPr lang="en-GB" sz="1400" dirty="0">
                <a:latin typeface="+mj-lt"/>
              </a:rPr>
              <a:t> =-3.88, </a:t>
            </a:r>
            <a:r>
              <a:rPr lang="en-GB" sz="1400" dirty="0" smtClean="0">
                <a:latin typeface="+mj-lt"/>
              </a:rPr>
              <a:t>P&lt;0.0001</a:t>
            </a:r>
          </a:p>
          <a:p>
            <a:pPr marL="182563" lvl="1" indent="173038">
              <a:lnSpc>
                <a:spcPct val="150000"/>
              </a:lnSpc>
            </a:pPr>
            <a:r>
              <a:rPr lang="en-GB" sz="1400" dirty="0" smtClean="0">
                <a:latin typeface="+mj-lt"/>
              </a:rPr>
              <a:t>REML </a:t>
            </a:r>
            <a:r>
              <a:rPr lang="en-GB" sz="1400" dirty="0">
                <a:latin typeface="+mj-lt"/>
              </a:rPr>
              <a:t>model with bird identity as random effect, </a:t>
            </a:r>
            <a:r>
              <a:rPr lang="en-GB" sz="1400" dirty="0">
                <a:solidFill>
                  <a:srgbClr val="000000"/>
                </a:solidFill>
                <a:latin typeface="+mj-lt"/>
              </a:rPr>
              <a:t>R</a:t>
            </a:r>
            <a:r>
              <a:rPr lang="en-GB" sz="1400" baseline="30000" dirty="0">
                <a:solidFill>
                  <a:srgbClr val="000000"/>
                </a:solidFill>
                <a:latin typeface="+mj-lt"/>
              </a:rPr>
              <a:t>2 </a:t>
            </a:r>
            <a:r>
              <a:rPr lang="en-GB" sz="1400" dirty="0">
                <a:solidFill>
                  <a:srgbClr val="000000"/>
                </a:solidFill>
                <a:latin typeface="+mj-lt"/>
              </a:rPr>
              <a:t>=</a:t>
            </a:r>
            <a:r>
              <a:rPr lang="en-GB" sz="1400" dirty="0" smtClean="0">
                <a:solidFill>
                  <a:srgbClr val="000000"/>
                </a:solidFill>
                <a:latin typeface="+mj-lt"/>
              </a:rPr>
              <a:t>0.26</a:t>
            </a:r>
          </a:p>
          <a:p>
            <a:pPr marL="182563" lvl="1" indent="173038">
              <a:lnSpc>
                <a:spcPct val="150000"/>
              </a:lnSpc>
            </a:pPr>
            <a:r>
              <a:rPr lang="en-GB" sz="1400" dirty="0" smtClean="0">
                <a:solidFill>
                  <a:srgbClr val="000000"/>
                </a:solidFill>
                <a:latin typeface="+mj-lt"/>
              </a:rPr>
              <a:t>Loss = </a:t>
            </a:r>
            <a:r>
              <a:rPr lang="en-GB" sz="1400" dirty="0" smtClean="0">
                <a:solidFill>
                  <a:srgbClr val="000000"/>
                </a:solidFill>
                <a:latin typeface="+mj-lt"/>
              </a:rPr>
              <a:t>120b </a:t>
            </a:r>
            <a:r>
              <a:rPr lang="en-GB" sz="1400" dirty="0" smtClean="0">
                <a:latin typeface="+mj-lt"/>
              </a:rPr>
              <a:t>± 30.1 SE per </a:t>
            </a:r>
            <a:r>
              <a:rPr lang="en-GB" sz="1400" dirty="0">
                <a:latin typeface="+mj-lt"/>
              </a:rPr>
              <a:t>year</a:t>
            </a:r>
          </a:p>
          <a:p>
            <a:pPr marL="182563" indent="-182563">
              <a:lnSpc>
                <a:spcPct val="150000"/>
              </a:lnSpc>
            </a:pPr>
            <a:endParaRPr lang="en-GB" dirty="0">
              <a:latin typeface="+mj-lt"/>
              <a:ea typeface="Tahoma" pitchFamily="34" charset="0"/>
              <a:cs typeface="Tahoma" pitchFamily="34" charset="0"/>
            </a:endParaRPr>
          </a:p>
          <a:p>
            <a:pPr marL="182563" indent="-182563">
              <a:lnSpc>
                <a:spcPct val="150000"/>
              </a:lnSpc>
              <a:buFont typeface="Arial" panose="020B0604020202020204" pitchFamily="34" charset="0"/>
              <a:buChar char="•"/>
            </a:pPr>
            <a:r>
              <a:rPr lang="en-GB" b="1" dirty="0" smtClean="0">
                <a:latin typeface="+mj-lt"/>
                <a:ea typeface="Tahoma" pitchFamily="34" charset="0"/>
                <a:cs typeface="Tahoma" pitchFamily="34" charset="0"/>
              </a:rPr>
              <a:t> Length predicts survival to next year</a:t>
            </a:r>
          </a:p>
          <a:p>
            <a:pPr indent="355600">
              <a:lnSpc>
                <a:spcPct val="150000"/>
              </a:lnSpc>
            </a:pPr>
            <a:r>
              <a:rPr lang="en-GB" sz="1400" dirty="0" smtClean="0"/>
              <a:t>Independent </a:t>
            </a:r>
            <a:r>
              <a:rPr lang="en-GB" sz="1400" dirty="0"/>
              <a:t>of their </a:t>
            </a:r>
            <a:r>
              <a:rPr lang="en-GB" sz="1400" dirty="0" smtClean="0"/>
              <a:t>age </a:t>
            </a:r>
          </a:p>
          <a:p>
            <a:pPr indent="355600">
              <a:lnSpc>
                <a:spcPct val="150000"/>
              </a:lnSpc>
            </a:pPr>
            <a:r>
              <a:rPr lang="en-GB" sz="1400" dirty="0" smtClean="0"/>
              <a:t>Telomere</a:t>
            </a:r>
            <a:r>
              <a:rPr lang="en-GB" sz="1400" dirty="0"/>
              <a:t>: </a:t>
            </a:r>
            <a:r>
              <a:rPr lang="en-GB" sz="1400" i="1" dirty="0">
                <a:sym typeface="Symbol"/>
              </a:rPr>
              <a:t></a:t>
            </a:r>
            <a:r>
              <a:rPr lang="en-GB" sz="1400" i="1" baseline="30000" dirty="0"/>
              <a:t>2</a:t>
            </a:r>
            <a:r>
              <a:rPr lang="en-GB" sz="1400" dirty="0"/>
              <a:t>=9.62, </a:t>
            </a:r>
            <a:r>
              <a:rPr lang="en-GB" sz="1400" dirty="0" smtClean="0"/>
              <a:t>P&lt;0.01</a:t>
            </a:r>
          </a:p>
          <a:p>
            <a:pPr indent="355600">
              <a:lnSpc>
                <a:spcPct val="150000"/>
              </a:lnSpc>
            </a:pPr>
            <a:r>
              <a:rPr lang="en-GB" sz="1400" dirty="0" smtClean="0"/>
              <a:t>Age</a:t>
            </a:r>
            <a:r>
              <a:rPr lang="en-GB" sz="1400" dirty="0"/>
              <a:t>: </a:t>
            </a:r>
            <a:r>
              <a:rPr lang="en-GB" sz="1400" i="1" dirty="0">
                <a:sym typeface="Symbol"/>
              </a:rPr>
              <a:t></a:t>
            </a:r>
            <a:r>
              <a:rPr lang="en-GB" sz="1400" i="1" baseline="30000" dirty="0"/>
              <a:t>2</a:t>
            </a:r>
            <a:r>
              <a:rPr lang="en-GB" sz="1400" dirty="0"/>
              <a:t>=0.64, P=0.42</a:t>
            </a:r>
          </a:p>
          <a:p>
            <a:pPr marL="182563" indent="-182563">
              <a:lnSpc>
                <a:spcPct val="150000"/>
              </a:lnSpc>
            </a:pPr>
            <a:endParaRPr lang="en-GB" dirty="0">
              <a:latin typeface="+mj-lt"/>
              <a:ea typeface="Tahoma" pitchFamily="34" charset="0"/>
              <a:cs typeface="Tahoma" pitchFamily="34" charset="0"/>
            </a:endParaRPr>
          </a:p>
        </p:txBody>
      </p:sp>
      <p:sp>
        <p:nvSpPr>
          <p:cNvPr id="8" name="Rectangle 7"/>
          <p:cNvSpPr/>
          <p:nvPr/>
        </p:nvSpPr>
        <p:spPr>
          <a:xfrm>
            <a:off x="5796136" y="2420888"/>
            <a:ext cx="216024" cy="1440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60829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562074"/>
          </a:xfrm>
        </p:spPr>
        <p:txBody>
          <a:bodyPr>
            <a:noAutofit/>
          </a:bodyPr>
          <a:lstStyle/>
          <a:p>
            <a:r>
              <a:rPr lang="en-GB" sz="3600" dirty="0" smtClean="0">
                <a:latin typeface="Tahoma" pitchFamily="34" charset="0"/>
                <a:ea typeface="Tahoma" pitchFamily="34" charset="0"/>
                <a:cs typeface="Tahoma" pitchFamily="34" charset="0"/>
              </a:rPr>
              <a:t>Results: </a:t>
            </a:r>
            <a:r>
              <a:rPr lang="en-GB" sz="3600" dirty="0">
                <a:latin typeface="Tahoma" pitchFamily="34" charset="0"/>
                <a:ea typeface="Tahoma" pitchFamily="34" charset="0"/>
                <a:cs typeface="Tahoma" pitchFamily="34" charset="0"/>
              </a:rPr>
              <a:t>a</a:t>
            </a:r>
            <a:r>
              <a:rPr lang="en-GB" sz="3600" dirty="0" smtClean="0">
                <a:latin typeface="Tahoma" pitchFamily="34" charset="0"/>
                <a:ea typeface="Tahoma" pitchFamily="34" charset="0"/>
                <a:cs typeface="Tahoma" pitchFamily="34" charset="0"/>
              </a:rPr>
              <a:t>dult telomere length </a:t>
            </a:r>
            <a:endParaRPr lang="en-GB" sz="2400" u="sng" dirty="0">
              <a:latin typeface="Tahoma" pitchFamily="34" charset="0"/>
              <a:ea typeface="Tahoma" pitchFamily="34" charset="0"/>
              <a:cs typeface="Tahoma" pitchFamily="34" charset="0"/>
            </a:endParaRPr>
          </a:p>
        </p:txBody>
      </p:sp>
      <p:grpSp>
        <p:nvGrpSpPr>
          <p:cNvPr id="7" name="Group 6"/>
          <p:cNvGrpSpPr/>
          <p:nvPr/>
        </p:nvGrpSpPr>
        <p:grpSpPr>
          <a:xfrm>
            <a:off x="5724128" y="1052736"/>
            <a:ext cx="3152688" cy="2991161"/>
            <a:chOff x="0" y="1291583"/>
            <a:chExt cx="5292080" cy="5377779"/>
          </a:xfrm>
        </p:grpSpPr>
        <p:pic>
          <p:nvPicPr>
            <p:cNvPr id="10" name="Picture 9" descr="Figure 2.tif"/>
            <p:cNvPicPr>
              <a:picLocks noChangeAspect="1"/>
            </p:cNvPicPr>
            <p:nvPr/>
          </p:nvPicPr>
          <p:blipFill>
            <a:blip r:embed="rId3" cstate="print"/>
            <a:stretch>
              <a:fillRect/>
            </a:stretch>
          </p:blipFill>
          <p:spPr>
            <a:xfrm>
              <a:off x="0" y="1692863"/>
              <a:ext cx="5292080" cy="4976499"/>
            </a:xfrm>
            <a:prstGeom prst="rect">
              <a:avLst/>
            </a:prstGeom>
          </p:spPr>
        </p:pic>
        <p:pic>
          <p:nvPicPr>
            <p:cNvPr id="11" name="Picture 10" descr="http://www.peacockshock.com/archives/andre%20jordan%20early%20bird.jpg"/>
            <p:cNvPicPr>
              <a:picLocks noChangeAspect="1" noChangeArrowheads="1"/>
            </p:cNvPicPr>
            <p:nvPr/>
          </p:nvPicPr>
          <p:blipFill>
            <a:blip r:embed="rId4" cstate="print"/>
            <a:srcRect b="43236"/>
            <a:stretch>
              <a:fillRect/>
            </a:stretch>
          </p:blipFill>
          <p:spPr bwMode="auto">
            <a:xfrm>
              <a:off x="3116087" y="1628800"/>
              <a:ext cx="1239889" cy="587797"/>
            </a:xfrm>
            <a:prstGeom prst="roundRect">
              <a:avLst/>
            </a:prstGeom>
            <a:noFill/>
            <a:ln>
              <a:solidFill>
                <a:schemeClr val="bg1"/>
              </a:solidFill>
            </a:ln>
          </p:spPr>
        </p:pic>
        <p:pic>
          <p:nvPicPr>
            <p:cNvPr id="12" name="Picture 10" descr="http://www.allaboutbirds.org/guide/bbimages/aab/species/groups/warbler.png"/>
            <p:cNvPicPr>
              <a:picLocks noChangeAspect="1" noChangeArrowheads="1"/>
            </p:cNvPicPr>
            <p:nvPr/>
          </p:nvPicPr>
          <p:blipFill>
            <a:blip r:embed="rId5" cstate="print"/>
            <a:srcRect b="28000"/>
            <a:stretch>
              <a:fillRect/>
            </a:stretch>
          </p:blipFill>
          <p:spPr bwMode="auto">
            <a:xfrm>
              <a:off x="1619672" y="1291583"/>
              <a:ext cx="1085266" cy="913281"/>
            </a:xfrm>
            <a:prstGeom prst="roundRect">
              <a:avLst/>
            </a:prstGeom>
            <a:noFill/>
            <a:ln>
              <a:solidFill>
                <a:schemeClr val="bg1"/>
              </a:solidFill>
            </a:ln>
          </p:spPr>
        </p:pic>
      </p:grpSp>
      <p:pic>
        <p:nvPicPr>
          <p:cNvPr id="13" name="Picture 2"/>
          <p:cNvPicPr>
            <a:picLocks noChangeAspect="1" noChangeArrowheads="1"/>
          </p:cNvPicPr>
          <p:nvPr/>
        </p:nvPicPr>
        <p:blipFill>
          <a:blip r:embed="rId6" cstate="print"/>
          <a:srcRect b="12615"/>
          <a:stretch>
            <a:fillRect/>
          </a:stretch>
        </p:blipFill>
        <p:spPr bwMode="auto">
          <a:xfrm>
            <a:off x="4860032" y="4075972"/>
            <a:ext cx="4016784" cy="2632540"/>
          </a:xfrm>
          <a:prstGeom prst="rect">
            <a:avLst/>
          </a:prstGeom>
          <a:noFill/>
          <a:ln w="9525">
            <a:noFill/>
            <a:miter lim="800000"/>
            <a:headEnd/>
            <a:tailEnd/>
          </a:ln>
          <a:effectLst/>
        </p:spPr>
      </p:pic>
      <p:sp>
        <p:nvSpPr>
          <p:cNvPr id="3" name="Rectangle 2"/>
          <p:cNvSpPr/>
          <p:nvPr/>
        </p:nvSpPr>
        <p:spPr>
          <a:xfrm>
            <a:off x="248285" y="1163577"/>
            <a:ext cx="5067093" cy="5078313"/>
          </a:xfrm>
          <a:prstGeom prst="rect">
            <a:avLst/>
          </a:prstGeom>
        </p:spPr>
        <p:txBody>
          <a:bodyPr wrap="none">
            <a:spAutoFit/>
          </a:bodyPr>
          <a:lstStyle/>
          <a:p>
            <a:pPr marL="182563" indent="-182563">
              <a:lnSpc>
                <a:spcPct val="150000"/>
              </a:lnSpc>
              <a:buFont typeface="Arial" panose="020B0604020202020204" pitchFamily="34" charset="0"/>
              <a:buChar char="•"/>
            </a:pPr>
            <a:r>
              <a:rPr lang="en-GB" b="1" dirty="0" smtClean="0">
                <a:latin typeface="+mj-lt"/>
                <a:ea typeface="Tahoma" pitchFamily="34" charset="0"/>
                <a:cs typeface="Tahoma" pitchFamily="34" charset="0"/>
              </a:rPr>
              <a:t>Adult telomeres shorten </a:t>
            </a:r>
            <a:r>
              <a:rPr lang="en-GB" b="1" dirty="0">
                <a:latin typeface="+mj-lt"/>
                <a:ea typeface="Tahoma" pitchFamily="34" charset="0"/>
                <a:cs typeface="Tahoma" pitchFamily="34" charset="0"/>
              </a:rPr>
              <a:t>with </a:t>
            </a:r>
            <a:r>
              <a:rPr lang="en-GB" b="1" dirty="0" smtClean="0">
                <a:latin typeface="+mj-lt"/>
                <a:ea typeface="Tahoma" pitchFamily="34" charset="0"/>
                <a:cs typeface="Tahoma" pitchFamily="34" charset="0"/>
              </a:rPr>
              <a:t>age</a:t>
            </a:r>
          </a:p>
          <a:p>
            <a:pPr marL="182563" lvl="1" indent="173038">
              <a:lnSpc>
                <a:spcPct val="150000"/>
              </a:lnSpc>
            </a:pPr>
            <a:r>
              <a:rPr lang="en-GB" sz="1400" dirty="0" smtClean="0">
                <a:latin typeface="+mj-lt"/>
              </a:rPr>
              <a:t>Age</a:t>
            </a:r>
            <a:r>
              <a:rPr lang="en-GB" sz="1400" dirty="0">
                <a:latin typeface="+mj-lt"/>
              </a:rPr>
              <a:t>: t</a:t>
            </a:r>
            <a:r>
              <a:rPr lang="en-GB" sz="1400" baseline="-25000" dirty="0">
                <a:latin typeface="+mj-lt"/>
              </a:rPr>
              <a:t>1,211.6</a:t>
            </a:r>
            <a:r>
              <a:rPr lang="en-GB" sz="1400" dirty="0">
                <a:latin typeface="+mj-lt"/>
              </a:rPr>
              <a:t> =-3.88, </a:t>
            </a:r>
            <a:r>
              <a:rPr lang="en-GB" sz="1400" dirty="0" smtClean="0">
                <a:latin typeface="+mj-lt"/>
              </a:rPr>
              <a:t>P&lt;0.0001</a:t>
            </a:r>
          </a:p>
          <a:p>
            <a:pPr marL="182563" lvl="1" indent="173038">
              <a:lnSpc>
                <a:spcPct val="150000"/>
              </a:lnSpc>
            </a:pPr>
            <a:r>
              <a:rPr lang="en-GB" sz="1400" dirty="0" smtClean="0">
                <a:latin typeface="+mj-lt"/>
              </a:rPr>
              <a:t>REML </a:t>
            </a:r>
            <a:r>
              <a:rPr lang="en-GB" sz="1400" dirty="0">
                <a:latin typeface="+mj-lt"/>
              </a:rPr>
              <a:t>model with bird identity as random effect, </a:t>
            </a:r>
            <a:r>
              <a:rPr lang="en-GB" sz="1400" dirty="0">
                <a:solidFill>
                  <a:srgbClr val="000000"/>
                </a:solidFill>
                <a:latin typeface="+mj-lt"/>
              </a:rPr>
              <a:t>R</a:t>
            </a:r>
            <a:r>
              <a:rPr lang="en-GB" sz="1400" baseline="30000" dirty="0">
                <a:solidFill>
                  <a:srgbClr val="000000"/>
                </a:solidFill>
                <a:latin typeface="+mj-lt"/>
              </a:rPr>
              <a:t>2 </a:t>
            </a:r>
            <a:r>
              <a:rPr lang="en-GB" sz="1400" dirty="0">
                <a:solidFill>
                  <a:srgbClr val="000000"/>
                </a:solidFill>
                <a:latin typeface="+mj-lt"/>
              </a:rPr>
              <a:t>=</a:t>
            </a:r>
            <a:r>
              <a:rPr lang="en-GB" sz="1400" dirty="0" smtClean="0">
                <a:solidFill>
                  <a:srgbClr val="000000"/>
                </a:solidFill>
                <a:latin typeface="+mj-lt"/>
              </a:rPr>
              <a:t>0.26</a:t>
            </a:r>
          </a:p>
          <a:p>
            <a:pPr marL="182563" lvl="1" indent="173038">
              <a:lnSpc>
                <a:spcPct val="150000"/>
              </a:lnSpc>
            </a:pPr>
            <a:r>
              <a:rPr lang="en-GB" sz="1400" dirty="0" smtClean="0">
                <a:solidFill>
                  <a:srgbClr val="000000"/>
                </a:solidFill>
                <a:latin typeface="+mj-lt"/>
              </a:rPr>
              <a:t>Loss = </a:t>
            </a:r>
            <a:r>
              <a:rPr lang="en-GB" sz="1400" dirty="0" smtClean="0">
                <a:solidFill>
                  <a:srgbClr val="000000"/>
                </a:solidFill>
                <a:latin typeface="+mj-lt"/>
              </a:rPr>
              <a:t>120b </a:t>
            </a:r>
            <a:r>
              <a:rPr lang="en-GB" sz="1400" dirty="0" smtClean="0">
                <a:latin typeface="+mj-lt"/>
              </a:rPr>
              <a:t>± 30.1 SE per </a:t>
            </a:r>
            <a:r>
              <a:rPr lang="en-GB" sz="1400" dirty="0">
                <a:latin typeface="+mj-lt"/>
              </a:rPr>
              <a:t>year</a:t>
            </a:r>
          </a:p>
          <a:p>
            <a:pPr marL="182563" indent="-182563">
              <a:lnSpc>
                <a:spcPct val="150000"/>
              </a:lnSpc>
            </a:pPr>
            <a:endParaRPr lang="en-GB" dirty="0">
              <a:latin typeface="+mj-lt"/>
              <a:ea typeface="Tahoma" pitchFamily="34" charset="0"/>
              <a:cs typeface="Tahoma" pitchFamily="34" charset="0"/>
            </a:endParaRPr>
          </a:p>
          <a:p>
            <a:pPr marL="182563" indent="-182563">
              <a:lnSpc>
                <a:spcPct val="150000"/>
              </a:lnSpc>
              <a:buFont typeface="Arial" panose="020B0604020202020204" pitchFamily="34" charset="0"/>
              <a:buChar char="•"/>
            </a:pPr>
            <a:r>
              <a:rPr lang="en-GB" b="1" dirty="0" smtClean="0">
                <a:latin typeface="+mj-lt"/>
                <a:ea typeface="Tahoma" pitchFamily="34" charset="0"/>
                <a:cs typeface="Tahoma" pitchFamily="34" charset="0"/>
              </a:rPr>
              <a:t> Length predicts survival to next year</a:t>
            </a:r>
          </a:p>
          <a:p>
            <a:pPr indent="355600">
              <a:lnSpc>
                <a:spcPct val="150000"/>
              </a:lnSpc>
            </a:pPr>
            <a:r>
              <a:rPr lang="en-GB" sz="1400" dirty="0" smtClean="0"/>
              <a:t>Independent </a:t>
            </a:r>
            <a:r>
              <a:rPr lang="en-GB" sz="1400" dirty="0"/>
              <a:t>of their </a:t>
            </a:r>
            <a:r>
              <a:rPr lang="en-GB" sz="1400" dirty="0" smtClean="0"/>
              <a:t>age </a:t>
            </a:r>
          </a:p>
          <a:p>
            <a:pPr indent="355600">
              <a:lnSpc>
                <a:spcPct val="150000"/>
              </a:lnSpc>
            </a:pPr>
            <a:r>
              <a:rPr lang="en-GB" sz="1400" dirty="0" smtClean="0"/>
              <a:t>Telomere</a:t>
            </a:r>
            <a:r>
              <a:rPr lang="en-GB" sz="1400" dirty="0"/>
              <a:t>: </a:t>
            </a:r>
            <a:r>
              <a:rPr lang="en-GB" sz="1400" i="1" dirty="0">
                <a:sym typeface="Symbol"/>
              </a:rPr>
              <a:t></a:t>
            </a:r>
            <a:r>
              <a:rPr lang="en-GB" sz="1400" i="1" baseline="30000" dirty="0"/>
              <a:t>2</a:t>
            </a:r>
            <a:r>
              <a:rPr lang="en-GB" sz="1400" dirty="0"/>
              <a:t>=9.62, </a:t>
            </a:r>
            <a:r>
              <a:rPr lang="en-GB" sz="1400" dirty="0" smtClean="0"/>
              <a:t>P&lt;0.01</a:t>
            </a:r>
          </a:p>
          <a:p>
            <a:pPr indent="355600">
              <a:lnSpc>
                <a:spcPct val="150000"/>
              </a:lnSpc>
            </a:pPr>
            <a:r>
              <a:rPr lang="en-GB" sz="1400" dirty="0" smtClean="0"/>
              <a:t>Age</a:t>
            </a:r>
            <a:r>
              <a:rPr lang="en-GB" sz="1400" dirty="0"/>
              <a:t>: </a:t>
            </a:r>
            <a:r>
              <a:rPr lang="en-GB" sz="1400" i="1" dirty="0">
                <a:sym typeface="Symbol"/>
              </a:rPr>
              <a:t></a:t>
            </a:r>
            <a:r>
              <a:rPr lang="en-GB" sz="1400" i="1" baseline="30000" dirty="0"/>
              <a:t>2</a:t>
            </a:r>
            <a:r>
              <a:rPr lang="en-GB" sz="1400" dirty="0"/>
              <a:t>=0.64, P=0.42</a:t>
            </a:r>
          </a:p>
          <a:p>
            <a:pPr marL="182563" indent="-182563">
              <a:lnSpc>
                <a:spcPct val="150000"/>
              </a:lnSpc>
            </a:pPr>
            <a:endParaRPr lang="en-GB" dirty="0">
              <a:latin typeface="+mj-lt"/>
              <a:ea typeface="Tahoma" pitchFamily="34" charset="0"/>
              <a:cs typeface="Tahoma" pitchFamily="34" charset="0"/>
            </a:endParaRPr>
          </a:p>
          <a:p>
            <a:pPr marL="182563" indent="-182563">
              <a:lnSpc>
                <a:spcPct val="150000"/>
              </a:lnSpc>
              <a:buFont typeface="Arial" panose="020B0604020202020204" pitchFamily="34" charset="0"/>
              <a:buChar char="•"/>
            </a:pPr>
            <a:r>
              <a:rPr lang="en-GB" b="1" dirty="0" smtClean="0">
                <a:ea typeface="Tahoma" pitchFamily="34" charset="0"/>
                <a:cs typeface="Tahoma" pitchFamily="34" charset="0"/>
              </a:rPr>
              <a:t> Length </a:t>
            </a:r>
            <a:r>
              <a:rPr lang="en-GB" b="1" dirty="0">
                <a:ea typeface="Tahoma" pitchFamily="34" charset="0"/>
                <a:cs typeface="Tahoma" pitchFamily="34" charset="0"/>
              </a:rPr>
              <a:t>predicts </a:t>
            </a:r>
            <a:r>
              <a:rPr lang="en-GB" b="1" dirty="0" smtClean="0">
                <a:ea typeface="Tahoma" pitchFamily="34" charset="0"/>
                <a:cs typeface="Tahoma" pitchFamily="34" charset="0"/>
              </a:rPr>
              <a:t>post sampling lifespan</a:t>
            </a:r>
          </a:p>
          <a:p>
            <a:pPr marL="182563" indent="173038">
              <a:lnSpc>
                <a:spcPct val="150000"/>
              </a:lnSpc>
            </a:pPr>
            <a:r>
              <a:rPr lang="en-GB" sz="1400" dirty="0"/>
              <a:t>Last sample </a:t>
            </a:r>
            <a:r>
              <a:rPr lang="en-GB" sz="1400" dirty="0" smtClean="0"/>
              <a:t>used </a:t>
            </a:r>
            <a:r>
              <a:rPr lang="en-GB" sz="1400" dirty="0"/>
              <a:t>for all individuals</a:t>
            </a:r>
          </a:p>
          <a:p>
            <a:pPr marL="182563" indent="173038">
              <a:lnSpc>
                <a:spcPct val="150000"/>
              </a:lnSpc>
            </a:pPr>
            <a:r>
              <a:rPr lang="en-GB" sz="1400" dirty="0"/>
              <a:t>Age </a:t>
            </a:r>
            <a:r>
              <a:rPr lang="en-GB" sz="1400" i="1" dirty="0">
                <a:sym typeface="Symbol"/>
              </a:rPr>
              <a:t></a:t>
            </a:r>
            <a:r>
              <a:rPr lang="en-GB" sz="1400" i="1" baseline="30000" dirty="0"/>
              <a:t>2</a:t>
            </a:r>
            <a:r>
              <a:rPr lang="en-GB" sz="1400" dirty="0"/>
              <a:t>=6.35, P&lt;0.05</a:t>
            </a:r>
          </a:p>
          <a:p>
            <a:pPr marL="182563" indent="173038">
              <a:lnSpc>
                <a:spcPct val="150000"/>
              </a:lnSpc>
            </a:pPr>
            <a:r>
              <a:rPr lang="en-GB" sz="1400" dirty="0"/>
              <a:t>Telomeres </a:t>
            </a:r>
            <a:r>
              <a:rPr lang="en-GB" sz="1400" i="1" dirty="0">
                <a:sym typeface="Symbol"/>
              </a:rPr>
              <a:t></a:t>
            </a:r>
            <a:r>
              <a:rPr lang="en-GB" sz="1400" i="1" baseline="30000" dirty="0"/>
              <a:t>2</a:t>
            </a:r>
            <a:r>
              <a:rPr lang="en-GB" sz="1400" dirty="0"/>
              <a:t>=3.83, </a:t>
            </a:r>
            <a:r>
              <a:rPr lang="en-GB" sz="1400" dirty="0" smtClean="0"/>
              <a:t>P&lt;0.05</a:t>
            </a:r>
            <a:endParaRPr lang="en-GB" sz="1400" dirty="0"/>
          </a:p>
        </p:txBody>
      </p:sp>
      <p:sp>
        <p:nvSpPr>
          <p:cNvPr id="4" name="Rectangle 3"/>
          <p:cNvSpPr/>
          <p:nvPr/>
        </p:nvSpPr>
        <p:spPr>
          <a:xfrm>
            <a:off x="5796136" y="2420888"/>
            <a:ext cx="216024" cy="1440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4932040" y="4293096"/>
            <a:ext cx="792088"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806772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804714" y="620688"/>
            <a:ext cx="3822604" cy="3465676"/>
            <a:chOff x="4951902" y="1700808"/>
            <a:chExt cx="3822604" cy="3465676"/>
          </a:xfrm>
        </p:grpSpPr>
        <p:pic>
          <p:nvPicPr>
            <p:cNvPr id="5" name="Picture 4" descr="RichardsonDS.jpg"/>
            <p:cNvPicPr>
              <a:picLocks noChangeAspect="1"/>
            </p:cNvPicPr>
            <p:nvPr/>
          </p:nvPicPr>
          <p:blipFill>
            <a:blip r:embed="rId3" cstate="print">
              <a:lum bright="5000"/>
            </a:blip>
            <a:stretch>
              <a:fillRect/>
            </a:stretch>
          </p:blipFill>
          <p:spPr>
            <a:xfrm>
              <a:off x="4951902" y="1700808"/>
              <a:ext cx="3822604" cy="302433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extBox 5"/>
            <p:cNvSpPr txBox="1"/>
            <p:nvPr/>
          </p:nvSpPr>
          <p:spPr>
            <a:xfrm>
              <a:off x="6012160" y="4797152"/>
              <a:ext cx="1915909" cy="369332"/>
            </a:xfrm>
            <a:prstGeom prst="rect">
              <a:avLst/>
            </a:prstGeom>
            <a:noFill/>
          </p:spPr>
          <p:txBody>
            <a:bodyPr wrap="none" rtlCol="0">
              <a:spAutoFit/>
            </a:bodyPr>
            <a:lstStyle/>
            <a:p>
              <a:r>
                <a:rPr lang="en-GB" dirty="0" smtClean="0"/>
                <a:t>Dr Emma Barrett</a:t>
              </a:r>
              <a:endParaRPr lang="en-GB" dirty="0"/>
            </a:p>
          </p:txBody>
        </p:sp>
      </p:grpSp>
      <p:pic>
        <p:nvPicPr>
          <p:cNvPr id="7" name="Picture 6"/>
          <p:cNvPicPr>
            <a:picLocks noChangeAspect="1"/>
          </p:cNvPicPr>
          <p:nvPr/>
        </p:nvPicPr>
        <p:blipFill rotWithShape="1">
          <a:blip r:embed="rId4"/>
          <a:srcRect r="843" b="1915"/>
          <a:stretch/>
        </p:blipFill>
        <p:spPr>
          <a:xfrm>
            <a:off x="1619672" y="4365105"/>
            <a:ext cx="6192688" cy="2088232"/>
          </a:xfrm>
          <a:prstGeom prst="rect">
            <a:avLst/>
          </a:prstGeom>
          <a:ln>
            <a:solidFill>
              <a:schemeClr val="accent1">
                <a:shade val="50000"/>
              </a:schemeClr>
            </a:solidFill>
          </a:ln>
        </p:spPr>
      </p:pic>
    </p:spTree>
    <p:extLst>
      <p:ext uri="{BB962C8B-B14F-4D97-AF65-F5344CB8AC3E}">
        <p14:creationId xmlns:p14="http://schemas.microsoft.com/office/powerpoint/2010/main" val="3363336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78196" y="188640"/>
            <a:ext cx="8697913" cy="1224136"/>
          </a:xfrm>
        </p:spPr>
        <p:txBody>
          <a:bodyPr/>
          <a:lstStyle/>
          <a:p>
            <a:r>
              <a:rPr lang="en-GB" sz="3200" dirty="0" smtClean="0">
                <a:latin typeface="Tahoma" pitchFamily="34" charset="0"/>
                <a:ea typeface="Tahoma" pitchFamily="34" charset="0"/>
                <a:cs typeface="Tahoma" pitchFamily="34" charset="0"/>
              </a:rPr>
              <a:t>Telomeres </a:t>
            </a:r>
            <a:r>
              <a:rPr lang="en-GB" sz="3200" dirty="0">
                <a:latin typeface="Tahoma" pitchFamily="34" charset="0"/>
                <a:ea typeface="Tahoma" pitchFamily="34" charset="0"/>
                <a:cs typeface="Tahoma" pitchFamily="34" charset="0"/>
              </a:rPr>
              <a:t>as biomarkers of cost and quality in a wild population</a:t>
            </a:r>
            <a:endParaRPr lang="en-US" sz="3200" dirty="0">
              <a:latin typeface="Tahoma" pitchFamily="34" charset="0"/>
              <a:ea typeface="Tahoma" pitchFamily="34" charset="0"/>
              <a:cs typeface="Tahoma" pitchFamily="34" charset="0"/>
            </a:endParaRPr>
          </a:p>
        </p:txBody>
      </p:sp>
      <p:sp>
        <p:nvSpPr>
          <p:cNvPr id="8195" name="Rectangle 3"/>
          <p:cNvSpPr>
            <a:spLocks noGrp="1" noChangeArrowheads="1"/>
          </p:cNvSpPr>
          <p:nvPr>
            <p:ph type="body" idx="1"/>
          </p:nvPr>
        </p:nvSpPr>
        <p:spPr>
          <a:xfrm>
            <a:off x="457200" y="692153"/>
            <a:ext cx="8229600" cy="504825"/>
          </a:xfrm>
        </p:spPr>
        <p:txBody>
          <a:bodyPr/>
          <a:lstStyle/>
          <a:p>
            <a:pPr algn="ctr">
              <a:buFont typeface="Symbol" pitchFamily="18" charset="2"/>
              <a:buNone/>
            </a:pPr>
            <a:r>
              <a:rPr lang="en-GB" altLang="zh-CN" sz="1800" dirty="0" smtClean="0">
                <a:latin typeface="Times New Roman" pitchFamily="18" charset="0"/>
                <a:ea typeface="宋体" charset="-122"/>
              </a:rPr>
              <a:t> </a:t>
            </a:r>
            <a:endParaRPr lang="en-US" altLang="zh-CN" sz="2000" dirty="0">
              <a:latin typeface="Times New Roman" pitchFamily="18" charset="0"/>
              <a:ea typeface="宋体" charset="-122"/>
            </a:endParaRPr>
          </a:p>
          <a:p>
            <a:pPr>
              <a:buFont typeface="Symbol" pitchFamily="18" charset="2"/>
              <a:buChar char=""/>
            </a:pPr>
            <a:endParaRPr lang="en-US" altLang="zh-CN" sz="1800" dirty="0">
              <a:latin typeface="Times New Roman" pitchFamily="18" charset="0"/>
              <a:ea typeface="宋体" charset="-122"/>
            </a:endParaRP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78196" y="188640"/>
            <a:ext cx="8697913" cy="1224136"/>
          </a:xfrm>
        </p:spPr>
        <p:txBody>
          <a:bodyPr/>
          <a:lstStyle/>
          <a:p>
            <a:r>
              <a:rPr lang="en-GB" sz="3200" dirty="0" smtClean="0">
                <a:latin typeface="Tahoma" pitchFamily="34" charset="0"/>
                <a:ea typeface="Tahoma" pitchFamily="34" charset="0"/>
                <a:cs typeface="Tahoma" pitchFamily="34" charset="0"/>
              </a:rPr>
              <a:t>Telomeres </a:t>
            </a:r>
            <a:r>
              <a:rPr lang="en-GB" sz="3200" dirty="0">
                <a:latin typeface="Tahoma" pitchFamily="34" charset="0"/>
                <a:ea typeface="Tahoma" pitchFamily="34" charset="0"/>
                <a:cs typeface="Tahoma" pitchFamily="34" charset="0"/>
              </a:rPr>
              <a:t>as biomarkers of cost and quality in a wild population</a:t>
            </a:r>
            <a:endParaRPr lang="en-US" sz="3200" dirty="0">
              <a:latin typeface="Tahoma" pitchFamily="34" charset="0"/>
              <a:ea typeface="Tahoma" pitchFamily="34" charset="0"/>
              <a:cs typeface="Tahoma" pitchFamily="34" charset="0"/>
            </a:endParaRPr>
          </a:p>
        </p:txBody>
      </p:sp>
      <p:sp>
        <p:nvSpPr>
          <p:cNvPr id="8195" name="Rectangle 3"/>
          <p:cNvSpPr>
            <a:spLocks noGrp="1" noChangeArrowheads="1"/>
          </p:cNvSpPr>
          <p:nvPr>
            <p:ph type="body" idx="1"/>
          </p:nvPr>
        </p:nvSpPr>
        <p:spPr>
          <a:xfrm>
            <a:off x="457200" y="692153"/>
            <a:ext cx="8229600" cy="504825"/>
          </a:xfrm>
        </p:spPr>
        <p:txBody>
          <a:bodyPr/>
          <a:lstStyle/>
          <a:p>
            <a:pPr algn="ctr">
              <a:buFont typeface="Symbol" pitchFamily="18" charset="2"/>
              <a:buNone/>
            </a:pPr>
            <a:r>
              <a:rPr lang="en-GB" altLang="zh-CN" sz="1800" dirty="0" smtClean="0">
                <a:latin typeface="Times New Roman" pitchFamily="18" charset="0"/>
                <a:ea typeface="宋体" charset="-122"/>
              </a:rPr>
              <a:t> </a:t>
            </a:r>
            <a:endParaRPr lang="en-US" altLang="zh-CN" sz="2000" dirty="0">
              <a:latin typeface="Times New Roman" pitchFamily="18" charset="0"/>
              <a:ea typeface="宋体" charset="-122"/>
            </a:endParaRPr>
          </a:p>
          <a:p>
            <a:pPr>
              <a:buFont typeface="Symbol" pitchFamily="18" charset="2"/>
              <a:buChar char=""/>
            </a:pPr>
            <a:endParaRPr lang="en-US" altLang="zh-CN" sz="1800" dirty="0">
              <a:latin typeface="Times New Roman" pitchFamily="18" charset="0"/>
              <a:ea typeface="宋体" charset="-122"/>
            </a:endParaRPr>
          </a:p>
          <a:p>
            <a:endParaRPr lang="en-US" dirty="0"/>
          </a:p>
        </p:txBody>
      </p:sp>
      <p:sp>
        <p:nvSpPr>
          <p:cNvPr id="8202" name="Text Box 10"/>
          <p:cNvSpPr txBox="1">
            <a:spLocks noChangeArrowheads="1"/>
          </p:cNvSpPr>
          <p:nvPr/>
        </p:nvSpPr>
        <p:spPr bwMode="auto">
          <a:xfrm>
            <a:off x="357158" y="1412776"/>
            <a:ext cx="6247621" cy="1015663"/>
          </a:xfrm>
          <a:prstGeom prst="rect">
            <a:avLst/>
          </a:prstGeom>
          <a:noFill/>
          <a:ln w="9525">
            <a:noFill/>
            <a:miter lim="800000"/>
            <a:headEnd/>
            <a:tailEnd/>
          </a:ln>
          <a:effectLst/>
        </p:spPr>
        <p:txBody>
          <a:bodyPr wrap="square">
            <a:spAutoFit/>
          </a:bodyPr>
          <a:lstStyle/>
          <a:p>
            <a:pPr marL="182563" indent="-182563"/>
            <a:endParaRPr lang="en-GB" altLang="zh-CN" sz="2000" dirty="0" smtClean="0">
              <a:latin typeface="+mj-lt"/>
              <a:ea typeface="宋体" charset="-122"/>
            </a:endParaRPr>
          </a:p>
          <a:p>
            <a:pPr marL="182563" indent="-182563"/>
            <a:r>
              <a:rPr lang="en-GB" altLang="zh-CN" sz="2000" dirty="0" smtClean="0">
                <a:latin typeface="+mj-lt"/>
                <a:ea typeface="宋体" charset="-122"/>
              </a:rPr>
              <a:t>If you measure telomere length in individuals and control for chronological age:</a:t>
            </a:r>
          </a:p>
        </p:txBody>
      </p:sp>
      <p:pic>
        <p:nvPicPr>
          <p:cNvPr id="8" name="Picture 5" descr="telomeres.jpg"/>
          <p:cNvPicPr>
            <a:picLocks noChangeAspect="1"/>
          </p:cNvPicPr>
          <p:nvPr/>
        </p:nvPicPr>
        <p:blipFill>
          <a:blip r:embed="rId3" cstate="print"/>
          <a:srcRect/>
          <a:stretch>
            <a:fillRect/>
          </a:stretch>
        </p:blipFill>
        <p:spPr bwMode="auto">
          <a:xfrm>
            <a:off x="7055069" y="1400599"/>
            <a:ext cx="1756594" cy="1475539"/>
          </a:xfrm>
          <a:prstGeom prst="rect">
            <a:avLst/>
          </a:prstGeom>
          <a:ln>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063907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78196" y="188640"/>
            <a:ext cx="8697913" cy="1224136"/>
          </a:xfrm>
        </p:spPr>
        <p:txBody>
          <a:bodyPr/>
          <a:lstStyle/>
          <a:p>
            <a:r>
              <a:rPr lang="en-GB" sz="3200" dirty="0" smtClean="0">
                <a:latin typeface="Tahoma" pitchFamily="34" charset="0"/>
                <a:ea typeface="Tahoma" pitchFamily="34" charset="0"/>
                <a:cs typeface="Tahoma" pitchFamily="34" charset="0"/>
              </a:rPr>
              <a:t>Telomeres </a:t>
            </a:r>
            <a:r>
              <a:rPr lang="en-GB" sz="3200" dirty="0">
                <a:latin typeface="Tahoma" pitchFamily="34" charset="0"/>
                <a:ea typeface="Tahoma" pitchFamily="34" charset="0"/>
                <a:cs typeface="Tahoma" pitchFamily="34" charset="0"/>
              </a:rPr>
              <a:t>as biomarkers of cost and quality in a wild population</a:t>
            </a:r>
            <a:endParaRPr lang="en-US" sz="3200" dirty="0">
              <a:latin typeface="Tahoma" pitchFamily="34" charset="0"/>
              <a:ea typeface="Tahoma" pitchFamily="34" charset="0"/>
              <a:cs typeface="Tahoma" pitchFamily="34" charset="0"/>
            </a:endParaRPr>
          </a:p>
        </p:txBody>
      </p:sp>
      <p:sp>
        <p:nvSpPr>
          <p:cNvPr id="8195" name="Rectangle 3"/>
          <p:cNvSpPr>
            <a:spLocks noGrp="1" noChangeArrowheads="1"/>
          </p:cNvSpPr>
          <p:nvPr>
            <p:ph type="body" idx="1"/>
          </p:nvPr>
        </p:nvSpPr>
        <p:spPr>
          <a:xfrm>
            <a:off x="457200" y="692153"/>
            <a:ext cx="8229600" cy="504825"/>
          </a:xfrm>
        </p:spPr>
        <p:txBody>
          <a:bodyPr/>
          <a:lstStyle/>
          <a:p>
            <a:pPr algn="ctr">
              <a:buFont typeface="Symbol" pitchFamily="18" charset="2"/>
              <a:buNone/>
            </a:pPr>
            <a:r>
              <a:rPr lang="en-GB" altLang="zh-CN" sz="1800" dirty="0" smtClean="0">
                <a:latin typeface="Times New Roman" pitchFamily="18" charset="0"/>
                <a:ea typeface="宋体" charset="-122"/>
              </a:rPr>
              <a:t> </a:t>
            </a:r>
            <a:endParaRPr lang="en-US" altLang="zh-CN" sz="2000" dirty="0">
              <a:latin typeface="Times New Roman" pitchFamily="18" charset="0"/>
              <a:ea typeface="宋体" charset="-122"/>
            </a:endParaRPr>
          </a:p>
          <a:p>
            <a:pPr>
              <a:buFont typeface="Symbol" pitchFamily="18" charset="2"/>
              <a:buChar char=""/>
            </a:pPr>
            <a:endParaRPr lang="en-US" altLang="zh-CN" sz="1800" dirty="0">
              <a:latin typeface="Times New Roman" pitchFamily="18" charset="0"/>
              <a:ea typeface="宋体" charset="-122"/>
            </a:endParaRPr>
          </a:p>
          <a:p>
            <a:endParaRPr lang="en-US" dirty="0"/>
          </a:p>
        </p:txBody>
      </p:sp>
      <p:sp>
        <p:nvSpPr>
          <p:cNvPr id="8202" name="Text Box 10"/>
          <p:cNvSpPr txBox="1">
            <a:spLocks noChangeArrowheads="1"/>
          </p:cNvSpPr>
          <p:nvPr/>
        </p:nvSpPr>
        <p:spPr bwMode="auto">
          <a:xfrm>
            <a:off x="357158" y="1412776"/>
            <a:ext cx="6247621" cy="1938992"/>
          </a:xfrm>
          <a:prstGeom prst="rect">
            <a:avLst/>
          </a:prstGeom>
          <a:noFill/>
          <a:ln w="9525">
            <a:noFill/>
            <a:miter lim="800000"/>
            <a:headEnd/>
            <a:tailEnd/>
          </a:ln>
          <a:effectLst/>
        </p:spPr>
        <p:txBody>
          <a:bodyPr wrap="square">
            <a:spAutoFit/>
          </a:bodyPr>
          <a:lstStyle/>
          <a:p>
            <a:pPr marL="182563" indent="-182563"/>
            <a:endParaRPr lang="en-GB" altLang="zh-CN" sz="2000" dirty="0" smtClean="0">
              <a:latin typeface="+mj-lt"/>
              <a:ea typeface="宋体" charset="-122"/>
            </a:endParaRPr>
          </a:p>
          <a:p>
            <a:pPr marL="182563" indent="-182563"/>
            <a:r>
              <a:rPr lang="en-GB" altLang="zh-CN" sz="2000" dirty="0" smtClean="0">
                <a:latin typeface="+mj-lt"/>
                <a:ea typeface="宋体" charset="-122"/>
              </a:rPr>
              <a:t>If you measure telomere length in individuals and control for chronological age:</a:t>
            </a:r>
          </a:p>
          <a:p>
            <a:pPr marL="182563" indent="-182563"/>
            <a:endParaRPr lang="en-GB" altLang="zh-CN" sz="2000" dirty="0" smtClean="0">
              <a:latin typeface="+mj-lt"/>
              <a:ea typeface="宋体" charset="-122"/>
            </a:endParaRPr>
          </a:p>
          <a:p>
            <a:pPr marL="182563" indent="-182563"/>
            <a:r>
              <a:rPr lang="en-GB" altLang="zh-CN" sz="2000" b="1" dirty="0" smtClean="0">
                <a:latin typeface="+mj-lt"/>
                <a:ea typeface="宋体" charset="-122"/>
              </a:rPr>
              <a:t>= Marker </a:t>
            </a:r>
            <a:r>
              <a:rPr lang="en-GB" altLang="zh-CN" sz="2000" b="1" dirty="0">
                <a:latin typeface="+mj-lt"/>
                <a:ea typeface="宋体" charset="-122"/>
              </a:rPr>
              <a:t>of </a:t>
            </a:r>
            <a:r>
              <a:rPr lang="en-GB" altLang="zh-CN" sz="2000" b="1" dirty="0" smtClean="0">
                <a:latin typeface="+mj-lt"/>
                <a:ea typeface="宋体" charset="-122"/>
              </a:rPr>
              <a:t>biological ageing </a:t>
            </a:r>
          </a:p>
          <a:p>
            <a:endParaRPr lang="en-GB" altLang="zh-CN" sz="2000" dirty="0" smtClean="0">
              <a:latin typeface="+mj-lt"/>
              <a:ea typeface="宋体" charset="-122"/>
            </a:endParaRPr>
          </a:p>
        </p:txBody>
      </p:sp>
      <p:pic>
        <p:nvPicPr>
          <p:cNvPr id="8" name="Picture 5" descr="telomeres.jpg"/>
          <p:cNvPicPr>
            <a:picLocks noChangeAspect="1"/>
          </p:cNvPicPr>
          <p:nvPr/>
        </p:nvPicPr>
        <p:blipFill>
          <a:blip r:embed="rId3" cstate="print"/>
          <a:srcRect/>
          <a:stretch>
            <a:fillRect/>
          </a:stretch>
        </p:blipFill>
        <p:spPr bwMode="auto">
          <a:xfrm>
            <a:off x="7055069" y="1400599"/>
            <a:ext cx="1756594" cy="1475539"/>
          </a:xfrm>
          <a:prstGeom prst="rect">
            <a:avLst/>
          </a:prstGeom>
          <a:ln>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472908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78196" y="188640"/>
            <a:ext cx="8697913" cy="1224136"/>
          </a:xfrm>
        </p:spPr>
        <p:txBody>
          <a:bodyPr/>
          <a:lstStyle/>
          <a:p>
            <a:r>
              <a:rPr lang="en-GB" sz="3200" dirty="0" smtClean="0">
                <a:latin typeface="Tahoma" pitchFamily="34" charset="0"/>
                <a:ea typeface="Tahoma" pitchFamily="34" charset="0"/>
                <a:cs typeface="Tahoma" pitchFamily="34" charset="0"/>
              </a:rPr>
              <a:t>Telomeres </a:t>
            </a:r>
            <a:r>
              <a:rPr lang="en-GB" sz="3200" dirty="0">
                <a:latin typeface="Tahoma" pitchFamily="34" charset="0"/>
                <a:ea typeface="Tahoma" pitchFamily="34" charset="0"/>
                <a:cs typeface="Tahoma" pitchFamily="34" charset="0"/>
              </a:rPr>
              <a:t>as biomarkers of cost and quality in a wild population</a:t>
            </a:r>
            <a:endParaRPr lang="en-US" sz="3200" dirty="0">
              <a:latin typeface="Tahoma" pitchFamily="34" charset="0"/>
              <a:ea typeface="Tahoma" pitchFamily="34" charset="0"/>
              <a:cs typeface="Tahoma" pitchFamily="34" charset="0"/>
            </a:endParaRPr>
          </a:p>
        </p:txBody>
      </p:sp>
      <p:sp>
        <p:nvSpPr>
          <p:cNvPr id="8195" name="Rectangle 3"/>
          <p:cNvSpPr>
            <a:spLocks noGrp="1" noChangeArrowheads="1"/>
          </p:cNvSpPr>
          <p:nvPr>
            <p:ph type="body" idx="1"/>
          </p:nvPr>
        </p:nvSpPr>
        <p:spPr>
          <a:xfrm>
            <a:off x="457200" y="692153"/>
            <a:ext cx="8229600" cy="504825"/>
          </a:xfrm>
        </p:spPr>
        <p:txBody>
          <a:bodyPr/>
          <a:lstStyle/>
          <a:p>
            <a:pPr algn="ctr">
              <a:buFont typeface="Symbol" pitchFamily="18" charset="2"/>
              <a:buNone/>
            </a:pPr>
            <a:r>
              <a:rPr lang="en-GB" altLang="zh-CN" sz="1800" dirty="0" smtClean="0">
                <a:latin typeface="Times New Roman" pitchFamily="18" charset="0"/>
                <a:ea typeface="宋体" charset="-122"/>
              </a:rPr>
              <a:t> </a:t>
            </a:r>
            <a:endParaRPr lang="en-US" altLang="zh-CN" sz="2000" dirty="0">
              <a:latin typeface="Times New Roman" pitchFamily="18" charset="0"/>
              <a:ea typeface="宋体" charset="-122"/>
            </a:endParaRPr>
          </a:p>
          <a:p>
            <a:pPr>
              <a:buFont typeface="Symbol" pitchFamily="18" charset="2"/>
              <a:buChar char=""/>
            </a:pPr>
            <a:endParaRPr lang="en-US" altLang="zh-CN" sz="1800" dirty="0">
              <a:latin typeface="Times New Roman" pitchFamily="18" charset="0"/>
              <a:ea typeface="宋体" charset="-122"/>
            </a:endParaRPr>
          </a:p>
          <a:p>
            <a:endParaRPr lang="en-US" dirty="0"/>
          </a:p>
        </p:txBody>
      </p:sp>
      <p:sp>
        <p:nvSpPr>
          <p:cNvPr id="8202" name="Text Box 10"/>
          <p:cNvSpPr txBox="1">
            <a:spLocks noChangeArrowheads="1"/>
          </p:cNvSpPr>
          <p:nvPr/>
        </p:nvSpPr>
        <p:spPr bwMode="auto">
          <a:xfrm>
            <a:off x="357158" y="1412776"/>
            <a:ext cx="6247621" cy="2862322"/>
          </a:xfrm>
          <a:prstGeom prst="rect">
            <a:avLst/>
          </a:prstGeom>
          <a:noFill/>
          <a:ln w="9525">
            <a:noFill/>
            <a:miter lim="800000"/>
            <a:headEnd/>
            <a:tailEnd/>
          </a:ln>
          <a:effectLst/>
        </p:spPr>
        <p:txBody>
          <a:bodyPr wrap="square">
            <a:spAutoFit/>
          </a:bodyPr>
          <a:lstStyle/>
          <a:p>
            <a:pPr marL="182563" indent="-182563"/>
            <a:endParaRPr lang="en-GB" altLang="zh-CN" sz="2000" dirty="0" smtClean="0">
              <a:latin typeface="+mj-lt"/>
              <a:ea typeface="宋体" charset="-122"/>
            </a:endParaRPr>
          </a:p>
          <a:p>
            <a:pPr marL="182563" indent="-182563"/>
            <a:r>
              <a:rPr lang="en-GB" altLang="zh-CN" sz="2000" dirty="0" smtClean="0">
                <a:latin typeface="+mj-lt"/>
                <a:ea typeface="宋体" charset="-122"/>
              </a:rPr>
              <a:t>If you measure telomere length in individuals and control for chronological age:</a:t>
            </a:r>
          </a:p>
          <a:p>
            <a:pPr marL="182563" indent="-182563"/>
            <a:endParaRPr lang="en-GB" altLang="zh-CN" sz="2000" dirty="0" smtClean="0">
              <a:latin typeface="+mj-lt"/>
              <a:ea typeface="宋体" charset="-122"/>
            </a:endParaRPr>
          </a:p>
          <a:p>
            <a:pPr marL="182563" indent="-182563"/>
            <a:r>
              <a:rPr lang="en-GB" altLang="zh-CN" sz="2000" b="1" dirty="0" smtClean="0">
                <a:latin typeface="+mj-lt"/>
                <a:ea typeface="宋体" charset="-122"/>
              </a:rPr>
              <a:t>= Marker </a:t>
            </a:r>
            <a:r>
              <a:rPr lang="en-GB" altLang="zh-CN" sz="2000" b="1" dirty="0">
                <a:latin typeface="+mj-lt"/>
                <a:ea typeface="宋体" charset="-122"/>
              </a:rPr>
              <a:t>of </a:t>
            </a:r>
            <a:r>
              <a:rPr lang="en-GB" altLang="zh-CN" sz="2000" b="1" dirty="0" smtClean="0">
                <a:latin typeface="+mj-lt"/>
                <a:ea typeface="宋体" charset="-122"/>
              </a:rPr>
              <a:t>biological ageing </a:t>
            </a:r>
          </a:p>
          <a:p>
            <a:pPr marL="182563" indent="-182563">
              <a:buFont typeface="Arial" pitchFamily="34" charset="0"/>
              <a:buChar char="•"/>
            </a:pPr>
            <a:endParaRPr lang="en-GB" altLang="zh-CN" sz="2000" dirty="0" smtClean="0">
              <a:latin typeface="+mj-lt"/>
              <a:ea typeface="宋体" charset="-122"/>
            </a:endParaRPr>
          </a:p>
          <a:p>
            <a:pPr marL="182563" indent="-182563">
              <a:buFont typeface="Arial" pitchFamily="34" charset="0"/>
              <a:buChar char="•"/>
            </a:pPr>
            <a:endParaRPr lang="en-GB" altLang="zh-CN" sz="2000" dirty="0" smtClean="0">
              <a:latin typeface="+mj-lt"/>
              <a:ea typeface="宋体" charset="-122"/>
            </a:endParaRPr>
          </a:p>
          <a:p>
            <a:pPr marL="182563" indent="-182563"/>
            <a:r>
              <a:rPr lang="en-GB" altLang="zh-CN" sz="2000" dirty="0" smtClean="0">
                <a:latin typeface="+mj-lt"/>
                <a:ea typeface="宋体" charset="-122"/>
              </a:rPr>
              <a:t>If you isolate telomere shortening during specific experiences:</a:t>
            </a:r>
          </a:p>
        </p:txBody>
      </p:sp>
      <p:pic>
        <p:nvPicPr>
          <p:cNvPr id="8" name="Picture 5" descr="telomeres.jpg"/>
          <p:cNvPicPr>
            <a:picLocks noChangeAspect="1"/>
          </p:cNvPicPr>
          <p:nvPr/>
        </p:nvPicPr>
        <p:blipFill>
          <a:blip r:embed="rId3" cstate="print"/>
          <a:srcRect/>
          <a:stretch>
            <a:fillRect/>
          </a:stretch>
        </p:blipFill>
        <p:spPr bwMode="auto">
          <a:xfrm>
            <a:off x="7055069" y="1400599"/>
            <a:ext cx="1756594" cy="1475539"/>
          </a:xfrm>
          <a:prstGeom prst="rect">
            <a:avLst/>
          </a:prstGeom>
          <a:ln>
            <a:solidFill>
              <a:schemeClr val="tx1"/>
            </a:solidFill>
          </a:ln>
          <a:effectLst>
            <a:outerShdw blurRad="292100" dist="139700" dir="2700000" algn="tl" rotWithShape="0">
              <a:srgbClr val="333333">
                <a:alpha val="65000"/>
              </a:srgbClr>
            </a:outerShdw>
          </a:effectLst>
        </p:spPr>
      </p:pic>
      <p:pic>
        <p:nvPicPr>
          <p:cNvPr id="9" name="Picture 4" descr="Evolution-Fig-17-01-0"/>
          <p:cNvPicPr>
            <a:picLocks noChangeAspect="1" noChangeArrowheads="1"/>
          </p:cNvPicPr>
          <p:nvPr/>
        </p:nvPicPr>
        <p:blipFill>
          <a:blip r:embed="rId4" cstate="print"/>
          <a:srcRect l="11321" t="8943" r="12371" b="12285"/>
          <a:stretch>
            <a:fillRect/>
          </a:stretch>
        </p:blipFill>
        <p:spPr bwMode="auto">
          <a:xfrm>
            <a:off x="7055069" y="3140968"/>
            <a:ext cx="1756594" cy="1360742"/>
          </a:xfrm>
          <a:prstGeom prst="rect">
            <a:avLst/>
          </a:prstGeom>
          <a:noFill/>
          <a:ln w="9525">
            <a:solidFill>
              <a:schemeClr val="tx1"/>
            </a:solidFill>
            <a:miter lim="800000"/>
            <a:headEnd/>
            <a:tailEnd/>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724495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78196" y="188640"/>
            <a:ext cx="8697913" cy="1224136"/>
          </a:xfrm>
        </p:spPr>
        <p:txBody>
          <a:bodyPr/>
          <a:lstStyle/>
          <a:p>
            <a:r>
              <a:rPr lang="en-GB" sz="3200" dirty="0" smtClean="0">
                <a:latin typeface="Tahoma" pitchFamily="34" charset="0"/>
                <a:ea typeface="Tahoma" pitchFamily="34" charset="0"/>
                <a:cs typeface="Tahoma" pitchFamily="34" charset="0"/>
              </a:rPr>
              <a:t>Telomeres </a:t>
            </a:r>
            <a:r>
              <a:rPr lang="en-GB" sz="3200" dirty="0">
                <a:latin typeface="Tahoma" pitchFamily="34" charset="0"/>
                <a:ea typeface="Tahoma" pitchFamily="34" charset="0"/>
                <a:cs typeface="Tahoma" pitchFamily="34" charset="0"/>
              </a:rPr>
              <a:t>as biomarkers of cost and quality in a wild population</a:t>
            </a:r>
            <a:endParaRPr lang="en-US" sz="3200" dirty="0">
              <a:latin typeface="Tahoma" pitchFamily="34" charset="0"/>
              <a:ea typeface="Tahoma" pitchFamily="34" charset="0"/>
              <a:cs typeface="Tahoma" pitchFamily="34" charset="0"/>
            </a:endParaRPr>
          </a:p>
        </p:txBody>
      </p:sp>
      <p:sp>
        <p:nvSpPr>
          <p:cNvPr id="8195" name="Rectangle 3"/>
          <p:cNvSpPr>
            <a:spLocks noGrp="1" noChangeArrowheads="1"/>
          </p:cNvSpPr>
          <p:nvPr>
            <p:ph type="body" idx="1"/>
          </p:nvPr>
        </p:nvSpPr>
        <p:spPr>
          <a:xfrm>
            <a:off x="457200" y="692153"/>
            <a:ext cx="8229600" cy="504825"/>
          </a:xfrm>
        </p:spPr>
        <p:txBody>
          <a:bodyPr/>
          <a:lstStyle/>
          <a:p>
            <a:pPr algn="ctr">
              <a:buFont typeface="Symbol" pitchFamily="18" charset="2"/>
              <a:buNone/>
            </a:pPr>
            <a:r>
              <a:rPr lang="en-GB" altLang="zh-CN" sz="1800" dirty="0" smtClean="0">
                <a:latin typeface="Times New Roman" pitchFamily="18" charset="0"/>
                <a:ea typeface="宋体" charset="-122"/>
              </a:rPr>
              <a:t> </a:t>
            </a:r>
            <a:endParaRPr lang="en-US" altLang="zh-CN" sz="2000" dirty="0">
              <a:latin typeface="Times New Roman" pitchFamily="18" charset="0"/>
              <a:ea typeface="宋体" charset="-122"/>
            </a:endParaRPr>
          </a:p>
          <a:p>
            <a:pPr>
              <a:buFont typeface="Symbol" pitchFamily="18" charset="2"/>
              <a:buChar char=""/>
            </a:pPr>
            <a:endParaRPr lang="en-US" altLang="zh-CN" sz="1800" dirty="0">
              <a:latin typeface="Times New Roman" pitchFamily="18" charset="0"/>
              <a:ea typeface="宋体" charset="-122"/>
            </a:endParaRPr>
          </a:p>
          <a:p>
            <a:endParaRPr lang="en-US" dirty="0"/>
          </a:p>
        </p:txBody>
      </p:sp>
      <p:sp>
        <p:nvSpPr>
          <p:cNvPr id="8202" name="Text Box 10"/>
          <p:cNvSpPr txBox="1">
            <a:spLocks noChangeArrowheads="1"/>
          </p:cNvSpPr>
          <p:nvPr/>
        </p:nvSpPr>
        <p:spPr bwMode="auto">
          <a:xfrm>
            <a:off x="357158" y="1412776"/>
            <a:ext cx="6247621" cy="3785652"/>
          </a:xfrm>
          <a:prstGeom prst="rect">
            <a:avLst/>
          </a:prstGeom>
          <a:noFill/>
          <a:ln w="9525">
            <a:noFill/>
            <a:miter lim="800000"/>
            <a:headEnd/>
            <a:tailEnd/>
          </a:ln>
          <a:effectLst/>
        </p:spPr>
        <p:txBody>
          <a:bodyPr wrap="square">
            <a:spAutoFit/>
          </a:bodyPr>
          <a:lstStyle/>
          <a:p>
            <a:pPr marL="182563" indent="-182563"/>
            <a:endParaRPr lang="en-GB" altLang="zh-CN" sz="2000" dirty="0" smtClean="0">
              <a:latin typeface="+mj-lt"/>
              <a:ea typeface="宋体" charset="-122"/>
            </a:endParaRPr>
          </a:p>
          <a:p>
            <a:pPr marL="182563" indent="-182563"/>
            <a:r>
              <a:rPr lang="en-GB" altLang="zh-CN" sz="2000" dirty="0" smtClean="0">
                <a:latin typeface="+mj-lt"/>
                <a:ea typeface="宋体" charset="-122"/>
              </a:rPr>
              <a:t>If you measure telomere length in individuals and control for chronological age:</a:t>
            </a:r>
          </a:p>
          <a:p>
            <a:pPr marL="182563" indent="-182563"/>
            <a:endParaRPr lang="en-GB" altLang="zh-CN" sz="2000" dirty="0" smtClean="0">
              <a:latin typeface="+mj-lt"/>
              <a:ea typeface="宋体" charset="-122"/>
            </a:endParaRPr>
          </a:p>
          <a:p>
            <a:pPr marL="182563" indent="-182563"/>
            <a:r>
              <a:rPr lang="en-GB" altLang="zh-CN" sz="2000" b="1" dirty="0" smtClean="0">
                <a:latin typeface="+mj-lt"/>
                <a:ea typeface="宋体" charset="-122"/>
              </a:rPr>
              <a:t>= Marker </a:t>
            </a:r>
            <a:r>
              <a:rPr lang="en-GB" altLang="zh-CN" sz="2000" b="1" dirty="0">
                <a:latin typeface="+mj-lt"/>
                <a:ea typeface="宋体" charset="-122"/>
              </a:rPr>
              <a:t>of </a:t>
            </a:r>
            <a:r>
              <a:rPr lang="en-GB" altLang="zh-CN" sz="2000" b="1" dirty="0" smtClean="0">
                <a:latin typeface="+mj-lt"/>
                <a:ea typeface="宋体" charset="-122"/>
              </a:rPr>
              <a:t>biological ageing </a:t>
            </a:r>
          </a:p>
          <a:p>
            <a:pPr marL="182563" indent="-182563">
              <a:buFont typeface="Arial" pitchFamily="34" charset="0"/>
              <a:buChar char="•"/>
            </a:pPr>
            <a:endParaRPr lang="en-GB" altLang="zh-CN" sz="2000" dirty="0" smtClean="0">
              <a:latin typeface="+mj-lt"/>
              <a:ea typeface="宋体" charset="-122"/>
            </a:endParaRPr>
          </a:p>
          <a:p>
            <a:pPr marL="182563" indent="-182563">
              <a:buFont typeface="Arial" pitchFamily="34" charset="0"/>
              <a:buChar char="•"/>
            </a:pPr>
            <a:endParaRPr lang="en-GB" altLang="zh-CN" sz="2000" dirty="0" smtClean="0">
              <a:latin typeface="+mj-lt"/>
              <a:ea typeface="宋体" charset="-122"/>
            </a:endParaRPr>
          </a:p>
          <a:p>
            <a:pPr marL="182563" indent="-182563"/>
            <a:r>
              <a:rPr lang="en-GB" altLang="zh-CN" sz="2000" dirty="0" smtClean="0">
                <a:latin typeface="+mj-lt"/>
                <a:ea typeface="宋体" charset="-122"/>
              </a:rPr>
              <a:t>If you isolate telomere shortening during specific experiences:</a:t>
            </a:r>
          </a:p>
          <a:p>
            <a:pPr marL="182563" indent="-182563"/>
            <a:endParaRPr lang="en-GB" altLang="zh-CN" sz="2000" dirty="0" smtClean="0">
              <a:latin typeface="+mj-lt"/>
              <a:ea typeface="宋体" charset="-122"/>
            </a:endParaRPr>
          </a:p>
          <a:p>
            <a:pPr marL="182563" indent="-182563"/>
            <a:r>
              <a:rPr lang="en-GB" altLang="zh-CN" sz="2000" b="1" dirty="0" smtClean="0">
                <a:latin typeface="+mj-lt"/>
                <a:ea typeface="宋体" charset="-122"/>
              </a:rPr>
              <a:t>= Biomarker of the costs of such experiences </a:t>
            </a:r>
          </a:p>
          <a:p>
            <a:endParaRPr lang="en-GB" altLang="zh-CN" sz="2000" b="1" dirty="0" smtClean="0">
              <a:latin typeface="+mj-lt"/>
              <a:ea typeface="宋体" charset="-122"/>
            </a:endParaRPr>
          </a:p>
        </p:txBody>
      </p:sp>
      <p:pic>
        <p:nvPicPr>
          <p:cNvPr id="8" name="Picture 5" descr="telomeres.jpg"/>
          <p:cNvPicPr>
            <a:picLocks noChangeAspect="1"/>
          </p:cNvPicPr>
          <p:nvPr/>
        </p:nvPicPr>
        <p:blipFill>
          <a:blip r:embed="rId3" cstate="print"/>
          <a:srcRect/>
          <a:stretch>
            <a:fillRect/>
          </a:stretch>
        </p:blipFill>
        <p:spPr bwMode="auto">
          <a:xfrm>
            <a:off x="7055069" y="1400599"/>
            <a:ext cx="1756594" cy="1475539"/>
          </a:xfrm>
          <a:prstGeom prst="rect">
            <a:avLst/>
          </a:prstGeom>
          <a:ln>
            <a:solidFill>
              <a:schemeClr val="tx1"/>
            </a:solidFill>
          </a:ln>
          <a:effectLst>
            <a:outerShdw blurRad="292100" dist="139700" dir="2700000" algn="tl" rotWithShape="0">
              <a:srgbClr val="333333">
                <a:alpha val="65000"/>
              </a:srgbClr>
            </a:outerShdw>
          </a:effectLst>
        </p:spPr>
      </p:pic>
      <p:pic>
        <p:nvPicPr>
          <p:cNvPr id="9" name="Picture 4" descr="Evolution-Fig-17-01-0"/>
          <p:cNvPicPr>
            <a:picLocks noChangeAspect="1" noChangeArrowheads="1"/>
          </p:cNvPicPr>
          <p:nvPr/>
        </p:nvPicPr>
        <p:blipFill>
          <a:blip r:embed="rId4" cstate="print"/>
          <a:srcRect l="11321" t="8943" r="12371" b="12285"/>
          <a:stretch>
            <a:fillRect/>
          </a:stretch>
        </p:blipFill>
        <p:spPr bwMode="auto">
          <a:xfrm>
            <a:off x="7055069" y="3140968"/>
            <a:ext cx="1756594" cy="1360742"/>
          </a:xfrm>
          <a:prstGeom prst="rect">
            <a:avLst/>
          </a:prstGeom>
          <a:noFill/>
          <a:ln w="9525">
            <a:solidFill>
              <a:schemeClr val="tx1"/>
            </a:solidFill>
            <a:miter lim="800000"/>
            <a:headEnd/>
            <a:tailEnd/>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74327218"/>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4090</TotalTime>
  <Words>1989</Words>
  <Application>Microsoft Office PowerPoint</Application>
  <PresentationFormat>On-screen Show (4:3)</PresentationFormat>
  <Paragraphs>331</Paragraphs>
  <Slides>42</Slides>
  <Notes>42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宋体</vt:lpstr>
      <vt:lpstr>Arial</vt:lpstr>
      <vt:lpstr>Calibri</vt:lpstr>
      <vt:lpstr>Symbol</vt:lpstr>
      <vt:lpstr>Tahoma</vt:lpstr>
      <vt:lpstr>Times New Roman</vt:lpstr>
      <vt:lpstr>Default Design</vt:lpstr>
      <vt:lpstr>Altruism, infidelity and telomeres </vt:lpstr>
      <vt:lpstr>PowerPoint Presentation</vt:lpstr>
      <vt:lpstr>PowerPoint Presentation</vt:lpstr>
      <vt:lpstr>Telomeres</vt:lpstr>
      <vt:lpstr>Telomeres as biomarkers of cost and quality in a wild population</vt:lpstr>
      <vt:lpstr>Telomeres as biomarkers of cost and quality in a wild population</vt:lpstr>
      <vt:lpstr>Telomeres as biomarkers of cost and quality in a wild population</vt:lpstr>
      <vt:lpstr>Telomeres as biomarkers of cost and quality in a wild population</vt:lpstr>
      <vt:lpstr>Telomeres as biomarkers of cost and quality in a wild population</vt:lpstr>
      <vt:lpstr>Telomeres as biomarkers of cost and quality in a wild population</vt:lpstr>
      <vt:lpstr>Telomeres as biomarkers of cost and quality in a wild population</vt:lpstr>
      <vt:lpstr>PowerPoint Presentation</vt:lpstr>
      <vt:lpstr>PowerPoint Presentation</vt:lpstr>
      <vt:lpstr>PowerPoint Presentation</vt:lpstr>
      <vt:lpstr>PowerPoint Presentation</vt:lpstr>
      <vt:lpstr>PowerPoint Presentation</vt:lpstr>
      <vt:lpstr>The SW system: mostly intrinsic mortality</vt:lpstr>
      <vt:lpstr>The SW system: mostly intrinsic mortality</vt:lpstr>
      <vt:lpstr>The SW system: mostly intrinsic mortality</vt:lpstr>
      <vt:lpstr>The SW system: mostly intrinsic mortality</vt:lpstr>
      <vt:lpstr>The SW system: mostly intrinsic mortality</vt:lpstr>
      <vt:lpstr>Understanding fundamental biological questions </vt:lpstr>
      <vt:lpstr>Understanding fundamental biological questions </vt:lpstr>
      <vt:lpstr>Understanding fundamental biological questions </vt:lpstr>
      <vt:lpstr>Understanding fundamental biological questions </vt:lpstr>
      <vt:lpstr>Understanding fundamental biological questions </vt:lpstr>
      <vt:lpstr>Understanding fundamental biological questions </vt:lpstr>
      <vt:lpstr>Understanding fundamental biological questions </vt:lpstr>
      <vt:lpstr>Understanding fundamental biological questions </vt:lpstr>
      <vt:lpstr>Infidelity The benefits of (extra-pair) mate choice</vt:lpstr>
      <vt:lpstr>Infidelity The benefits of (extra-pair) mate choice</vt:lpstr>
      <vt:lpstr>Infidelity The benefits of (extra-pair) mate choice</vt:lpstr>
      <vt:lpstr>Infidelity The benefits of (extra-pair) mate choice</vt:lpstr>
      <vt:lpstr>Overall Aims</vt:lpstr>
      <vt:lpstr>Overall Aims</vt:lpstr>
      <vt:lpstr>Overall Aims</vt:lpstr>
      <vt:lpstr>Overall Aims</vt:lpstr>
      <vt:lpstr>Results: adult telomere length </vt:lpstr>
      <vt:lpstr>Results: adult telomere length </vt:lpstr>
      <vt:lpstr>Results: adult telomere length </vt:lpstr>
      <vt:lpstr>Results: adult telomere length </vt:lpstr>
      <vt:lpstr>PowerPoint Presentation</vt:lpstr>
    </vt:vector>
  </TitlesOfParts>
  <Company>BIO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Telomeres as biomarkers of costs and quality in a wild population</dc:title>
  <dc:creator>David</dc:creator>
  <cp:lastModifiedBy>Lewis</cp:lastModifiedBy>
  <cp:revision>335</cp:revision>
  <dcterms:created xsi:type="dcterms:W3CDTF">2008-09-26T08:31:33Z</dcterms:created>
  <dcterms:modified xsi:type="dcterms:W3CDTF">2014-11-18T10:35:42Z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822316113</vt:i4>
  </property>
  <property fmtid="{D5CDD505-2E9C-101B-9397-08002B2CF9AE}" pid="3" name="_NewReviewCycle">
    <vt:lpwstr/>
  </property>
  <property fmtid="{D5CDD505-2E9C-101B-9397-08002B2CF9AE}" pid="4" name="_EmailSubject">
    <vt:lpwstr/>
  </property>
  <property fmtid="{D5CDD505-2E9C-101B-9397-08002B2CF9AE}" pid="5" name="_AuthorEmail">
    <vt:lpwstr>David.Richardson@uea.ac.uk</vt:lpwstr>
  </property>
  <property fmtid="{D5CDD505-2E9C-101B-9397-08002B2CF9AE}" pid="6" name="_AuthorEmailDisplayName">
    <vt:lpwstr>David Richardson (BIO)</vt:lpwstr>
  </property>
  <property fmtid="{D5CDD505-2E9C-101B-9397-08002B2CF9AE}" pid="7" name="_PreviousAdHocReviewCycleID">
    <vt:i4>-897767982</vt:i4>
  </property>
</Properties>
</file>