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09" r:id="rId4"/>
    <p:sldId id="329" r:id="rId5"/>
    <p:sldId id="330" r:id="rId6"/>
    <p:sldId id="332" r:id="rId7"/>
    <p:sldId id="336" r:id="rId8"/>
    <p:sldId id="340" r:id="rId9"/>
    <p:sldId id="29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BD"/>
    <a:srgbClr val="FF99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736" autoAdjust="0"/>
    <p:restoredTop sz="94238" autoAdjust="0"/>
  </p:normalViewPr>
  <p:slideViewPr>
    <p:cSldViewPr snapToGrid="0">
      <p:cViewPr varScale="1">
        <p:scale>
          <a:sx n="113" d="100"/>
          <a:sy n="113" d="100"/>
        </p:scale>
        <p:origin x="-600" y="-108"/>
      </p:cViewPr>
      <p:guideLst>
        <p:guide orient="horz" pos="2131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A5822-E81B-4B58-82CC-72DD9911F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50B8-894C-4D5E-AE3C-4EB97CBE64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1020289" y="1856946"/>
            <a:ext cx="2313115" cy="228467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246328" y="5983674"/>
            <a:ext cx="3742204" cy="542732"/>
            <a:chOff x="3922132" y="5991987"/>
            <a:chExt cx="3742204" cy="542732"/>
          </a:xfrm>
        </p:grpSpPr>
        <p:sp>
          <p:nvSpPr>
            <p:cNvPr id="22" name="矩形 21"/>
            <p:cNvSpPr/>
            <p:nvPr userDrawn="1"/>
          </p:nvSpPr>
          <p:spPr>
            <a:xfrm>
              <a:off x="3922132" y="5991987"/>
              <a:ext cx="37422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3934716" y="6303887"/>
              <a:ext cx="37296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1366091" y="2395842"/>
            <a:ext cx="1619363" cy="1211882"/>
            <a:chOff x="1590534" y="2470656"/>
            <a:chExt cx="1139353" cy="852657"/>
          </a:xfrm>
          <a:solidFill>
            <a:schemeClr val="bg1">
              <a:lumMod val="95000"/>
            </a:schemeClr>
          </a:solidFill>
        </p:grpSpPr>
        <p:grpSp>
          <p:nvGrpSpPr>
            <p:cNvPr id="9" name="组合 8"/>
            <p:cNvGrpSpPr/>
            <p:nvPr userDrawn="1"/>
          </p:nvGrpSpPr>
          <p:grpSpPr>
            <a:xfrm>
              <a:off x="1590534" y="3234111"/>
              <a:ext cx="1139353" cy="89202"/>
              <a:chOff x="4559301" y="4365625"/>
              <a:chExt cx="3122613" cy="244476"/>
            </a:xfrm>
            <a:grpFill/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1829693" y="2470656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圆角矩形 26"/>
          <p:cNvSpPr/>
          <p:nvPr userDrawn="1"/>
        </p:nvSpPr>
        <p:spPr>
          <a:xfrm>
            <a:off x="-7152" y="1856946"/>
            <a:ext cx="1025584" cy="22846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 userDrawn="1"/>
        </p:nvSpPr>
        <p:spPr>
          <a:xfrm>
            <a:off x="3320322" y="1856945"/>
            <a:ext cx="8893518" cy="22846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9401" y="2239699"/>
            <a:ext cx="8122400" cy="947126"/>
          </a:xfrm>
        </p:spPr>
        <p:txBody>
          <a:bodyPr anchor="b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00993" y="3386820"/>
            <a:ext cx="4799215" cy="436868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164" y="245439"/>
            <a:ext cx="10515600" cy="526948"/>
          </a:xfrm>
        </p:spPr>
        <p:txBody>
          <a:bodyPr>
            <a:noAutofit/>
          </a:bodyPr>
          <a:lstStyle>
            <a:lvl1pPr>
              <a:defRPr sz="40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864" y="1448542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43" name="矩形 42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 flipH="1">
            <a:off x="1" y="-8325"/>
            <a:ext cx="12192000" cy="55158"/>
            <a:chOff x="1" y="5184320"/>
            <a:chExt cx="12192000" cy="46993"/>
          </a:xfrm>
        </p:grpSpPr>
        <p:sp>
          <p:nvSpPr>
            <p:cNvPr id="47" name="矩形 46"/>
            <p:cNvSpPr/>
            <p:nvPr userDrawn="1"/>
          </p:nvSpPr>
          <p:spPr>
            <a:xfrm flipV="1">
              <a:off x="11501138" y="5184320"/>
              <a:ext cx="690863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 flipV="1">
              <a:off x="1" y="5184320"/>
              <a:ext cx="11501137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5"/>
            <a:ext cx="12192000" cy="74285"/>
            <a:chOff x="2" y="5184320"/>
            <a:chExt cx="12192000" cy="46993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20"/>
              <a:ext cx="2650526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 flipH="1" flipV="1">
            <a:off x="0" y="65959"/>
            <a:ext cx="2650526" cy="6745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7"/>
            <a:ext cx="12192000" cy="6819332"/>
            <a:chOff x="2" y="5184319"/>
            <a:chExt cx="12192000" cy="4313938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3139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7"/>
            <a:ext cx="12192000" cy="6819332"/>
            <a:chOff x="2" y="5184319"/>
            <a:chExt cx="12192000" cy="4313938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31393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197990"/>
            <a:ext cx="12202799" cy="2216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280"/>
            <a:ext cx="12192000" cy="74287"/>
            <a:chOff x="2" y="5184319"/>
            <a:chExt cx="12192000" cy="46994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6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 userDrawn="1"/>
        </p:nvSpPr>
        <p:spPr>
          <a:xfrm>
            <a:off x="3961187" y="3012229"/>
            <a:ext cx="386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  </a:t>
            </a:r>
            <a:r>
              <a:rPr lang="en-US" altLang="zh-CN" sz="3200" b="1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You！</a:t>
            </a:r>
            <a:endParaRPr lang="zh-CN" altLang="en-US" sz="3200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9" y="1742947"/>
            <a:ext cx="2301550" cy="160404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426372"/>
            <a:ext cx="12202799" cy="3442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68660" y="4307289"/>
            <a:ext cx="6266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基于Spring Retry的重试组件</a:t>
            </a:r>
            <a:endParaRPr kumimoji="1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4192" cy="33469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9" y="1"/>
            <a:ext cx="2290750" cy="16359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92" y="-15876"/>
            <a:ext cx="2464008" cy="165180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92" y="1742947"/>
            <a:ext cx="2464008" cy="1619925"/>
          </a:xfrm>
          <a:prstGeom prst="rect">
            <a:avLst/>
          </a:prstGeom>
        </p:spPr>
      </p:pic>
      <p:sp>
        <p:nvSpPr>
          <p:cNvPr id="9" name="文本框 17"/>
          <p:cNvSpPr txBox="1"/>
          <p:nvPr/>
        </p:nvSpPr>
        <p:spPr>
          <a:xfrm>
            <a:off x="10218454" y="570912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肖伟前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介绍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模型图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4495" y="1139825"/>
            <a:ext cx="8839200" cy="5591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介绍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核心组件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84505" y="2286000"/>
          <a:ext cx="11040110" cy="257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0"/>
                <a:gridCol w="2066925"/>
                <a:gridCol w="4218093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org.springframework.retry</a:t>
                      </a:r>
                      <a:r>
                        <a:rPr lang="en-US" altLang="zh-CN" sz="1800"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sym typeface="+mn-ea"/>
                        </a:rPr>
                        <a:t>RetryPolicy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重试策略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包含了是否需要执行重试的逻辑</a:t>
                      </a:r>
                      <a:endParaRPr lang="zh-CN" altLang="en-US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org.springframework.retry</a:t>
                      </a:r>
                      <a:r>
                        <a:rPr lang="en-US" altLang="zh-CN" sz="1800">
                          <a:sym typeface="+mn-ea"/>
                        </a:rPr>
                        <a:t>.backoff.</a:t>
                      </a:r>
                      <a:r>
                        <a:rPr lang="en-US" altLang="zh-CN" sz="1800">
                          <a:sym typeface="+mn-ea"/>
                        </a:rPr>
                        <a:t>BackOffPolicy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退避策略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包含了多个重试操作之间的退避逻辑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org.springframework.retry</a:t>
                      </a:r>
                      <a:r>
                        <a:rPr lang="en-US" altLang="zh-CN" sz="1800">
                          <a:sym typeface="+mn-ea"/>
                        </a:rPr>
                        <a:t>.</a:t>
                      </a:r>
                      <a:r>
                        <a:rPr lang="zh-CN" altLang="en-US" sz="1800">
                          <a:sym typeface="+mn-ea"/>
                        </a:rPr>
                        <a:t>RecoveryCallback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恢复操作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可选项，包含了兜底措施，当所有重试都失败时，执行其中的逻辑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org.springframework.retry</a:t>
                      </a:r>
                      <a:r>
                        <a:rPr lang="en-US" altLang="zh-CN"/>
                        <a:t>.RetryListener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监听操作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监听重试生命周期，可在重试开、重试出错、重试结束中加入自定义逻辑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介绍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2765" y="1545590"/>
            <a:ext cx="57727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轻量级同步重试组件，跟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无缝结合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开箱即用，同时支持声明式、命令式编程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基于注解，对业务代码基本没有侵入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860" y="369633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" y="4276725"/>
            <a:ext cx="57727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重试必须基于异常，不支持自定义返回结果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重试的粒度是类级别，不支持方法粒度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缺乏持久化机制，服务宕机后重试任务全部丢失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重试任务无法可视化，无法进行监控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不支持异步重试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基于注解的重试策略单一，仅有一种SimpleRetryPolicy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扩展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重试模式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860" y="1630045"/>
            <a:ext cx="57727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简单重试：仅依赖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retry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，在内存中完成的轻量级重试。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同步重试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数据库重试：当方法执行出错时，将方法的元数据持久到数据库中，再以轮询的方式进行异步重试。对于开启手动补偿的任务，轮询会跳过该任务。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异步重试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重试任务过多会影响数据库性能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支持手动补偿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消息队列重试：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当方法执行出错时，将方法的元数据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持保存到消息队列，消费者解析消息以进行异步重试。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异步重试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吞吐量大，支持海量重试任务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不支持手动补偿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60135" y="1630045"/>
            <a:ext cx="57727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重试：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当方法执行出错时，将方法的元数据保存到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，再以轮询的方式进行异步重试。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异步重试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高性能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不支持手动补偿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如为配置持久化机制，可能会丢失数据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扩展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第一阶段目标</a:t>
            </a:r>
            <a:endParaRPr 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2765" y="1545590"/>
            <a:ext cx="5772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使用注解时，支持自定义重试策略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（需要扩展出一个新的注解）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重试支持自定义返回结果（需要扩展出一个新的注解）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数据库重试（需要扩展出一个新的注解，用于支持手动补偿的开关）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860" y="342709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第二阶段目标</a:t>
            </a:r>
            <a:endParaRPr 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" y="4007485"/>
            <a:ext cx="57727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消息队列重试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可视化界面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706120" y="1437005"/>
            <a:ext cx="10513060" cy="273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Spring Retry</a:t>
            </a:r>
            <a:r>
              <a:rPr lang="zh-CN" altLang="en-US" sz="2800" dirty="0"/>
              <a:t>扩展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数据库重试</a:t>
            </a:r>
            <a:endParaRPr 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1851025" y="1761490"/>
            <a:ext cx="1845945" cy="574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执行业务</a:t>
            </a:r>
            <a:endParaRPr lang="zh-CN" altLang="en-US"/>
          </a:p>
        </p:txBody>
      </p:sp>
      <p:sp>
        <p:nvSpPr>
          <p:cNvPr id="29" name="流程图: 决策 28"/>
          <p:cNvSpPr/>
          <p:nvPr/>
        </p:nvSpPr>
        <p:spPr>
          <a:xfrm>
            <a:off x="4951730" y="1560830"/>
            <a:ext cx="1428750" cy="9766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发生异常</a:t>
            </a:r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8194040" y="1617980"/>
            <a:ext cx="1495425" cy="871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Retry</a:t>
            </a:r>
            <a:r>
              <a:rPr lang="zh-CN" altLang="en-US"/>
              <a:t>重试</a:t>
            </a:r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8093710" y="2914650"/>
            <a:ext cx="1696085" cy="1045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监听</a:t>
            </a:r>
            <a:r>
              <a:rPr lang="en-US" altLang="zh-CN"/>
              <a:t>RetryListener</a:t>
            </a:r>
            <a:r>
              <a:rPr lang="zh-CN" altLang="en-US"/>
              <a:t>的</a:t>
            </a:r>
            <a:r>
              <a:rPr lang="en-US" altLang="zh-CN"/>
              <a:t>onClose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1846580" y="3145790"/>
            <a:ext cx="1845945" cy="574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任务元数据入库</a:t>
            </a:r>
            <a:endParaRPr lang="zh-CN" altLang="en-US"/>
          </a:p>
        </p:txBody>
      </p:sp>
      <p:sp>
        <p:nvSpPr>
          <p:cNvPr id="41" name="流程图: 决策 40"/>
          <p:cNvSpPr/>
          <p:nvPr/>
        </p:nvSpPr>
        <p:spPr>
          <a:xfrm>
            <a:off x="4952365" y="2967990"/>
            <a:ext cx="1428115" cy="9391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存在异常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26" idx="3"/>
            <a:endCxn id="29" idx="1"/>
          </p:cNvCxnSpPr>
          <p:nvPr/>
        </p:nvCxnSpPr>
        <p:spPr>
          <a:xfrm>
            <a:off x="3696970" y="2049145"/>
            <a:ext cx="1254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3"/>
            <a:endCxn id="32" idx="1"/>
          </p:cNvCxnSpPr>
          <p:nvPr/>
        </p:nvCxnSpPr>
        <p:spPr>
          <a:xfrm>
            <a:off x="6380480" y="2049145"/>
            <a:ext cx="18135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1"/>
            <a:endCxn id="41" idx="3"/>
          </p:cNvCxnSpPr>
          <p:nvPr/>
        </p:nvCxnSpPr>
        <p:spPr>
          <a:xfrm flipH="1">
            <a:off x="6380480" y="3437255"/>
            <a:ext cx="1713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1"/>
            <a:endCxn id="40" idx="3"/>
          </p:cNvCxnSpPr>
          <p:nvPr/>
        </p:nvCxnSpPr>
        <p:spPr>
          <a:xfrm flipH="1" flipV="1">
            <a:off x="3692525" y="3433445"/>
            <a:ext cx="125984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06120" y="4334510"/>
            <a:ext cx="10513695" cy="241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1846580" y="4732655"/>
            <a:ext cx="1845945" cy="574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异步轮询任务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48" idx="3"/>
            <a:endCxn id="49" idx="1"/>
          </p:cNvCxnSpPr>
          <p:nvPr/>
        </p:nvCxnSpPr>
        <p:spPr>
          <a:xfrm>
            <a:off x="3692525" y="5020310"/>
            <a:ext cx="1050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过程 52"/>
          <p:cNvSpPr/>
          <p:nvPr/>
        </p:nvSpPr>
        <p:spPr>
          <a:xfrm>
            <a:off x="4733925" y="6050280"/>
            <a:ext cx="1845945" cy="5746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异步执行任务</a:t>
            </a:r>
            <a:endParaRPr lang="zh-CN" altLang="en-US"/>
          </a:p>
        </p:txBody>
      </p:sp>
      <p:sp>
        <p:nvSpPr>
          <p:cNvPr id="54" name="流程图: 决策 53"/>
          <p:cNvSpPr/>
          <p:nvPr/>
        </p:nvSpPr>
        <p:spPr>
          <a:xfrm>
            <a:off x="4742815" y="4505325"/>
            <a:ext cx="1809750" cy="10287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是否手动补偿</a:t>
            </a:r>
            <a:endParaRPr lang="zh-CN" altLang="en-US"/>
          </a:p>
        </p:txBody>
      </p:sp>
      <p:cxnSp>
        <p:nvCxnSpPr>
          <p:cNvPr id="55" name="直接箭头连接符 54"/>
          <p:cNvCxnSpPr>
            <a:stCxn id="54" idx="2"/>
            <a:endCxn id="53" idx="0"/>
          </p:cNvCxnSpPr>
          <p:nvPr/>
        </p:nvCxnSpPr>
        <p:spPr>
          <a:xfrm>
            <a:off x="5647690" y="5534025"/>
            <a:ext cx="9525" cy="5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8093710" y="4603115"/>
            <a:ext cx="1827530" cy="8331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手动调用接口执行任务</a:t>
            </a:r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552565" y="5019675"/>
            <a:ext cx="1541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130415" y="466915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676265" y="55937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0570" y="14776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同步执行</a:t>
            </a:r>
            <a:endParaRPr lang="zh-CN" altLang="en-US" b="1"/>
          </a:p>
        </p:txBody>
      </p:sp>
      <p:sp>
        <p:nvSpPr>
          <p:cNvPr id="62" name="文本框 61"/>
          <p:cNvSpPr txBox="1"/>
          <p:nvPr/>
        </p:nvSpPr>
        <p:spPr>
          <a:xfrm>
            <a:off x="750570" y="43821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异步执行</a:t>
            </a:r>
            <a:endParaRPr lang="zh-CN" altLang="en-US" b="1"/>
          </a:p>
        </p:txBody>
      </p:sp>
      <p:cxnSp>
        <p:nvCxnSpPr>
          <p:cNvPr id="63" name="直接箭头连接符 62"/>
          <p:cNvCxnSpPr>
            <a:stCxn id="32" idx="2"/>
            <a:endCxn id="36" idx="0"/>
          </p:cNvCxnSpPr>
          <p:nvPr/>
        </p:nvCxnSpPr>
        <p:spPr>
          <a:xfrm>
            <a:off x="8942070" y="2489835"/>
            <a:ext cx="0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2"/>
            <a:endCxn id="48" idx="0"/>
          </p:cNvCxnSpPr>
          <p:nvPr/>
        </p:nvCxnSpPr>
        <p:spPr>
          <a:xfrm>
            <a:off x="2769870" y="3720465"/>
            <a:ext cx="0" cy="1012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预留</a:t>
            </a:r>
            <a:r>
              <a:rPr lang="zh-CN" altLang="en-US" sz="2800" dirty="0" smtClean="0"/>
              <a:t>页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805,&quot;width&quot;:13920}"/>
</p:tagLst>
</file>

<file path=ppt/tags/tag2.xml><?xml version="1.0" encoding="utf-8"?>
<p:tagLst xmlns:p="http://schemas.openxmlformats.org/presentationml/2006/main">
  <p:tag name="KSO_WM_UNIT_TABLE_BEAUTIFY" val="smartTable{dafb0ac3-7f28-424b-809b-9b31f0dedd8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自定义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等线</vt:lpstr>
      <vt:lpstr>Calibri Light</vt:lpstr>
      <vt:lpstr>Office 主题</vt:lpstr>
      <vt:lpstr>PowerPoint 演示文稿</vt:lpstr>
      <vt:lpstr>Spring Retry介绍</vt:lpstr>
      <vt:lpstr>Spring Retry介绍</vt:lpstr>
      <vt:lpstr>Spring Retry介绍</vt:lpstr>
      <vt:lpstr>Spring Retry扩展</vt:lpstr>
      <vt:lpstr>Spring Retry扩展</vt:lpstr>
      <vt:lpstr>Spring Retry扩展</vt:lpstr>
      <vt:lpstr>预留页</vt:lpstr>
      <vt:lpstr>PowerPoint 演示文稿</vt:lpstr>
    </vt:vector>
  </TitlesOfParts>
  <Company>dossp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xs gao</dc:creator>
  <cp:lastModifiedBy>admin</cp:lastModifiedBy>
  <cp:revision>2746</cp:revision>
  <dcterms:created xsi:type="dcterms:W3CDTF">2017-02-23T06:28:00Z</dcterms:created>
  <dcterms:modified xsi:type="dcterms:W3CDTF">2022-05-06T09:45:27Z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4E00A2255F3D4F9BBCD004940B576F17</vt:lpwstr>
  </property>
  <property fmtid="{D5CDD505-2E9C-101B-9397-08002B2CF9AE}" pid="3" name="KSOProductBuildVer">
    <vt:lpwstr>2052-11.1.0.11220</vt:lpwstr>
  </property>
  <property fmtid="{D5CDD505-2E9C-101B-9397-08002B2CF9AE}" pid="4" name="commondata">
    <vt:lpwstr>eyJoZGlkIjoiNWYzNjI5YjljM2FhZmJiZWU5MGFiZGM0Y2Y4MzEyNjMifQ==</vt:lpwstr>
  </property>
</Properties>
</file>