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60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tags" Target="../tags/tag112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81021" y="-6"/>
            <a:ext cx="12110979" cy="6858006"/>
            <a:chOff x="81021" y="-6"/>
            <a:chExt cx="12110979" cy="685800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 userDrawn="1">
              <p:custDataLst>
                <p:tags r:id="rId6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/>
            <p:cNvSpPr/>
            <p:nvPr userDrawn="1">
              <p:custDataLst>
                <p:tags r:id="rId8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cxnSp>
          <p:nvCxnSpPr>
            <p:cNvPr id="19" name="直接连接符 18"/>
            <p:cNvCxnSpPr/>
            <p:nvPr userDrawn="1">
              <p:custDataLst>
                <p:tags r:id="rId10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1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2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 userDrawn="1">
              <p:custDataLst>
                <p:tags r:id="rId13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 userDrawn="1">
              <p:custDataLst>
                <p:tags r:id="rId14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/>
            <p:cNvSpPr/>
            <p:nvPr userDrawn="1">
              <p:custDataLst>
                <p:tags r:id="rId15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>
              <p:custDataLst>
                <p:tags r:id="rId16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22"/>
            </p:custDataLst>
          </p:nvPr>
        </p:nvSpPr>
        <p:spPr>
          <a:xfrm>
            <a:off x="695847" y="2208516"/>
            <a:ext cx="5952518" cy="1512584"/>
          </a:xfrm>
        </p:spPr>
        <p:txBody>
          <a:bodyPr vert="horz" wrap="square" lIns="90000" tIns="46800" rIns="90000" bIns="468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60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  <p:custDataLst>
              <p:tags r:id="rId23"/>
            </p:custDataLst>
          </p:nvPr>
        </p:nvSpPr>
        <p:spPr>
          <a:xfrm>
            <a:off x="702574" y="4725358"/>
            <a:ext cx="2481263" cy="58102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5" hasCustomPrompt="1"/>
            <p:custDataLst>
              <p:tags r:id="rId24"/>
            </p:custDataLst>
          </p:nvPr>
        </p:nvSpPr>
        <p:spPr>
          <a:xfrm>
            <a:off x="3412359" y="4725358"/>
            <a:ext cx="2481263" cy="58102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25"/>
            </p:custDataLst>
          </p:nvPr>
        </p:nvSpPr>
        <p:spPr>
          <a:xfrm>
            <a:off x="695325" y="3904536"/>
            <a:ext cx="5953125" cy="54895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5469363" y="0"/>
            <a:ext cx="1131456" cy="6858000"/>
            <a:chOff x="5469363" y="0"/>
            <a:chExt cx="1131456" cy="6858000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 rot="10800000">
              <a:off x="5884870" y="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 flipH="1">
              <a:off x="5469363" y="0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rot="10800000" flipV="1">
              <a:off x="5884870" y="6308241"/>
              <a:ext cx="715949" cy="549759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5469363" y="6529387"/>
              <a:ext cx="533768" cy="328613"/>
            </a:xfrm>
            <a:prstGeom prst="triangle">
              <a:avLst>
                <a:gd name="adj" fmla="val 26664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ctrTitle" idx="14" hasCustomPrompt="1"/>
            <p:custDataLst>
              <p:tags r:id="rId10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 userDrawn="1">
            <p:ph type="subTitle" idx="13" hasCustomPrompt="1"/>
            <p:custDataLst>
              <p:tags r:id="rId11"/>
            </p:custDataLst>
          </p:nvPr>
        </p:nvSpPr>
        <p:spPr>
          <a:xfrm>
            <a:off x="4131946" y="3823971"/>
            <a:ext cx="5767705" cy="430616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>
            <a:off x="1547813" y="2799477"/>
            <a:ext cx="10506074" cy="3935491"/>
            <a:chOff x="1547813" y="2799477"/>
            <a:chExt cx="10506074" cy="3935491"/>
          </a:xfrm>
        </p:grpSpPr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883061" y="2799477"/>
              <a:ext cx="1549919" cy="1226237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>
              <a:off x="1547813" y="3060533"/>
              <a:ext cx="1531752" cy="965181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6484938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6525419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1" name="等腰三角形 10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0" name="等腰三角形 9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等腰三角形 12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81021" y="-6"/>
            <a:ext cx="12110979" cy="6858006"/>
            <a:chOff x="81021" y="-6"/>
            <a:chExt cx="12110979" cy="6858006"/>
          </a:xfrm>
        </p:grpSpPr>
        <p:sp>
          <p:nvSpPr>
            <p:cNvPr id="8" name="任意多边形 5"/>
            <p:cNvSpPr/>
            <p:nvPr userDrawn="1">
              <p:custDataLst>
                <p:tags r:id="rId3"/>
              </p:custDataLst>
            </p:nvPr>
          </p:nvSpPr>
          <p:spPr>
            <a:xfrm>
              <a:off x="774700" y="2057717"/>
              <a:ext cx="1250950" cy="2742565"/>
            </a:xfrm>
            <a:custGeom>
              <a:avLst/>
              <a:gdLst>
                <a:gd name="connisteX0" fmla="*/ 1885950 w 1896110"/>
                <a:gd name="connsiteY0" fmla="*/ 826135 h 4745355"/>
                <a:gd name="connisteX1" fmla="*/ 1885950 w 1896110"/>
                <a:gd name="connsiteY1" fmla="*/ 0 h 4745355"/>
                <a:gd name="connisteX2" fmla="*/ 0 w 1896110"/>
                <a:gd name="connsiteY2" fmla="*/ 0 h 4745355"/>
                <a:gd name="connisteX3" fmla="*/ 0 w 1896110"/>
                <a:gd name="connsiteY3" fmla="*/ 4745355 h 4745355"/>
                <a:gd name="connisteX4" fmla="*/ 1896110 w 1896110"/>
                <a:gd name="connsiteY4" fmla="*/ 4745355 h 4745355"/>
                <a:gd name="connisteX5" fmla="*/ 1896110 w 1896110"/>
                <a:gd name="connsiteY5" fmla="*/ 4003675 h 47453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896110" h="4745355">
                  <a:moveTo>
                    <a:pt x="1885950" y="826135"/>
                  </a:moveTo>
                  <a:lnTo>
                    <a:pt x="1885950" y="0"/>
                  </a:lnTo>
                  <a:lnTo>
                    <a:pt x="0" y="0"/>
                  </a:lnTo>
                  <a:lnTo>
                    <a:pt x="0" y="4745355"/>
                  </a:lnTo>
                  <a:lnTo>
                    <a:pt x="1896110" y="4745355"/>
                  </a:lnTo>
                  <a:lnTo>
                    <a:pt x="1896110" y="4003675"/>
                  </a:ln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 rot="10800000">
              <a:off x="81021" y="-5"/>
              <a:ext cx="2916822" cy="1296370"/>
            </a:xfrm>
            <a:prstGeom prst="triangle">
              <a:avLst>
                <a:gd name="adj" fmla="val 816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rot="10800000">
              <a:off x="81023" y="-6"/>
              <a:ext cx="5694744" cy="1470581"/>
            </a:xfrm>
            <a:prstGeom prst="triangle">
              <a:avLst>
                <a:gd name="adj" fmla="val 6665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rot="10800000">
              <a:off x="81023" y="-4"/>
              <a:ext cx="4949072" cy="1470581"/>
            </a:xfrm>
            <a:prstGeom prst="triangle">
              <a:avLst>
                <a:gd name="adj" fmla="val 61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>
              <p:custDataLst>
                <p:tags r:id="rId7"/>
              </p:custDataLst>
            </p:nvPr>
          </p:nvCxnSpPr>
          <p:spPr>
            <a:xfrm flipH="1">
              <a:off x="2745581" y="5690396"/>
              <a:ext cx="1235076" cy="1136646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>
              <p:custDataLst>
                <p:tags r:id="rId8"/>
              </p:custDataLst>
            </p:nvPr>
          </p:nvCxnSpPr>
          <p:spPr>
            <a:xfrm>
              <a:off x="3981450" y="5690396"/>
              <a:ext cx="1847850" cy="114356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等腰三角形 14"/>
            <p:cNvSpPr/>
            <p:nvPr userDrawn="1">
              <p:custDataLst>
                <p:tags r:id="rId9"/>
              </p:custDataLst>
            </p:nvPr>
          </p:nvSpPr>
          <p:spPr>
            <a:xfrm>
              <a:off x="3048000" y="5867400"/>
              <a:ext cx="2682240" cy="990600"/>
            </a:xfrm>
            <a:prstGeom prst="triangle">
              <a:avLst>
                <a:gd name="adj" fmla="val 4004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>
              <p:custDataLst>
                <p:tags r:id="rId10"/>
              </p:custDataLst>
            </p:nvPr>
          </p:nvSpPr>
          <p:spPr>
            <a:xfrm>
              <a:off x="975359" y="5928360"/>
              <a:ext cx="2773681" cy="929640"/>
            </a:xfrm>
            <a:prstGeom prst="triangle">
              <a:avLst>
                <a:gd name="adj" fmla="val 6181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cxnSp>
          <p:nvCxnSpPr>
            <p:cNvPr id="17" name="直接连接符 16"/>
            <p:cNvCxnSpPr/>
            <p:nvPr userDrawn="1">
              <p:custDataLst>
                <p:tags r:id="rId11"/>
              </p:custDataLst>
            </p:nvPr>
          </p:nvCxnSpPr>
          <p:spPr>
            <a:xfrm flipH="1" flipV="1">
              <a:off x="8577073" y="4187919"/>
              <a:ext cx="2506178" cy="265852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11083251" y="5522042"/>
              <a:ext cx="1089699" cy="132643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>
              <p:custDataLst>
                <p:tags r:id="rId13"/>
              </p:custDataLst>
            </p:nvPr>
          </p:nvCxnSpPr>
          <p:spPr>
            <a:xfrm flipH="1">
              <a:off x="8596123" y="30956"/>
              <a:ext cx="2506178" cy="4157757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 userDrawn="1">
              <p:custDataLst>
                <p:tags r:id="rId14"/>
              </p:custDataLst>
            </p:nvPr>
          </p:nvCxnSpPr>
          <p:spPr>
            <a:xfrm>
              <a:off x="11102301" y="27781"/>
              <a:ext cx="1089699" cy="2074452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>
              <p:custDataLst>
                <p:tags r:id="rId15"/>
              </p:custDataLst>
            </p:nvPr>
          </p:nvCxnSpPr>
          <p:spPr>
            <a:xfrm>
              <a:off x="6707981" y="4192278"/>
              <a:ext cx="5484019" cy="0"/>
            </a:xfrm>
            <a:prstGeom prst="line">
              <a:avLst/>
            </a:prstGeom>
            <a:ln w="635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 userDrawn="1">
              <p:custDataLst>
                <p:tags r:id="rId16"/>
              </p:custDataLst>
            </p:nvPr>
          </p:nvSpPr>
          <p:spPr>
            <a:xfrm>
              <a:off x="6720840" y="975360"/>
              <a:ext cx="4899660" cy="3187065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>
              <p:custDataLst>
                <p:tags r:id="rId17"/>
              </p:custDataLst>
            </p:nvPr>
          </p:nvSpPr>
          <p:spPr>
            <a:xfrm>
              <a:off x="6713583" y="975360"/>
              <a:ext cx="4899660" cy="3187065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>
              <p:custDataLst>
                <p:tags r:id="rId18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5030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>
              <p:custDataLst>
                <p:tags r:id="rId19"/>
              </p:custDataLst>
            </p:nvPr>
          </p:nvSpPr>
          <p:spPr>
            <a:xfrm flipV="1">
              <a:off x="6713583" y="4226354"/>
              <a:ext cx="4899660" cy="2019664"/>
            </a:xfrm>
            <a:prstGeom prst="triangle">
              <a:avLst>
                <a:gd name="adj" fmla="val 32263"/>
              </a:avLst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23"/>
            </p:custDataLst>
          </p:nvPr>
        </p:nvSpPr>
        <p:spPr>
          <a:xfrm>
            <a:off x="1304290" y="3888422"/>
            <a:ext cx="4359910" cy="505778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24"/>
            </p:custDataLst>
          </p:nvPr>
        </p:nvSpPr>
        <p:spPr>
          <a:xfrm>
            <a:off x="1215390" y="2562542"/>
            <a:ext cx="4359910" cy="117221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9" name="等腰三角形 8"/>
            <p:cNvSpPr/>
            <p:nvPr userDrawn="1">
              <p:custDataLst>
                <p:tags r:id="rId3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>
              <p:custDataLst>
                <p:tags r:id="rId4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" name="等腰三角形 11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1624102" y="104775"/>
            <a:ext cx="412698" cy="268446"/>
            <a:chOff x="152827" y="104775"/>
            <a:chExt cx="412698" cy="268446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152827" y="104775"/>
            <a:ext cx="11901060" cy="268446"/>
            <a:chOff x="152827" y="104775"/>
            <a:chExt cx="11901060" cy="268446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>
              <a:off x="226219" y="104775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5"/>
              </p:custDataLst>
            </p:nvPr>
          </p:nvSpPr>
          <p:spPr>
            <a:xfrm>
              <a:off x="152827" y="161925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1606211" y="114300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等腰三角形 15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1649074" y="154781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33780" y="6475254"/>
            <a:ext cx="11903288" cy="268446"/>
            <a:chOff x="133780" y="6475254"/>
            <a:chExt cx="11903288" cy="268446"/>
          </a:xfrm>
        </p:grpSpPr>
        <p:sp>
          <p:nvSpPr>
            <p:cNvPr id="16" name="等腰三角形 15"/>
            <p:cNvSpPr/>
            <p:nvPr userDrawn="1">
              <p:custDataLst>
                <p:tags r:id="rId4"/>
              </p:custDataLst>
            </p:nvPr>
          </p:nvSpPr>
          <p:spPr>
            <a:xfrm>
              <a:off x="11697762" y="6475254"/>
              <a:ext cx="339306" cy="268446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>
              <p:custDataLst>
                <p:tags r:id="rId5"/>
              </p:custDataLst>
            </p:nvPr>
          </p:nvSpPr>
          <p:spPr>
            <a:xfrm>
              <a:off x="11624370" y="6532404"/>
              <a:ext cx="335329" cy="211296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133780" y="6486209"/>
              <a:ext cx="447676" cy="250030"/>
            </a:xfrm>
            <a:prstGeom prst="triangle">
              <a:avLst>
                <a:gd name="adj" fmla="val 7382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9" name="等腰三角形 18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176643" y="6526690"/>
              <a:ext cx="354804" cy="195261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>
            <p:custDataLst>
              <p:tags r:id="rId3"/>
            </p:custDataLst>
          </p:nvPr>
        </p:nvGrpSpPr>
        <p:grpSpPr>
          <a:xfrm>
            <a:off x="300038" y="5993606"/>
            <a:ext cx="11551293" cy="614362"/>
            <a:chOff x="300038" y="5993606"/>
            <a:chExt cx="11551293" cy="614362"/>
          </a:xfrm>
        </p:grpSpPr>
        <p:sp>
          <p:nvSpPr>
            <p:cNvPr id="12" name="等腰三角形 11"/>
            <p:cNvSpPr/>
            <p:nvPr userDrawn="1">
              <p:custDataLst>
                <p:tags r:id="rId4"/>
              </p:custDataLst>
            </p:nvPr>
          </p:nvSpPr>
          <p:spPr>
            <a:xfrm>
              <a:off x="11074800" y="5993606"/>
              <a:ext cx="776531" cy="614362"/>
            </a:xfrm>
            <a:prstGeom prst="triangle">
              <a:avLst>
                <a:gd name="adj" fmla="val 49837"/>
              </a:avLst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>
              <p:custDataLst>
                <p:tags r:id="rId5"/>
              </p:custDataLst>
            </p:nvPr>
          </p:nvSpPr>
          <p:spPr>
            <a:xfrm>
              <a:off x="10906836" y="6124399"/>
              <a:ext cx="767429" cy="483569"/>
            </a:xfrm>
            <a:prstGeom prst="triangle">
              <a:avLst>
                <a:gd name="adj" fmla="val 28002"/>
              </a:avLst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300038" y="6024147"/>
              <a:ext cx="1021556" cy="570546"/>
            </a:xfrm>
            <a:prstGeom prst="triangle">
              <a:avLst>
                <a:gd name="adj" fmla="val 73825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等腰三角形 14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397847" y="6116521"/>
              <a:ext cx="809631" cy="445568"/>
            </a:xfrm>
            <a:prstGeom prst="triangle">
              <a:avLst>
                <a:gd name="adj" fmla="val 7382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9.xml"/><Relationship Id="rId23" Type="http://schemas.openxmlformats.org/officeDocument/2006/relationships/tags" Target="../tags/tag218.xml"/><Relationship Id="rId22" Type="http://schemas.openxmlformats.org/officeDocument/2006/relationships/tags" Target="../tags/tag217.xml"/><Relationship Id="rId21" Type="http://schemas.openxmlformats.org/officeDocument/2006/relationships/tags" Target="../tags/tag216.xml"/><Relationship Id="rId20" Type="http://schemas.openxmlformats.org/officeDocument/2006/relationships/tags" Target="../tags/tag21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695960" y="2208530"/>
            <a:ext cx="6651625" cy="15125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年上半年小结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肖伟前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2022-07-26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/>
          <a:lstStyle/>
          <a:p>
            <a:pPr algn="l"/>
            <a:r>
              <a:rPr lang="zh-CN" altLang="en-US" sz="4000"/>
              <a:t>工作内容回顾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664019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/>
              <a:t>1. </a:t>
            </a:r>
            <a:r>
              <a:t>框架重构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dubbo</a:t>
            </a:r>
            <a:r>
              <a:rPr lang="zh-CN" altLang="en-US" sz="1400"/>
              <a:t>替换为</a:t>
            </a:r>
            <a:r>
              <a:rPr lang="en-US" altLang="zh-CN" sz="1400"/>
              <a:t>Spring Cloud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/>
              <a:t>修复重构、基础框架升级的问题</a:t>
            </a:r>
            <a:endParaRPr 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/>
              <a:t>分布式</a:t>
            </a:r>
            <a:r>
              <a:rPr lang="en-US" altLang="zh-CN" sz="1400"/>
              <a:t>id</a:t>
            </a:r>
            <a:r>
              <a:rPr lang="zh-CN" altLang="en-US" sz="1400"/>
              <a:t>组件、异步重试组件</a:t>
            </a:r>
            <a:endParaRPr sz="1400"/>
          </a:p>
          <a:p>
            <a:pPr marL="285750" indent="-285750">
              <a:buFont typeface="Wingdings" panose="05000000000000000000" charset="0"/>
              <a:buChar char="p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p"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2. </a:t>
            </a:r>
            <a:r>
              <a:rPr lang="zh-CN"/>
              <a:t>业务迭代</a:t>
            </a:r>
            <a:endParaRPr lang="zh-CN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12~15</a:t>
            </a:r>
            <a:r>
              <a:rPr lang="zh-CN" altLang="en-US" sz="1400">
                <a:sym typeface="+mn-ea"/>
              </a:rPr>
              <a:t>阶段</a:t>
            </a:r>
            <a:endParaRPr lang="zh-CN" altLang="en-US" sz="1400"/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组织架构人员扩充到160w</a:t>
            </a:r>
            <a:endParaRPr lang="zh-CN" altLang="en-US" sz="1400">
              <a:sym typeface="+mn-ea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生日有礼</a:t>
            </a:r>
            <a:endParaRPr lang="zh-CN" altLang="en-US" sz="1400"/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zh-CN" altLang="en-US" sz="1400"/>
          </a:p>
          <a:p>
            <a:pPr algn="l">
              <a:buClrTx/>
              <a:buSzTx/>
              <a:buFont typeface="Wingdings" panose="05000000000000000000" charset="0"/>
              <a:buNone/>
            </a:pPr>
            <a:endParaRPr lang="zh-CN" altLang="en-US" sz="140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6" y="279400"/>
            <a:ext cx="5767705" cy="83566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/>
              <a:t>不要做框架的搬运工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459105" y="2230120"/>
            <a:ext cx="5657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眼熟的框架：</a:t>
            </a:r>
            <a:br>
              <a:rPr lang="zh-CN" altLang="en-US"/>
            </a:br>
            <a:r>
              <a:rPr lang="en-US" altLang="zh-CN"/>
              <a:t>1. Spring Boot Framework</a:t>
            </a:r>
            <a:br>
              <a:rPr lang="en-US" altLang="zh-CN"/>
            </a:b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2. Mybatis</a:t>
            </a:r>
            <a:br>
              <a:rPr lang="en-US" altLang="zh-CN"/>
            </a:b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3. Dubbo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61100" y="2230120"/>
            <a:ext cx="5657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遇到问题：</a:t>
            </a:r>
            <a:br>
              <a:rPr lang="zh-CN" altLang="en-US"/>
            </a:br>
            <a:r>
              <a:rPr lang="en-US" altLang="zh-CN"/>
              <a:t>1. </a:t>
            </a:r>
            <a:r>
              <a:rPr lang="zh-CN" altLang="en-US"/>
              <a:t>这是框架的问题，与我无关</a:t>
            </a:r>
            <a:br>
              <a:rPr lang="en-US" altLang="zh-CN"/>
            </a:b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2. </a:t>
            </a:r>
            <a:r>
              <a:rPr lang="zh-CN" altLang="en-US"/>
              <a:t>框架版本太久，升级就可以解决了</a:t>
            </a:r>
            <a:br>
              <a:rPr lang="en-US" altLang="zh-CN"/>
            </a:b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3. </a:t>
            </a:r>
            <a:r>
              <a:rPr lang="zh-CN" altLang="en-US"/>
              <a:t>换这个框架吧，这个用的人多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5" y="279400"/>
            <a:ext cx="7704455" cy="83566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/>
              <a:t>学习需要定目标，不要盲目学习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66401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1. </a:t>
            </a:r>
            <a:r>
              <a:rPr lang="zh-CN" altLang="en-US"/>
              <a:t>阅读了多个框架源码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2. </a:t>
            </a:r>
            <a:r>
              <a:rPr lang="zh-CN" altLang="en-US"/>
              <a:t>越学越糊涂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3. </a:t>
            </a:r>
            <a:r>
              <a:rPr lang="zh-CN" altLang="en-US"/>
              <a:t>不成体系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78625" y="2239645"/>
            <a:ext cx="5059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Mybatis: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1. mybatis的启动过程经历了什么？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2. mybatis的动态代理是如何实现的？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3. mybatis是如何做事务管理的？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348615" y="279400"/>
            <a:ext cx="9036050" cy="83566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/>
              <a:t>工作枯燥的时候，就需要扩大舒适区了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468630" y="2239645"/>
            <a:ext cx="52743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1. </a:t>
            </a:r>
            <a:r>
              <a:rPr lang="zh-CN" altLang="en-US"/>
              <a:t>程序员的生活很简单：吃、睡、编码</a:t>
            </a:r>
            <a:br>
              <a:rPr lang="en-US" altLang="zh-CN"/>
            </a:br>
            <a:r>
              <a:rPr lang="en-US" altLang="zh-CN"/>
              <a:t>    while (true) {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eat();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sleep();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    code();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    }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2. </a:t>
            </a:r>
            <a:r>
              <a:rPr lang="zh-CN" altLang="en-US"/>
              <a:t>在凳子上一坐就是一天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3. </a:t>
            </a:r>
            <a:r>
              <a:rPr lang="zh-CN" altLang="en-US"/>
              <a:t>业务简单，就是写写</a:t>
            </a:r>
            <a:r>
              <a:rPr lang="en-US" altLang="zh-CN"/>
              <a:t>CRUD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03975" y="2239645"/>
            <a:ext cx="5274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1. </a:t>
            </a:r>
            <a:r>
              <a:rPr lang="zh-CN" altLang="en-US"/>
              <a:t>设计理念是什么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2. </a:t>
            </a:r>
            <a:r>
              <a:rPr lang="zh-CN" altLang="en-US"/>
              <a:t>实现原理是什么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TEMPLATE_THUMBS_INDEX" val="1、4、7、9、12、16、21、24、25、26、27、30、35、39、42、4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1"/>
  <p:tag name="KSO_WM_TEMPLATE_MASTER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工作汇报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1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411_1*b*2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411_1*b*3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TEMPLATE_THUMBS_INDEX" val="1、4、7、9、12、16、21、24、25、26、27、30、35、39、42、43"/>
  <p:tag name="KSO_WM_SLIDE_ID" val="custom2020441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1"/>
  <p:tag name="KSO_WM_SLIDE_LAYOUT" val="a_b"/>
  <p:tag name="KSO_WM_SLIDE_LAYOUT_CNT" val="1_3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7*a*1"/>
  <p:tag name="KSO_WM_TEMPLATE_CATEGORY" val="custom"/>
  <p:tag name="KSO_WM_TEMPLATE_INDEX" val="20204411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ID" val="custom20204411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1"/>
  <p:tag name="KSO_WM_SLIDE_LAYOUT" val="a_b_e"/>
  <p:tag name="KSO_WM_SLIDE_LAYOUT_CNT" val="1_1_1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1_43*a*1"/>
  <p:tag name="KSO_WM_TEMPLATE_CATEGORY" val="custom"/>
  <p:tag name="KSO_WM_TEMPLATE_INDEX" val="20204411"/>
  <p:tag name="KSO_WM_UNIT_LAYERLEVEL" val="1"/>
  <p:tag name="KSO_WM_TAG_VERSION" val="1.0"/>
  <p:tag name="KSO_WM_BEAUTIFY_FLAG" val="#wm#"/>
  <p:tag name="KSO_WM_UNIT_PRESET_TEXT" val="谢谢聆听"/>
</p:tagLst>
</file>

<file path=ppt/tags/tag233.xml><?xml version="1.0" encoding="utf-8"?>
<p:tagLst xmlns:p="http://schemas.openxmlformats.org/presentationml/2006/main">
  <p:tag name="KSO_WM_SLIDE_ID" val="custom20204411_4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3"/>
  <p:tag name="KSO_WM_TAG_VERSION" val="1.0"/>
  <p:tag name="KSO_WM_BEAUTIFY_FLAG" val="#wm#"/>
  <p:tag name="KSO_WM_TEMPLATE_CATEGORY" val="custom"/>
  <p:tag name="KSO_WM_TEMPLATE_INDEX" val="20204411"/>
  <p:tag name="KSO_WM_SLIDE_LAYOUT" val="a_b"/>
  <p:tag name="KSO_WM_SLIDE_LAYOUT_CNT" val="1_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35123452345">
      <a:dk1>
        <a:sysClr val="windowText" lastClr="000000"/>
      </a:dk1>
      <a:lt1>
        <a:sysClr val="window" lastClr="FFFFFF"/>
      </a:lt1>
      <a:dk2>
        <a:srgbClr val="ECEDEF"/>
      </a:dk2>
      <a:lt2>
        <a:srgbClr val="FFFFFF"/>
      </a:lt2>
      <a:accent1>
        <a:srgbClr val="79B1E3"/>
      </a:accent1>
      <a:accent2>
        <a:srgbClr val="8EA6D9"/>
      </a:accent2>
      <a:accent3>
        <a:srgbClr val="A39BCF"/>
      </a:accent3>
      <a:accent4>
        <a:srgbClr val="B98FC5"/>
      </a:accent4>
      <a:accent5>
        <a:srgbClr val="CE84BB"/>
      </a:accent5>
      <a:accent6>
        <a:srgbClr val="E379B1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演示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Arial Unicode MS</vt:lpstr>
      <vt:lpstr>Calibri</vt:lpstr>
      <vt:lpstr>Office 主题</vt:lpstr>
      <vt:lpstr>1_Office 主题​​</vt:lpstr>
      <vt:lpstr>2022年上半年小结</vt:lpstr>
      <vt:lpstr>工作内容回顾</vt:lpstr>
      <vt:lpstr>不要做框架的搬运工</vt:lpstr>
      <vt:lpstr>学习需要定目标，不要盲目学习</vt:lpstr>
      <vt:lpstr>工作枯燥的时候，就需要扩大舒适区了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xiaoweiqian</dc:creator>
  <cp:lastModifiedBy>admin</cp:lastModifiedBy>
  <cp:revision>57</cp:revision>
  <dcterms:created xsi:type="dcterms:W3CDTF">2022-06-30T02:27:00Z</dcterms:created>
  <dcterms:modified xsi:type="dcterms:W3CDTF">2022-08-01T08:24:46Z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70A28F88D6F447158149AE26C2233029</vt:lpwstr>
  </property>
  <property fmtid="{D5CDD505-2E9C-101B-9397-08002B2CF9AE}" pid="3" name="KSOProductBuildVer">
    <vt:lpwstr>2052-11.1.0.11579</vt:lpwstr>
  </property>
</Properties>
</file>