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72" r:id="rId7"/>
    <p:sldId id="264" r:id="rId8"/>
    <p:sldId id="273" r:id="rId9"/>
    <p:sldId id="274" r:id="rId10"/>
    <p:sldId id="260" r:id="rId11"/>
    <p:sldId id="276" r:id="rId12"/>
    <p:sldId id="269" r:id="rId13"/>
    <p:sldId id="262" r:id="rId14"/>
    <p:sldId id="277" r:id="rId15"/>
    <p:sldId id="278" r:id="rId16"/>
    <p:sldId id="275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88" r:id="rId25"/>
    <p:sldId id="290" r:id="rId26"/>
    <p:sldId id="289" r:id="rId27"/>
    <p:sldId id="25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自定义看板</a:t>
            </a:r>
            <a:r>
              <a:rPr lang="en-US" altLang="zh-CN">
                <a:sym typeface="+mn-ea"/>
              </a:rPr>
              <a:t> -- https://help.coding.net/docs/collaboration/manage/view.html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制品：</a:t>
            </a:r>
            <a:r>
              <a:rPr lang="en-US" altLang="zh-CN">
                <a:sym typeface="+mn-ea"/>
              </a:rPr>
              <a:t>软件制品是指由源码编译打包生成的二进制文件，不同的开发语言对应着不同格式的二进制文件，这些文件通常可以直接运行在服务器上，用以支撑应用运行。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19A8C-CE32-468A-A376-38152692F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Cloud Studio</a:t>
            </a:r>
            <a:r>
              <a:rPr lang="zh-CN" altLang="en-US">
                <a:sym typeface="+mn-ea"/>
              </a:rPr>
              <a:t>网址：https://cloudstudio.net/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Nocalhost</a:t>
            </a:r>
            <a:r>
              <a:rPr lang="zh-CN" altLang="en-US">
                <a:sym typeface="+mn-ea"/>
              </a:rPr>
              <a:t>网址：https://nocalhost.dev/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起步：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2014</a:t>
            </a:r>
            <a:r>
              <a:rPr lang="zh-CN" altLang="en-US">
                <a:sym typeface="+mn-ea"/>
              </a:rPr>
              <a:t>年：成立，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轮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2015</a:t>
            </a:r>
            <a:r>
              <a:rPr lang="zh-CN" altLang="en-US">
                <a:sym typeface="+mn-ea"/>
              </a:rPr>
              <a:t>年：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轮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2016</a:t>
            </a:r>
            <a:r>
              <a:rPr lang="zh-CN" altLang="en-US">
                <a:sym typeface="+mn-ea"/>
              </a:rPr>
              <a:t>年：收购</a:t>
            </a:r>
            <a:r>
              <a:rPr lang="en-US" altLang="zh-CN">
                <a:sym typeface="+mn-ea"/>
              </a:rPr>
              <a:t>GitCafe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2017</a:t>
            </a:r>
            <a:r>
              <a:rPr lang="zh-CN" altLang="en-US">
                <a:sym typeface="+mn-ea"/>
              </a:rPr>
              <a:t>年：</a:t>
            </a:r>
            <a:r>
              <a:rPr lang="en-US" altLang="zh-CN">
                <a:sym typeface="+mn-ea"/>
              </a:rPr>
              <a:t>CODING</a:t>
            </a:r>
            <a:r>
              <a:rPr lang="zh-CN" altLang="en-US">
                <a:sym typeface="+mn-ea"/>
              </a:rPr>
              <a:t>企业版</a:t>
            </a:r>
            <a:r>
              <a:rPr lang="en-US" altLang="zh-CN">
                <a:sym typeface="+mn-ea"/>
              </a:rPr>
              <a:t> -- 2B </a:t>
            </a:r>
            <a:r>
              <a:rPr lang="zh-CN" altLang="en-US">
                <a:sym typeface="+mn-ea"/>
              </a:rPr>
              <a:t>（盈利模式）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发力：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2018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1. </a:t>
            </a:r>
            <a:r>
              <a:rPr lang="zh-CN" altLang="en-US">
                <a:sym typeface="+mn-ea"/>
              </a:rPr>
              <a:t>推出</a:t>
            </a:r>
            <a:r>
              <a:rPr lang="en-US" altLang="zh-CN">
                <a:sym typeface="+mn-ea"/>
              </a:rPr>
              <a:t>Cloud Studio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2. B</a:t>
            </a:r>
            <a:r>
              <a:rPr lang="zh-CN" altLang="en-US">
                <a:sym typeface="+mn-ea"/>
              </a:rPr>
              <a:t>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3. 腾讯云开发者平台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4. 收购飞蛾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2019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1. DevOps 工具链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2. 敏捷开发管理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3. 制品库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4. CODING 进驻腾讯</a:t>
            </a:r>
            <a:r>
              <a:rPr lang="zh-CN" altLang="en-US">
                <a:sym typeface="+mn-ea"/>
              </a:rPr>
              <a:t>云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5. 腾讯全资收购 CODING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腾飞：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1. </a:t>
            </a:r>
            <a:r>
              <a:rPr lang="zh-CN" altLang="en-US">
                <a:sym typeface="+mn-ea"/>
              </a:rPr>
              <a:t>持续部署，形成闭环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2. 云原生开发环境 Nocalhost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3. </a:t>
            </a:r>
            <a:r>
              <a:rPr lang="zh-CN" altLang="en-US">
                <a:sym typeface="+mn-ea"/>
              </a:rPr>
              <a:t>目标管理</a:t>
            </a:r>
            <a:r>
              <a:rPr lang="en-US" altLang="zh-CN">
                <a:sym typeface="+mn-ea"/>
              </a:rPr>
              <a:t> - OKR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4. </a:t>
            </a:r>
            <a:r>
              <a:rPr lang="zh-CN" altLang="en-US">
                <a:sym typeface="+mn-ea"/>
              </a:rPr>
              <a:t>获奖无数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无限极选择</a:t>
            </a:r>
            <a:r>
              <a:rPr lang="en-US" altLang="zh-CN">
                <a:sym typeface="+mn-ea"/>
              </a:rPr>
              <a:t>CODING</a:t>
            </a:r>
            <a:r>
              <a:rPr lang="zh-CN" altLang="en-US">
                <a:sym typeface="+mn-ea"/>
              </a:rPr>
              <a:t>的原因：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降本增效，比</a:t>
            </a:r>
            <a:r>
              <a:rPr lang="en-US" altLang="zh-CN">
                <a:sym typeface="+mn-ea"/>
              </a:rPr>
              <a:t>JIRA</a:t>
            </a:r>
            <a:r>
              <a:rPr lang="zh-CN" altLang="en-US">
                <a:sym typeface="+mn-ea"/>
              </a:rPr>
              <a:t>便宜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腾讯系产品，可能有内部优惠价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一站式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4" Type="http://schemas.openxmlformats.org/officeDocument/2006/relationships/tags" Target="../tags/tag134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tags" Target="../tags/tag112.xml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5" Type="http://schemas.openxmlformats.org/officeDocument/2006/relationships/tags" Target="../tags/tag202.xml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81021" y="-6"/>
            <a:ext cx="12110979" cy="6858006"/>
            <a:chOff x="81021" y="-6"/>
            <a:chExt cx="12110979" cy="685800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81021" y="-5"/>
              <a:ext cx="2916822" cy="1296370"/>
            </a:xfrm>
            <a:prstGeom prst="triangle">
              <a:avLst>
                <a:gd name="adj" fmla="val 816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81023" y="-6"/>
              <a:ext cx="5694744" cy="1470581"/>
            </a:xfrm>
            <a:prstGeom prst="triangle">
              <a:avLst>
                <a:gd name="adj" fmla="val 6665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rot="10800000">
              <a:off x="81023" y="-4"/>
              <a:ext cx="4949072" cy="1470581"/>
            </a:xfrm>
            <a:prstGeom prst="triangle">
              <a:avLst>
                <a:gd name="adj" fmla="val 617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 userDrawn="1">
              <p:custDataLst>
                <p:tags r:id="rId6"/>
              </p:custDataLst>
            </p:nvPr>
          </p:nvCxnSpPr>
          <p:spPr>
            <a:xfrm flipH="1">
              <a:off x="2745581" y="5690396"/>
              <a:ext cx="1235076" cy="1136646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>
              <p:custDataLst>
                <p:tags r:id="rId7"/>
              </p:custDataLst>
            </p:nvPr>
          </p:nvCxnSpPr>
          <p:spPr>
            <a:xfrm>
              <a:off x="3981450" y="5690396"/>
              <a:ext cx="1847850" cy="114356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/>
            <p:cNvSpPr/>
            <p:nvPr userDrawn="1">
              <p:custDataLst>
                <p:tags r:id="rId8"/>
              </p:custDataLst>
            </p:nvPr>
          </p:nvSpPr>
          <p:spPr>
            <a:xfrm>
              <a:off x="3048000" y="5867400"/>
              <a:ext cx="2682240" cy="990600"/>
            </a:xfrm>
            <a:prstGeom prst="triangle">
              <a:avLst>
                <a:gd name="adj" fmla="val 4004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>
              <a:off x="975359" y="5928360"/>
              <a:ext cx="2773681" cy="929640"/>
            </a:xfrm>
            <a:prstGeom prst="triangle">
              <a:avLst>
                <a:gd name="adj" fmla="val 6181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cxnSp>
          <p:nvCxnSpPr>
            <p:cNvPr id="19" name="直接连接符 18"/>
            <p:cNvCxnSpPr/>
            <p:nvPr userDrawn="1">
              <p:custDataLst>
                <p:tags r:id="rId10"/>
              </p:custDataLst>
            </p:nvPr>
          </p:nvCxnSpPr>
          <p:spPr>
            <a:xfrm flipH="1" flipV="1">
              <a:off x="8577073" y="4187919"/>
              <a:ext cx="2506178" cy="2658525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11083251" y="5522042"/>
              <a:ext cx="1089699" cy="1326432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2"/>
              </p:custDataLst>
            </p:nvPr>
          </p:nvCxnSpPr>
          <p:spPr>
            <a:xfrm flipH="1">
              <a:off x="8596123" y="30956"/>
              <a:ext cx="2506178" cy="415775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>
              <p:custDataLst>
                <p:tags r:id="rId13"/>
              </p:custDataLst>
            </p:nvPr>
          </p:nvCxnSpPr>
          <p:spPr>
            <a:xfrm>
              <a:off x="11102301" y="27781"/>
              <a:ext cx="1089699" cy="2074452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>
              <p:custDataLst>
                <p:tags r:id="rId14"/>
              </p:custDataLst>
            </p:nvPr>
          </p:nvCxnSpPr>
          <p:spPr>
            <a:xfrm>
              <a:off x="6707981" y="4192278"/>
              <a:ext cx="5484019" cy="0"/>
            </a:xfrm>
            <a:prstGeom prst="line">
              <a:avLst/>
            </a:prstGeom>
            <a:ln w="635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等腰三角形 23"/>
            <p:cNvSpPr/>
            <p:nvPr userDrawn="1">
              <p:custDataLst>
                <p:tags r:id="rId15"/>
              </p:custDataLst>
            </p:nvPr>
          </p:nvSpPr>
          <p:spPr>
            <a:xfrm>
              <a:off x="6720840" y="975360"/>
              <a:ext cx="4899660" cy="3187065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>
              <p:custDataLst>
                <p:tags r:id="rId16"/>
              </p:custDataLst>
            </p:nvPr>
          </p:nvSpPr>
          <p:spPr>
            <a:xfrm>
              <a:off x="6713583" y="975360"/>
              <a:ext cx="4899660" cy="3187065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5030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>
              <p:custDataLst>
                <p:tags r:id="rId18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22"/>
            </p:custDataLst>
          </p:nvPr>
        </p:nvSpPr>
        <p:spPr>
          <a:xfrm>
            <a:off x="695847" y="2208516"/>
            <a:ext cx="5952518" cy="1512584"/>
          </a:xfrm>
        </p:spPr>
        <p:txBody>
          <a:bodyPr vert="horz" wrap="square" lIns="90000" tIns="46800" rIns="90000" bIns="468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60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  <p:custDataLst>
              <p:tags r:id="rId23"/>
            </p:custDataLst>
          </p:nvPr>
        </p:nvSpPr>
        <p:spPr>
          <a:xfrm>
            <a:off x="702574" y="4725358"/>
            <a:ext cx="2481263" cy="58102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15" hasCustomPrompt="1"/>
            <p:custDataLst>
              <p:tags r:id="rId24"/>
            </p:custDataLst>
          </p:nvPr>
        </p:nvSpPr>
        <p:spPr>
          <a:xfrm>
            <a:off x="3412359" y="4725358"/>
            <a:ext cx="2481263" cy="58102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  <p:custDataLst>
              <p:tags r:id="rId25"/>
            </p:custDataLst>
          </p:nvPr>
        </p:nvSpPr>
        <p:spPr>
          <a:xfrm>
            <a:off x="695325" y="3904536"/>
            <a:ext cx="5953125" cy="54895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5469363" y="0"/>
            <a:ext cx="1131456" cy="6858000"/>
            <a:chOff x="5469363" y="0"/>
            <a:chExt cx="1131456" cy="6858000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5884870" y="1"/>
              <a:ext cx="715949" cy="549759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 flipH="1">
              <a:off x="5469363" y="0"/>
              <a:ext cx="533768" cy="328613"/>
            </a:xfrm>
            <a:prstGeom prst="triangle">
              <a:avLst>
                <a:gd name="adj" fmla="val 26664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rot="10800000" flipV="1">
              <a:off x="5884870" y="6308241"/>
              <a:ext cx="715949" cy="549759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rot="10800000" flipH="1" flipV="1">
              <a:off x="5469363" y="6529387"/>
              <a:ext cx="533768" cy="328613"/>
            </a:xfrm>
            <a:prstGeom prst="triangle">
              <a:avLst>
                <a:gd name="adj" fmla="val 26664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 userDrawn="1">
            <p:ph type="ctrTitle" idx="14" hasCustomPrompt="1"/>
            <p:custDataLst>
              <p:tags r:id="rId10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 userDrawn="1">
            <p:ph type="subTitle" idx="13" hasCustomPrompt="1"/>
            <p:custDataLst>
              <p:tags r:id="rId11"/>
            </p:custDataLst>
          </p:nvPr>
        </p:nvSpPr>
        <p:spPr>
          <a:xfrm>
            <a:off x="4131946" y="3823971"/>
            <a:ext cx="5767705" cy="430616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>
            <a:off x="1547813" y="2799477"/>
            <a:ext cx="10506074" cy="3935491"/>
            <a:chOff x="1547813" y="2799477"/>
            <a:chExt cx="10506074" cy="3935491"/>
          </a:xfrm>
        </p:grpSpPr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883061" y="2799477"/>
              <a:ext cx="1549919" cy="1226237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>
              <a:off x="1547813" y="3060533"/>
              <a:ext cx="1531752" cy="965181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6484938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6525419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2"/>
            </p:custDataLst>
          </p:nvPr>
        </p:nvGrpSpPr>
        <p:grpSpPr>
          <a:xfrm>
            <a:off x="81021" y="-6"/>
            <a:ext cx="12110979" cy="6858006"/>
            <a:chOff x="81021" y="-6"/>
            <a:chExt cx="12110979" cy="6858006"/>
          </a:xfrm>
        </p:grpSpPr>
        <p:sp>
          <p:nvSpPr>
            <p:cNvPr id="8" name="任意多边形 5"/>
            <p:cNvSpPr/>
            <p:nvPr userDrawn="1">
              <p:custDataLst>
                <p:tags r:id="rId3"/>
              </p:custDataLst>
            </p:nvPr>
          </p:nvSpPr>
          <p:spPr>
            <a:xfrm>
              <a:off x="774700" y="2057717"/>
              <a:ext cx="1250950" cy="2742565"/>
            </a:xfrm>
            <a:custGeom>
              <a:avLst/>
              <a:gdLst>
                <a:gd name="connisteX0" fmla="*/ 1885950 w 1896110"/>
                <a:gd name="connsiteY0" fmla="*/ 826135 h 4745355"/>
                <a:gd name="connisteX1" fmla="*/ 1885950 w 1896110"/>
                <a:gd name="connsiteY1" fmla="*/ 0 h 4745355"/>
                <a:gd name="connisteX2" fmla="*/ 0 w 1896110"/>
                <a:gd name="connsiteY2" fmla="*/ 0 h 4745355"/>
                <a:gd name="connisteX3" fmla="*/ 0 w 1896110"/>
                <a:gd name="connsiteY3" fmla="*/ 4745355 h 4745355"/>
                <a:gd name="connisteX4" fmla="*/ 1896110 w 1896110"/>
                <a:gd name="connsiteY4" fmla="*/ 4745355 h 4745355"/>
                <a:gd name="connisteX5" fmla="*/ 1896110 w 1896110"/>
                <a:gd name="connsiteY5" fmla="*/ 4003675 h 47453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896110" h="4745355">
                  <a:moveTo>
                    <a:pt x="1885950" y="826135"/>
                  </a:moveTo>
                  <a:lnTo>
                    <a:pt x="1885950" y="0"/>
                  </a:lnTo>
                  <a:lnTo>
                    <a:pt x="0" y="0"/>
                  </a:lnTo>
                  <a:lnTo>
                    <a:pt x="0" y="4745355"/>
                  </a:lnTo>
                  <a:lnTo>
                    <a:pt x="1896110" y="4745355"/>
                  </a:lnTo>
                  <a:lnTo>
                    <a:pt x="1896110" y="4003675"/>
                  </a:ln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81021" y="-5"/>
              <a:ext cx="2916822" cy="1296370"/>
            </a:xfrm>
            <a:prstGeom prst="triangle">
              <a:avLst>
                <a:gd name="adj" fmla="val 816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rot="10800000">
              <a:off x="81023" y="-6"/>
              <a:ext cx="5694744" cy="1470581"/>
            </a:xfrm>
            <a:prstGeom prst="triangle">
              <a:avLst>
                <a:gd name="adj" fmla="val 6665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81023" y="-4"/>
              <a:ext cx="4949072" cy="1470581"/>
            </a:xfrm>
            <a:prstGeom prst="triangle">
              <a:avLst>
                <a:gd name="adj" fmla="val 617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>
              <p:custDataLst>
                <p:tags r:id="rId7"/>
              </p:custDataLst>
            </p:nvPr>
          </p:nvCxnSpPr>
          <p:spPr>
            <a:xfrm flipH="1">
              <a:off x="2745581" y="5690396"/>
              <a:ext cx="1235076" cy="1136646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8"/>
              </p:custDataLst>
            </p:nvPr>
          </p:nvCxnSpPr>
          <p:spPr>
            <a:xfrm>
              <a:off x="3981450" y="5690396"/>
              <a:ext cx="1847850" cy="114356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>
              <a:off x="3048000" y="5867400"/>
              <a:ext cx="2682240" cy="990600"/>
            </a:xfrm>
            <a:prstGeom prst="triangle">
              <a:avLst>
                <a:gd name="adj" fmla="val 4004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>
              <p:custDataLst>
                <p:tags r:id="rId10"/>
              </p:custDataLst>
            </p:nvPr>
          </p:nvSpPr>
          <p:spPr>
            <a:xfrm>
              <a:off x="975359" y="5928360"/>
              <a:ext cx="2773681" cy="929640"/>
            </a:xfrm>
            <a:prstGeom prst="triangle">
              <a:avLst>
                <a:gd name="adj" fmla="val 6181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cxnSp>
          <p:nvCxnSpPr>
            <p:cNvPr id="17" name="直接连接符 16"/>
            <p:cNvCxnSpPr/>
            <p:nvPr userDrawn="1">
              <p:custDataLst>
                <p:tags r:id="rId11"/>
              </p:custDataLst>
            </p:nvPr>
          </p:nvCxnSpPr>
          <p:spPr>
            <a:xfrm flipH="1" flipV="1">
              <a:off x="8577073" y="4187919"/>
              <a:ext cx="2506178" cy="2658525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11083251" y="5522042"/>
              <a:ext cx="1089699" cy="1326432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>
              <p:custDataLst>
                <p:tags r:id="rId13"/>
              </p:custDataLst>
            </p:nvPr>
          </p:nvCxnSpPr>
          <p:spPr>
            <a:xfrm flipH="1">
              <a:off x="8596123" y="30956"/>
              <a:ext cx="2506178" cy="415775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14"/>
              </p:custDataLst>
            </p:nvPr>
          </p:nvCxnSpPr>
          <p:spPr>
            <a:xfrm>
              <a:off x="11102301" y="27781"/>
              <a:ext cx="1089699" cy="2074452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5"/>
              </p:custDataLst>
            </p:nvPr>
          </p:nvCxnSpPr>
          <p:spPr>
            <a:xfrm>
              <a:off x="6707981" y="4192278"/>
              <a:ext cx="5484019" cy="0"/>
            </a:xfrm>
            <a:prstGeom prst="line">
              <a:avLst/>
            </a:prstGeom>
            <a:ln w="635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等腰三角形 21"/>
            <p:cNvSpPr/>
            <p:nvPr userDrawn="1">
              <p:custDataLst>
                <p:tags r:id="rId16"/>
              </p:custDataLst>
            </p:nvPr>
          </p:nvSpPr>
          <p:spPr>
            <a:xfrm>
              <a:off x="6720840" y="975360"/>
              <a:ext cx="4899660" cy="3187065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>
              <p:custDataLst>
                <p:tags r:id="rId17"/>
              </p:custDataLst>
            </p:nvPr>
          </p:nvSpPr>
          <p:spPr>
            <a:xfrm>
              <a:off x="6713583" y="975360"/>
              <a:ext cx="4899660" cy="3187065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>
              <p:custDataLst>
                <p:tags r:id="rId18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5030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>
              <p:custDataLst>
                <p:tags r:id="rId19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23"/>
            </p:custDataLst>
          </p:nvPr>
        </p:nvSpPr>
        <p:spPr>
          <a:xfrm>
            <a:off x="1304290" y="3888422"/>
            <a:ext cx="4359910" cy="505778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24"/>
            </p:custDataLst>
          </p:nvPr>
        </p:nvSpPr>
        <p:spPr>
          <a:xfrm>
            <a:off x="1215390" y="2562542"/>
            <a:ext cx="4359910" cy="117221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等腰三角形 14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1624102" y="104775"/>
            <a:ext cx="412698" cy="268446"/>
            <a:chOff x="152827" y="104775"/>
            <a:chExt cx="412698" cy="268446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33780" y="6475254"/>
            <a:ext cx="11903288" cy="268446"/>
            <a:chOff x="133780" y="6475254"/>
            <a:chExt cx="11903288" cy="268446"/>
          </a:xfrm>
        </p:grpSpPr>
        <p:sp>
          <p:nvSpPr>
            <p:cNvPr id="16" name="等腰三角形 15"/>
            <p:cNvSpPr/>
            <p:nvPr userDrawn="1">
              <p:custDataLst>
                <p:tags r:id="rId4"/>
              </p:custDataLst>
            </p:nvPr>
          </p:nvSpPr>
          <p:spPr>
            <a:xfrm>
              <a:off x="11697762" y="6475254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>
              <p:custDataLst>
                <p:tags r:id="rId5"/>
              </p:custDataLst>
            </p:nvPr>
          </p:nvSpPr>
          <p:spPr>
            <a:xfrm>
              <a:off x="11624370" y="6532404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33780" y="6486209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9" name="等腰三角形 18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76643" y="6526690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>
            <p:custDataLst>
              <p:tags r:id="rId3"/>
            </p:custDataLst>
          </p:nvPr>
        </p:nvGrpSpPr>
        <p:grpSpPr>
          <a:xfrm>
            <a:off x="300038" y="5993606"/>
            <a:ext cx="11551293" cy="614362"/>
            <a:chOff x="300038" y="5993606"/>
            <a:chExt cx="11551293" cy="614362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1074800" y="5993606"/>
              <a:ext cx="776531" cy="614362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0906836" y="6124399"/>
              <a:ext cx="767429" cy="483569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00038" y="6024147"/>
              <a:ext cx="1021556" cy="570546"/>
            </a:xfrm>
            <a:prstGeom prst="triangle">
              <a:avLst>
                <a:gd name="adj" fmla="val 73825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等腰三角形 14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397847" y="6116521"/>
              <a:ext cx="809631" cy="445568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19.xml"/><Relationship Id="rId23" Type="http://schemas.openxmlformats.org/officeDocument/2006/relationships/tags" Target="../tags/tag218.xml"/><Relationship Id="rId22" Type="http://schemas.openxmlformats.org/officeDocument/2006/relationships/tags" Target="../tags/tag217.xml"/><Relationship Id="rId21" Type="http://schemas.openxmlformats.org/officeDocument/2006/relationships/tags" Target="../tags/tag216.xml"/><Relationship Id="rId20" Type="http://schemas.openxmlformats.org/officeDocument/2006/relationships/tags" Target="../tags/tag21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14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50.xml"/><Relationship Id="rId2" Type="http://schemas.openxmlformats.org/officeDocument/2006/relationships/image" Target="../media/image1.png"/><Relationship Id="rId1" Type="http://schemas.openxmlformats.org/officeDocument/2006/relationships/tags" Target="../tags/tag24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52.xml"/><Relationship Id="rId2" Type="http://schemas.openxmlformats.org/officeDocument/2006/relationships/image" Target="../media/image1.png"/><Relationship Id="rId1" Type="http://schemas.openxmlformats.org/officeDocument/2006/relationships/tags" Target="../tags/tag25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54.xml"/><Relationship Id="rId2" Type="http://schemas.openxmlformats.org/officeDocument/2006/relationships/image" Target="../media/image1.png"/><Relationship Id="rId1" Type="http://schemas.openxmlformats.org/officeDocument/2006/relationships/tags" Target="../tags/tag25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56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25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58.xml"/><Relationship Id="rId3" Type="http://schemas.openxmlformats.org/officeDocument/2006/relationships/image" Target="../media/image1.png"/><Relationship Id="rId2" Type="http://schemas.openxmlformats.org/officeDocument/2006/relationships/tags" Target="../tags/tag257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60.xml"/><Relationship Id="rId3" Type="http://schemas.openxmlformats.org/officeDocument/2006/relationships/image" Target="../media/image1.png"/><Relationship Id="rId2" Type="http://schemas.openxmlformats.org/officeDocument/2006/relationships/tags" Target="../tags/tag259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62.xml"/><Relationship Id="rId3" Type="http://schemas.openxmlformats.org/officeDocument/2006/relationships/image" Target="../media/image1.png"/><Relationship Id="rId2" Type="http://schemas.openxmlformats.org/officeDocument/2006/relationships/tags" Target="../tags/tag26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64.xml"/><Relationship Id="rId3" Type="http://schemas.openxmlformats.org/officeDocument/2006/relationships/image" Target="../media/image1.png"/><Relationship Id="rId2" Type="http://schemas.openxmlformats.org/officeDocument/2006/relationships/tags" Target="../tags/tag263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66.xml"/><Relationship Id="rId3" Type="http://schemas.openxmlformats.org/officeDocument/2006/relationships/image" Target="../media/image1.png"/><Relationship Id="rId2" Type="http://schemas.openxmlformats.org/officeDocument/2006/relationships/tags" Target="../tags/tag265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26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234.xml"/><Relationship Id="rId1" Type="http://schemas.openxmlformats.org/officeDocument/2006/relationships/tags" Target="../tags/tag225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tags" Target="../tags/tag27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74.xml"/><Relationship Id="rId2" Type="http://schemas.openxmlformats.org/officeDocument/2006/relationships/image" Target="../media/image1.png"/><Relationship Id="rId1" Type="http://schemas.openxmlformats.org/officeDocument/2006/relationships/tags" Target="../tags/tag273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77.xml"/><Relationship Id="rId4" Type="http://schemas.openxmlformats.org/officeDocument/2006/relationships/image" Target="../media/image12.png"/><Relationship Id="rId3" Type="http://schemas.openxmlformats.org/officeDocument/2006/relationships/tags" Target="../tags/tag276.xml"/><Relationship Id="rId2" Type="http://schemas.openxmlformats.org/officeDocument/2006/relationships/image" Target="../media/image1.png"/><Relationship Id="rId1" Type="http://schemas.openxmlformats.org/officeDocument/2006/relationships/tags" Target="../tags/tag275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80.xml"/><Relationship Id="rId4" Type="http://schemas.openxmlformats.org/officeDocument/2006/relationships/image" Target="../media/image13.png"/><Relationship Id="rId3" Type="http://schemas.openxmlformats.org/officeDocument/2006/relationships/tags" Target="../tags/tag279.xml"/><Relationship Id="rId2" Type="http://schemas.openxmlformats.org/officeDocument/2006/relationships/image" Target="../media/image1.png"/><Relationship Id="rId1" Type="http://schemas.openxmlformats.org/officeDocument/2006/relationships/tags" Target="../tags/tag27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37.xml"/><Relationship Id="rId3" Type="http://schemas.openxmlformats.org/officeDocument/2006/relationships/image" Target="../media/image1.png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40.xml"/><Relationship Id="rId3" Type="http://schemas.openxmlformats.org/officeDocument/2006/relationships/image" Target="../media/image1.png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2.xml"/><Relationship Id="rId2" Type="http://schemas.openxmlformats.org/officeDocument/2006/relationships/image" Target="../media/image1.png"/><Relationship Id="rId1" Type="http://schemas.openxmlformats.org/officeDocument/2006/relationships/tags" Target="../tags/tag24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4.xml"/><Relationship Id="rId2" Type="http://schemas.openxmlformats.org/officeDocument/2006/relationships/image" Target="../media/image1.png"/><Relationship Id="rId1" Type="http://schemas.openxmlformats.org/officeDocument/2006/relationships/tags" Target="../tags/tag24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4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7.xml"/><Relationship Id="rId2" Type="http://schemas.openxmlformats.org/officeDocument/2006/relationships/image" Target="../media/image1.png"/><Relationship Id="rId1" Type="http://schemas.openxmlformats.org/officeDocument/2006/relationships/tags" Target="../tags/tag24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4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695960" y="2208530"/>
            <a:ext cx="9208770" cy="1512570"/>
          </a:xfrm>
        </p:spPr>
        <p:txBody>
          <a:bodyPr>
            <a:normAutofit/>
          </a:bodyPr>
          <a:lstStyle/>
          <a:p>
            <a:r>
              <a:rPr lang="zh-CN" altLang="en-US" dirty="0"/>
              <a:t>CODING入门及实践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肖伟前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2022-09-09</a:t>
            </a:r>
            <a:endParaRPr lang="en-US" altLang="zh-CN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无限极中的落地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en-US" altLang="zh-CN" sz="4000"/>
              <a:t>CODING</a:t>
            </a:r>
            <a:r>
              <a:rPr lang="zh-CN" altLang="en-US" sz="4000"/>
              <a:t>的能力</a:t>
            </a:r>
            <a:endParaRPr lang="zh-CN" altLang="en-US" sz="40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348615" y="2459990"/>
            <a:ext cx="2969260" cy="2523490"/>
            <a:chOff x="750" y="3625"/>
            <a:chExt cx="4676" cy="3974"/>
          </a:xfrm>
        </p:grpSpPr>
        <p:sp>
          <p:nvSpPr>
            <p:cNvPr id="7" name="椭圆 6"/>
            <p:cNvSpPr/>
            <p:nvPr/>
          </p:nvSpPr>
          <p:spPr>
            <a:xfrm>
              <a:off x="750" y="3625"/>
              <a:ext cx="4676" cy="397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71" y="4453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项目经理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54" y="4453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产品经理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68" y="5438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测试人员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37" y="5438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运维人员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29" y="6423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研发人员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74540" y="2312035"/>
            <a:ext cx="3850005" cy="2664460"/>
            <a:chOff x="7547" y="3302"/>
            <a:chExt cx="6063" cy="4196"/>
          </a:xfrm>
        </p:grpSpPr>
        <p:sp>
          <p:nvSpPr>
            <p:cNvPr id="13" name="椭圆 12"/>
            <p:cNvSpPr/>
            <p:nvPr/>
          </p:nvSpPr>
          <p:spPr>
            <a:xfrm>
              <a:off x="7547" y="3302"/>
              <a:ext cx="6013" cy="41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186" y="4089"/>
              <a:ext cx="14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Gitlab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711" y="3954"/>
              <a:ext cx="14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TAPD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01" y="4845"/>
              <a:ext cx="14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JIRA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32" y="4828"/>
              <a:ext cx="16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vscode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68" y="5601"/>
              <a:ext cx="25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IntelliJ IDEA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42" y="4069"/>
              <a:ext cx="16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Jenkins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264" y="5021"/>
              <a:ext cx="23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Metersphere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142" y="5716"/>
              <a:ext cx="16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Docker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585" y="6374"/>
              <a:ext cx="25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Kubernetes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911715" y="2724150"/>
            <a:ext cx="1853565" cy="1840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产品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加号 31"/>
          <p:cNvSpPr/>
          <p:nvPr/>
        </p:nvSpPr>
        <p:spPr>
          <a:xfrm>
            <a:off x="3554730" y="3258185"/>
            <a:ext cx="969010" cy="9264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" name="等于号 32"/>
          <p:cNvSpPr/>
          <p:nvPr/>
        </p:nvSpPr>
        <p:spPr>
          <a:xfrm>
            <a:off x="8606155" y="3144520"/>
            <a:ext cx="1075690" cy="11182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en-US" altLang="zh-CN" sz="4000"/>
              <a:t>CODING</a:t>
            </a:r>
            <a:r>
              <a:rPr lang="zh-CN" altLang="en-US" sz="4000"/>
              <a:t>的能力</a:t>
            </a:r>
            <a:endParaRPr lang="zh-CN" altLang="en-US" sz="40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469900" y="2461895"/>
            <a:ext cx="2969260" cy="2523490"/>
            <a:chOff x="750" y="3625"/>
            <a:chExt cx="4676" cy="3974"/>
          </a:xfrm>
        </p:grpSpPr>
        <p:sp>
          <p:nvSpPr>
            <p:cNvPr id="7" name="椭圆 6"/>
            <p:cNvSpPr/>
            <p:nvPr/>
          </p:nvSpPr>
          <p:spPr>
            <a:xfrm>
              <a:off x="750" y="3625"/>
              <a:ext cx="4676" cy="397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71" y="4453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项目经理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54" y="4453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产品经理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68" y="5438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测试人员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37" y="5438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运维人员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29" y="6423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研发人员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5449570" y="3016250"/>
            <a:ext cx="2068195" cy="151892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CODING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810115" y="2766695"/>
            <a:ext cx="1853565" cy="1840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产品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加号 31"/>
          <p:cNvSpPr/>
          <p:nvPr/>
        </p:nvSpPr>
        <p:spPr>
          <a:xfrm>
            <a:off x="3782060" y="3312160"/>
            <a:ext cx="1234440" cy="1022985"/>
          </a:xfrm>
          <a:prstGeom prst="mathPlu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" name="等于号 32"/>
          <p:cNvSpPr/>
          <p:nvPr/>
        </p:nvSpPr>
        <p:spPr>
          <a:xfrm>
            <a:off x="8244205" y="3238500"/>
            <a:ext cx="1075690" cy="11182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1082675" y="1490345"/>
            <a:ext cx="10086975" cy="4859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1203325" y="5060315"/>
            <a:ext cx="9846310" cy="952500"/>
          </a:xfrm>
          <a:prstGeom prst="rect">
            <a:avLst/>
          </a:prstGeom>
          <a:noFill/>
          <a:ln w="28575" cmpd="dbl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3348990" y="2210435"/>
            <a:ext cx="7700645" cy="2705100"/>
          </a:xfrm>
          <a:prstGeom prst="rect">
            <a:avLst/>
          </a:prstGeom>
          <a:noFill/>
          <a:ln w="28575" cmpd="dbl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en-US" altLang="zh-CN" sz="4000"/>
              <a:t>CODING</a:t>
            </a:r>
            <a:r>
              <a:rPr lang="zh-CN" altLang="en-US" sz="4000"/>
              <a:t>的能力</a:t>
            </a:r>
            <a:endParaRPr lang="zh-CN" altLang="en-US" sz="40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9040" y="1697355"/>
            <a:ext cx="9841230" cy="3683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CODING</a:t>
            </a:r>
            <a:endParaRPr lang="en-US" altLang="zh-CN"/>
          </a:p>
        </p:txBody>
      </p:sp>
      <p:grpSp>
        <p:nvGrpSpPr>
          <p:cNvPr id="64" name="组合 63"/>
          <p:cNvGrpSpPr/>
          <p:nvPr/>
        </p:nvGrpSpPr>
        <p:grpSpPr>
          <a:xfrm>
            <a:off x="1397000" y="2653665"/>
            <a:ext cx="1371600" cy="1846580"/>
            <a:chOff x="2131" y="3577"/>
            <a:chExt cx="2160" cy="2908"/>
          </a:xfrm>
        </p:grpSpPr>
        <p:sp>
          <p:nvSpPr>
            <p:cNvPr id="18" name="矩形 17"/>
            <p:cNvSpPr/>
            <p:nvPr/>
          </p:nvSpPr>
          <p:spPr>
            <a:xfrm>
              <a:off x="2131" y="3577"/>
              <a:ext cx="2160" cy="29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20" y="3668"/>
              <a:ext cx="1830" cy="5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项目协同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20" y="4458"/>
              <a:ext cx="1861" cy="18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迭代管理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需求管理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任务管理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缺陷管理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624580" y="2578100"/>
            <a:ext cx="1371600" cy="12331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66490" y="2644775"/>
            <a:ext cx="123825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代码托管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49980" y="3079750"/>
            <a:ext cx="1181735" cy="6451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代码仓库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代码扫描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95290" y="2578100"/>
            <a:ext cx="1696085" cy="12338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42915" y="2644775"/>
            <a:ext cx="118237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持续集成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04180" y="3072130"/>
            <a:ext cx="1559560" cy="6451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兼容</a:t>
            </a:r>
            <a:r>
              <a:rPr lang="en-US" altLang="zh-CN">
                <a:solidFill>
                  <a:schemeClr val="bg1"/>
                </a:solidFill>
              </a:rPr>
              <a:t>Jenkins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  <a:sym typeface="+mn-ea"/>
              </a:rPr>
              <a:t>可视化流程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469120" y="2580640"/>
            <a:ext cx="1371600" cy="12274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516745" y="2647315"/>
            <a:ext cx="118237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持续部署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554845" y="3059430"/>
            <a:ext cx="1181735" cy="6451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Docker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主机部署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595870" y="2493010"/>
            <a:ext cx="1549400" cy="1533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44765" y="2559685"/>
            <a:ext cx="1195705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制品库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73340" y="2971800"/>
            <a:ext cx="1379220" cy="9220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Docker</a:t>
            </a:r>
            <a:r>
              <a:rPr lang="zh-CN" altLang="en-US">
                <a:solidFill>
                  <a:schemeClr val="bg1"/>
                </a:solidFill>
              </a:rPr>
              <a:t>镜像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Jar</a:t>
            </a:r>
            <a:r>
              <a:rPr lang="zh-CN" altLang="en-US">
                <a:solidFill>
                  <a:schemeClr val="bg1"/>
                </a:solidFill>
              </a:rPr>
              <a:t>包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版本控制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348990" y="5274945"/>
            <a:ext cx="1371600" cy="523240"/>
            <a:chOff x="4634" y="8922"/>
            <a:chExt cx="2160" cy="824"/>
          </a:xfrm>
          <a:solidFill>
            <a:schemeClr val="accent6">
              <a:lumMod val="50000"/>
            </a:schemeClr>
          </a:solidFill>
        </p:grpSpPr>
        <p:sp>
          <p:nvSpPr>
            <p:cNvPr id="43" name="矩形 42"/>
            <p:cNvSpPr/>
            <p:nvPr/>
          </p:nvSpPr>
          <p:spPr>
            <a:xfrm>
              <a:off x="4634" y="8922"/>
              <a:ext cx="2160" cy="8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783" y="9044"/>
              <a:ext cx="1862" cy="58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测试管理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329055" y="5274945"/>
            <a:ext cx="1371600" cy="523240"/>
            <a:chOff x="9333" y="8905"/>
            <a:chExt cx="2160" cy="824"/>
          </a:xfrm>
          <a:solidFill>
            <a:schemeClr val="accent6">
              <a:lumMod val="50000"/>
            </a:schemeClr>
          </a:solidFill>
        </p:grpSpPr>
        <p:sp>
          <p:nvSpPr>
            <p:cNvPr id="46" name="矩形 45"/>
            <p:cNvSpPr/>
            <p:nvPr/>
          </p:nvSpPr>
          <p:spPr>
            <a:xfrm>
              <a:off x="9333" y="8905"/>
              <a:ext cx="2160" cy="8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482" y="9027"/>
              <a:ext cx="1862" cy="58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OKR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495290" y="5274945"/>
            <a:ext cx="1371600" cy="523240"/>
            <a:chOff x="14255" y="8817"/>
            <a:chExt cx="2160" cy="824"/>
          </a:xfrm>
          <a:solidFill>
            <a:schemeClr val="accent6">
              <a:lumMod val="50000"/>
            </a:schemeClr>
          </a:solidFill>
        </p:grpSpPr>
        <p:sp>
          <p:nvSpPr>
            <p:cNvPr id="48" name="矩形 47"/>
            <p:cNvSpPr/>
            <p:nvPr/>
          </p:nvSpPr>
          <p:spPr>
            <a:xfrm>
              <a:off x="14255" y="8817"/>
              <a:ext cx="2160" cy="8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4404" y="8939"/>
              <a:ext cx="1862" cy="58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文档管理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93000" y="5274945"/>
            <a:ext cx="1371600" cy="523240"/>
            <a:chOff x="14255" y="8817"/>
            <a:chExt cx="2160" cy="824"/>
          </a:xfrm>
          <a:solidFill>
            <a:schemeClr val="accent6">
              <a:lumMod val="50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4255" y="8817"/>
              <a:ext cx="2160" cy="8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4404" y="8939"/>
              <a:ext cx="1862" cy="58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工作负载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314180" y="5274945"/>
            <a:ext cx="1371600" cy="523240"/>
            <a:chOff x="14255" y="8817"/>
            <a:chExt cx="2160" cy="824"/>
          </a:xfrm>
          <a:solidFill>
            <a:schemeClr val="accent6">
              <a:lumMod val="50000"/>
            </a:schemeClr>
          </a:solidFill>
        </p:grpSpPr>
        <p:sp>
          <p:nvSpPr>
            <p:cNvPr id="59" name="矩形 58"/>
            <p:cNvSpPr/>
            <p:nvPr/>
          </p:nvSpPr>
          <p:spPr>
            <a:xfrm>
              <a:off x="14255" y="8817"/>
              <a:ext cx="2160" cy="8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4404" y="8939"/>
              <a:ext cx="1862" cy="58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研发度量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216025" y="2204085"/>
            <a:ext cx="1751330" cy="271145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5" name="矩形 64"/>
          <p:cNvSpPr/>
          <p:nvPr/>
        </p:nvSpPr>
        <p:spPr>
          <a:xfrm>
            <a:off x="3624580" y="4386580"/>
            <a:ext cx="3439160" cy="390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Cloud Studio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432675" y="4389120"/>
            <a:ext cx="3408045" cy="390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Nocalhost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zh-CN" altLang="en-US" sz="4000"/>
              <a:t>项目协同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468630" y="2239645"/>
            <a:ext cx="36874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t>• ⽀持敏捷与瀑布两种⼯作流</a:t>
            </a:r>
          </a:p>
          <a:p>
            <a:pPr indent="0">
              <a:buFont typeface="Wingdings" panose="05000000000000000000" charset="0"/>
              <a:buNone/>
            </a:pPr>
            <a: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t>• 需求/任务等事项分解管理 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⾃定义事项流转状态 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需求/任务/缺陷关联代码 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看板视图跟踪能⼒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775" y="1132205"/>
            <a:ext cx="7706360" cy="52012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775" y="1115060"/>
            <a:ext cx="7748905" cy="520890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zh-CN" altLang="en-US" sz="4000"/>
              <a:t>代码管理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468630" y="2239645"/>
            <a:ext cx="36874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t>• 全⾯⽀持 Git/SVN， ⾼可⽤仓库</a:t>
            </a:r>
          </a:p>
          <a:p>
            <a:pPr indent="0">
              <a:buFont typeface="Wingdings" panose="05000000000000000000" charset="0"/>
              <a:buNone/>
            </a:pPr>
            <a: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t>• 代码分⽀保护，精细权限管理 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对代码逐⾏评论，建⽴代码评审机制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⾃动⽣成 Changelog，规范版本发布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6075" y="1200785"/>
            <a:ext cx="7634605" cy="511746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zh-CN" altLang="en-US" sz="4000"/>
              <a:t>代码扫描</a:t>
            </a:r>
            <a:endParaRPr lang="en-US" altLang="zh-CN" sz="4000"/>
          </a:p>
        </p:txBody>
      </p:sp>
      <p:sp>
        <p:nvSpPr>
          <p:cNvPr id="4" name="文本框 3"/>
          <p:cNvSpPr txBox="1"/>
          <p:nvPr/>
        </p:nvSpPr>
        <p:spPr>
          <a:xfrm>
            <a:off x="468630" y="2239645"/>
            <a:ext cx="3687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t>• ⾃研代码分析⼯具</a:t>
            </a:r>
          </a:p>
          <a:p>
            <a:pPr indent="0">
              <a:buFont typeface="Wingdings" panose="05000000000000000000" charset="0"/>
              <a:buNone/>
            </a:pPr>
            <a: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t>• 覆盖 14 ⻔主流语⾔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检测代码规范性、安全性、潜在 bug 等指标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产出多维度数据报表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6075" y="1200785"/>
            <a:ext cx="7628255" cy="514921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zh-CN" altLang="en-US" sz="4000"/>
              <a:t>持续集成</a:t>
            </a:r>
            <a:endParaRPr lang="en-US" altLang="zh-CN" sz="4000"/>
          </a:p>
        </p:txBody>
      </p:sp>
      <p:sp>
        <p:nvSpPr>
          <p:cNvPr id="4" name="文本框 3"/>
          <p:cNvSpPr txBox="1"/>
          <p:nvPr/>
        </p:nvSpPr>
        <p:spPr>
          <a:xfrm>
            <a:off x="468630" y="2239645"/>
            <a:ext cx="36874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ym typeface="+mn-ea"/>
              </a:rPr>
              <a:t>• </a:t>
            </a:r>
            <a:r>
              <a:t>全⾯兼容 Jenkins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内置丰富预装环境和⼯具</a:t>
            </a:r>
          </a:p>
          <a:p>
            <a:pPr indent="0">
              <a:buFont typeface="Wingdings" panose="05000000000000000000" charset="0"/>
              <a:buNone/>
            </a:pPr>
            <a: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t>• ⽀持主流代码仓库</a:t>
            </a:r>
          </a:p>
          <a:p>
            <a:pPr indent="0">
              <a:buFont typeface="Wingdings" panose="05000000000000000000" charset="0"/>
              <a:buNone/>
            </a:pPr>
            <a: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t>• 多种触发机制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可视化流程编排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提供多地域构建节点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⽀持并⾏构建、缓存加速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6075" y="1200785"/>
            <a:ext cx="7628890" cy="51498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zh-CN" altLang="en-US" sz="4000"/>
              <a:t>制品库</a:t>
            </a:r>
            <a:endParaRPr lang="en-US" altLang="zh-CN" sz="4000"/>
          </a:p>
        </p:txBody>
      </p:sp>
      <p:sp>
        <p:nvSpPr>
          <p:cNvPr id="4" name="文本框 3"/>
          <p:cNvSpPr txBox="1"/>
          <p:nvPr/>
        </p:nvSpPr>
        <p:spPr>
          <a:xfrm>
            <a:off x="468630" y="2239645"/>
            <a:ext cx="36874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t>• ⽀持 Docker、Maven、Helm 等 11 种常⻅制品类型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灵活的版本覆盖策略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精细化的权限管理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基于腾讯云 CDN，提供极速分发能⼒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对构建物进⾏安全漏洞扫描，安全左移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3535" y="1200785"/>
            <a:ext cx="7679055" cy="514921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zh-CN" altLang="en-US" sz="4000"/>
              <a:t>持续部署</a:t>
            </a:r>
            <a:endParaRPr lang="en-US" altLang="zh-CN" sz="4000"/>
          </a:p>
        </p:txBody>
      </p:sp>
      <p:sp>
        <p:nvSpPr>
          <p:cNvPr id="4" name="文本框 3"/>
          <p:cNvSpPr txBox="1"/>
          <p:nvPr/>
        </p:nvSpPr>
        <p:spPr>
          <a:xfrm>
            <a:off x="468630" y="2239645"/>
            <a:ext cx="36874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t>• ⽀持主机和容器两种部署⽅式</a:t>
            </a:r>
          </a:p>
          <a:p>
            <a:pPr indent="0">
              <a:buFont typeface="Wingdings" panose="05000000000000000000" charset="0"/>
              <a:buNone/>
            </a:pPr>
            <a: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t>• 图形化部署流程编排</a:t>
            </a:r>
          </a:p>
          <a:p>
            <a:pPr indent="0">
              <a:buFont typeface="Wingdings" panose="05000000000000000000" charset="0"/>
              <a:buNone/>
            </a:pPr>
            <a: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t>• 复杂的应⽤管理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多集群多环境部署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⽀持蓝绿发布、灰度（⾦丝雀）发布等多种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发布策略</a:t>
            </a:r>
          </a:p>
          <a:p>
            <a:pPr indent="0">
              <a:buFont typeface="Wingdings" panose="05000000000000000000" charset="0"/>
              <a:buNone/>
            </a:pPr>
          </a:p>
          <a:p>
            <a:pPr indent="0">
              <a:buFont typeface="Wingdings" panose="05000000000000000000" charset="0"/>
              <a:buNone/>
            </a:pPr>
            <a:r>
              <a:t>• ⼈⼯审核与发布单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zh-CN" altLang="en-US" sz="4000"/>
              <a:t>产品解决方案</a:t>
            </a:r>
            <a:endParaRPr lang="en-US" altLang="zh-CN" sz="40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" y="1777365"/>
            <a:ext cx="11043285" cy="4572635"/>
          </a:xfrm>
          <a:prstGeom prst="rect">
            <a:avLst/>
          </a:prstGeom>
        </p:spPr>
      </p:pic>
      <p:sp>
        <p:nvSpPr>
          <p:cNvPr id="8" name="副标题 7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348616" y="1318261"/>
            <a:ext cx="5767705" cy="430616"/>
          </a:xfrm>
        </p:spPr>
        <p:txBody>
          <a:bodyPr/>
          <a:lstStyle/>
          <a:p>
            <a:pPr algn="l"/>
            <a:r>
              <a:rPr lang="zh-CN" altLang="en-US"/>
              <a:t>敏捷开发流程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菱形 24"/>
          <p:cNvSpPr/>
          <p:nvPr>
            <p:custDataLst>
              <p:tags r:id="rId1"/>
            </p:custDataLst>
          </p:nvPr>
        </p:nvSpPr>
        <p:spPr>
          <a:xfrm>
            <a:off x="6945630" y="528415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>
            <a:off x="7606030" y="5197157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产品解决方案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7" name="菱形 26"/>
          <p:cNvSpPr/>
          <p:nvPr>
            <p:custDataLst>
              <p:tags r:id="rId3"/>
            </p:custDataLst>
          </p:nvPr>
        </p:nvSpPr>
        <p:spPr>
          <a:xfrm>
            <a:off x="6945630" y="4352607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7606030" y="426561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无限极实践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4" name="菱形 33"/>
          <p:cNvSpPr/>
          <p:nvPr>
            <p:custDataLst>
              <p:tags r:id="rId5"/>
            </p:custDataLst>
          </p:nvPr>
        </p:nvSpPr>
        <p:spPr>
          <a:xfrm>
            <a:off x="6945630" y="342106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6"/>
            </p:custDataLst>
          </p:nvPr>
        </p:nvSpPr>
        <p:spPr>
          <a:xfrm>
            <a:off x="7606030" y="3334067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CODING</a:t>
            </a: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的能力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6" name="菱形 35"/>
          <p:cNvSpPr/>
          <p:nvPr>
            <p:custDataLst>
              <p:tags r:id="rId7"/>
            </p:custDataLst>
          </p:nvPr>
        </p:nvSpPr>
        <p:spPr>
          <a:xfrm>
            <a:off x="6945630" y="2489517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8"/>
            </p:custDataLst>
          </p:nvPr>
        </p:nvSpPr>
        <p:spPr>
          <a:xfrm>
            <a:off x="7606030" y="240252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CODING</a:t>
            </a: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介绍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7580630" y="931595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/>
          <a:p>
            <a:r>
              <a:rPr lang="zh-CN" altLang="en-US" sz="48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8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zh-CN" altLang="en-US" sz="4000"/>
              <a:t>产品解决方案</a:t>
            </a:r>
            <a:endParaRPr lang="en-US" altLang="zh-CN" sz="40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" y="1406525"/>
            <a:ext cx="11477625" cy="4943475"/>
          </a:xfrm>
          <a:prstGeom prst="rect">
            <a:avLst/>
          </a:prstGeom>
        </p:spPr>
      </p:pic>
      <p:sp>
        <p:nvSpPr>
          <p:cNvPr id="7" name="副标题 6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348616" y="1318261"/>
            <a:ext cx="5767705" cy="430616"/>
          </a:xfrm>
        </p:spPr>
        <p:txBody>
          <a:bodyPr/>
          <a:p>
            <a:pPr algn="l"/>
            <a:r>
              <a:rPr lang="en-US" altLang="zh-CN"/>
              <a:t>DevOps</a:t>
            </a:r>
            <a:r>
              <a:rPr lang="zh-CN" altLang="en-US"/>
              <a:t>流程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zh-CN" altLang="en-US" sz="4000"/>
              <a:t>扩展：两个工具</a:t>
            </a:r>
            <a:endParaRPr lang="zh-CN" altLang="en-US" sz="40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8615" y="2206625"/>
            <a:ext cx="54279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Cloud Studio: </a:t>
            </a:r>
            <a:r>
              <a:rPr lang="zh-CN">
                <a:sym typeface="+mn-ea"/>
              </a:rPr>
              <a:t>基于浏览器的集成式开发环境（IDE）</a:t>
            </a:r>
            <a:endParaRPr lang="zh-CN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/>
              <a:t>Nocalhost: </a:t>
            </a:r>
            <a:r>
              <a:rPr lang="zh-CN" altLang="en-US"/>
              <a:t>云原生开发工具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en-US" altLang="zh-CN" sz="4000"/>
              <a:t>Cloud Studio</a:t>
            </a:r>
            <a:endParaRPr lang="en-US" altLang="zh-CN" sz="40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  <p:sp>
        <p:nvSpPr>
          <p:cNvPr id="7" name="副标题 6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348616" y="1318261"/>
            <a:ext cx="5767705" cy="430616"/>
          </a:xfrm>
        </p:spPr>
        <p:txBody>
          <a:bodyPr/>
          <a:p>
            <a:pPr algn="l"/>
            <a:r>
              <a:rPr lang="zh-CN"/>
              <a:t>基于浏览器的集成式开发环境（IDE）</a:t>
            </a:r>
            <a:endParaRPr 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35" y="1748790"/>
            <a:ext cx="9754235" cy="48577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en-US" altLang="zh-CN" sz="4000"/>
              <a:t>Nocalhost</a:t>
            </a:r>
            <a:endParaRPr lang="en-US" altLang="zh-CN" sz="40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  <p:sp>
        <p:nvSpPr>
          <p:cNvPr id="7" name="副标题 6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348616" y="1318261"/>
            <a:ext cx="5767705" cy="430616"/>
          </a:xfrm>
        </p:spPr>
        <p:txBody>
          <a:bodyPr/>
          <a:p>
            <a:pPr algn="l"/>
            <a:r>
              <a:rPr lang="zh-CN"/>
              <a:t>云原生开发工具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30" y="2350135"/>
            <a:ext cx="11686540" cy="35648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en-US" altLang="zh-CN" sz="4000"/>
              <a:t>CODING</a:t>
            </a:r>
            <a:r>
              <a:rPr lang="zh-CN" altLang="en-US" sz="4000"/>
              <a:t>简介</a:t>
            </a:r>
            <a:endParaRPr lang="zh-CN" altLang="en-US" sz="4000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348616" y="1318261"/>
            <a:ext cx="5767705" cy="430616"/>
          </a:xfrm>
        </p:spPr>
        <p:txBody>
          <a:bodyPr/>
          <a:lstStyle/>
          <a:p>
            <a:pPr algn="l"/>
            <a:r>
              <a:rPr lang="zh-CN" altLang="en-US"/>
              <a:t>一站式软件研发管理平台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8630" y="2239645"/>
            <a:ext cx="11115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CODING 是⾯向软件研发团队的</a:t>
            </a:r>
            <a:r>
              <a:rPr lang="en-US" altLang="zh-CN" b="1">
                <a:solidFill>
                  <a:srgbClr val="FF0000"/>
                </a:solidFill>
              </a:rPr>
              <a:t>研发协作管理平台</a:t>
            </a:r>
            <a:r>
              <a:rPr lang="en-US" altLang="zh-CN"/>
              <a:t>，涵盖了软件开发从构想到交付的⼀切所需，提供完整的</a:t>
            </a:r>
            <a:r>
              <a:rPr lang="en-US" altLang="zh-CN" b="1">
                <a:solidFill>
                  <a:srgbClr val="FF0000"/>
                </a:solidFill>
              </a:rPr>
              <a:t>研发协作⼯具</a:t>
            </a:r>
            <a:r>
              <a:rPr lang="en-US" altLang="zh-CN"/>
              <a:t>，⽆需对接第三⽅服务。使研发团队在</a:t>
            </a:r>
            <a:r>
              <a:rPr lang="en-US" altLang="zh-CN" b="1">
                <a:solidFill>
                  <a:srgbClr val="FF0000"/>
                </a:solidFill>
              </a:rPr>
              <a:t>云端</a:t>
            </a:r>
            <a:r>
              <a:rPr lang="en-US" altLang="zh-CN"/>
              <a:t>⾼效协同，实践</a:t>
            </a:r>
            <a:r>
              <a:rPr lang="en-US" altLang="zh-CN" b="1">
                <a:solidFill>
                  <a:srgbClr val="FF0000"/>
                </a:solidFill>
              </a:rPr>
              <a:t>敏捷开发与 DevOps</a:t>
            </a:r>
            <a:r>
              <a:rPr lang="en-US" altLang="zh-CN"/>
              <a:t>，提升软件交付质量与速度，降低企业研发成本。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en-US" altLang="zh-CN" sz="4000"/>
              <a:t>CODING</a:t>
            </a:r>
            <a:r>
              <a:rPr lang="zh-CN" altLang="en-US" sz="4000"/>
              <a:t>简介</a:t>
            </a:r>
            <a:endParaRPr lang="zh-CN" altLang="en-US" sz="4000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348616" y="1318261"/>
            <a:ext cx="5767705" cy="430616"/>
          </a:xfrm>
        </p:spPr>
        <p:txBody>
          <a:bodyPr/>
          <a:lstStyle/>
          <a:p>
            <a:pPr algn="l"/>
            <a:r>
              <a:rPr lang="zh-CN" altLang="en-US"/>
              <a:t>一站式软件研发管理平台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0700" y="2691130"/>
            <a:ext cx="4109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研发协作管理平台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>
                <a:solidFill>
                  <a:schemeClr val="tx1"/>
                </a:solidFill>
              </a:rPr>
              <a:t>研发协作工具</a:t>
            </a:r>
            <a:endParaRPr lang="zh-CN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实践</a:t>
            </a:r>
            <a:r>
              <a:rPr lang="en-US" altLang="zh-CN">
                <a:sym typeface="+mn-ea"/>
              </a:rPr>
              <a:t>敏捷开发与 DevOps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04685" y="2691130"/>
            <a:ext cx="4109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提升软件交付质量与速度</a:t>
            </a:r>
            <a:br>
              <a:rPr lang="en-US" altLang="zh-CN">
                <a:sym typeface="+mn-ea"/>
              </a:rPr>
            </a:b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降低企业研发成本</a:t>
            </a:r>
            <a:endParaRPr 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en-US" altLang="zh-CN" sz="4000"/>
              <a:t>CODING</a:t>
            </a:r>
            <a:r>
              <a:rPr lang="zh-CN" altLang="en-US" sz="4000"/>
              <a:t>发展史</a:t>
            </a:r>
            <a:endParaRPr lang="zh-CN" altLang="en-US" sz="400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6434923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47445" y="2002155"/>
            <a:ext cx="2115820" cy="16719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2014 ~ 2017</a:t>
            </a:r>
            <a:br>
              <a:rPr lang="zh-CN" altLang="en-US"/>
            </a:br>
            <a:r>
              <a:rPr lang="zh-CN" altLang="en-US"/>
              <a:t>起步</a:t>
            </a:r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3761740" y="2377440"/>
            <a:ext cx="603250" cy="920750"/>
          </a:xfrm>
          <a:prstGeom prst="chevr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燕尾形 10"/>
          <p:cNvSpPr/>
          <p:nvPr/>
        </p:nvSpPr>
        <p:spPr>
          <a:xfrm>
            <a:off x="7477760" y="2377440"/>
            <a:ext cx="603250" cy="920750"/>
          </a:xfrm>
          <a:prstGeom prst="chevr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05215" y="2001520"/>
            <a:ext cx="2115820" cy="167195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2020 ~ </a:t>
            </a:r>
            <a:r>
              <a:rPr lang="zh-CN" altLang="en-US"/>
              <a:t>至今</a:t>
            </a:r>
            <a:br>
              <a:rPr lang="zh-CN" altLang="en-US"/>
            </a:br>
            <a:r>
              <a:rPr lang="zh-CN" altLang="en-US"/>
              <a:t>荣誉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26330" y="2001520"/>
            <a:ext cx="2115820" cy="167195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2018 ~ 2019</a:t>
            </a:r>
            <a:br>
              <a:rPr lang="zh-CN" altLang="en-US"/>
            </a:br>
            <a:r>
              <a:rPr lang="zh-CN" altLang="en-US"/>
              <a:t>腾飞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0695" y="4560570"/>
            <a:ext cx="3449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2014</a:t>
            </a:r>
            <a:r>
              <a:rPr lang="zh-CN" altLang="en-US">
                <a:sym typeface="+mn-ea"/>
              </a:rPr>
              <a:t>年：成立，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轮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2015</a:t>
            </a:r>
            <a:r>
              <a:rPr lang="zh-CN" altLang="en-US">
                <a:sym typeface="+mn-ea"/>
              </a:rPr>
              <a:t>年：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轮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2016</a:t>
            </a:r>
            <a:r>
              <a:rPr lang="zh-CN" altLang="en-US">
                <a:sym typeface="+mn-ea"/>
              </a:rPr>
              <a:t>年：收购</a:t>
            </a:r>
            <a:r>
              <a:rPr lang="en-US" altLang="zh-CN">
                <a:sym typeface="+mn-ea"/>
              </a:rPr>
              <a:t>GitCafe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 b="1">
                <a:sym typeface="+mn-ea"/>
              </a:rPr>
              <a:t>2017</a:t>
            </a:r>
            <a:r>
              <a:rPr lang="zh-CN" altLang="en-US" b="1">
                <a:sym typeface="+mn-ea"/>
              </a:rPr>
              <a:t>年：</a:t>
            </a:r>
            <a:r>
              <a:rPr lang="en-US" altLang="zh-CN" b="1">
                <a:sym typeface="+mn-ea"/>
              </a:rPr>
              <a:t>CODING</a:t>
            </a:r>
            <a:r>
              <a:rPr lang="zh-CN" altLang="en-US" b="1">
                <a:sym typeface="+mn-ea"/>
              </a:rPr>
              <a:t>企业版（收费）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4371340" y="4097655"/>
            <a:ext cx="34499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推出</a:t>
            </a:r>
            <a:r>
              <a:rPr lang="en-US" altLang="zh-CN">
                <a:sym typeface="+mn-ea"/>
              </a:rPr>
              <a:t>Cloud Studio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2. 腾讯云开发者平台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3. 收购飞蛾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4. DevOps 工具链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敏捷开发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5. 制品库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6. CODING 进驻腾讯</a:t>
            </a:r>
            <a:r>
              <a:rPr lang="zh-CN" altLang="en-US">
                <a:sym typeface="+mn-ea"/>
              </a:rPr>
              <a:t>云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 b="1">
                <a:sym typeface="+mn-ea"/>
              </a:rPr>
              <a:t>7. 腾讯全资收购 CODING</a:t>
            </a:r>
            <a:endParaRPr lang="zh-CN" altLang="en-US" b="1"/>
          </a:p>
          <a:p>
            <a:pPr algn="l"/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8388985" y="4651375"/>
            <a:ext cx="3449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持续部署，形成闭环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2. </a:t>
            </a:r>
            <a:r>
              <a:rPr lang="en-US" altLang="zh-CN" b="1">
                <a:sym typeface="+mn-ea"/>
              </a:rPr>
              <a:t>云原生开发环境 Nocalhost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目标管理</a:t>
            </a:r>
            <a:r>
              <a:rPr lang="en-US" altLang="zh-CN">
                <a:sym typeface="+mn-ea"/>
              </a:rPr>
              <a:t> - OKR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获奖无数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en-US" altLang="zh-CN" sz="4000"/>
              <a:t>CODING</a:t>
            </a:r>
            <a:r>
              <a:rPr lang="zh-CN" altLang="en-US" sz="4000"/>
              <a:t>产品全景图</a:t>
            </a:r>
            <a:endParaRPr lang="zh-CN" altLang="en-US" sz="400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123190"/>
            <a:ext cx="10970895" cy="6543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en-US" altLang="zh-CN" sz="4000"/>
              <a:t>CODING</a:t>
            </a:r>
            <a:r>
              <a:rPr lang="zh-CN" altLang="en-US" sz="4000"/>
              <a:t>行业对比图</a:t>
            </a:r>
            <a:endParaRPr lang="zh-CN" altLang="en-US" sz="400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35" y="193040"/>
            <a:ext cx="4318000" cy="1007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71755"/>
            <a:ext cx="10179050" cy="6715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TEMPLATE_THUMBS_INDEX" val="1、4、7、9、12、16、21、24、25、26、27、30、35、39、42、4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1"/>
  <p:tag name="KSO_WM_TEMPLATE_MASTER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PRESET_TEXT" val="工作汇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1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411_1*b*2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日期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411_1*b*3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1_1*b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TEMPLATE_THUMBS_INDEX" val="1、4、7、9、12、16、21、24、25、26、27、30、35、39、42、43"/>
  <p:tag name="KSO_WM_SLIDE_ID" val="custom2020441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1"/>
  <p:tag name="KSO_WM_SLIDE_LAYOUT" val="a_b"/>
  <p:tag name="KSO_WM_SLIDE_LAYOUT_CNT" val="1_3"/>
</p:tagLst>
</file>

<file path=ppt/tags/tag225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411_4*l_h_i*1_4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ISCONTENTSTITLE" val="0"/>
  <p:tag name="KSO_WM_UNIT_COLOR_SCHEME_SHAPE_ID" val="10"/>
  <p:tag name="KSO_WM_UNIT_COLOR_SCHEME_PARENT_PAGE" val="0_3"/>
  <p:tag name="KSO_WM_UNIT_SUBTYPE" val="a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1_4*l_h_f*1_4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11_4*l_h_i*1_3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ISCONTENTSTITLE" val="0"/>
  <p:tag name="KSO_WM_UNIT_COLOR_SCHEME_SHAPE_ID" val="12"/>
  <p:tag name="KSO_WM_UNIT_COLOR_SCHEME_PARENT_PAGE" val="0_3"/>
  <p:tag name="KSO_WM_UNIT_SUBTYPE" val="a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1_4*l_h_f*1_3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11_4*l_h_i*1_2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COLOR_SCHEME_SHAPE_ID" val="14"/>
  <p:tag name="KSO_WM_UNIT_COLOR_SCHEME_PARENT_PAGE" val="0_3"/>
  <p:tag name="KSO_WM_UNIT_SUBTYPE" val="a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1_4*l_h_f*1_2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11_4*l_h_i*1_1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ISCONTENTSTITLE" val="0"/>
  <p:tag name="KSO_WM_UNIT_COLOR_SCHEME_SHAPE_ID" val="16"/>
  <p:tag name="KSO_WM_UNIT_COLOR_SCHEME_PARENT_PAGE" val="0_3"/>
  <p:tag name="KSO_WM_UNIT_SUBTYPE" val="a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1_4*l_h_f*1_1_1"/>
  <p:tag name="KSO_WM_TEMPLATE_CATEGORY" val="custom"/>
  <p:tag name="KSO_WM_TEMPLATE_INDEX" val="20204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1_4*a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4411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1"/>
  <p:tag name="KSO_WM_SLIDE_LAYOUT" val="a_l"/>
  <p:tag name="KSO_WM_SLIDE_LAYOUT_CNT" val="1_1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请尽量言简意赅的阐述观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1_7*b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3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请尽量言简意赅的阐述观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1_7*b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45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4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48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4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请尽量言简意赅的阐述观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1_7*b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请尽量言简意赅的阐述观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1_7*b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请尽量言简意赅的阐述观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1_7*b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请尽量言简意赅的阐述观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1_7*b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43*a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PRESET_TEXT" val="谢谢聆听"/>
</p:tagLst>
</file>

<file path=ppt/tags/tag282.xml><?xml version="1.0" encoding="utf-8"?>
<p:tagLst xmlns:p="http://schemas.openxmlformats.org/presentationml/2006/main">
  <p:tag name="KSO_WM_SLIDE_ID" val="custom20204411_4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3"/>
  <p:tag name="KSO_WM_TAG_VERSION" val="1.0"/>
  <p:tag name="KSO_WM_BEAUTIFY_FLAG" val="#wm#"/>
  <p:tag name="KSO_WM_TEMPLATE_CATEGORY" val="custom"/>
  <p:tag name="KSO_WM_TEMPLATE_INDEX" val="20204411"/>
  <p:tag name="KSO_WM_SLIDE_LAYOUT" val="a_b"/>
  <p:tag name="KSO_WM_SLIDE_LAYOUT_CNT" val="1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35123452345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79B1E3"/>
      </a:accent1>
      <a:accent2>
        <a:srgbClr val="8EA6D9"/>
      </a:accent2>
      <a:accent3>
        <a:srgbClr val="A39BCF"/>
      </a:accent3>
      <a:accent4>
        <a:srgbClr val="B98FC5"/>
      </a:accent4>
      <a:accent5>
        <a:srgbClr val="CE84BB"/>
      </a:accent5>
      <a:accent6>
        <a:srgbClr val="E379B1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en-US" altLang="zh-CN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1452</Words>
  <Application>WPS 演示</Application>
  <PresentationFormat>宽屏</PresentationFormat>
  <Paragraphs>318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Arial Unicode MS</vt:lpstr>
      <vt:lpstr>Calibri</vt:lpstr>
      <vt:lpstr>Office 主题</vt:lpstr>
      <vt:lpstr>1_Office 主题​​</vt:lpstr>
      <vt:lpstr>CODING入门及实践</vt:lpstr>
      <vt:lpstr>PowerPoint 演示文稿</vt:lpstr>
      <vt:lpstr>CODING简介</vt:lpstr>
      <vt:lpstr>CODING简介</vt:lpstr>
      <vt:lpstr>CODING发展史</vt:lpstr>
      <vt:lpstr>CODING产品全景图</vt:lpstr>
      <vt:lpstr>PowerPoint 演示文稿</vt:lpstr>
      <vt:lpstr>CODING行业对比图</vt:lpstr>
      <vt:lpstr>PowerPoint 演示文稿</vt:lpstr>
      <vt:lpstr>CODING的能力</vt:lpstr>
      <vt:lpstr>CODING的能力</vt:lpstr>
      <vt:lpstr>CODING的能力</vt:lpstr>
      <vt:lpstr>项目协同</vt:lpstr>
      <vt:lpstr>代码管理</vt:lpstr>
      <vt:lpstr>代码扫描</vt:lpstr>
      <vt:lpstr>持续集成</vt:lpstr>
      <vt:lpstr>制品库</vt:lpstr>
      <vt:lpstr>持续部署</vt:lpstr>
      <vt:lpstr>产品解决方案</vt:lpstr>
      <vt:lpstr>产品解决方案</vt:lpstr>
      <vt:lpstr>扩展：两个工具</vt:lpstr>
      <vt:lpstr>Cloud Studio</vt:lpstr>
      <vt:lpstr>Nocalhost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xiaoweiqian</dc:creator>
  <cp:lastModifiedBy>肖伟前</cp:lastModifiedBy>
  <cp:revision>121</cp:revision>
  <dcterms:created xsi:type="dcterms:W3CDTF">2022-06-30T02:27:00Z</dcterms:created>
  <dcterms:modified xsi:type="dcterms:W3CDTF">2022-09-09T10:41:47Z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70A28F88D6F447158149AE26C2233029</vt:lpwstr>
  </property>
  <property fmtid="{D5CDD505-2E9C-101B-9397-08002B2CF9AE}" pid="3" name="KSOProductBuildVer">
    <vt:lpwstr>2052-11.1.0.11579</vt:lpwstr>
  </property>
</Properties>
</file>