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301" r:id="rId4"/>
    <p:sldId id="438" r:id="rId5"/>
    <p:sldId id="306" r:id="rId6"/>
    <p:sldId id="309" r:id="rId7"/>
    <p:sldId id="310" r:id="rId8"/>
    <p:sldId id="359" r:id="rId10"/>
    <p:sldId id="360" r:id="rId11"/>
    <p:sldId id="336" r:id="rId12"/>
    <p:sldId id="322" r:id="rId13"/>
    <p:sldId id="318" r:id="rId14"/>
    <p:sldId id="321" r:id="rId15"/>
    <p:sldId id="349" r:id="rId16"/>
    <p:sldId id="307" r:id="rId17"/>
    <p:sldId id="323" r:id="rId18"/>
    <p:sldId id="308" r:id="rId19"/>
    <p:sldId id="361" r:id="rId20"/>
    <p:sldId id="364" r:id="rId21"/>
    <p:sldId id="480" r:id="rId22"/>
    <p:sldId id="365" r:id="rId23"/>
    <p:sldId id="481" r:id="rId24"/>
    <p:sldId id="366" r:id="rId25"/>
    <p:sldId id="532" r:id="rId26"/>
    <p:sldId id="538" r:id="rId27"/>
    <p:sldId id="574" r:id="rId28"/>
    <p:sldId id="540" r:id="rId29"/>
    <p:sldId id="541" r:id="rId30"/>
    <p:sldId id="542" r:id="rId31"/>
    <p:sldId id="543" r:id="rId32"/>
    <p:sldId id="544" r:id="rId33"/>
    <p:sldId id="375" r:id="rId34"/>
    <p:sldId id="376" r:id="rId35"/>
    <p:sldId id="378" r:id="rId36"/>
    <p:sldId id="380" r:id="rId37"/>
    <p:sldId id="393" r:id="rId38"/>
    <p:sldId id="390" r:id="rId39"/>
    <p:sldId id="381" r:id="rId40"/>
    <p:sldId id="384" r:id="rId41"/>
    <p:sldId id="514" r:id="rId42"/>
    <p:sldId id="382" r:id="rId43"/>
    <p:sldId id="383" r:id="rId44"/>
    <p:sldId id="385" r:id="rId45"/>
    <p:sldId id="530" r:id="rId46"/>
    <p:sldId id="531" r:id="rId47"/>
    <p:sldId id="517" r:id="rId48"/>
    <p:sldId id="508" r:id="rId49"/>
    <p:sldId id="566" r:id="rId50"/>
    <p:sldId id="568" r:id="rId51"/>
    <p:sldId id="297" r:id="rId52"/>
    <p:sldId id="565" r:id="rId53"/>
    <p:sldId id="304" r:id="rId54"/>
    <p:sldId id="311" r:id="rId55"/>
    <p:sldId id="263"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a:srgbClr val="B2E2BD"/>
    <a:srgbClr val="B08C2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8736" autoAdjust="0"/>
    <p:restoredTop sz="94238" autoAdjust="0"/>
  </p:normalViewPr>
  <p:slideViewPr>
    <p:cSldViewPr snapToGrid="0">
      <p:cViewPr varScale="1">
        <p:scale>
          <a:sx n="113" d="100"/>
          <a:sy n="113" d="100"/>
        </p:scale>
        <p:origin x="-600" y="-108"/>
      </p:cViewPr>
      <p:guideLst>
        <p:guide orient="horz" pos="1998"/>
        <p:guide pos="3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9A5822-E81B-4B58-82CC-72DD9911FE7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3350B8-894C-4D5E-AE3C-4EB97CBE648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圆角矩形 6"/>
          <p:cNvSpPr/>
          <p:nvPr userDrawn="1"/>
        </p:nvSpPr>
        <p:spPr>
          <a:xfrm>
            <a:off x="1020289" y="1856946"/>
            <a:ext cx="2313115" cy="2284677"/>
          </a:xfrm>
          <a:prstGeom prst="roundRect">
            <a:avLst>
              <a:gd name="adj" fmla="val 0"/>
            </a:avLst>
          </a:prstGeom>
          <a:solidFill>
            <a:srgbClr val="C00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grpSp>
        <p:nvGrpSpPr>
          <p:cNvPr id="30" name="组合 29"/>
          <p:cNvGrpSpPr/>
          <p:nvPr userDrawn="1"/>
        </p:nvGrpSpPr>
        <p:grpSpPr>
          <a:xfrm>
            <a:off x="4246328" y="5983674"/>
            <a:ext cx="3742204" cy="542732"/>
            <a:chOff x="3922132" y="5991987"/>
            <a:chExt cx="3742204" cy="542732"/>
          </a:xfrm>
        </p:grpSpPr>
        <p:sp>
          <p:nvSpPr>
            <p:cNvPr id="22" name="矩形 21"/>
            <p:cNvSpPr/>
            <p:nvPr userDrawn="1"/>
          </p:nvSpPr>
          <p:spPr>
            <a:xfrm>
              <a:off x="3922132" y="5991987"/>
              <a:ext cx="3742203" cy="338554"/>
            </a:xfrm>
            <a:prstGeom prst="rect">
              <a:avLst/>
            </a:prstGeom>
          </p:spPr>
          <p:txBody>
            <a:bodyPr wrap="square">
              <a:spAutoFit/>
            </a:bodyPr>
            <a:lstStyle/>
            <a:p>
              <a:pPr algn="dist"/>
              <a:r>
                <a:rPr lang="zh-CN" altLang="en-US" sz="1600" dirty="0">
                  <a:solidFill>
                    <a:schemeClr val="bg2">
                      <a:lumMod val="50000"/>
                    </a:schemeClr>
                  </a:solidFill>
                  <a:latin typeface="微软雅黑" panose="020B0503020204020204" pitchFamily="34" charset="-122"/>
                  <a:ea typeface="微软雅黑" panose="020B0503020204020204" pitchFamily="34" charset="-122"/>
                </a:rPr>
                <a:t>东方宇阳信息科技(北京)有限公司</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3" name="矩形 22"/>
            <p:cNvSpPr/>
            <p:nvPr userDrawn="1"/>
          </p:nvSpPr>
          <p:spPr>
            <a:xfrm>
              <a:off x="3934716" y="6303887"/>
              <a:ext cx="3729620" cy="230832"/>
            </a:xfrm>
            <a:prstGeom prst="rect">
              <a:avLst/>
            </a:prstGeom>
          </p:spPr>
          <p:txBody>
            <a:bodyPr wrap="square">
              <a:spAutoFit/>
            </a:bodyPr>
            <a:lstStyle/>
            <a:p>
              <a:pPr algn="dist"/>
              <a:r>
                <a:rPr lang="zh-CN" altLang="en-US" sz="900" dirty="0">
                  <a:solidFill>
                    <a:schemeClr val="bg2">
                      <a:lumMod val="50000"/>
                    </a:schemeClr>
                  </a:solidFill>
                  <a:latin typeface="微软雅黑" panose="020B0503020204020204" pitchFamily="34" charset="-122"/>
                  <a:ea typeface="微软雅黑" panose="020B0503020204020204" pitchFamily="34" charset="-122"/>
                </a:rPr>
                <a:t>DongFangYuYang  Information  Technology  (beijing) Co.,Ltd.</a:t>
              </a:r>
              <a:endParaRPr lang="zh-CN" altLang="en-US" sz="900" dirty="0">
                <a:solidFill>
                  <a:schemeClr val="bg2">
                    <a:lumMod val="50000"/>
                  </a:schemeClr>
                </a:solidFill>
                <a:latin typeface="微软雅黑" panose="020B0503020204020204" pitchFamily="34" charset="-122"/>
                <a:ea typeface="微软雅黑" panose="020B0503020204020204" pitchFamily="34" charset="-122"/>
              </a:endParaRPr>
            </a:p>
          </p:txBody>
        </p:sp>
      </p:grpSp>
      <p:grpSp>
        <p:nvGrpSpPr>
          <p:cNvPr id="29" name="组合 28"/>
          <p:cNvGrpSpPr/>
          <p:nvPr userDrawn="1"/>
        </p:nvGrpSpPr>
        <p:grpSpPr>
          <a:xfrm>
            <a:off x="1366091" y="2395842"/>
            <a:ext cx="1619363" cy="1211882"/>
            <a:chOff x="1590534" y="2470656"/>
            <a:chExt cx="1139353" cy="852657"/>
          </a:xfrm>
          <a:solidFill>
            <a:schemeClr val="bg1">
              <a:lumMod val="95000"/>
            </a:schemeClr>
          </a:solidFill>
        </p:grpSpPr>
        <p:grpSp>
          <p:nvGrpSpPr>
            <p:cNvPr id="9" name="组合 8"/>
            <p:cNvGrpSpPr/>
            <p:nvPr userDrawn="1"/>
          </p:nvGrpSpPr>
          <p:grpSpPr>
            <a:xfrm>
              <a:off x="1590534" y="3234111"/>
              <a:ext cx="1139353" cy="89202"/>
              <a:chOff x="4559301" y="4365625"/>
              <a:chExt cx="3122613" cy="244476"/>
            </a:xfrm>
            <a:grpFill/>
          </p:grpSpPr>
          <p:sp>
            <p:nvSpPr>
              <p:cNvPr id="10" name="Freeform 6"/>
              <p:cNvSpPr>
                <a:spLocks noEditPoints="1"/>
              </p:cNvSpPr>
              <p:nvPr/>
            </p:nvSpPr>
            <p:spPr bwMode="auto">
              <a:xfrm>
                <a:off x="4559301" y="4368800"/>
                <a:ext cx="217488" cy="236538"/>
              </a:xfrm>
              <a:custGeom>
                <a:avLst/>
                <a:gdLst>
                  <a:gd name="T0" fmla="*/ 0 w 598"/>
                  <a:gd name="T1" fmla="*/ 0 h 649"/>
                  <a:gd name="T2" fmla="*/ 298 w 598"/>
                  <a:gd name="T3" fmla="*/ 0 h 649"/>
                  <a:gd name="T4" fmla="*/ 441 w 598"/>
                  <a:gd name="T5" fmla="*/ 24 h 649"/>
                  <a:gd name="T6" fmla="*/ 531 w 598"/>
                  <a:gd name="T7" fmla="*/ 93 h 649"/>
                  <a:gd name="T8" fmla="*/ 582 w 598"/>
                  <a:gd name="T9" fmla="*/ 196 h 649"/>
                  <a:gd name="T10" fmla="*/ 598 w 598"/>
                  <a:gd name="T11" fmla="*/ 322 h 649"/>
                  <a:gd name="T12" fmla="*/ 574 w 598"/>
                  <a:gd name="T13" fmla="*/ 483 h 649"/>
                  <a:gd name="T14" fmla="*/ 508 w 598"/>
                  <a:gd name="T15" fmla="*/ 580 h 649"/>
                  <a:gd name="T16" fmla="*/ 418 w 598"/>
                  <a:gd name="T17" fmla="*/ 631 h 649"/>
                  <a:gd name="T18" fmla="*/ 298 w 598"/>
                  <a:gd name="T19" fmla="*/ 649 h 649"/>
                  <a:gd name="T20" fmla="*/ 0 w 598"/>
                  <a:gd name="T21" fmla="*/ 649 h 649"/>
                  <a:gd name="T22" fmla="*/ 0 w 598"/>
                  <a:gd name="T23" fmla="*/ 0 h 649"/>
                  <a:gd name="T24" fmla="*/ 201 w 598"/>
                  <a:gd name="T25" fmla="*/ 147 h 649"/>
                  <a:gd name="T26" fmla="*/ 201 w 598"/>
                  <a:gd name="T27" fmla="*/ 501 h 649"/>
                  <a:gd name="T28" fmla="*/ 250 w 598"/>
                  <a:gd name="T29" fmla="*/ 501 h 649"/>
                  <a:gd name="T30" fmla="*/ 339 w 598"/>
                  <a:gd name="T31" fmla="*/ 487 h 649"/>
                  <a:gd name="T32" fmla="*/ 381 w 598"/>
                  <a:gd name="T33" fmla="*/ 438 h 649"/>
                  <a:gd name="T34" fmla="*/ 396 w 598"/>
                  <a:gd name="T35" fmla="*/ 325 h 649"/>
                  <a:gd name="T36" fmla="*/ 362 w 598"/>
                  <a:gd name="T37" fmla="*/ 185 h 649"/>
                  <a:gd name="T38" fmla="*/ 251 w 598"/>
                  <a:gd name="T39" fmla="*/ 147 h 649"/>
                  <a:gd name="T40" fmla="*/ 201 w 598"/>
                  <a:gd name="T41" fmla="*/ 147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8" h="649">
                    <a:moveTo>
                      <a:pt x="0" y="0"/>
                    </a:moveTo>
                    <a:lnTo>
                      <a:pt x="298" y="0"/>
                    </a:lnTo>
                    <a:cubicBezTo>
                      <a:pt x="357" y="0"/>
                      <a:pt x="405" y="8"/>
                      <a:pt x="441" y="24"/>
                    </a:cubicBezTo>
                    <a:cubicBezTo>
                      <a:pt x="477" y="40"/>
                      <a:pt x="507" y="63"/>
                      <a:pt x="531" y="93"/>
                    </a:cubicBezTo>
                    <a:cubicBezTo>
                      <a:pt x="554" y="123"/>
                      <a:pt x="571" y="157"/>
                      <a:pt x="582" y="196"/>
                    </a:cubicBezTo>
                    <a:cubicBezTo>
                      <a:pt x="593" y="236"/>
                      <a:pt x="598" y="277"/>
                      <a:pt x="598" y="322"/>
                    </a:cubicBezTo>
                    <a:cubicBezTo>
                      <a:pt x="598" y="391"/>
                      <a:pt x="590" y="445"/>
                      <a:pt x="574" y="483"/>
                    </a:cubicBezTo>
                    <a:cubicBezTo>
                      <a:pt x="558" y="522"/>
                      <a:pt x="537" y="554"/>
                      <a:pt x="508" y="580"/>
                    </a:cubicBezTo>
                    <a:cubicBezTo>
                      <a:pt x="480" y="605"/>
                      <a:pt x="450" y="623"/>
                      <a:pt x="418" y="631"/>
                    </a:cubicBezTo>
                    <a:cubicBezTo>
                      <a:pt x="374" y="643"/>
                      <a:pt x="334" y="649"/>
                      <a:pt x="298" y="649"/>
                    </a:cubicBezTo>
                    <a:lnTo>
                      <a:pt x="0" y="649"/>
                    </a:lnTo>
                    <a:lnTo>
                      <a:pt x="0" y="0"/>
                    </a:lnTo>
                    <a:close/>
                    <a:moveTo>
                      <a:pt x="201" y="147"/>
                    </a:moveTo>
                    <a:lnTo>
                      <a:pt x="201" y="501"/>
                    </a:lnTo>
                    <a:lnTo>
                      <a:pt x="250" y="501"/>
                    </a:lnTo>
                    <a:cubicBezTo>
                      <a:pt x="292" y="501"/>
                      <a:pt x="322" y="496"/>
                      <a:pt x="339" y="487"/>
                    </a:cubicBezTo>
                    <a:cubicBezTo>
                      <a:pt x="357" y="478"/>
                      <a:pt x="371" y="461"/>
                      <a:pt x="381" y="438"/>
                    </a:cubicBezTo>
                    <a:cubicBezTo>
                      <a:pt x="391" y="415"/>
                      <a:pt x="396" y="377"/>
                      <a:pt x="396" y="325"/>
                    </a:cubicBezTo>
                    <a:cubicBezTo>
                      <a:pt x="396" y="257"/>
                      <a:pt x="385" y="210"/>
                      <a:pt x="362" y="185"/>
                    </a:cubicBezTo>
                    <a:cubicBezTo>
                      <a:pt x="340" y="160"/>
                      <a:pt x="303" y="147"/>
                      <a:pt x="251" y="147"/>
                    </a:cubicBezTo>
                    <a:lnTo>
                      <a:pt x="201" y="1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a:spLocks noEditPoints="1"/>
              </p:cNvSpPr>
              <p:nvPr/>
            </p:nvSpPr>
            <p:spPr bwMode="auto">
              <a:xfrm>
                <a:off x="4799014" y="4368800"/>
                <a:ext cx="258763" cy="236538"/>
              </a:xfrm>
              <a:custGeom>
                <a:avLst/>
                <a:gdLst>
                  <a:gd name="T0" fmla="*/ 465 w 707"/>
                  <a:gd name="T1" fmla="*/ 542 h 649"/>
                  <a:gd name="T2" fmla="*/ 238 w 707"/>
                  <a:gd name="T3" fmla="*/ 542 h 649"/>
                  <a:gd name="T4" fmla="*/ 205 w 707"/>
                  <a:gd name="T5" fmla="*/ 649 h 649"/>
                  <a:gd name="T6" fmla="*/ 0 w 707"/>
                  <a:gd name="T7" fmla="*/ 649 h 649"/>
                  <a:gd name="T8" fmla="*/ 244 w 707"/>
                  <a:gd name="T9" fmla="*/ 0 h 649"/>
                  <a:gd name="T10" fmla="*/ 464 w 707"/>
                  <a:gd name="T11" fmla="*/ 0 h 649"/>
                  <a:gd name="T12" fmla="*/ 707 w 707"/>
                  <a:gd name="T13" fmla="*/ 649 h 649"/>
                  <a:gd name="T14" fmla="*/ 498 w 707"/>
                  <a:gd name="T15" fmla="*/ 649 h 649"/>
                  <a:gd name="T16" fmla="*/ 465 w 707"/>
                  <a:gd name="T17" fmla="*/ 542 h 649"/>
                  <a:gd name="T18" fmla="*/ 422 w 707"/>
                  <a:gd name="T19" fmla="*/ 401 h 649"/>
                  <a:gd name="T20" fmla="*/ 352 w 707"/>
                  <a:gd name="T21" fmla="*/ 168 h 649"/>
                  <a:gd name="T22" fmla="*/ 280 w 707"/>
                  <a:gd name="T23" fmla="*/ 401 h 649"/>
                  <a:gd name="T24" fmla="*/ 422 w 707"/>
                  <a:gd name="T25" fmla="*/ 401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7" h="649">
                    <a:moveTo>
                      <a:pt x="465" y="542"/>
                    </a:moveTo>
                    <a:lnTo>
                      <a:pt x="238" y="542"/>
                    </a:lnTo>
                    <a:lnTo>
                      <a:pt x="205" y="649"/>
                    </a:lnTo>
                    <a:lnTo>
                      <a:pt x="0" y="649"/>
                    </a:lnTo>
                    <a:lnTo>
                      <a:pt x="244" y="0"/>
                    </a:lnTo>
                    <a:lnTo>
                      <a:pt x="464" y="0"/>
                    </a:lnTo>
                    <a:lnTo>
                      <a:pt x="707" y="649"/>
                    </a:lnTo>
                    <a:lnTo>
                      <a:pt x="498" y="649"/>
                    </a:lnTo>
                    <a:lnTo>
                      <a:pt x="465" y="542"/>
                    </a:lnTo>
                    <a:close/>
                    <a:moveTo>
                      <a:pt x="422" y="401"/>
                    </a:moveTo>
                    <a:lnTo>
                      <a:pt x="352" y="168"/>
                    </a:lnTo>
                    <a:lnTo>
                      <a:pt x="280" y="401"/>
                    </a:lnTo>
                    <a:lnTo>
                      <a:pt x="422" y="4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p:nvPr/>
            </p:nvSpPr>
            <p:spPr bwMode="auto">
              <a:xfrm>
                <a:off x="5064126" y="4368800"/>
                <a:ext cx="222250" cy="236538"/>
              </a:xfrm>
              <a:custGeom>
                <a:avLst/>
                <a:gdLst>
                  <a:gd name="T0" fmla="*/ 0 w 611"/>
                  <a:gd name="T1" fmla="*/ 0 h 649"/>
                  <a:gd name="T2" fmla="*/ 611 w 611"/>
                  <a:gd name="T3" fmla="*/ 0 h 649"/>
                  <a:gd name="T4" fmla="*/ 611 w 611"/>
                  <a:gd name="T5" fmla="*/ 161 h 649"/>
                  <a:gd name="T6" fmla="*/ 406 w 611"/>
                  <a:gd name="T7" fmla="*/ 161 h 649"/>
                  <a:gd name="T8" fmla="*/ 406 w 611"/>
                  <a:gd name="T9" fmla="*/ 649 h 649"/>
                  <a:gd name="T10" fmla="*/ 205 w 611"/>
                  <a:gd name="T11" fmla="*/ 649 h 649"/>
                  <a:gd name="T12" fmla="*/ 205 w 611"/>
                  <a:gd name="T13" fmla="*/ 161 h 649"/>
                  <a:gd name="T14" fmla="*/ 0 w 611"/>
                  <a:gd name="T15" fmla="*/ 161 h 649"/>
                  <a:gd name="T16" fmla="*/ 0 w 611"/>
                  <a:gd name="T17"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1" h="649">
                    <a:moveTo>
                      <a:pt x="0" y="0"/>
                    </a:moveTo>
                    <a:lnTo>
                      <a:pt x="611" y="0"/>
                    </a:lnTo>
                    <a:lnTo>
                      <a:pt x="611" y="161"/>
                    </a:lnTo>
                    <a:lnTo>
                      <a:pt x="406" y="161"/>
                    </a:lnTo>
                    <a:lnTo>
                      <a:pt x="406" y="649"/>
                    </a:lnTo>
                    <a:lnTo>
                      <a:pt x="205" y="649"/>
                    </a:lnTo>
                    <a:lnTo>
                      <a:pt x="205" y="161"/>
                    </a:lnTo>
                    <a:lnTo>
                      <a:pt x="0" y="16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a:spLocks noEditPoints="1"/>
              </p:cNvSpPr>
              <p:nvPr/>
            </p:nvSpPr>
            <p:spPr bwMode="auto">
              <a:xfrm>
                <a:off x="5294314" y="4368800"/>
                <a:ext cx="258763" cy="236538"/>
              </a:xfrm>
              <a:custGeom>
                <a:avLst/>
                <a:gdLst>
                  <a:gd name="T0" fmla="*/ 465 w 708"/>
                  <a:gd name="T1" fmla="*/ 542 h 649"/>
                  <a:gd name="T2" fmla="*/ 238 w 708"/>
                  <a:gd name="T3" fmla="*/ 542 h 649"/>
                  <a:gd name="T4" fmla="*/ 205 w 708"/>
                  <a:gd name="T5" fmla="*/ 649 h 649"/>
                  <a:gd name="T6" fmla="*/ 0 w 708"/>
                  <a:gd name="T7" fmla="*/ 649 h 649"/>
                  <a:gd name="T8" fmla="*/ 244 w 708"/>
                  <a:gd name="T9" fmla="*/ 0 h 649"/>
                  <a:gd name="T10" fmla="*/ 464 w 708"/>
                  <a:gd name="T11" fmla="*/ 0 h 649"/>
                  <a:gd name="T12" fmla="*/ 708 w 708"/>
                  <a:gd name="T13" fmla="*/ 649 h 649"/>
                  <a:gd name="T14" fmla="*/ 498 w 708"/>
                  <a:gd name="T15" fmla="*/ 649 h 649"/>
                  <a:gd name="T16" fmla="*/ 465 w 708"/>
                  <a:gd name="T17" fmla="*/ 542 h 649"/>
                  <a:gd name="T18" fmla="*/ 422 w 708"/>
                  <a:gd name="T19" fmla="*/ 401 h 649"/>
                  <a:gd name="T20" fmla="*/ 352 w 708"/>
                  <a:gd name="T21" fmla="*/ 168 h 649"/>
                  <a:gd name="T22" fmla="*/ 280 w 708"/>
                  <a:gd name="T23" fmla="*/ 401 h 649"/>
                  <a:gd name="T24" fmla="*/ 422 w 708"/>
                  <a:gd name="T25" fmla="*/ 401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8" h="649">
                    <a:moveTo>
                      <a:pt x="465" y="542"/>
                    </a:moveTo>
                    <a:lnTo>
                      <a:pt x="238" y="542"/>
                    </a:lnTo>
                    <a:lnTo>
                      <a:pt x="205" y="649"/>
                    </a:lnTo>
                    <a:lnTo>
                      <a:pt x="0" y="649"/>
                    </a:lnTo>
                    <a:lnTo>
                      <a:pt x="244" y="0"/>
                    </a:lnTo>
                    <a:lnTo>
                      <a:pt x="464" y="0"/>
                    </a:lnTo>
                    <a:lnTo>
                      <a:pt x="708" y="649"/>
                    </a:lnTo>
                    <a:lnTo>
                      <a:pt x="498" y="649"/>
                    </a:lnTo>
                    <a:lnTo>
                      <a:pt x="465" y="542"/>
                    </a:lnTo>
                    <a:close/>
                    <a:moveTo>
                      <a:pt x="422" y="401"/>
                    </a:moveTo>
                    <a:lnTo>
                      <a:pt x="352" y="168"/>
                    </a:lnTo>
                    <a:lnTo>
                      <a:pt x="280" y="401"/>
                    </a:lnTo>
                    <a:lnTo>
                      <a:pt x="422" y="4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0"/>
              <p:cNvSpPr>
                <a:spLocks noEditPoints="1"/>
              </p:cNvSpPr>
              <p:nvPr/>
            </p:nvSpPr>
            <p:spPr bwMode="auto">
              <a:xfrm>
                <a:off x="5673726" y="4430713"/>
                <a:ext cx="198438" cy="179388"/>
              </a:xfrm>
              <a:custGeom>
                <a:avLst/>
                <a:gdLst>
                  <a:gd name="T0" fmla="*/ 0 w 542"/>
                  <a:gd name="T1" fmla="*/ 247 h 492"/>
                  <a:gd name="T2" fmla="*/ 73 w 542"/>
                  <a:gd name="T3" fmla="*/ 70 h 492"/>
                  <a:gd name="T4" fmla="*/ 270 w 542"/>
                  <a:gd name="T5" fmla="*/ 0 h 492"/>
                  <a:gd name="T6" fmla="*/ 484 w 542"/>
                  <a:gd name="T7" fmla="*/ 81 h 492"/>
                  <a:gd name="T8" fmla="*/ 542 w 542"/>
                  <a:gd name="T9" fmla="*/ 244 h 492"/>
                  <a:gd name="T10" fmla="*/ 470 w 542"/>
                  <a:gd name="T11" fmla="*/ 422 h 492"/>
                  <a:gd name="T12" fmla="*/ 270 w 542"/>
                  <a:gd name="T13" fmla="*/ 492 h 492"/>
                  <a:gd name="T14" fmla="*/ 86 w 542"/>
                  <a:gd name="T15" fmla="*/ 434 h 492"/>
                  <a:gd name="T16" fmla="*/ 0 w 542"/>
                  <a:gd name="T17" fmla="*/ 247 h 492"/>
                  <a:gd name="T18" fmla="*/ 181 w 542"/>
                  <a:gd name="T19" fmla="*/ 246 h 492"/>
                  <a:gd name="T20" fmla="*/ 207 w 542"/>
                  <a:gd name="T21" fmla="*/ 340 h 492"/>
                  <a:gd name="T22" fmla="*/ 271 w 542"/>
                  <a:gd name="T23" fmla="*/ 370 h 492"/>
                  <a:gd name="T24" fmla="*/ 336 w 542"/>
                  <a:gd name="T25" fmla="*/ 340 h 492"/>
                  <a:gd name="T26" fmla="*/ 361 w 542"/>
                  <a:gd name="T27" fmla="*/ 244 h 492"/>
                  <a:gd name="T28" fmla="*/ 336 w 542"/>
                  <a:gd name="T29" fmla="*/ 153 h 492"/>
                  <a:gd name="T30" fmla="*/ 273 w 542"/>
                  <a:gd name="T31" fmla="*/ 123 h 492"/>
                  <a:gd name="T32" fmla="*/ 207 w 542"/>
                  <a:gd name="T33" fmla="*/ 153 h 492"/>
                  <a:gd name="T34" fmla="*/ 181 w 542"/>
                  <a:gd name="T35" fmla="*/ 24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2" h="492">
                    <a:moveTo>
                      <a:pt x="0" y="247"/>
                    </a:moveTo>
                    <a:cubicBezTo>
                      <a:pt x="0" y="175"/>
                      <a:pt x="24" y="116"/>
                      <a:pt x="73" y="70"/>
                    </a:cubicBezTo>
                    <a:cubicBezTo>
                      <a:pt x="121" y="23"/>
                      <a:pt x="187" y="0"/>
                      <a:pt x="270" y="0"/>
                    </a:cubicBezTo>
                    <a:cubicBezTo>
                      <a:pt x="364" y="0"/>
                      <a:pt x="436" y="27"/>
                      <a:pt x="484" y="81"/>
                    </a:cubicBezTo>
                    <a:cubicBezTo>
                      <a:pt x="523" y="125"/>
                      <a:pt x="542" y="180"/>
                      <a:pt x="542" y="244"/>
                    </a:cubicBezTo>
                    <a:cubicBezTo>
                      <a:pt x="542" y="317"/>
                      <a:pt x="518" y="376"/>
                      <a:pt x="470" y="422"/>
                    </a:cubicBezTo>
                    <a:cubicBezTo>
                      <a:pt x="422" y="469"/>
                      <a:pt x="355" y="492"/>
                      <a:pt x="270" y="492"/>
                    </a:cubicBezTo>
                    <a:cubicBezTo>
                      <a:pt x="194" y="492"/>
                      <a:pt x="133" y="473"/>
                      <a:pt x="86" y="434"/>
                    </a:cubicBezTo>
                    <a:cubicBezTo>
                      <a:pt x="29" y="387"/>
                      <a:pt x="0" y="324"/>
                      <a:pt x="0" y="247"/>
                    </a:cubicBezTo>
                    <a:close/>
                    <a:moveTo>
                      <a:pt x="181" y="246"/>
                    </a:moveTo>
                    <a:cubicBezTo>
                      <a:pt x="181" y="288"/>
                      <a:pt x="190" y="320"/>
                      <a:pt x="207" y="340"/>
                    </a:cubicBezTo>
                    <a:cubicBezTo>
                      <a:pt x="224" y="360"/>
                      <a:pt x="245" y="370"/>
                      <a:pt x="271" y="370"/>
                    </a:cubicBezTo>
                    <a:cubicBezTo>
                      <a:pt x="297" y="370"/>
                      <a:pt x="319" y="360"/>
                      <a:pt x="336" y="340"/>
                    </a:cubicBezTo>
                    <a:cubicBezTo>
                      <a:pt x="353" y="320"/>
                      <a:pt x="361" y="288"/>
                      <a:pt x="361" y="244"/>
                    </a:cubicBezTo>
                    <a:cubicBezTo>
                      <a:pt x="361" y="204"/>
                      <a:pt x="353" y="173"/>
                      <a:pt x="336" y="153"/>
                    </a:cubicBezTo>
                    <a:cubicBezTo>
                      <a:pt x="319" y="133"/>
                      <a:pt x="298" y="123"/>
                      <a:pt x="273" y="123"/>
                    </a:cubicBezTo>
                    <a:cubicBezTo>
                      <a:pt x="246" y="123"/>
                      <a:pt x="224" y="133"/>
                      <a:pt x="207" y="153"/>
                    </a:cubicBezTo>
                    <a:cubicBezTo>
                      <a:pt x="190" y="174"/>
                      <a:pt x="181" y="205"/>
                      <a:pt x="181"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1"/>
              <p:cNvSpPr/>
              <p:nvPr/>
            </p:nvSpPr>
            <p:spPr bwMode="auto">
              <a:xfrm>
                <a:off x="5908676" y="4365625"/>
                <a:ext cx="134938" cy="239713"/>
              </a:xfrm>
              <a:custGeom>
                <a:avLst/>
                <a:gdLst>
                  <a:gd name="T0" fmla="*/ 248 w 373"/>
                  <a:gd name="T1" fmla="*/ 190 h 660"/>
                  <a:gd name="T2" fmla="*/ 334 w 373"/>
                  <a:gd name="T3" fmla="*/ 190 h 660"/>
                  <a:gd name="T4" fmla="*/ 334 w 373"/>
                  <a:gd name="T5" fmla="*/ 321 h 660"/>
                  <a:gd name="T6" fmla="*/ 248 w 373"/>
                  <a:gd name="T7" fmla="*/ 321 h 660"/>
                  <a:gd name="T8" fmla="*/ 248 w 373"/>
                  <a:gd name="T9" fmla="*/ 660 h 660"/>
                  <a:gd name="T10" fmla="*/ 67 w 373"/>
                  <a:gd name="T11" fmla="*/ 660 h 660"/>
                  <a:gd name="T12" fmla="*/ 67 w 373"/>
                  <a:gd name="T13" fmla="*/ 321 h 660"/>
                  <a:gd name="T14" fmla="*/ 0 w 373"/>
                  <a:gd name="T15" fmla="*/ 321 h 660"/>
                  <a:gd name="T16" fmla="*/ 0 w 373"/>
                  <a:gd name="T17" fmla="*/ 190 h 660"/>
                  <a:gd name="T18" fmla="*/ 67 w 373"/>
                  <a:gd name="T19" fmla="*/ 190 h 660"/>
                  <a:gd name="T20" fmla="*/ 67 w 373"/>
                  <a:gd name="T21" fmla="*/ 169 h 660"/>
                  <a:gd name="T22" fmla="*/ 73 w 373"/>
                  <a:gd name="T23" fmla="*/ 105 h 660"/>
                  <a:gd name="T24" fmla="*/ 97 w 373"/>
                  <a:gd name="T25" fmla="*/ 49 h 660"/>
                  <a:gd name="T26" fmla="*/ 144 w 373"/>
                  <a:gd name="T27" fmla="*/ 14 h 660"/>
                  <a:gd name="T28" fmla="*/ 235 w 373"/>
                  <a:gd name="T29" fmla="*/ 0 h 660"/>
                  <a:gd name="T30" fmla="*/ 373 w 373"/>
                  <a:gd name="T31" fmla="*/ 11 h 660"/>
                  <a:gd name="T32" fmla="*/ 353 w 373"/>
                  <a:gd name="T33" fmla="*/ 120 h 660"/>
                  <a:gd name="T34" fmla="*/ 300 w 373"/>
                  <a:gd name="T35" fmla="*/ 115 h 660"/>
                  <a:gd name="T36" fmla="*/ 265 w 373"/>
                  <a:gd name="T37" fmla="*/ 123 h 660"/>
                  <a:gd name="T38" fmla="*/ 250 w 373"/>
                  <a:gd name="T39" fmla="*/ 149 h 660"/>
                  <a:gd name="T40" fmla="*/ 248 w 373"/>
                  <a:gd name="T41" fmla="*/ 19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3" h="660">
                    <a:moveTo>
                      <a:pt x="248" y="190"/>
                    </a:moveTo>
                    <a:lnTo>
                      <a:pt x="334" y="190"/>
                    </a:lnTo>
                    <a:lnTo>
                      <a:pt x="334" y="321"/>
                    </a:lnTo>
                    <a:lnTo>
                      <a:pt x="248" y="321"/>
                    </a:lnTo>
                    <a:lnTo>
                      <a:pt x="248" y="660"/>
                    </a:lnTo>
                    <a:lnTo>
                      <a:pt x="67" y="660"/>
                    </a:lnTo>
                    <a:lnTo>
                      <a:pt x="67" y="321"/>
                    </a:lnTo>
                    <a:lnTo>
                      <a:pt x="0" y="321"/>
                    </a:lnTo>
                    <a:lnTo>
                      <a:pt x="0" y="190"/>
                    </a:lnTo>
                    <a:lnTo>
                      <a:pt x="67" y="190"/>
                    </a:lnTo>
                    <a:lnTo>
                      <a:pt x="67" y="169"/>
                    </a:lnTo>
                    <a:cubicBezTo>
                      <a:pt x="67" y="150"/>
                      <a:pt x="69" y="128"/>
                      <a:pt x="73" y="105"/>
                    </a:cubicBezTo>
                    <a:cubicBezTo>
                      <a:pt x="77" y="82"/>
                      <a:pt x="85" y="64"/>
                      <a:pt x="97" y="49"/>
                    </a:cubicBezTo>
                    <a:cubicBezTo>
                      <a:pt x="108" y="34"/>
                      <a:pt x="124" y="23"/>
                      <a:pt x="144" y="14"/>
                    </a:cubicBezTo>
                    <a:cubicBezTo>
                      <a:pt x="165" y="5"/>
                      <a:pt x="195" y="0"/>
                      <a:pt x="235" y="0"/>
                    </a:cubicBezTo>
                    <a:cubicBezTo>
                      <a:pt x="267" y="0"/>
                      <a:pt x="313" y="4"/>
                      <a:pt x="373" y="11"/>
                    </a:cubicBezTo>
                    <a:lnTo>
                      <a:pt x="353" y="120"/>
                    </a:lnTo>
                    <a:cubicBezTo>
                      <a:pt x="331" y="117"/>
                      <a:pt x="314" y="115"/>
                      <a:pt x="300" y="115"/>
                    </a:cubicBezTo>
                    <a:cubicBezTo>
                      <a:pt x="284" y="115"/>
                      <a:pt x="272" y="118"/>
                      <a:pt x="265" y="123"/>
                    </a:cubicBezTo>
                    <a:cubicBezTo>
                      <a:pt x="258" y="129"/>
                      <a:pt x="253" y="137"/>
                      <a:pt x="250" y="149"/>
                    </a:cubicBezTo>
                    <a:cubicBezTo>
                      <a:pt x="249" y="155"/>
                      <a:pt x="248" y="169"/>
                      <a:pt x="248" y="1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2"/>
              <p:cNvSpPr>
                <a:spLocks noEditPoints="1"/>
              </p:cNvSpPr>
              <p:nvPr/>
            </p:nvSpPr>
            <p:spPr bwMode="auto">
              <a:xfrm>
                <a:off x="6178551" y="4365625"/>
                <a:ext cx="246063" cy="244475"/>
              </a:xfrm>
              <a:custGeom>
                <a:avLst/>
                <a:gdLst>
                  <a:gd name="T0" fmla="*/ 0 w 673"/>
                  <a:gd name="T1" fmla="*/ 335 h 671"/>
                  <a:gd name="T2" fmla="*/ 89 w 673"/>
                  <a:gd name="T3" fmla="*/ 89 h 671"/>
                  <a:gd name="T4" fmla="*/ 335 w 673"/>
                  <a:gd name="T5" fmla="*/ 0 h 671"/>
                  <a:gd name="T6" fmla="*/ 585 w 673"/>
                  <a:gd name="T7" fmla="*/ 87 h 671"/>
                  <a:gd name="T8" fmla="*/ 673 w 673"/>
                  <a:gd name="T9" fmla="*/ 330 h 671"/>
                  <a:gd name="T10" fmla="*/ 635 w 673"/>
                  <a:gd name="T11" fmla="*/ 517 h 671"/>
                  <a:gd name="T12" fmla="*/ 524 w 673"/>
                  <a:gd name="T13" fmla="*/ 630 h 671"/>
                  <a:gd name="T14" fmla="*/ 343 w 673"/>
                  <a:gd name="T15" fmla="*/ 671 h 671"/>
                  <a:gd name="T16" fmla="*/ 161 w 673"/>
                  <a:gd name="T17" fmla="*/ 636 h 671"/>
                  <a:gd name="T18" fmla="*/ 45 w 673"/>
                  <a:gd name="T19" fmla="*/ 525 h 671"/>
                  <a:gd name="T20" fmla="*/ 0 w 673"/>
                  <a:gd name="T21" fmla="*/ 335 h 671"/>
                  <a:gd name="T22" fmla="*/ 201 w 673"/>
                  <a:gd name="T23" fmla="*/ 336 h 671"/>
                  <a:gd name="T24" fmla="*/ 237 w 673"/>
                  <a:gd name="T25" fmla="*/ 478 h 671"/>
                  <a:gd name="T26" fmla="*/ 337 w 673"/>
                  <a:gd name="T27" fmla="*/ 521 h 671"/>
                  <a:gd name="T28" fmla="*/ 437 w 673"/>
                  <a:gd name="T29" fmla="*/ 479 h 671"/>
                  <a:gd name="T30" fmla="*/ 472 w 673"/>
                  <a:gd name="T31" fmla="*/ 328 h 671"/>
                  <a:gd name="T32" fmla="*/ 435 w 673"/>
                  <a:gd name="T33" fmla="*/ 194 h 671"/>
                  <a:gd name="T34" fmla="*/ 335 w 673"/>
                  <a:gd name="T35" fmla="*/ 152 h 671"/>
                  <a:gd name="T36" fmla="*/ 238 w 673"/>
                  <a:gd name="T37" fmla="*/ 195 h 671"/>
                  <a:gd name="T38" fmla="*/ 201 w 673"/>
                  <a:gd name="T39" fmla="*/ 336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3" h="671">
                    <a:moveTo>
                      <a:pt x="0" y="335"/>
                    </a:moveTo>
                    <a:cubicBezTo>
                      <a:pt x="0" y="229"/>
                      <a:pt x="30" y="148"/>
                      <a:pt x="89" y="89"/>
                    </a:cubicBezTo>
                    <a:cubicBezTo>
                      <a:pt x="148" y="30"/>
                      <a:pt x="230" y="0"/>
                      <a:pt x="335" y="0"/>
                    </a:cubicBezTo>
                    <a:cubicBezTo>
                      <a:pt x="443" y="0"/>
                      <a:pt x="527" y="29"/>
                      <a:pt x="585" y="87"/>
                    </a:cubicBezTo>
                    <a:cubicBezTo>
                      <a:pt x="644" y="145"/>
                      <a:pt x="673" y="227"/>
                      <a:pt x="673" y="330"/>
                    </a:cubicBezTo>
                    <a:cubicBezTo>
                      <a:pt x="673" y="406"/>
                      <a:pt x="660" y="468"/>
                      <a:pt x="635" y="517"/>
                    </a:cubicBezTo>
                    <a:cubicBezTo>
                      <a:pt x="609" y="566"/>
                      <a:pt x="572" y="603"/>
                      <a:pt x="524" y="630"/>
                    </a:cubicBezTo>
                    <a:cubicBezTo>
                      <a:pt x="476" y="657"/>
                      <a:pt x="415" y="671"/>
                      <a:pt x="343" y="671"/>
                    </a:cubicBezTo>
                    <a:cubicBezTo>
                      <a:pt x="270" y="671"/>
                      <a:pt x="209" y="659"/>
                      <a:pt x="161" y="636"/>
                    </a:cubicBezTo>
                    <a:cubicBezTo>
                      <a:pt x="113" y="613"/>
                      <a:pt x="75" y="576"/>
                      <a:pt x="45" y="525"/>
                    </a:cubicBezTo>
                    <a:cubicBezTo>
                      <a:pt x="15" y="475"/>
                      <a:pt x="0" y="411"/>
                      <a:pt x="0" y="335"/>
                    </a:cubicBezTo>
                    <a:close/>
                    <a:moveTo>
                      <a:pt x="201" y="336"/>
                    </a:moveTo>
                    <a:cubicBezTo>
                      <a:pt x="201" y="402"/>
                      <a:pt x="213" y="449"/>
                      <a:pt x="237" y="478"/>
                    </a:cubicBezTo>
                    <a:cubicBezTo>
                      <a:pt x="262" y="507"/>
                      <a:pt x="295" y="521"/>
                      <a:pt x="337" y="521"/>
                    </a:cubicBezTo>
                    <a:cubicBezTo>
                      <a:pt x="380" y="521"/>
                      <a:pt x="413" y="507"/>
                      <a:pt x="437" y="479"/>
                    </a:cubicBezTo>
                    <a:cubicBezTo>
                      <a:pt x="460" y="451"/>
                      <a:pt x="472" y="400"/>
                      <a:pt x="472" y="328"/>
                    </a:cubicBezTo>
                    <a:cubicBezTo>
                      <a:pt x="472" y="266"/>
                      <a:pt x="460" y="223"/>
                      <a:pt x="435" y="194"/>
                    </a:cubicBezTo>
                    <a:cubicBezTo>
                      <a:pt x="410" y="166"/>
                      <a:pt x="377" y="152"/>
                      <a:pt x="335" y="152"/>
                    </a:cubicBezTo>
                    <a:cubicBezTo>
                      <a:pt x="295" y="152"/>
                      <a:pt x="262" y="166"/>
                      <a:pt x="238" y="195"/>
                    </a:cubicBezTo>
                    <a:cubicBezTo>
                      <a:pt x="213" y="223"/>
                      <a:pt x="201" y="270"/>
                      <a:pt x="201" y="3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a:spLocks noEditPoints="1"/>
              </p:cNvSpPr>
              <p:nvPr/>
            </p:nvSpPr>
            <p:spPr bwMode="auto">
              <a:xfrm>
                <a:off x="6486526" y="4368800"/>
                <a:ext cx="233363" cy="236538"/>
              </a:xfrm>
              <a:custGeom>
                <a:avLst/>
                <a:gdLst>
                  <a:gd name="T0" fmla="*/ 0 w 639"/>
                  <a:gd name="T1" fmla="*/ 649 h 649"/>
                  <a:gd name="T2" fmla="*/ 0 w 639"/>
                  <a:gd name="T3" fmla="*/ 0 h 649"/>
                  <a:gd name="T4" fmla="*/ 334 w 639"/>
                  <a:gd name="T5" fmla="*/ 0 h 649"/>
                  <a:gd name="T6" fmla="*/ 477 w 639"/>
                  <a:gd name="T7" fmla="*/ 16 h 649"/>
                  <a:gd name="T8" fmla="*/ 556 w 639"/>
                  <a:gd name="T9" fmla="*/ 75 h 649"/>
                  <a:gd name="T10" fmla="*/ 586 w 639"/>
                  <a:gd name="T11" fmla="*/ 180 h 649"/>
                  <a:gd name="T12" fmla="*/ 563 w 639"/>
                  <a:gd name="T13" fmla="*/ 273 h 649"/>
                  <a:gd name="T14" fmla="*/ 500 w 639"/>
                  <a:gd name="T15" fmla="*/ 336 h 649"/>
                  <a:gd name="T16" fmla="*/ 429 w 639"/>
                  <a:gd name="T17" fmla="*/ 362 h 649"/>
                  <a:gd name="T18" fmla="*/ 481 w 639"/>
                  <a:gd name="T19" fmla="*/ 386 h 649"/>
                  <a:gd name="T20" fmla="*/ 513 w 639"/>
                  <a:gd name="T21" fmla="*/ 420 h 649"/>
                  <a:gd name="T22" fmla="*/ 541 w 639"/>
                  <a:gd name="T23" fmla="*/ 461 h 649"/>
                  <a:gd name="T24" fmla="*/ 639 w 639"/>
                  <a:gd name="T25" fmla="*/ 649 h 649"/>
                  <a:gd name="T26" fmla="*/ 412 w 639"/>
                  <a:gd name="T27" fmla="*/ 649 h 649"/>
                  <a:gd name="T28" fmla="*/ 305 w 639"/>
                  <a:gd name="T29" fmla="*/ 450 h 649"/>
                  <a:gd name="T30" fmla="*/ 269 w 639"/>
                  <a:gd name="T31" fmla="*/ 400 h 649"/>
                  <a:gd name="T32" fmla="*/ 220 w 639"/>
                  <a:gd name="T33" fmla="*/ 385 h 649"/>
                  <a:gd name="T34" fmla="*/ 202 w 639"/>
                  <a:gd name="T35" fmla="*/ 385 h 649"/>
                  <a:gd name="T36" fmla="*/ 202 w 639"/>
                  <a:gd name="T37" fmla="*/ 649 h 649"/>
                  <a:gd name="T38" fmla="*/ 0 w 639"/>
                  <a:gd name="T39" fmla="*/ 649 h 649"/>
                  <a:gd name="T40" fmla="*/ 202 w 639"/>
                  <a:gd name="T41" fmla="*/ 262 h 649"/>
                  <a:gd name="T42" fmla="*/ 286 w 639"/>
                  <a:gd name="T43" fmla="*/ 262 h 649"/>
                  <a:gd name="T44" fmla="*/ 339 w 639"/>
                  <a:gd name="T45" fmla="*/ 253 h 649"/>
                  <a:gd name="T46" fmla="*/ 371 w 639"/>
                  <a:gd name="T47" fmla="*/ 234 h 649"/>
                  <a:gd name="T48" fmla="*/ 384 w 639"/>
                  <a:gd name="T49" fmla="*/ 196 h 649"/>
                  <a:gd name="T50" fmla="*/ 364 w 639"/>
                  <a:gd name="T51" fmla="*/ 148 h 649"/>
                  <a:gd name="T52" fmla="*/ 290 w 639"/>
                  <a:gd name="T53" fmla="*/ 131 h 649"/>
                  <a:gd name="T54" fmla="*/ 202 w 639"/>
                  <a:gd name="T55" fmla="*/ 131 h 649"/>
                  <a:gd name="T56" fmla="*/ 202 w 639"/>
                  <a:gd name="T57" fmla="*/ 262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39" h="649">
                    <a:moveTo>
                      <a:pt x="0" y="649"/>
                    </a:moveTo>
                    <a:lnTo>
                      <a:pt x="0" y="0"/>
                    </a:lnTo>
                    <a:lnTo>
                      <a:pt x="334" y="0"/>
                    </a:lnTo>
                    <a:cubicBezTo>
                      <a:pt x="396" y="0"/>
                      <a:pt x="444" y="5"/>
                      <a:pt x="477" y="16"/>
                    </a:cubicBezTo>
                    <a:cubicBezTo>
                      <a:pt x="509" y="27"/>
                      <a:pt x="536" y="46"/>
                      <a:pt x="556" y="75"/>
                    </a:cubicBezTo>
                    <a:cubicBezTo>
                      <a:pt x="576" y="104"/>
                      <a:pt x="586" y="139"/>
                      <a:pt x="586" y="180"/>
                    </a:cubicBezTo>
                    <a:cubicBezTo>
                      <a:pt x="586" y="216"/>
                      <a:pt x="578" y="246"/>
                      <a:pt x="563" y="273"/>
                    </a:cubicBezTo>
                    <a:cubicBezTo>
                      <a:pt x="548" y="299"/>
                      <a:pt x="526" y="320"/>
                      <a:pt x="500" y="336"/>
                    </a:cubicBezTo>
                    <a:cubicBezTo>
                      <a:pt x="482" y="347"/>
                      <a:pt x="459" y="355"/>
                      <a:pt x="429" y="362"/>
                    </a:cubicBezTo>
                    <a:cubicBezTo>
                      <a:pt x="453" y="370"/>
                      <a:pt x="470" y="378"/>
                      <a:pt x="481" y="386"/>
                    </a:cubicBezTo>
                    <a:cubicBezTo>
                      <a:pt x="488" y="391"/>
                      <a:pt x="499" y="403"/>
                      <a:pt x="513" y="420"/>
                    </a:cubicBezTo>
                    <a:cubicBezTo>
                      <a:pt x="527" y="438"/>
                      <a:pt x="536" y="451"/>
                      <a:pt x="541" y="461"/>
                    </a:cubicBezTo>
                    <a:lnTo>
                      <a:pt x="639" y="649"/>
                    </a:lnTo>
                    <a:lnTo>
                      <a:pt x="412" y="649"/>
                    </a:lnTo>
                    <a:lnTo>
                      <a:pt x="305" y="450"/>
                    </a:lnTo>
                    <a:cubicBezTo>
                      <a:pt x="291" y="424"/>
                      <a:pt x="279" y="408"/>
                      <a:pt x="269" y="400"/>
                    </a:cubicBezTo>
                    <a:cubicBezTo>
                      <a:pt x="254" y="390"/>
                      <a:pt x="238" y="385"/>
                      <a:pt x="220" y="385"/>
                    </a:cubicBezTo>
                    <a:lnTo>
                      <a:pt x="202" y="385"/>
                    </a:lnTo>
                    <a:lnTo>
                      <a:pt x="202" y="649"/>
                    </a:lnTo>
                    <a:lnTo>
                      <a:pt x="0" y="649"/>
                    </a:lnTo>
                    <a:close/>
                    <a:moveTo>
                      <a:pt x="202" y="262"/>
                    </a:moveTo>
                    <a:lnTo>
                      <a:pt x="286" y="262"/>
                    </a:lnTo>
                    <a:cubicBezTo>
                      <a:pt x="295" y="262"/>
                      <a:pt x="313" y="259"/>
                      <a:pt x="339" y="253"/>
                    </a:cubicBezTo>
                    <a:cubicBezTo>
                      <a:pt x="352" y="250"/>
                      <a:pt x="363" y="244"/>
                      <a:pt x="371" y="234"/>
                    </a:cubicBezTo>
                    <a:cubicBezTo>
                      <a:pt x="380" y="222"/>
                      <a:pt x="384" y="210"/>
                      <a:pt x="384" y="196"/>
                    </a:cubicBezTo>
                    <a:cubicBezTo>
                      <a:pt x="384" y="175"/>
                      <a:pt x="377" y="159"/>
                      <a:pt x="364" y="148"/>
                    </a:cubicBezTo>
                    <a:cubicBezTo>
                      <a:pt x="351" y="137"/>
                      <a:pt x="326" y="131"/>
                      <a:pt x="290" y="131"/>
                    </a:cubicBezTo>
                    <a:lnTo>
                      <a:pt x="202" y="131"/>
                    </a:lnTo>
                    <a:lnTo>
                      <a:pt x="202" y="2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Rectangle 14"/>
              <p:cNvSpPr>
                <a:spLocks noChangeArrowheads="1"/>
              </p:cNvSpPr>
              <p:nvPr/>
            </p:nvSpPr>
            <p:spPr bwMode="auto">
              <a:xfrm>
                <a:off x="6767514" y="4368800"/>
                <a:ext cx="74613" cy="2365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 name="Freeform 15"/>
              <p:cNvSpPr/>
              <p:nvPr/>
            </p:nvSpPr>
            <p:spPr bwMode="auto">
              <a:xfrm>
                <a:off x="6916739" y="4368800"/>
                <a:ext cx="200025" cy="236538"/>
              </a:xfrm>
              <a:custGeom>
                <a:avLst/>
                <a:gdLst>
                  <a:gd name="T0" fmla="*/ 0 w 548"/>
                  <a:gd name="T1" fmla="*/ 0 h 649"/>
                  <a:gd name="T2" fmla="*/ 538 w 548"/>
                  <a:gd name="T3" fmla="*/ 0 h 649"/>
                  <a:gd name="T4" fmla="*/ 538 w 548"/>
                  <a:gd name="T5" fmla="*/ 139 h 649"/>
                  <a:gd name="T6" fmla="*/ 201 w 548"/>
                  <a:gd name="T7" fmla="*/ 139 h 649"/>
                  <a:gd name="T8" fmla="*/ 201 w 548"/>
                  <a:gd name="T9" fmla="*/ 241 h 649"/>
                  <a:gd name="T10" fmla="*/ 514 w 548"/>
                  <a:gd name="T11" fmla="*/ 241 h 649"/>
                  <a:gd name="T12" fmla="*/ 514 w 548"/>
                  <a:gd name="T13" fmla="*/ 374 h 649"/>
                  <a:gd name="T14" fmla="*/ 201 w 548"/>
                  <a:gd name="T15" fmla="*/ 374 h 649"/>
                  <a:gd name="T16" fmla="*/ 201 w 548"/>
                  <a:gd name="T17" fmla="*/ 502 h 649"/>
                  <a:gd name="T18" fmla="*/ 548 w 548"/>
                  <a:gd name="T19" fmla="*/ 502 h 649"/>
                  <a:gd name="T20" fmla="*/ 548 w 548"/>
                  <a:gd name="T21" fmla="*/ 649 h 649"/>
                  <a:gd name="T22" fmla="*/ 0 w 548"/>
                  <a:gd name="T23" fmla="*/ 649 h 649"/>
                  <a:gd name="T24" fmla="*/ 0 w 548"/>
                  <a:gd name="T25"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649">
                    <a:moveTo>
                      <a:pt x="0" y="0"/>
                    </a:moveTo>
                    <a:lnTo>
                      <a:pt x="538" y="0"/>
                    </a:lnTo>
                    <a:lnTo>
                      <a:pt x="538" y="139"/>
                    </a:lnTo>
                    <a:lnTo>
                      <a:pt x="201" y="139"/>
                    </a:lnTo>
                    <a:lnTo>
                      <a:pt x="201" y="241"/>
                    </a:lnTo>
                    <a:lnTo>
                      <a:pt x="514" y="241"/>
                    </a:lnTo>
                    <a:lnTo>
                      <a:pt x="514" y="374"/>
                    </a:lnTo>
                    <a:lnTo>
                      <a:pt x="201" y="374"/>
                    </a:lnTo>
                    <a:lnTo>
                      <a:pt x="201" y="502"/>
                    </a:lnTo>
                    <a:lnTo>
                      <a:pt x="548" y="502"/>
                    </a:lnTo>
                    <a:lnTo>
                      <a:pt x="548" y="649"/>
                    </a:lnTo>
                    <a:lnTo>
                      <a:pt x="0" y="649"/>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6"/>
              <p:cNvSpPr/>
              <p:nvPr/>
            </p:nvSpPr>
            <p:spPr bwMode="auto">
              <a:xfrm>
                <a:off x="7178676" y="4368800"/>
                <a:ext cx="225425" cy="236538"/>
              </a:xfrm>
              <a:custGeom>
                <a:avLst/>
                <a:gdLst>
                  <a:gd name="T0" fmla="*/ 0 w 621"/>
                  <a:gd name="T1" fmla="*/ 0 h 649"/>
                  <a:gd name="T2" fmla="*/ 188 w 621"/>
                  <a:gd name="T3" fmla="*/ 0 h 649"/>
                  <a:gd name="T4" fmla="*/ 432 w 621"/>
                  <a:gd name="T5" fmla="*/ 358 h 649"/>
                  <a:gd name="T6" fmla="*/ 432 w 621"/>
                  <a:gd name="T7" fmla="*/ 0 h 649"/>
                  <a:gd name="T8" fmla="*/ 621 w 621"/>
                  <a:gd name="T9" fmla="*/ 0 h 649"/>
                  <a:gd name="T10" fmla="*/ 621 w 621"/>
                  <a:gd name="T11" fmla="*/ 649 h 649"/>
                  <a:gd name="T12" fmla="*/ 432 w 621"/>
                  <a:gd name="T13" fmla="*/ 649 h 649"/>
                  <a:gd name="T14" fmla="*/ 189 w 621"/>
                  <a:gd name="T15" fmla="*/ 292 h 649"/>
                  <a:gd name="T16" fmla="*/ 189 w 621"/>
                  <a:gd name="T17" fmla="*/ 649 h 649"/>
                  <a:gd name="T18" fmla="*/ 0 w 621"/>
                  <a:gd name="T19" fmla="*/ 649 h 649"/>
                  <a:gd name="T20" fmla="*/ 0 w 621"/>
                  <a:gd name="T21"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1" h="649">
                    <a:moveTo>
                      <a:pt x="0" y="0"/>
                    </a:moveTo>
                    <a:lnTo>
                      <a:pt x="188" y="0"/>
                    </a:lnTo>
                    <a:lnTo>
                      <a:pt x="432" y="358"/>
                    </a:lnTo>
                    <a:lnTo>
                      <a:pt x="432" y="0"/>
                    </a:lnTo>
                    <a:lnTo>
                      <a:pt x="621" y="0"/>
                    </a:lnTo>
                    <a:lnTo>
                      <a:pt x="621" y="649"/>
                    </a:lnTo>
                    <a:lnTo>
                      <a:pt x="432" y="649"/>
                    </a:lnTo>
                    <a:lnTo>
                      <a:pt x="189" y="292"/>
                    </a:lnTo>
                    <a:lnTo>
                      <a:pt x="189" y="649"/>
                    </a:lnTo>
                    <a:lnTo>
                      <a:pt x="0" y="649"/>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7"/>
              <p:cNvSpPr/>
              <p:nvPr/>
            </p:nvSpPr>
            <p:spPr bwMode="auto">
              <a:xfrm>
                <a:off x="7459664" y="4368800"/>
                <a:ext cx="222250" cy="236538"/>
              </a:xfrm>
              <a:custGeom>
                <a:avLst/>
                <a:gdLst>
                  <a:gd name="T0" fmla="*/ 0 w 611"/>
                  <a:gd name="T1" fmla="*/ 0 h 649"/>
                  <a:gd name="T2" fmla="*/ 611 w 611"/>
                  <a:gd name="T3" fmla="*/ 0 h 649"/>
                  <a:gd name="T4" fmla="*/ 611 w 611"/>
                  <a:gd name="T5" fmla="*/ 161 h 649"/>
                  <a:gd name="T6" fmla="*/ 406 w 611"/>
                  <a:gd name="T7" fmla="*/ 161 h 649"/>
                  <a:gd name="T8" fmla="*/ 406 w 611"/>
                  <a:gd name="T9" fmla="*/ 649 h 649"/>
                  <a:gd name="T10" fmla="*/ 205 w 611"/>
                  <a:gd name="T11" fmla="*/ 649 h 649"/>
                  <a:gd name="T12" fmla="*/ 205 w 611"/>
                  <a:gd name="T13" fmla="*/ 161 h 649"/>
                  <a:gd name="T14" fmla="*/ 0 w 611"/>
                  <a:gd name="T15" fmla="*/ 161 h 649"/>
                  <a:gd name="T16" fmla="*/ 0 w 611"/>
                  <a:gd name="T17"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1" h="649">
                    <a:moveTo>
                      <a:pt x="0" y="0"/>
                    </a:moveTo>
                    <a:lnTo>
                      <a:pt x="611" y="0"/>
                    </a:lnTo>
                    <a:lnTo>
                      <a:pt x="611" y="161"/>
                    </a:lnTo>
                    <a:lnTo>
                      <a:pt x="406" y="161"/>
                    </a:lnTo>
                    <a:lnTo>
                      <a:pt x="406" y="649"/>
                    </a:lnTo>
                    <a:lnTo>
                      <a:pt x="205" y="649"/>
                    </a:lnTo>
                    <a:lnTo>
                      <a:pt x="205" y="161"/>
                    </a:lnTo>
                    <a:lnTo>
                      <a:pt x="0" y="16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6" name="Freeform 5"/>
            <p:cNvSpPr>
              <a:spLocks noEditPoints="1"/>
            </p:cNvSpPr>
            <p:nvPr userDrawn="1"/>
          </p:nvSpPr>
          <p:spPr bwMode="auto">
            <a:xfrm>
              <a:off x="1829693" y="2470656"/>
              <a:ext cx="703318" cy="619126"/>
            </a:xfrm>
            <a:custGeom>
              <a:avLst/>
              <a:gdLst>
                <a:gd name="T0" fmla="*/ 4410 w 5345"/>
                <a:gd name="T1" fmla="*/ 2838 h 4709"/>
                <a:gd name="T2" fmla="*/ 5345 w 5345"/>
                <a:gd name="T3" fmla="*/ 3773 h 4709"/>
                <a:gd name="T4" fmla="*/ 4410 w 5345"/>
                <a:gd name="T5" fmla="*/ 4709 h 4709"/>
                <a:gd name="T6" fmla="*/ 3474 w 5345"/>
                <a:gd name="T7" fmla="*/ 3773 h 4709"/>
                <a:gd name="T8" fmla="*/ 4410 w 5345"/>
                <a:gd name="T9" fmla="*/ 2838 h 4709"/>
                <a:gd name="T10" fmla="*/ 0 w 5345"/>
                <a:gd name="T11" fmla="*/ 473 h 4709"/>
                <a:gd name="T12" fmla="*/ 525 w 5345"/>
                <a:gd name="T13" fmla="*/ 0 h 4709"/>
                <a:gd name="T14" fmla="*/ 2834 w 5345"/>
                <a:gd name="T15" fmla="*/ 0 h 4709"/>
                <a:gd name="T16" fmla="*/ 4429 w 5345"/>
                <a:gd name="T17" fmla="*/ 1413 h 4709"/>
                <a:gd name="T18" fmla="*/ 4429 w 5345"/>
                <a:gd name="T19" fmla="*/ 2534 h 4709"/>
                <a:gd name="T20" fmla="*/ 3347 w 5345"/>
                <a:gd name="T21" fmla="*/ 4302 h 4709"/>
                <a:gd name="T22" fmla="*/ 3029 w 5345"/>
                <a:gd name="T23" fmla="*/ 4429 h 4709"/>
                <a:gd name="T24" fmla="*/ 388 w 5345"/>
                <a:gd name="T25" fmla="*/ 4429 h 4709"/>
                <a:gd name="T26" fmla="*/ 0 w 5345"/>
                <a:gd name="T27" fmla="*/ 4041 h 4709"/>
                <a:gd name="T28" fmla="*/ 0 w 5345"/>
                <a:gd name="T29" fmla="*/ 3329 h 4709"/>
                <a:gd name="T30" fmla="*/ 296 w 5345"/>
                <a:gd name="T31" fmla="*/ 3067 h 4709"/>
                <a:gd name="T32" fmla="*/ 2357 w 5345"/>
                <a:gd name="T33" fmla="*/ 3067 h 4709"/>
                <a:gd name="T34" fmla="*/ 3029 w 5345"/>
                <a:gd name="T35" fmla="*/ 2547 h 4709"/>
                <a:gd name="T36" fmla="*/ 3029 w 5345"/>
                <a:gd name="T37" fmla="*/ 1949 h 4709"/>
                <a:gd name="T38" fmla="*/ 2522 w 5345"/>
                <a:gd name="T39" fmla="*/ 1413 h 4709"/>
                <a:gd name="T40" fmla="*/ 1387 w 5345"/>
                <a:gd name="T41" fmla="*/ 1413 h 4709"/>
                <a:gd name="T42" fmla="*/ 1387 w 5345"/>
                <a:gd name="T43" fmla="*/ 2594 h 4709"/>
                <a:gd name="T44" fmla="*/ 1136 w 5345"/>
                <a:gd name="T45" fmla="*/ 2838 h 4709"/>
                <a:gd name="T46" fmla="*/ 328 w 5345"/>
                <a:gd name="T47" fmla="*/ 2838 h 4709"/>
                <a:gd name="T48" fmla="*/ 0 w 5345"/>
                <a:gd name="T49" fmla="*/ 2540 h 4709"/>
                <a:gd name="T50" fmla="*/ 0 w 5345"/>
                <a:gd name="T51" fmla="*/ 473 h 4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45" h="4709">
                  <a:moveTo>
                    <a:pt x="4410" y="2838"/>
                  </a:moveTo>
                  <a:cubicBezTo>
                    <a:pt x="4926" y="2838"/>
                    <a:pt x="5345" y="3257"/>
                    <a:pt x="5345" y="3773"/>
                  </a:cubicBezTo>
                  <a:cubicBezTo>
                    <a:pt x="5345" y="4290"/>
                    <a:pt x="4926" y="4709"/>
                    <a:pt x="4410" y="4709"/>
                  </a:cubicBezTo>
                  <a:cubicBezTo>
                    <a:pt x="3893" y="4709"/>
                    <a:pt x="3474" y="4290"/>
                    <a:pt x="3474" y="3773"/>
                  </a:cubicBezTo>
                  <a:cubicBezTo>
                    <a:pt x="3474" y="3257"/>
                    <a:pt x="3893" y="2838"/>
                    <a:pt x="4410" y="2838"/>
                  </a:cubicBezTo>
                  <a:close/>
                  <a:moveTo>
                    <a:pt x="0" y="473"/>
                  </a:moveTo>
                  <a:cubicBezTo>
                    <a:pt x="0" y="159"/>
                    <a:pt x="206" y="0"/>
                    <a:pt x="525" y="0"/>
                  </a:cubicBezTo>
                  <a:cubicBezTo>
                    <a:pt x="1295" y="0"/>
                    <a:pt x="2064" y="0"/>
                    <a:pt x="2834" y="0"/>
                  </a:cubicBezTo>
                  <a:cubicBezTo>
                    <a:pt x="3563" y="0"/>
                    <a:pt x="4429" y="742"/>
                    <a:pt x="4429" y="1413"/>
                  </a:cubicBezTo>
                  <a:cubicBezTo>
                    <a:pt x="4429" y="1786"/>
                    <a:pt x="4429" y="2160"/>
                    <a:pt x="4429" y="2534"/>
                  </a:cubicBezTo>
                  <a:cubicBezTo>
                    <a:pt x="3599" y="2664"/>
                    <a:pt x="2926" y="2995"/>
                    <a:pt x="3347" y="4302"/>
                  </a:cubicBezTo>
                  <a:cubicBezTo>
                    <a:pt x="3274" y="4379"/>
                    <a:pt x="3129" y="4429"/>
                    <a:pt x="3029" y="4429"/>
                  </a:cubicBezTo>
                  <a:cubicBezTo>
                    <a:pt x="2179" y="4429"/>
                    <a:pt x="1238" y="4429"/>
                    <a:pt x="388" y="4429"/>
                  </a:cubicBezTo>
                  <a:cubicBezTo>
                    <a:pt x="47" y="4429"/>
                    <a:pt x="0" y="4210"/>
                    <a:pt x="0" y="4041"/>
                  </a:cubicBezTo>
                  <a:cubicBezTo>
                    <a:pt x="0" y="3846"/>
                    <a:pt x="0" y="3524"/>
                    <a:pt x="0" y="3329"/>
                  </a:cubicBezTo>
                  <a:cubicBezTo>
                    <a:pt x="0" y="3153"/>
                    <a:pt x="134" y="3067"/>
                    <a:pt x="296" y="3067"/>
                  </a:cubicBezTo>
                  <a:cubicBezTo>
                    <a:pt x="983" y="3067"/>
                    <a:pt x="1670" y="3067"/>
                    <a:pt x="2357" y="3067"/>
                  </a:cubicBezTo>
                  <a:cubicBezTo>
                    <a:pt x="2692" y="3067"/>
                    <a:pt x="3029" y="2876"/>
                    <a:pt x="3029" y="2547"/>
                  </a:cubicBezTo>
                  <a:cubicBezTo>
                    <a:pt x="3029" y="2347"/>
                    <a:pt x="3029" y="2148"/>
                    <a:pt x="3029" y="1949"/>
                  </a:cubicBezTo>
                  <a:cubicBezTo>
                    <a:pt x="3029" y="1741"/>
                    <a:pt x="2726" y="1413"/>
                    <a:pt x="2522" y="1413"/>
                  </a:cubicBezTo>
                  <a:cubicBezTo>
                    <a:pt x="2144" y="1413"/>
                    <a:pt x="1766" y="1413"/>
                    <a:pt x="1387" y="1413"/>
                  </a:cubicBezTo>
                  <a:cubicBezTo>
                    <a:pt x="1387" y="1767"/>
                    <a:pt x="1387" y="2240"/>
                    <a:pt x="1387" y="2594"/>
                  </a:cubicBezTo>
                  <a:cubicBezTo>
                    <a:pt x="1387" y="2715"/>
                    <a:pt x="1302" y="2838"/>
                    <a:pt x="1136" y="2838"/>
                  </a:cubicBezTo>
                  <a:cubicBezTo>
                    <a:pt x="879" y="2838"/>
                    <a:pt x="584" y="2838"/>
                    <a:pt x="328" y="2838"/>
                  </a:cubicBezTo>
                  <a:cubicBezTo>
                    <a:pt x="107" y="2838"/>
                    <a:pt x="0" y="2709"/>
                    <a:pt x="0" y="2540"/>
                  </a:cubicBezTo>
                  <a:cubicBezTo>
                    <a:pt x="0" y="1851"/>
                    <a:pt x="0" y="1162"/>
                    <a:pt x="0" y="473"/>
                  </a:cubicBezTo>
                  <a:close/>
                </a:path>
              </a:pathLst>
            </a:custGeom>
            <a:grpFill/>
            <a:ln>
              <a:noFill/>
            </a:ln>
            <a:scene3d>
              <a:camera prst="perspectiveBelow" fov="1500000">
                <a:rot lat="600000" lon="0" rev="0"/>
              </a:camera>
              <a:lightRig rig="chilly" dir="t"/>
            </a:scene3d>
            <a:sp3d prstMaterial="metal">
              <a:extrusionClr>
                <a:srgbClr val="FF0000"/>
              </a:extrusionClr>
              <a:contourClr>
                <a:srgbClr val="C00000"/>
              </a:contourClr>
            </a:sp3d>
          </p:spPr>
          <p:txBody>
            <a:bodyPr vert="horz" wrap="square" lIns="91440" tIns="45720" rIns="91440" bIns="45720" numCol="1" anchor="t" anchorCtr="0" compatLnSpc="1"/>
            <a:lstStyle/>
            <a:p>
              <a:endParaRPr lang="zh-CN" altLang="en-US"/>
            </a:p>
          </p:txBody>
        </p:sp>
      </p:grpSp>
      <p:sp>
        <p:nvSpPr>
          <p:cNvPr id="27" name="圆角矩形 26"/>
          <p:cNvSpPr/>
          <p:nvPr userDrawn="1"/>
        </p:nvSpPr>
        <p:spPr>
          <a:xfrm>
            <a:off x="-7152" y="1856946"/>
            <a:ext cx="1025584" cy="2284677"/>
          </a:xfrm>
          <a:prstGeom prst="roundRect">
            <a:avLst>
              <a:gd name="adj" fmla="val 0"/>
            </a:avLst>
          </a:prstGeom>
          <a:solidFill>
            <a:schemeClr val="bg1">
              <a:lumMod val="95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8" name="圆角矩形 27"/>
          <p:cNvSpPr/>
          <p:nvPr userDrawn="1"/>
        </p:nvSpPr>
        <p:spPr>
          <a:xfrm>
            <a:off x="3320322" y="1856945"/>
            <a:ext cx="8893518" cy="2284677"/>
          </a:xfrm>
          <a:prstGeom prst="roundRect">
            <a:avLst>
              <a:gd name="adj" fmla="val 0"/>
            </a:avLst>
          </a:prstGeom>
          <a:solidFill>
            <a:schemeClr val="bg1">
              <a:lumMod val="95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3539401" y="2239699"/>
            <a:ext cx="8122400" cy="947126"/>
          </a:xfrm>
        </p:spPr>
        <p:txBody>
          <a:bodyPr anchor="b">
            <a:normAutofit/>
          </a:bodyPr>
          <a:lstStyle>
            <a:lvl1pPr algn="ctr">
              <a:defRPr sz="48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5200993" y="3386820"/>
            <a:ext cx="4799215" cy="436868"/>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ppt_w</p:attrName>
                                        </p:attrNameLst>
                                      </p:cBhvr>
                                      <p:tavLst>
                                        <p:tav tm="0">
                                          <p:val>
                                            <p:fltVal val="0"/>
                                          </p:val>
                                        </p:tav>
                                        <p:tav tm="100000">
                                          <p:val>
                                            <p:strVal val="#ppt_w"/>
                                          </p:val>
                                        </p:tav>
                                      </p:tavLst>
                                    </p:anim>
                                    <p:anim calcmode="lin" valueType="num">
                                      <p:cBhvr>
                                        <p:cTn id="8" dur="250" fill="hold"/>
                                        <p:tgtEl>
                                          <p:spTgt spid="7"/>
                                        </p:tgtEl>
                                        <p:attrNameLst>
                                          <p:attrName>ppt_h</p:attrName>
                                        </p:attrNameLst>
                                      </p:cBhvr>
                                      <p:tavLst>
                                        <p:tav tm="0">
                                          <p:val>
                                            <p:fltVal val="0"/>
                                          </p:val>
                                        </p:tav>
                                        <p:tav tm="100000">
                                          <p:val>
                                            <p:strVal val="#ppt_h"/>
                                          </p:val>
                                        </p:tav>
                                      </p:tavLst>
                                    </p:anim>
                                    <p:animEffect transition="in" filter="fade">
                                      <p:cBhvr>
                                        <p:cTn id="9" dur="25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250" fill="hold"/>
                                        <p:tgtEl>
                                          <p:spTgt spid="27"/>
                                        </p:tgtEl>
                                        <p:attrNameLst>
                                          <p:attrName>ppt_w</p:attrName>
                                        </p:attrNameLst>
                                      </p:cBhvr>
                                      <p:tavLst>
                                        <p:tav tm="0">
                                          <p:val>
                                            <p:fltVal val="0"/>
                                          </p:val>
                                        </p:tav>
                                        <p:tav tm="100000">
                                          <p:val>
                                            <p:strVal val="#ppt_w"/>
                                          </p:val>
                                        </p:tav>
                                      </p:tavLst>
                                    </p:anim>
                                    <p:anim calcmode="lin" valueType="num">
                                      <p:cBhvr>
                                        <p:cTn id="15" dur="250" fill="hold"/>
                                        <p:tgtEl>
                                          <p:spTgt spid="27"/>
                                        </p:tgtEl>
                                        <p:attrNameLst>
                                          <p:attrName>ppt_h</p:attrName>
                                        </p:attrNameLst>
                                      </p:cBhvr>
                                      <p:tavLst>
                                        <p:tav tm="0">
                                          <p:val>
                                            <p:fltVal val="0"/>
                                          </p:val>
                                        </p:tav>
                                        <p:tav tm="100000">
                                          <p:val>
                                            <p:strVal val="#ppt_h"/>
                                          </p:val>
                                        </p:tav>
                                      </p:tavLst>
                                    </p:anim>
                                    <p:animEffect transition="in" filter="fade">
                                      <p:cBhvr>
                                        <p:cTn id="16" dur="25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250" fill="hold"/>
                                        <p:tgtEl>
                                          <p:spTgt spid="28"/>
                                        </p:tgtEl>
                                        <p:attrNameLst>
                                          <p:attrName>ppt_w</p:attrName>
                                        </p:attrNameLst>
                                      </p:cBhvr>
                                      <p:tavLst>
                                        <p:tav tm="0">
                                          <p:val>
                                            <p:fltVal val="0"/>
                                          </p:val>
                                        </p:tav>
                                        <p:tav tm="100000">
                                          <p:val>
                                            <p:strVal val="#ppt_w"/>
                                          </p:val>
                                        </p:tav>
                                      </p:tavLst>
                                    </p:anim>
                                    <p:anim calcmode="lin" valueType="num">
                                      <p:cBhvr>
                                        <p:cTn id="22" dur="250" fill="hold"/>
                                        <p:tgtEl>
                                          <p:spTgt spid="28"/>
                                        </p:tgtEl>
                                        <p:attrNameLst>
                                          <p:attrName>ppt_h</p:attrName>
                                        </p:attrNameLst>
                                      </p:cBhvr>
                                      <p:tavLst>
                                        <p:tav tm="0">
                                          <p:val>
                                            <p:fltVal val="0"/>
                                          </p:val>
                                        </p:tav>
                                        <p:tav tm="100000">
                                          <p:val>
                                            <p:strVal val="#ppt_h"/>
                                          </p:val>
                                        </p:tav>
                                      </p:tavLst>
                                    </p:anim>
                                    <p:animEffect transition="in" filter="fade">
                                      <p:cBhvr>
                                        <p:cTn id="23"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animBg="1"/>
      <p:bldP spid="2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7B43FF5-7960-4108-9AAA-20EE908C2B6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AB0714-0E1C-4D0C-9B96-E440A1945ED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7B43FF5-7960-4108-9AAA-20EE908C2B6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AB0714-0E1C-4D0C-9B96-E440A1945ED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7B43FF5-7960-4108-9AAA-20EE908C2B6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AB0714-0E1C-4D0C-9B96-E440A1945ED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7B43FF5-7960-4108-9AAA-20EE908C2B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AB0714-0E1C-4D0C-9B96-E440A1945ED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7B43FF5-7960-4108-9AAA-20EE908C2B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AB0714-0E1C-4D0C-9B96-E440A1945ED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15164" y="245439"/>
            <a:ext cx="10515600" cy="526948"/>
          </a:xfrm>
        </p:spPr>
        <p:txBody>
          <a:bodyPr>
            <a:noAutofit/>
          </a:bodyPr>
          <a:lstStyle>
            <a:lvl1pPr>
              <a:defRPr sz="4000">
                <a:solidFill>
                  <a:srgbClr val="8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90864" y="1448542"/>
            <a:ext cx="10515600" cy="4351338"/>
          </a:xfrm>
        </p:spPr>
        <p:txBody>
          <a:bodyPr/>
          <a:lstStyle>
            <a:lvl1pPr>
              <a:lnSpc>
                <a:spcPct val="150000"/>
              </a:lnSpc>
              <a:defRPr>
                <a:solidFill>
                  <a:schemeClr val="bg2">
                    <a:lumMod val="10000"/>
                  </a:schemeClr>
                </a:solidFill>
                <a:latin typeface="微软雅黑" panose="020B0503020204020204" pitchFamily="34" charset="-122"/>
                <a:ea typeface="微软雅黑" panose="020B0503020204020204" pitchFamily="34" charset="-122"/>
              </a:defRPr>
            </a:lvl1pPr>
            <a:lvl2pPr>
              <a:lnSpc>
                <a:spcPct val="150000"/>
              </a:lnSpc>
              <a:defRPr>
                <a:solidFill>
                  <a:schemeClr val="bg2">
                    <a:lumMod val="10000"/>
                  </a:schemeClr>
                </a:solidFill>
                <a:latin typeface="微软雅黑" panose="020B0503020204020204" pitchFamily="34" charset="-122"/>
                <a:ea typeface="微软雅黑" panose="020B0503020204020204" pitchFamily="34" charset="-122"/>
              </a:defRPr>
            </a:lvl2pPr>
            <a:lvl3pPr>
              <a:lnSpc>
                <a:spcPct val="150000"/>
              </a:lnSpc>
              <a:defRPr>
                <a:solidFill>
                  <a:schemeClr val="bg2">
                    <a:lumMod val="10000"/>
                  </a:schemeClr>
                </a:solidFill>
                <a:latin typeface="微软雅黑" panose="020B0503020204020204" pitchFamily="34" charset="-122"/>
                <a:ea typeface="微软雅黑" panose="020B0503020204020204" pitchFamily="34" charset="-122"/>
              </a:defRPr>
            </a:lvl3pPr>
            <a:lvl4pPr>
              <a:lnSpc>
                <a:spcPct val="150000"/>
              </a:lnSpc>
              <a:defRPr>
                <a:solidFill>
                  <a:schemeClr val="bg2">
                    <a:lumMod val="10000"/>
                  </a:schemeClr>
                </a:solidFill>
                <a:latin typeface="微软雅黑" panose="020B0503020204020204" pitchFamily="34" charset="-122"/>
                <a:ea typeface="微软雅黑" panose="020B0503020204020204" pitchFamily="34" charset="-122"/>
              </a:defRPr>
            </a:lvl4pPr>
            <a:lvl5pPr>
              <a:lnSpc>
                <a:spcPct val="150000"/>
              </a:lnSpc>
              <a:defRPr>
                <a:solidFill>
                  <a:schemeClr val="bg2">
                    <a:lumMod val="10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45" name="组合 44"/>
          <p:cNvGrpSpPr/>
          <p:nvPr userDrawn="1"/>
        </p:nvGrpSpPr>
        <p:grpSpPr>
          <a:xfrm>
            <a:off x="1" y="6811007"/>
            <a:ext cx="12191999" cy="46993"/>
            <a:chOff x="1" y="5184320"/>
            <a:chExt cx="12191999" cy="46993"/>
          </a:xfrm>
        </p:grpSpPr>
        <p:sp>
          <p:nvSpPr>
            <p:cNvPr id="43" name="矩形 42"/>
            <p:cNvSpPr/>
            <p:nvPr userDrawn="1"/>
          </p:nvSpPr>
          <p:spPr>
            <a:xfrm flipV="1">
              <a:off x="9225643" y="5184320"/>
              <a:ext cx="2966357" cy="469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userDrawn="1"/>
          </p:nvSpPr>
          <p:spPr>
            <a:xfrm flipV="1">
              <a:off x="1" y="5184320"/>
              <a:ext cx="9225640" cy="469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userDrawn="1"/>
        </p:nvGrpSpPr>
        <p:grpSpPr>
          <a:xfrm flipH="1">
            <a:off x="1" y="-8325"/>
            <a:ext cx="12192000" cy="55158"/>
            <a:chOff x="1" y="5184320"/>
            <a:chExt cx="12192000" cy="46993"/>
          </a:xfrm>
        </p:grpSpPr>
        <p:sp>
          <p:nvSpPr>
            <p:cNvPr id="47" name="矩形 46"/>
            <p:cNvSpPr/>
            <p:nvPr userDrawn="1"/>
          </p:nvSpPr>
          <p:spPr>
            <a:xfrm flipV="1">
              <a:off x="11501138" y="5184320"/>
              <a:ext cx="690863" cy="469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userDrawn="1"/>
          </p:nvSpPr>
          <p:spPr>
            <a:xfrm flipV="1">
              <a:off x="1" y="5184320"/>
              <a:ext cx="11501137" cy="469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合 4"/>
          <p:cNvGrpSpPr/>
          <p:nvPr userDrawn="1"/>
        </p:nvGrpSpPr>
        <p:grpSpPr>
          <a:xfrm>
            <a:off x="11426900" y="248611"/>
            <a:ext cx="526948" cy="526948"/>
            <a:chOff x="1112664" y="751824"/>
            <a:chExt cx="1491457" cy="1491457"/>
          </a:xfrm>
        </p:grpSpPr>
        <p:sp>
          <p:nvSpPr>
            <p:cNvPr id="6" name="圆角矩形 5"/>
            <p:cNvSpPr/>
            <p:nvPr/>
          </p:nvSpPr>
          <p:spPr>
            <a:xfrm>
              <a:off x="1112664" y="751824"/>
              <a:ext cx="1491457" cy="1491457"/>
            </a:xfrm>
            <a:prstGeom prst="roundRect">
              <a:avLst>
                <a:gd name="adj" fmla="val 5238"/>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5"/>
            <p:cNvSpPr>
              <a:spLocks noEditPoints="1"/>
            </p:cNvSpPr>
            <p:nvPr/>
          </p:nvSpPr>
          <p:spPr bwMode="auto">
            <a:xfrm>
              <a:off x="1560729" y="1107185"/>
              <a:ext cx="703318" cy="619126"/>
            </a:xfrm>
            <a:custGeom>
              <a:avLst/>
              <a:gdLst>
                <a:gd name="T0" fmla="*/ 4410 w 5345"/>
                <a:gd name="T1" fmla="*/ 2838 h 4709"/>
                <a:gd name="T2" fmla="*/ 5345 w 5345"/>
                <a:gd name="T3" fmla="*/ 3773 h 4709"/>
                <a:gd name="T4" fmla="*/ 4410 w 5345"/>
                <a:gd name="T5" fmla="*/ 4709 h 4709"/>
                <a:gd name="T6" fmla="*/ 3474 w 5345"/>
                <a:gd name="T7" fmla="*/ 3773 h 4709"/>
                <a:gd name="T8" fmla="*/ 4410 w 5345"/>
                <a:gd name="T9" fmla="*/ 2838 h 4709"/>
                <a:gd name="T10" fmla="*/ 0 w 5345"/>
                <a:gd name="T11" fmla="*/ 473 h 4709"/>
                <a:gd name="T12" fmla="*/ 525 w 5345"/>
                <a:gd name="T13" fmla="*/ 0 h 4709"/>
                <a:gd name="T14" fmla="*/ 2834 w 5345"/>
                <a:gd name="T15" fmla="*/ 0 h 4709"/>
                <a:gd name="T16" fmla="*/ 4429 w 5345"/>
                <a:gd name="T17" fmla="*/ 1413 h 4709"/>
                <a:gd name="T18" fmla="*/ 4429 w 5345"/>
                <a:gd name="T19" fmla="*/ 2534 h 4709"/>
                <a:gd name="T20" fmla="*/ 3347 w 5345"/>
                <a:gd name="T21" fmla="*/ 4302 h 4709"/>
                <a:gd name="T22" fmla="*/ 3029 w 5345"/>
                <a:gd name="T23" fmla="*/ 4429 h 4709"/>
                <a:gd name="T24" fmla="*/ 388 w 5345"/>
                <a:gd name="T25" fmla="*/ 4429 h 4709"/>
                <a:gd name="T26" fmla="*/ 0 w 5345"/>
                <a:gd name="T27" fmla="*/ 4041 h 4709"/>
                <a:gd name="T28" fmla="*/ 0 w 5345"/>
                <a:gd name="T29" fmla="*/ 3329 h 4709"/>
                <a:gd name="T30" fmla="*/ 296 w 5345"/>
                <a:gd name="T31" fmla="*/ 3067 h 4709"/>
                <a:gd name="T32" fmla="*/ 2357 w 5345"/>
                <a:gd name="T33" fmla="*/ 3067 h 4709"/>
                <a:gd name="T34" fmla="*/ 3029 w 5345"/>
                <a:gd name="T35" fmla="*/ 2547 h 4709"/>
                <a:gd name="T36" fmla="*/ 3029 w 5345"/>
                <a:gd name="T37" fmla="*/ 1949 h 4709"/>
                <a:gd name="T38" fmla="*/ 2522 w 5345"/>
                <a:gd name="T39" fmla="*/ 1413 h 4709"/>
                <a:gd name="T40" fmla="*/ 1387 w 5345"/>
                <a:gd name="T41" fmla="*/ 1413 h 4709"/>
                <a:gd name="T42" fmla="*/ 1387 w 5345"/>
                <a:gd name="T43" fmla="*/ 2594 h 4709"/>
                <a:gd name="T44" fmla="*/ 1136 w 5345"/>
                <a:gd name="T45" fmla="*/ 2838 h 4709"/>
                <a:gd name="T46" fmla="*/ 328 w 5345"/>
                <a:gd name="T47" fmla="*/ 2838 h 4709"/>
                <a:gd name="T48" fmla="*/ 0 w 5345"/>
                <a:gd name="T49" fmla="*/ 2540 h 4709"/>
                <a:gd name="T50" fmla="*/ 0 w 5345"/>
                <a:gd name="T51" fmla="*/ 473 h 4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45" h="4709">
                  <a:moveTo>
                    <a:pt x="4410" y="2838"/>
                  </a:moveTo>
                  <a:cubicBezTo>
                    <a:pt x="4926" y="2838"/>
                    <a:pt x="5345" y="3257"/>
                    <a:pt x="5345" y="3773"/>
                  </a:cubicBezTo>
                  <a:cubicBezTo>
                    <a:pt x="5345" y="4290"/>
                    <a:pt x="4926" y="4709"/>
                    <a:pt x="4410" y="4709"/>
                  </a:cubicBezTo>
                  <a:cubicBezTo>
                    <a:pt x="3893" y="4709"/>
                    <a:pt x="3474" y="4290"/>
                    <a:pt x="3474" y="3773"/>
                  </a:cubicBezTo>
                  <a:cubicBezTo>
                    <a:pt x="3474" y="3257"/>
                    <a:pt x="3893" y="2838"/>
                    <a:pt x="4410" y="2838"/>
                  </a:cubicBezTo>
                  <a:close/>
                  <a:moveTo>
                    <a:pt x="0" y="473"/>
                  </a:moveTo>
                  <a:cubicBezTo>
                    <a:pt x="0" y="159"/>
                    <a:pt x="206" y="0"/>
                    <a:pt x="525" y="0"/>
                  </a:cubicBezTo>
                  <a:cubicBezTo>
                    <a:pt x="1295" y="0"/>
                    <a:pt x="2064" y="0"/>
                    <a:pt x="2834" y="0"/>
                  </a:cubicBezTo>
                  <a:cubicBezTo>
                    <a:pt x="3563" y="0"/>
                    <a:pt x="4429" y="742"/>
                    <a:pt x="4429" y="1413"/>
                  </a:cubicBezTo>
                  <a:cubicBezTo>
                    <a:pt x="4429" y="1786"/>
                    <a:pt x="4429" y="2160"/>
                    <a:pt x="4429" y="2534"/>
                  </a:cubicBezTo>
                  <a:cubicBezTo>
                    <a:pt x="3599" y="2664"/>
                    <a:pt x="2926" y="2995"/>
                    <a:pt x="3347" y="4302"/>
                  </a:cubicBezTo>
                  <a:cubicBezTo>
                    <a:pt x="3274" y="4379"/>
                    <a:pt x="3129" y="4429"/>
                    <a:pt x="3029" y="4429"/>
                  </a:cubicBezTo>
                  <a:cubicBezTo>
                    <a:pt x="2179" y="4429"/>
                    <a:pt x="1238" y="4429"/>
                    <a:pt x="388" y="4429"/>
                  </a:cubicBezTo>
                  <a:cubicBezTo>
                    <a:pt x="47" y="4429"/>
                    <a:pt x="0" y="4210"/>
                    <a:pt x="0" y="4041"/>
                  </a:cubicBezTo>
                  <a:cubicBezTo>
                    <a:pt x="0" y="3846"/>
                    <a:pt x="0" y="3524"/>
                    <a:pt x="0" y="3329"/>
                  </a:cubicBezTo>
                  <a:cubicBezTo>
                    <a:pt x="0" y="3153"/>
                    <a:pt x="134" y="3067"/>
                    <a:pt x="296" y="3067"/>
                  </a:cubicBezTo>
                  <a:cubicBezTo>
                    <a:pt x="983" y="3067"/>
                    <a:pt x="1670" y="3067"/>
                    <a:pt x="2357" y="3067"/>
                  </a:cubicBezTo>
                  <a:cubicBezTo>
                    <a:pt x="2692" y="3067"/>
                    <a:pt x="3029" y="2876"/>
                    <a:pt x="3029" y="2547"/>
                  </a:cubicBezTo>
                  <a:cubicBezTo>
                    <a:pt x="3029" y="2347"/>
                    <a:pt x="3029" y="2148"/>
                    <a:pt x="3029" y="1949"/>
                  </a:cubicBezTo>
                  <a:cubicBezTo>
                    <a:pt x="3029" y="1741"/>
                    <a:pt x="2726" y="1413"/>
                    <a:pt x="2522" y="1413"/>
                  </a:cubicBezTo>
                  <a:cubicBezTo>
                    <a:pt x="2144" y="1413"/>
                    <a:pt x="1766" y="1413"/>
                    <a:pt x="1387" y="1413"/>
                  </a:cubicBezTo>
                  <a:cubicBezTo>
                    <a:pt x="1387" y="1767"/>
                    <a:pt x="1387" y="2240"/>
                    <a:pt x="1387" y="2594"/>
                  </a:cubicBezTo>
                  <a:cubicBezTo>
                    <a:pt x="1387" y="2715"/>
                    <a:pt x="1302" y="2838"/>
                    <a:pt x="1136" y="2838"/>
                  </a:cubicBezTo>
                  <a:cubicBezTo>
                    <a:pt x="879" y="2838"/>
                    <a:pt x="584" y="2838"/>
                    <a:pt x="328" y="2838"/>
                  </a:cubicBezTo>
                  <a:cubicBezTo>
                    <a:pt x="107" y="2838"/>
                    <a:pt x="0" y="2709"/>
                    <a:pt x="0" y="2540"/>
                  </a:cubicBezTo>
                  <a:cubicBezTo>
                    <a:pt x="0" y="1851"/>
                    <a:pt x="0" y="1162"/>
                    <a:pt x="0" y="473"/>
                  </a:cubicBezTo>
                  <a:close/>
                </a:path>
              </a:pathLst>
            </a:custGeom>
            <a:gradFill flip="none" rotWithShape="1">
              <a:gsLst>
                <a:gs pos="0">
                  <a:schemeClr val="accent2">
                    <a:lumMod val="20000"/>
                    <a:lumOff val="80000"/>
                  </a:schemeClr>
                </a:gs>
                <a:gs pos="18000">
                  <a:schemeClr val="accent4">
                    <a:lumMod val="20000"/>
                    <a:lumOff val="80000"/>
                  </a:schemeClr>
                </a:gs>
                <a:gs pos="100000">
                  <a:schemeClr val="bg1"/>
                </a:gs>
              </a:gsLst>
              <a:path path="circle">
                <a:fillToRect l="100000" t="100000"/>
              </a:path>
              <a:tileRect r="-100000" b="-100000"/>
            </a:gradFill>
            <a:ln>
              <a:noFill/>
            </a:ln>
            <a:scene3d>
              <a:camera prst="perspectiveBelow" fov="1500000">
                <a:rot lat="600000" lon="0" rev="0"/>
              </a:camera>
              <a:lightRig rig="chilly" dir="t"/>
            </a:scene3d>
            <a:sp3d prstMaterial="metal">
              <a:bevelT w="6350" h="139700"/>
              <a:extrusionClr>
                <a:srgbClr val="FF0000"/>
              </a:extrusionClr>
              <a:contourClr>
                <a:srgbClr val="C00000"/>
              </a:contourClr>
            </a:sp3d>
          </p:spPr>
          <p:txBody>
            <a:bodyPr vert="horz" wrap="square" lIns="91440" tIns="45720" rIns="91440" bIns="45720" numCol="1" anchor="t" anchorCtr="0" compatLnSpc="1"/>
            <a:lstStyle/>
            <a:p>
              <a:endParaRPr lang="zh-CN" altLang="en-US"/>
            </a:p>
          </p:txBody>
        </p:sp>
        <p:grpSp>
          <p:nvGrpSpPr>
            <p:cNvPr id="8" name="组合 7"/>
            <p:cNvGrpSpPr/>
            <p:nvPr/>
          </p:nvGrpSpPr>
          <p:grpSpPr>
            <a:xfrm>
              <a:off x="1293235" y="1823482"/>
              <a:ext cx="1139353" cy="89202"/>
              <a:chOff x="4559301" y="4365625"/>
              <a:chExt cx="3122613" cy="244476"/>
            </a:xfrm>
            <a:solidFill>
              <a:schemeClr val="bg1"/>
            </a:solidFill>
          </p:grpSpPr>
          <p:sp>
            <p:nvSpPr>
              <p:cNvPr id="9" name="Freeform 6"/>
              <p:cNvSpPr>
                <a:spLocks noEditPoints="1"/>
              </p:cNvSpPr>
              <p:nvPr/>
            </p:nvSpPr>
            <p:spPr bwMode="auto">
              <a:xfrm>
                <a:off x="4559301" y="4368800"/>
                <a:ext cx="217488" cy="236538"/>
              </a:xfrm>
              <a:custGeom>
                <a:avLst/>
                <a:gdLst>
                  <a:gd name="T0" fmla="*/ 0 w 598"/>
                  <a:gd name="T1" fmla="*/ 0 h 649"/>
                  <a:gd name="T2" fmla="*/ 298 w 598"/>
                  <a:gd name="T3" fmla="*/ 0 h 649"/>
                  <a:gd name="T4" fmla="*/ 441 w 598"/>
                  <a:gd name="T5" fmla="*/ 24 h 649"/>
                  <a:gd name="T6" fmla="*/ 531 w 598"/>
                  <a:gd name="T7" fmla="*/ 93 h 649"/>
                  <a:gd name="T8" fmla="*/ 582 w 598"/>
                  <a:gd name="T9" fmla="*/ 196 h 649"/>
                  <a:gd name="T10" fmla="*/ 598 w 598"/>
                  <a:gd name="T11" fmla="*/ 322 h 649"/>
                  <a:gd name="T12" fmla="*/ 574 w 598"/>
                  <a:gd name="T13" fmla="*/ 483 h 649"/>
                  <a:gd name="T14" fmla="*/ 508 w 598"/>
                  <a:gd name="T15" fmla="*/ 580 h 649"/>
                  <a:gd name="T16" fmla="*/ 418 w 598"/>
                  <a:gd name="T17" fmla="*/ 631 h 649"/>
                  <a:gd name="T18" fmla="*/ 298 w 598"/>
                  <a:gd name="T19" fmla="*/ 649 h 649"/>
                  <a:gd name="T20" fmla="*/ 0 w 598"/>
                  <a:gd name="T21" fmla="*/ 649 h 649"/>
                  <a:gd name="T22" fmla="*/ 0 w 598"/>
                  <a:gd name="T23" fmla="*/ 0 h 649"/>
                  <a:gd name="T24" fmla="*/ 201 w 598"/>
                  <a:gd name="T25" fmla="*/ 147 h 649"/>
                  <a:gd name="T26" fmla="*/ 201 w 598"/>
                  <a:gd name="T27" fmla="*/ 501 h 649"/>
                  <a:gd name="T28" fmla="*/ 250 w 598"/>
                  <a:gd name="T29" fmla="*/ 501 h 649"/>
                  <a:gd name="T30" fmla="*/ 339 w 598"/>
                  <a:gd name="T31" fmla="*/ 487 h 649"/>
                  <a:gd name="T32" fmla="*/ 381 w 598"/>
                  <a:gd name="T33" fmla="*/ 438 h 649"/>
                  <a:gd name="T34" fmla="*/ 396 w 598"/>
                  <a:gd name="T35" fmla="*/ 325 h 649"/>
                  <a:gd name="T36" fmla="*/ 362 w 598"/>
                  <a:gd name="T37" fmla="*/ 185 h 649"/>
                  <a:gd name="T38" fmla="*/ 251 w 598"/>
                  <a:gd name="T39" fmla="*/ 147 h 649"/>
                  <a:gd name="T40" fmla="*/ 201 w 598"/>
                  <a:gd name="T41" fmla="*/ 147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8" h="649">
                    <a:moveTo>
                      <a:pt x="0" y="0"/>
                    </a:moveTo>
                    <a:lnTo>
                      <a:pt x="298" y="0"/>
                    </a:lnTo>
                    <a:cubicBezTo>
                      <a:pt x="357" y="0"/>
                      <a:pt x="405" y="8"/>
                      <a:pt x="441" y="24"/>
                    </a:cubicBezTo>
                    <a:cubicBezTo>
                      <a:pt x="477" y="40"/>
                      <a:pt x="507" y="63"/>
                      <a:pt x="531" y="93"/>
                    </a:cubicBezTo>
                    <a:cubicBezTo>
                      <a:pt x="554" y="123"/>
                      <a:pt x="571" y="157"/>
                      <a:pt x="582" y="196"/>
                    </a:cubicBezTo>
                    <a:cubicBezTo>
                      <a:pt x="593" y="236"/>
                      <a:pt x="598" y="277"/>
                      <a:pt x="598" y="322"/>
                    </a:cubicBezTo>
                    <a:cubicBezTo>
                      <a:pt x="598" y="391"/>
                      <a:pt x="590" y="445"/>
                      <a:pt x="574" y="483"/>
                    </a:cubicBezTo>
                    <a:cubicBezTo>
                      <a:pt x="558" y="522"/>
                      <a:pt x="537" y="554"/>
                      <a:pt x="508" y="580"/>
                    </a:cubicBezTo>
                    <a:cubicBezTo>
                      <a:pt x="480" y="605"/>
                      <a:pt x="450" y="623"/>
                      <a:pt x="418" y="631"/>
                    </a:cubicBezTo>
                    <a:cubicBezTo>
                      <a:pt x="374" y="643"/>
                      <a:pt x="334" y="649"/>
                      <a:pt x="298" y="649"/>
                    </a:cubicBezTo>
                    <a:lnTo>
                      <a:pt x="0" y="649"/>
                    </a:lnTo>
                    <a:lnTo>
                      <a:pt x="0" y="0"/>
                    </a:lnTo>
                    <a:close/>
                    <a:moveTo>
                      <a:pt x="201" y="147"/>
                    </a:moveTo>
                    <a:lnTo>
                      <a:pt x="201" y="501"/>
                    </a:lnTo>
                    <a:lnTo>
                      <a:pt x="250" y="501"/>
                    </a:lnTo>
                    <a:cubicBezTo>
                      <a:pt x="292" y="501"/>
                      <a:pt x="322" y="496"/>
                      <a:pt x="339" y="487"/>
                    </a:cubicBezTo>
                    <a:cubicBezTo>
                      <a:pt x="357" y="478"/>
                      <a:pt x="371" y="461"/>
                      <a:pt x="381" y="438"/>
                    </a:cubicBezTo>
                    <a:cubicBezTo>
                      <a:pt x="391" y="415"/>
                      <a:pt x="396" y="377"/>
                      <a:pt x="396" y="325"/>
                    </a:cubicBezTo>
                    <a:cubicBezTo>
                      <a:pt x="396" y="257"/>
                      <a:pt x="385" y="210"/>
                      <a:pt x="362" y="185"/>
                    </a:cubicBezTo>
                    <a:cubicBezTo>
                      <a:pt x="340" y="160"/>
                      <a:pt x="303" y="147"/>
                      <a:pt x="251" y="147"/>
                    </a:cubicBezTo>
                    <a:lnTo>
                      <a:pt x="201" y="1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7"/>
              <p:cNvSpPr>
                <a:spLocks noEditPoints="1"/>
              </p:cNvSpPr>
              <p:nvPr/>
            </p:nvSpPr>
            <p:spPr bwMode="auto">
              <a:xfrm>
                <a:off x="4799014" y="4368800"/>
                <a:ext cx="258763" cy="236538"/>
              </a:xfrm>
              <a:custGeom>
                <a:avLst/>
                <a:gdLst>
                  <a:gd name="T0" fmla="*/ 465 w 707"/>
                  <a:gd name="T1" fmla="*/ 542 h 649"/>
                  <a:gd name="T2" fmla="*/ 238 w 707"/>
                  <a:gd name="T3" fmla="*/ 542 h 649"/>
                  <a:gd name="T4" fmla="*/ 205 w 707"/>
                  <a:gd name="T5" fmla="*/ 649 h 649"/>
                  <a:gd name="T6" fmla="*/ 0 w 707"/>
                  <a:gd name="T7" fmla="*/ 649 h 649"/>
                  <a:gd name="T8" fmla="*/ 244 w 707"/>
                  <a:gd name="T9" fmla="*/ 0 h 649"/>
                  <a:gd name="T10" fmla="*/ 464 w 707"/>
                  <a:gd name="T11" fmla="*/ 0 h 649"/>
                  <a:gd name="T12" fmla="*/ 707 w 707"/>
                  <a:gd name="T13" fmla="*/ 649 h 649"/>
                  <a:gd name="T14" fmla="*/ 498 w 707"/>
                  <a:gd name="T15" fmla="*/ 649 h 649"/>
                  <a:gd name="T16" fmla="*/ 465 w 707"/>
                  <a:gd name="T17" fmla="*/ 542 h 649"/>
                  <a:gd name="T18" fmla="*/ 422 w 707"/>
                  <a:gd name="T19" fmla="*/ 401 h 649"/>
                  <a:gd name="T20" fmla="*/ 352 w 707"/>
                  <a:gd name="T21" fmla="*/ 168 h 649"/>
                  <a:gd name="T22" fmla="*/ 280 w 707"/>
                  <a:gd name="T23" fmla="*/ 401 h 649"/>
                  <a:gd name="T24" fmla="*/ 422 w 707"/>
                  <a:gd name="T25" fmla="*/ 401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7" h="649">
                    <a:moveTo>
                      <a:pt x="465" y="542"/>
                    </a:moveTo>
                    <a:lnTo>
                      <a:pt x="238" y="542"/>
                    </a:lnTo>
                    <a:lnTo>
                      <a:pt x="205" y="649"/>
                    </a:lnTo>
                    <a:lnTo>
                      <a:pt x="0" y="649"/>
                    </a:lnTo>
                    <a:lnTo>
                      <a:pt x="244" y="0"/>
                    </a:lnTo>
                    <a:lnTo>
                      <a:pt x="464" y="0"/>
                    </a:lnTo>
                    <a:lnTo>
                      <a:pt x="707" y="649"/>
                    </a:lnTo>
                    <a:lnTo>
                      <a:pt x="498" y="649"/>
                    </a:lnTo>
                    <a:lnTo>
                      <a:pt x="465" y="542"/>
                    </a:lnTo>
                    <a:close/>
                    <a:moveTo>
                      <a:pt x="422" y="401"/>
                    </a:moveTo>
                    <a:lnTo>
                      <a:pt x="352" y="168"/>
                    </a:lnTo>
                    <a:lnTo>
                      <a:pt x="280" y="401"/>
                    </a:lnTo>
                    <a:lnTo>
                      <a:pt x="422" y="4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
              <p:cNvSpPr/>
              <p:nvPr/>
            </p:nvSpPr>
            <p:spPr bwMode="auto">
              <a:xfrm>
                <a:off x="5064126" y="4368800"/>
                <a:ext cx="222250" cy="236538"/>
              </a:xfrm>
              <a:custGeom>
                <a:avLst/>
                <a:gdLst>
                  <a:gd name="T0" fmla="*/ 0 w 611"/>
                  <a:gd name="T1" fmla="*/ 0 h 649"/>
                  <a:gd name="T2" fmla="*/ 611 w 611"/>
                  <a:gd name="T3" fmla="*/ 0 h 649"/>
                  <a:gd name="T4" fmla="*/ 611 w 611"/>
                  <a:gd name="T5" fmla="*/ 161 h 649"/>
                  <a:gd name="T6" fmla="*/ 406 w 611"/>
                  <a:gd name="T7" fmla="*/ 161 h 649"/>
                  <a:gd name="T8" fmla="*/ 406 w 611"/>
                  <a:gd name="T9" fmla="*/ 649 h 649"/>
                  <a:gd name="T10" fmla="*/ 205 w 611"/>
                  <a:gd name="T11" fmla="*/ 649 h 649"/>
                  <a:gd name="T12" fmla="*/ 205 w 611"/>
                  <a:gd name="T13" fmla="*/ 161 h 649"/>
                  <a:gd name="T14" fmla="*/ 0 w 611"/>
                  <a:gd name="T15" fmla="*/ 161 h 649"/>
                  <a:gd name="T16" fmla="*/ 0 w 611"/>
                  <a:gd name="T17"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1" h="649">
                    <a:moveTo>
                      <a:pt x="0" y="0"/>
                    </a:moveTo>
                    <a:lnTo>
                      <a:pt x="611" y="0"/>
                    </a:lnTo>
                    <a:lnTo>
                      <a:pt x="611" y="161"/>
                    </a:lnTo>
                    <a:lnTo>
                      <a:pt x="406" y="161"/>
                    </a:lnTo>
                    <a:lnTo>
                      <a:pt x="406" y="649"/>
                    </a:lnTo>
                    <a:lnTo>
                      <a:pt x="205" y="649"/>
                    </a:lnTo>
                    <a:lnTo>
                      <a:pt x="205" y="161"/>
                    </a:lnTo>
                    <a:lnTo>
                      <a:pt x="0" y="16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
              <p:cNvSpPr>
                <a:spLocks noEditPoints="1"/>
              </p:cNvSpPr>
              <p:nvPr/>
            </p:nvSpPr>
            <p:spPr bwMode="auto">
              <a:xfrm>
                <a:off x="5294314" y="4368800"/>
                <a:ext cx="258763" cy="236538"/>
              </a:xfrm>
              <a:custGeom>
                <a:avLst/>
                <a:gdLst>
                  <a:gd name="T0" fmla="*/ 465 w 708"/>
                  <a:gd name="T1" fmla="*/ 542 h 649"/>
                  <a:gd name="T2" fmla="*/ 238 w 708"/>
                  <a:gd name="T3" fmla="*/ 542 h 649"/>
                  <a:gd name="T4" fmla="*/ 205 w 708"/>
                  <a:gd name="T5" fmla="*/ 649 h 649"/>
                  <a:gd name="T6" fmla="*/ 0 w 708"/>
                  <a:gd name="T7" fmla="*/ 649 h 649"/>
                  <a:gd name="T8" fmla="*/ 244 w 708"/>
                  <a:gd name="T9" fmla="*/ 0 h 649"/>
                  <a:gd name="T10" fmla="*/ 464 w 708"/>
                  <a:gd name="T11" fmla="*/ 0 h 649"/>
                  <a:gd name="T12" fmla="*/ 708 w 708"/>
                  <a:gd name="T13" fmla="*/ 649 h 649"/>
                  <a:gd name="T14" fmla="*/ 498 w 708"/>
                  <a:gd name="T15" fmla="*/ 649 h 649"/>
                  <a:gd name="T16" fmla="*/ 465 w 708"/>
                  <a:gd name="T17" fmla="*/ 542 h 649"/>
                  <a:gd name="T18" fmla="*/ 422 w 708"/>
                  <a:gd name="T19" fmla="*/ 401 h 649"/>
                  <a:gd name="T20" fmla="*/ 352 w 708"/>
                  <a:gd name="T21" fmla="*/ 168 h 649"/>
                  <a:gd name="T22" fmla="*/ 280 w 708"/>
                  <a:gd name="T23" fmla="*/ 401 h 649"/>
                  <a:gd name="T24" fmla="*/ 422 w 708"/>
                  <a:gd name="T25" fmla="*/ 401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8" h="649">
                    <a:moveTo>
                      <a:pt x="465" y="542"/>
                    </a:moveTo>
                    <a:lnTo>
                      <a:pt x="238" y="542"/>
                    </a:lnTo>
                    <a:lnTo>
                      <a:pt x="205" y="649"/>
                    </a:lnTo>
                    <a:lnTo>
                      <a:pt x="0" y="649"/>
                    </a:lnTo>
                    <a:lnTo>
                      <a:pt x="244" y="0"/>
                    </a:lnTo>
                    <a:lnTo>
                      <a:pt x="464" y="0"/>
                    </a:lnTo>
                    <a:lnTo>
                      <a:pt x="708" y="649"/>
                    </a:lnTo>
                    <a:lnTo>
                      <a:pt x="498" y="649"/>
                    </a:lnTo>
                    <a:lnTo>
                      <a:pt x="465" y="542"/>
                    </a:lnTo>
                    <a:close/>
                    <a:moveTo>
                      <a:pt x="422" y="401"/>
                    </a:moveTo>
                    <a:lnTo>
                      <a:pt x="352" y="168"/>
                    </a:lnTo>
                    <a:lnTo>
                      <a:pt x="280" y="401"/>
                    </a:lnTo>
                    <a:lnTo>
                      <a:pt x="422" y="4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0"/>
              <p:cNvSpPr>
                <a:spLocks noEditPoints="1"/>
              </p:cNvSpPr>
              <p:nvPr/>
            </p:nvSpPr>
            <p:spPr bwMode="auto">
              <a:xfrm>
                <a:off x="5673726" y="4430713"/>
                <a:ext cx="198438" cy="179388"/>
              </a:xfrm>
              <a:custGeom>
                <a:avLst/>
                <a:gdLst>
                  <a:gd name="T0" fmla="*/ 0 w 542"/>
                  <a:gd name="T1" fmla="*/ 247 h 492"/>
                  <a:gd name="T2" fmla="*/ 73 w 542"/>
                  <a:gd name="T3" fmla="*/ 70 h 492"/>
                  <a:gd name="T4" fmla="*/ 270 w 542"/>
                  <a:gd name="T5" fmla="*/ 0 h 492"/>
                  <a:gd name="T6" fmla="*/ 484 w 542"/>
                  <a:gd name="T7" fmla="*/ 81 h 492"/>
                  <a:gd name="T8" fmla="*/ 542 w 542"/>
                  <a:gd name="T9" fmla="*/ 244 h 492"/>
                  <a:gd name="T10" fmla="*/ 470 w 542"/>
                  <a:gd name="T11" fmla="*/ 422 h 492"/>
                  <a:gd name="T12" fmla="*/ 270 w 542"/>
                  <a:gd name="T13" fmla="*/ 492 h 492"/>
                  <a:gd name="T14" fmla="*/ 86 w 542"/>
                  <a:gd name="T15" fmla="*/ 434 h 492"/>
                  <a:gd name="T16" fmla="*/ 0 w 542"/>
                  <a:gd name="T17" fmla="*/ 247 h 492"/>
                  <a:gd name="T18" fmla="*/ 181 w 542"/>
                  <a:gd name="T19" fmla="*/ 246 h 492"/>
                  <a:gd name="T20" fmla="*/ 207 w 542"/>
                  <a:gd name="T21" fmla="*/ 340 h 492"/>
                  <a:gd name="T22" fmla="*/ 271 w 542"/>
                  <a:gd name="T23" fmla="*/ 370 h 492"/>
                  <a:gd name="T24" fmla="*/ 336 w 542"/>
                  <a:gd name="T25" fmla="*/ 340 h 492"/>
                  <a:gd name="T26" fmla="*/ 361 w 542"/>
                  <a:gd name="T27" fmla="*/ 244 h 492"/>
                  <a:gd name="T28" fmla="*/ 336 w 542"/>
                  <a:gd name="T29" fmla="*/ 153 h 492"/>
                  <a:gd name="T30" fmla="*/ 273 w 542"/>
                  <a:gd name="T31" fmla="*/ 123 h 492"/>
                  <a:gd name="T32" fmla="*/ 207 w 542"/>
                  <a:gd name="T33" fmla="*/ 153 h 492"/>
                  <a:gd name="T34" fmla="*/ 181 w 542"/>
                  <a:gd name="T35" fmla="*/ 24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2" h="492">
                    <a:moveTo>
                      <a:pt x="0" y="247"/>
                    </a:moveTo>
                    <a:cubicBezTo>
                      <a:pt x="0" y="175"/>
                      <a:pt x="24" y="116"/>
                      <a:pt x="73" y="70"/>
                    </a:cubicBezTo>
                    <a:cubicBezTo>
                      <a:pt x="121" y="23"/>
                      <a:pt x="187" y="0"/>
                      <a:pt x="270" y="0"/>
                    </a:cubicBezTo>
                    <a:cubicBezTo>
                      <a:pt x="364" y="0"/>
                      <a:pt x="436" y="27"/>
                      <a:pt x="484" y="81"/>
                    </a:cubicBezTo>
                    <a:cubicBezTo>
                      <a:pt x="523" y="125"/>
                      <a:pt x="542" y="180"/>
                      <a:pt x="542" y="244"/>
                    </a:cubicBezTo>
                    <a:cubicBezTo>
                      <a:pt x="542" y="317"/>
                      <a:pt x="518" y="376"/>
                      <a:pt x="470" y="422"/>
                    </a:cubicBezTo>
                    <a:cubicBezTo>
                      <a:pt x="422" y="469"/>
                      <a:pt x="355" y="492"/>
                      <a:pt x="270" y="492"/>
                    </a:cubicBezTo>
                    <a:cubicBezTo>
                      <a:pt x="194" y="492"/>
                      <a:pt x="133" y="473"/>
                      <a:pt x="86" y="434"/>
                    </a:cubicBezTo>
                    <a:cubicBezTo>
                      <a:pt x="29" y="387"/>
                      <a:pt x="0" y="324"/>
                      <a:pt x="0" y="247"/>
                    </a:cubicBezTo>
                    <a:close/>
                    <a:moveTo>
                      <a:pt x="181" y="246"/>
                    </a:moveTo>
                    <a:cubicBezTo>
                      <a:pt x="181" y="288"/>
                      <a:pt x="190" y="320"/>
                      <a:pt x="207" y="340"/>
                    </a:cubicBezTo>
                    <a:cubicBezTo>
                      <a:pt x="224" y="360"/>
                      <a:pt x="245" y="370"/>
                      <a:pt x="271" y="370"/>
                    </a:cubicBezTo>
                    <a:cubicBezTo>
                      <a:pt x="297" y="370"/>
                      <a:pt x="319" y="360"/>
                      <a:pt x="336" y="340"/>
                    </a:cubicBezTo>
                    <a:cubicBezTo>
                      <a:pt x="353" y="320"/>
                      <a:pt x="361" y="288"/>
                      <a:pt x="361" y="244"/>
                    </a:cubicBezTo>
                    <a:cubicBezTo>
                      <a:pt x="361" y="204"/>
                      <a:pt x="353" y="173"/>
                      <a:pt x="336" y="153"/>
                    </a:cubicBezTo>
                    <a:cubicBezTo>
                      <a:pt x="319" y="133"/>
                      <a:pt x="298" y="123"/>
                      <a:pt x="273" y="123"/>
                    </a:cubicBezTo>
                    <a:cubicBezTo>
                      <a:pt x="246" y="123"/>
                      <a:pt x="224" y="133"/>
                      <a:pt x="207" y="153"/>
                    </a:cubicBezTo>
                    <a:cubicBezTo>
                      <a:pt x="190" y="174"/>
                      <a:pt x="181" y="205"/>
                      <a:pt x="181"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1"/>
              <p:cNvSpPr/>
              <p:nvPr/>
            </p:nvSpPr>
            <p:spPr bwMode="auto">
              <a:xfrm>
                <a:off x="5908676" y="4365625"/>
                <a:ext cx="134938" cy="239713"/>
              </a:xfrm>
              <a:custGeom>
                <a:avLst/>
                <a:gdLst>
                  <a:gd name="T0" fmla="*/ 248 w 373"/>
                  <a:gd name="T1" fmla="*/ 190 h 660"/>
                  <a:gd name="T2" fmla="*/ 334 w 373"/>
                  <a:gd name="T3" fmla="*/ 190 h 660"/>
                  <a:gd name="T4" fmla="*/ 334 w 373"/>
                  <a:gd name="T5" fmla="*/ 321 h 660"/>
                  <a:gd name="T6" fmla="*/ 248 w 373"/>
                  <a:gd name="T7" fmla="*/ 321 h 660"/>
                  <a:gd name="T8" fmla="*/ 248 w 373"/>
                  <a:gd name="T9" fmla="*/ 660 h 660"/>
                  <a:gd name="T10" fmla="*/ 67 w 373"/>
                  <a:gd name="T11" fmla="*/ 660 h 660"/>
                  <a:gd name="T12" fmla="*/ 67 w 373"/>
                  <a:gd name="T13" fmla="*/ 321 h 660"/>
                  <a:gd name="T14" fmla="*/ 0 w 373"/>
                  <a:gd name="T15" fmla="*/ 321 h 660"/>
                  <a:gd name="T16" fmla="*/ 0 w 373"/>
                  <a:gd name="T17" fmla="*/ 190 h 660"/>
                  <a:gd name="T18" fmla="*/ 67 w 373"/>
                  <a:gd name="T19" fmla="*/ 190 h 660"/>
                  <a:gd name="T20" fmla="*/ 67 w 373"/>
                  <a:gd name="T21" fmla="*/ 169 h 660"/>
                  <a:gd name="T22" fmla="*/ 73 w 373"/>
                  <a:gd name="T23" fmla="*/ 105 h 660"/>
                  <a:gd name="T24" fmla="*/ 97 w 373"/>
                  <a:gd name="T25" fmla="*/ 49 h 660"/>
                  <a:gd name="T26" fmla="*/ 144 w 373"/>
                  <a:gd name="T27" fmla="*/ 14 h 660"/>
                  <a:gd name="T28" fmla="*/ 235 w 373"/>
                  <a:gd name="T29" fmla="*/ 0 h 660"/>
                  <a:gd name="T30" fmla="*/ 373 w 373"/>
                  <a:gd name="T31" fmla="*/ 11 h 660"/>
                  <a:gd name="T32" fmla="*/ 353 w 373"/>
                  <a:gd name="T33" fmla="*/ 120 h 660"/>
                  <a:gd name="T34" fmla="*/ 300 w 373"/>
                  <a:gd name="T35" fmla="*/ 115 h 660"/>
                  <a:gd name="T36" fmla="*/ 265 w 373"/>
                  <a:gd name="T37" fmla="*/ 123 h 660"/>
                  <a:gd name="T38" fmla="*/ 250 w 373"/>
                  <a:gd name="T39" fmla="*/ 149 h 660"/>
                  <a:gd name="T40" fmla="*/ 248 w 373"/>
                  <a:gd name="T41" fmla="*/ 19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3" h="660">
                    <a:moveTo>
                      <a:pt x="248" y="190"/>
                    </a:moveTo>
                    <a:lnTo>
                      <a:pt x="334" y="190"/>
                    </a:lnTo>
                    <a:lnTo>
                      <a:pt x="334" y="321"/>
                    </a:lnTo>
                    <a:lnTo>
                      <a:pt x="248" y="321"/>
                    </a:lnTo>
                    <a:lnTo>
                      <a:pt x="248" y="660"/>
                    </a:lnTo>
                    <a:lnTo>
                      <a:pt x="67" y="660"/>
                    </a:lnTo>
                    <a:lnTo>
                      <a:pt x="67" y="321"/>
                    </a:lnTo>
                    <a:lnTo>
                      <a:pt x="0" y="321"/>
                    </a:lnTo>
                    <a:lnTo>
                      <a:pt x="0" y="190"/>
                    </a:lnTo>
                    <a:lnTo>
                      <a:pt x="67" y="190"/>
                    </a:lnTo>
                    <a:lnTo>
                      <a:pt x="67" y="169"/>
                    </a:lnTo>
                    <a:cubicBezTo>
                      <a:pt x="67" y="150"/>
                      <a:pt x="69" y="128"/>
                      <a:pt x="73" y="105"/>
                    </a:cubicBezTo>
                    <a:cubicBezTo>
                      <a:pt x="77" y="82"/>
                      <a:pt x="85" y="64"/>
                      <a:pt x="97" y="49"/>
                    </a:cubicBezTo>
                    <a:cubicBezTo>
                      <a:pt x="108" y="34"/>
                      <a:pt x="124" y="23"/>
                      <a:pt x="144" y="14"/>
                    </a:cubicBezTo>
                    <a:cubicBezTo>
                      <a:pt x="165" y="5"/>
                      <a:pt x="195" y="0"/>
                      <a:pt x="235" y="0"/>
                    </a:cubicBezTo>
                    <a:cubicBezTo>
                      <a:pt x="267" y="0"/>
                      <a:pt x="313" y="4"/>
                      <a:pt x="373" y="11"/>
                    </a:cubicBezTo>
                    <a:lnTo>
                      <a:pt x="353" y="120"/>
                    </a:lnTo>
                    <a:cubicBezTo>
                      <a:pt x="331" y="117"/>
                      <a:pt x="314" y="115"/>
                      <a:pt x="300" y="115"/>
                    </a:cubicBezTo>
                    <a:cubicBezTo>
                      <a:pt x="284" y="115"/>
                      <a:pt x="272" y="118"/>
                      <a:pt x="265" y="123"/>
                    </a:cubicBezTo>
                    <a:cubicBezTo>
                      <a:pt x="258" y="129"/>
                      <a:pt x="253" y="137"/>
                      <a:pt x="250" y="149"/>
                    </a:cubicBezTo>
                    <a:cubicBezTo>
                      <a:pt x="249" y="155"/>
                      <a:pt x="248" y="169"/>
                      <a:pt x="248" y="1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6178551" y="4365625"/>
                <a:ext cx="246063" cy="244475"/>
              </a:xfrm>
              <a:custGeom>
                <a:avLst/>
                <a:gdLst>
                  <a:gd name="T0" fmla="*/ 0 w 673"/>
                  <a:gd name="T1" fmla="*/ 335 h 671"/>
                  <a:gd name="T2" fmla="*/ 89 w 673"/>
                  <a:gd name="T3" fmla="*/ 89 h 671"/>
                  <a:gd name="T4" fmla="*/ 335 w 673"/>
                  <a:gd name="T5" fmla="*/ 0 h 671"/>
                  <a:gd name="T6" fmla="*/ 585 w 673"/>
                  <a:gd name="T7" fmla="*/ 87 h 671"/>
                  <a:gd name="T8" fmla="*/ 673 w 673"/>
                  <a:gd name="T9" fmla="*/ 330 h 671"/>
                  <a:gd name="T10" fmla="*/ 635 w 673"/>
                  <a:gd name="T11" fmla="*/ 517 h 671"/>
                  <a:gd name="T12" fmla="*/ 524 w 673"/>
                  <a:gd name="T13" fmla="*/ 630 h 671"/>
                  <a:gd name="T14" fmla="*/ 343 w 673"/>
                  <a:gd name="T15" fmla="*/ 671 h 671"/>
                  <a:gd name="T16" fmla="*/ 161 w 673"/>
                  <a:gd name="T17" fmla="*/ 636 h 671"/>
                  <a:gd name="T18" fmla="*/ 45 w 673"/>
                  <a:gd name="T19" fmla="*/ 525 h 671"/>
                  <a:gd name="T20" fmla="*/ 0 w 673"/>
                  <a:gd name="T21" fmla="*/ 335 h 671"/>
                  <a:gd name="T22" fmla="*/ 201 w 673"/>
                  <a:gd name="T23" fmla="*/ 336 h 671"/>
                  <a:gd name="T24" fmla="*/ 237 w 673"/>
                  <a:gd name="T25" fmla="*/ 478 h 671"/>
                  <a:gd name="T26" fmla="*/ 337 w 673"/>
                  <a:gd name="T27" fmla="*/ 521 h 671"/>
                  <a:gd name="T28" fmla="*/ 437 w 673"/>
                  <a:gd name="T29" fmla="*/ 479 h 671"/>
                  <a:gd name="T30" fmla="*/ 472 w 673"/>
                  <a:gd name="T31" fmla="*/ 328 h 671"/>
                  <a:gd name="T32" fmla="*/ 435 w 673"/>
                  <a:gd name="T33" fmla="*/ 194 h 671"/>
                  <a:gd name="T34" fmla="*/ 335 w 673"/>
                  <a:gd name="T35" fmla="*/ 152 h 671"/>
                  <a:gd name="T36" fmla="*/ 238 w 673"/>
                  <a:gd name="T37" fmla="*/ 195 h 671"/>
                  <a:gd name="T38" fmla="*/ 201 w 673"/>
                  <a:gd name="T39" fmla="*/ 336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3" h="671">
                    <a:moveTo>
                      <a:pt x="0" y="335"/>
                    </a:moveTo>
                    <a:cubicBezTo>
                      <a:pt x="0" y="229"/>
                      <a:pt x="30" y="148"/>
                      <a:pt x="89" y="89"/>
                    </a:cubicBezTo>
                    <a:cubicBezTo>
                      <a:pt x="148" y="30"/>
                      <a:pt x="230" y="0"/>
                      <a:pt x="335" y="0"/>
                    </a:cubicBezTo>
                    <a:cubicBezTo>
                      <a:pt x="443" y="0"/>
                      <a:pt x="527" y="29"/>
                      <a:pt x="585" y="87"/>
                    </a:cubicBezTo>
                    <a:cubicBezTo>
                      <a:pt x="644" y="145"/>
                      <a:pt x="673" y="227"/>
                      <a:pt x="673" y="330"/>
                    </a:cubicBezTo>
                    <a:cubicBezTo>
                      <a:pt x="673" y="406"/>
                      <a:pt x="660" y="468"/>
                      <a:pt x="635" y="517"/>
                    </a:cubicBezTo>
                    <a:cubicBezTo>
                      <a:pt x="609" y="566"/>
                      <a:pt x="572" y="603"/>
                      <a:pt x="524" y="630"/>
                    </a:cubicBezTo>
                    <a:cubicBezTo>
                      <a:pt x="476" y="657"/>
                      <a:pt x="415" y="671"/>
                      <a:pt x="343" y="671"/>
                    </a:cubicBezTo>
                    <a:cubicBezTo>
                      <a:pt x="270" y="671"/>
                      <a:pt x="209" y="659"/>
                      <a:pt x="161" y="636"/>
                    </a:cubicBezTo>
                    <a:cubicBezTo>
                      <a:pt x="113" y="613"/>
                      <a:pt x="75" y="576"/>
                      <a:pt x="45" y="525"/>
                    </a:cubicBezTo>
                    <a:cubicBezTo>
                      <a:pt x="15" y="475"/>
                      <a:pt x="0" y="411"/>
                      <a:pt x="0" y="335"/>
                    </a:cubicBezTo>
                    <a:close/>
                    <a:moveTo>
                      <a:pt x="201" y="336"/>
                    </a:moveTo>
                    <a:cubicBezTo>
                      <a:pt x="201" y="402"/>
                      <a:pt x="213" y="449"/>
                      <a:pt x="237" y="478"/>
                    </a:cubicBezTo>
                    <a:cubicBezTo>
                      <a:pt x="262" y="507"/>
                      <a:pt x="295" y="521"/>
                      <a:pt x="337" y="521"/>
                    </a:cubicBezTo>
                    <a:cubicBezTo>
                      <a:pt x="380" y="521"/>
                      <a:pt x="413" y="507"/>
                      <a:pt x="437" y="479"/>
                    </a:cubicBezTo>
                    <a:cubicBezTo>
                      <a:pt x="460" y="451"/>
                      <a:pt x="472" y="400"/>
                      <a:pt x="472" y="328"/>
                    </a:cubicBezTo>
                    <a:cubicBezTo>
                      <a:pt x="472" y="266"/>
                      <a:pt x="460" y="223"/>
                      <a:pt x="435" y="194"/>
                    </a:cubicBezTo>
                    <a:cubicBezTo>
                      <a:pt x="410" y="166"/>
                      <a:pt x="377" y="152"/>
                      <a:pt x="335" y="152"/>
                    </a:cubicBezTo>
                    <a:cubicBezTo>
                      <a:pt x="295" y="152"/>
                      <a:pt x="262" y="166"/>
                      <a:pt x="238" y="195"/>
                    </a:cubicBezTo>
                    <a:cubicBezTo>
                      <a:pt x="213" y="223"/>
                      <a:pt x="201" y="270"/>
                      <a:pt x="201" y="3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a:spLocks noEditPoints="1"/>
              </p:cNvSpPr>
              <p:nvPr/>
            </p:nvSpPr>
            <p:spPr bwMode="auto">
              <a:xfrm>
                <a:off x="6486526" y="4368800"/>
                <a:ext cx="233363" cy="236538"/>
              </a:xfrm>
              <a:custGeom>
                <a:avLst/>
                <a:gdLst>
                  <a:gd name="T0" fmla="*/ 0 w 639"/>
                  <a:gd name="T1" fmla="*/ 649 h 649"/>
                  <a:gd name="T2" fmla="*/ 0 w 639"/>
                  <a:gd name="T3" fmla="*/ 0 h 649"/>
                  <a:gd name="T4" fmla="*/ 334 w 639"/>
                  <a:gd name="T5" fmla="*/ 0 h 649"/>
                  <a:gd name="T6" fmla="*/ 477 w 639"/>
                  <a:gd name="T7" fmla="*/ 16 h 649"/>
                  <a:gd name="T8" fmla="*/ 556 w 639"/>
                  <a:gd name="T9" fmla="*/ 75 h 649"/>
                  <a:gd name="T10" fmla="*/ 586 w 639"/>
                  <a:gd name="T11" fmla="*/ 180 h 649"/>
                  <a:gd name="T12" fmla="*/ 563 w 639"/>
                  <a:gd name="T13" fmla="*/ 273 h 649"/>
                  <a:gd name="T14" fmla="*/ 500 w 639"/>
                  <a:gd name="T15" fmla="*/ 336 h 649"/>
                  <a:gd name="T16" fmla="*/ 429 w 639"/>
                  <a:gd name="T17" fmla="*/ 362 h 649"/>
                  <a:gd name="T18" fmla="*/ 481 w 639"/>
                  <a:gd name="T19" fmla="*/ 386 h 649"/>
                  <a:gd name="T20" fmla="*/ 513 w 639"/>
                  <a:gd name="T21" fmla="*/ 420 h 649"/>
                  <a:gd name="T22" fmla="*/ 541 w 639"/>
                  <a:gd name="T23" fmla="*/ 461 h 649"/>
                  <a:gd name="T24" fmla="*/ 639 w 639"/>
                  <a:gd name="T25" fmla="*/ 649 h 649"/>
                  <a:gd name="T26" fmla="*/ 412 w 639"/>
                  <a:gd name="T27" fmla="*/ 649 h 649"/>
                  <a:gd name="T28" fmla="*/ 305 w 639"/>
                  <a:gd name="T29" fmla="*/ 450 h 649"/>
                  <a:gd name="T30" fmla="*/ 269 w 639"/>
                  <a:gd name="T31" fmla="*/ 400 h 649"/>
                  <a:gd name="T32" fmla="*/ 220 w 639"/>
                  <a:gd name="T33" fmla="*/ 385 h 649"/>
                  <a:gd name="T34" fmla="*/ 202 w 639"/>
                  <a:gd name="T35" fmla="*/ 385 h 649"/>
                  <a:gd name="T36" fmla="*/ 202 w 639"/>
                  <a:gd name="T37" fmla="*/ 649 h 649"/>
                  <a:gd name="T38" fmla="*/ 0 w 639"/>
                  <a:gd name="T39" fmla="*/ 649 h 649"/>
                  <a:gd name="T40" fmla="*/ 202 w 639"/>
                  <a:gd name="T41" fmla="*/ 262 h 649"/>
                  <a:gd name="T42" fmla="*/ 286 w 639"/>
                  <a:gd name="T43" fmla="*/ 262 h 649"/>
                  <a:gd name="T44" fmla="*/ 339 w 639"/>
                  <a:gd name="T45" fmla="*/ 253 h 649"/>
                  <a:gd name="T46" fmla="*/ 371 w 639"/>
                  <a:gd name="T47" fmla="*/ 234 h 649"/>
                  <a:gd name="T48" fmla="*/ 384 w 639"/>
                  <a:gd name="T49" fmla="*/ 196 h 649"/>
                  <a:gd name="T50" fmla="*/ 364 w 639"/>
                  <a:gd name="T51" fmla="*/ 148 h 649"/>
                  <a:gd name="T52" fmla="*/ 290 w 639"/>
                  <a:gd name="T53" fmla="*/ 131 h 649"/>
                  <a:gd name="T54" fmla="*/ 202 w 639"/>
                  <a:gd name="T55" fmla="*/ 131 h 649"/>
                  <a:gd name="T56" fmla="*/ 202 w 639"/>
                  <a:gd name="T57" fmla="*/ 262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39" h="649">
                    <a:moveTo>
                      <a:pt x="0" y="649"/>
                    </a:moveTo>
                    <a:lnTo>
                      <a:pt x="0" y="0"/>
                    </a:lnTo>
                    <a:lnTo>
                      <a:pt x="334" y="0"/>
                    </a:lnTo>
                    <a:cubicBezTo>
                      <a:pt x="396" y="0"/>
                      <a:pt x="444" y="5"/>
                      <a:pt x="477" y="16"/>
                    </a:cubicBezTo>
                    <a:cubicBezTo>
                      <a:pt x="509" y="27"/>
                      <a:pt x="536" y="46"/>
                      <a:pt x="556" y="75"/>
                    </a:cubicBezTo>
                    <a:cubicBezTo>
                      <a:pt x="576" y="104"/>
                      <a:pt x="586" y="139"/>
                      <a:pt x="586" y="180"/>
                    </a:cubicBezTo>
                    <a:cubicBezTo>
                      <a:pt x="586" y="216"/>
                      <a:pt x="578" y="246"/>
                      <a:pt x="563" y="273"/>
                    </a:cubicBezTo>
                    <a:cubicBezTo>
                      <a:pt x="548" y="299"/>
                      <a:pt x="526" y="320"/>
                      <a:pt x="500" y="336"/>
                    </a:cubicBezTo>
                    <a:cubicBezTo>
                      <a:pt x="482" y="347"/>
                      <a:pt x="459" y="355"/>
                      <a:pt x="429" y="362"/>
                    </a:cubicBezTo>
                    <a:cubicBezTo>
                      <a:pt x="453" y="370"/>
                      <a:pt x="470" y="378"/>
                      <a:pt x="481" y="386"/>
                    </a:cubicBezTo>
                    <a:cubicBezTo>
                      <a:pt x="488" y="391"/>
                      <a:pt x="499" y="403"/>
                      <a:pt x="513" y="420"/>
                    </a:cubicBezTo>
                    <a:cubicBezTo>
                      <a:pt x="527" y="438"/>
                      <a:pt x="536" y="451"/>
                      <a:pt x="541" y="461"/>
                    </a:cubicBezTo>
                    <a:lnTo>
                      <a:pt x="639" y="649"/>
                    </a:lnTo>
                    <a:lnTo>
                      <a:pt x="412" y="649"/>
                    </a:lnTo>
                    <a:lnTo>
                      <a:pt x="305" y="450"/>
                    </a:lnTo>
                    <a:cubicBezTo>
                      <a:pt x="291" y="424"/>
                      <a:pt x="279" y="408"/>
                      <a:pt x="269" y="400"/>
                    </a:cubicBezTo>
                    <a:cubicBezTo>
                      <a:pt x="254" y="390"/>
                      <a:pt x="238" y="385"/>
                      <a:pt x="220" y="385"/>
                    </a:cubicBezTo>
                    <a:lnTo>
                      <a:pt x="202" y="385"/>
                    </a:lnTo>
                    <a:lnTo>
                      <a:pt x="202" y="649"/>
                    </a:lnTo>
                    <a:lnTo>
                      <a:pt x="0" y="649"/>
                    </a:lnTo>
                    <a:close/>
                    <a:moveTo>
                      <a:pt x="202" y="262"/>
                    </a:moveTo>
                    <a:lnTo>
                      <a:pt x="286" y="262"/>
                    </a:lnTo>
                    <a:cubicBezTo>
                      <a:pt x="295" y="262"/>
                      <a:pt x="313" y="259"/>
                      <a:pt x="339" y="253"/>
                    </a:cubicBezTo>
                    <a:cubicBezTo>
                      <a:pt x="352" y="250"/>
                      <a:pt x="363" y="244"/>
                      <a:pt x="371" y="234"/>
                    </a:cubicBezTo>
                    <a:cubicBezTo>
                      <a:pt x="380" y="222"/>
                      <a:pt x="384" y="210"/>
                      <a:pt x="384" y="196"/>
                    </a:cubicBezTo>
                    <a:cubicBezTo>
                      <a:pt x="384" y="175"/>
                      <a:pt x="377" y="159"/>
                      <a:pt x="364" y="148"/>
                    </a:cubicBezTo>
                    <a:cubicBezTo>
                      <a:pt x="351" y="137"/>
                      <a:pt x="326" y="131"/>
                      <a:pt x="290" y="131"/>
                    </a:cubicBezTo>
                    <a:lnTo>
                      <a:pt x="202" y="131"/>
                    </a:lnTo>
                    <a:lnTo>
                      <a:pt x="202" y="2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14"/>
              <p:cNvSpPr>
                <a:spLocks noChangeArrowheads="1"/>
              </p:cNvSpPr>
              <p:nvPr/>
            </p:nvSpPr>
            <p:spPr bwMode="auto">
              <a:xfrm>
                <a:off x="6767514" y="4368800"/>
                <a:ext cx="74613" cy="2365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Freeform 15"/>
              <p:cNvSpPr/>
              <p:nvPr/>
            </p:nvSpPr>
            <p:spPr bwMode="auto">
              <a:xfrm>
                <a:off x="6916739" y="4368800"/>
                <a:ext cx="200025" cy="236538"/>
              </a:xfrm>
              <a:custGeom>
                <a:avLst/>
                <a:gdLst>
                  <a:gd name="T0" fmla="*/ 0 w 548"/>
                  <a:gd name="T1" fmla="*/ 0 h 649"/>
                  <a:gd name="T2" fmla="*/ 538 w 548"/>
                  <a:gd name="T3" fmla="*/ 0 h 649"/>
                  <a:gd name="T4" fmla="*/ 538 w 548"/>
                  <a:gd name="T5" fmla="*/ 139 h 649"/>
                  <a:gd name="T6" fmla="*/ 201 w 548"/>
                  <a:gd name="T7" fmla="*/ 139 h 649"/>
                  <a:gd name="T8" fmla="*/ 201 w 548"/>
                  <a:gd name="T9" fmla="*/ 241 h 649"/>
                  <a:gd name="T10" fmla="*/ 514 w 548"/>
                  <a:gd name="T11" fmla="*/ 241 h 649"/>
                  <a:gd name="T12" fmla="*/ 514 w 548"/>
                  <a:gd name="T13" fmla="*/ 374 h 649"/>
                  <a:gd name="T14" fmla="*/ 201 w 548"/>
                  <a:gd name="T15" fmla="*/ 374 h 649"/>
                  <a:gd name="T16" fmla="*/ 201 w 548"/>
                  <a:gd name="T17" fmla="*/ 502 h 649"/>
                  <a:gd name="T18" fmla="*/ 548 w 548"/>
                  <a:gd name="T19" fmla="*/ 502 h 649"/>
                  <a:gd name="T20" fmla="*/ 548 w 548"/>
                  <a:gd name="T21" fmla="*/ 649 h 649"/>
                  <a:gd name="T22" fmla="*/ 0 w 548"/>
                  <a:gd name="T23" fmla="*/ 649 h 649"/>
                  <a:gd name="T24" fmla="*/ 0 w 548"/>
                  <a:gd name="T25"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649">
                    <a:moveTo>
                      <a:pt x="0" y="0"/>
                    </a:moveTo>
                    <a:lnTo>
                      <a:pt x="538" y="0"/>
                    </a:lnTo>
                    <a:lnTo>
                      <a:pt x="538" y="139"/>
                    </a:lnTo>
                    <a:lnTo>
                      <a:pt x="201" y="139"/>
                    </a:lnTo>
                    <a:lnTo>
                      <a:pt x="201" y="241"/>
                    </a:lnTo>
                    <a:lnTo>
                      <a:pt x="514" y="241"/>
                    </a:lnTo>
                    <a:lnTo>
                      <a:pt x="514" y="374"/>
                    </a:lnTo>
                    <a:lnTo>
                      <a:pt x="201" y="374"/>
                    </a:lnTo>
                    <a:lnTo>
                      <a:pt x="201" y="502"/>
                    </a:lnTo>
                    <a:lnTo>
                      <a:pt x="548" y="502"/>
                    </a:lnTo>
                    <a:lnTo>
                      <a:pt x="548" y="649"/>
                    </a:lnTo>
                    <a:lnTo>
                      <a:pt x="0" y="649"/>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6"/>
              <p:cNvSpPr/>
              <p:nvPr/>
            </p:nvSpPr>
            <p:spPr bwMode="auto">
              <a:xfrm>
                <a:off x="7178676" y="4368800"/>
                <a:ext cx="225425" cy="236538"/>
              </a:xfrm>
              <a:custGeom>
                <a:avLst/>
                <a:gdLst>
                  <a:gd name="T0" fmla="*/ 0 w 621"/>
                  <a:gd name="T1" fmla="*/ 0 h 649"/>
                  <a:gd name="T2" fmla="*/ 188 w 621"/>
                  <a:gd name="T3" fmla="*/ 0 h 649"/>
                  <a:gd name="T4" fmla="*/ 432 w 621"/>
                  <a:gd name="T5" fmla="*/ 358 h 649"/>
                  <a:gd name="T6" fmla="*/ 432 w 621"/>
                  <a:gd name="T7" fmla="*/ 0 h 649"/>
                  <a:gd name="T8" fmla="*/ 621 w 621"/>
                  <a:gd name="T9" fmla="*/ 0 h 649"/>
                  <a:gd name="T10" fmla="*/ 621 w 621"/>
                  <a:gd name="T11" fmla="*/ 649 h 649"/>
                  <a:gd name="T12" fmla="*/ 432 w 621"/>
                  <a:gd name="T13" fmla="*/ 649 h 649"/>
                  <a:gd name="T14" fmla="*/ 189 w 621"/>
                  <a:gd name="T15" fmla="*/ 292 h 649"/>
                  <a:gd name="T16" fmla="*/ 189 w 621"/>
                  <a:gd name="T17" fmla="*/ 649 h 649"/>
                  <a:gd name="T18" fmla="*/ 0 w 621"/>
                  <a:gd name="T19" fmla="*/ 649 h 649"/>
                  <a:gd name="T20" fmla="*/ 0 w 621"/>
                  <a:gd name="T21"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1" h="649">
                    <a:moveTo>
                      <a:pt x="0" y="0"/>
                    </a:moveTo>
                    <a:lnTo>
                      <a:pt x="188" y="0"/>
                    </a:lnTo>
                    <a:lnTo>
                      <a:pt x="432" y="358"/>
                    </a:lnTo>
                    <a:lnTo>
                      <a:pt x="432" y="0"/>
                    </a:lnTo>
                    <a:lnTo>
                      <a:pt x="621" y="0"/>
                    </a:lnTo>
                    <a:lnTo>
                      <a:pt x="621" y="649"/>
                    </a:lnTo>
                    <a:lnTo>
                      <a:pt x="432" y="649"/>
                    </a:lnTo>
                    <a:lnTo>
                      <a:pt x="189" y="292"/>
                    </a:lnTo>
                    <a:lnTo>
                      <a:pt x="189" y="649"/>
                    </a:lnTo>
                    <a:lnTo>
                      <a:pt x="0" y="649"/>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7"/>
              <p:cNvSpPr/>
              <p:nvPr/>
            </p:nvSpPr>
            <p:spPr bwMode="auto">
              <a:xfrm>
                <a:off x="7459664" y="4368800"/>
                <a:ext cx="222250" cy="236538"/>
              </a:xfrm>
              <a:custGeom>
                <a:avLst/>
                <a:gdLst>
                  <a:gd name="T0" fmla="*/ 0 w 611"/>
                  <a:gd name="T1" fmla="*/ 0 h 649"/>
                  <a:gd name="T2" fmla="*/ 611 w 611"/>
                  <a:gd name="T3" fmla="*/ 0 h 649"/>
                  <a:gd name="T4" fmla="*/ 611 w 611"/>
                  <a:gd name="T5" fmla="*/ 161 h 649"/>
                  <a:gd name="T6" fmla="*/ 406 w 611"/>
                  <a:gd name="T7" fmla="*/ 161 h 649"/>
                  <a:gd name="T8" fmla="*/ 406 w 611"/>
                  <a:gd name="T9" fmla="*/ 649 h 649"/>
                  <a:gd name="T10" fmla="*/ 205 w 611"/>
                  <a:gd name="T11" fmla="*/ 649 h 649"/>
                  <a:gd name="T12" fmla="*/ 205 w 611"/>
                  <a:gd name="T13" fmla="*/ 161 h 649"/>
                  <a:gd name="T14" fmla="*/ 0 w 611"/>
                  <a:gd name="T15" fmla="*/ 161 h 649"/>
                  <a:gd name="T16" fmla="*/ 0 w 611"/>
                  <a:gd name="T17"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1" h="649">
                    <a:moveTo>
                      <a:pt x="0" y="0"/>
                    </a:moveTo>
                    <a:lnTo>
                      <a:pt x="611" y="0"/>
                    </a:lnTo>
                    <a:lnTo>
                      <a:pt x="611" y="161"/>
                    </a:lnTo>
                    <a:lnTo>
                      <a:pt x="406" y="161"/>
                    </a:lnTo>
                    <a:lnTo>
                      <a:pt x="406" y="649"/>
                    </a:lnTo>
                    <a:lnTo>
                      <a:pt x="205" y="649"/>
                    </a:lnTo>
                    <a:lnTo>
                      <a:pt x="205" y="161"/>
                    </a:lnTo>
                    <a:lnTo>
                      <a:pt x="0" y="16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1" name="组合 20"/>
          <p:cNvGrpSpPr/>
          <p:nvPr userDrawn="1"/>
        </p:nvGrpSpPr>
        <p:grpSpPr>
          <a:xfrm>
            <a:off x="9421902" y="6436465"/>
            <a:ext cx="2622822" cy="351126"/>
            <a:chOff x="4796663" y="3263775"/>
            <a:chExt cx="2622822" cy="351126"/>
          </a:xfrm>
        </p:grpSpPr>
        <p:sp>
          <p:nvSpPr>
            <p:cNvPr id="22" name="矩形 21"/>
            <p:cNvSpPr/>
            <p:nvPr/>
          </p:nvSpPr>
          <p:spPr>
            <a:xfrm>
              <a:off x="4796663" y="3263775"/>
              <a:ext cx="2622822" cy="215444"/>
            </a:xfrm>
            <a:prstGeom prst="rect">
              <a:avLst/>
            </a:prstGeom>
          </p:spPr>
          <p:txBody>
            <a:bodyPr wrap="square">
              <a:spAutoFit/>
            </a:bodyPr>
            <a:lstStyle/>
            <a:p>
              <a:pPr algn="dist"/>
              <a:r>
                <a:rPr lang="zh-CN" altLang="en-US" sz="800" dirty="0">
                  <a:solidFill>
                    <a:schemeClr val="bg2">
                      <a:lumMod val="50000"/>
                    </a:schemeClr>
                  </a:solidFill>
                  <a:latin typeface="微软雅黑" panose="020B0503020204020204" pitchFamily="34" charset="-122"/>
                  <a:ea typeface="微软雅黑" panose="020B0503020204020204" pitchFamily="34" charset="-122"/>
                </a:rPr>
                <a:t>东方宇阳信息科技(北京)有限公司</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829320" y="3430235"/>
              <a:ext cx="2557507" cy="184666"/>
            </a:xfrm>
            <a:prstGeom prst="rect">
              <a:avLst/>
            </a:prstGeom>
          </p:spPr>
          <p:txBody>
            <a:bodyPr wrap="square">
              <a:spAutoFit/>
            </a:bodyPr>
            <a:lstStyle/>
            <a:p>
              <a:pPr algn="dist"/>
              <a:r>
                <a:rPr lang="zh-CN" altLang="en-US" sz="600" dirty="0">
                  <a:solidFill>
                    <a:schemeClr val="bg2">
                      <a:lumMod val="50000"/>
                    </a:schemeClr>
                  </a:solidFill>
                  <a:latin typeface="微软雅黑" panose="020B0503020204020204" pitchFamily="34" charset="-122"/>
                  <a:ea typeface="微软雅黑" panose="020B0503020204020204" pitchFamily="34" charset="-122"/>
                </a:rPr>
                <a:t>DongFangYuYang  Information  Technology  (beijing) Co.,Ltd.</a:t>
              </a:r>
              <a:endParaRPr lang="zh-CN" altLang="en-US" sz="600" dirty="0">
                <a:solidFill>
                  <a:schemeClr val="bg2">
                    <a:lumMod val="50000"/>
                  </a:schemeClr>
                </a:solidFill>
                <a:latin typeface="微软雅黑" panose="020B0503020204020204" pitchFamily="34" charset="-122"/>
                <a:ea typeface="微软雅黑" panose="020B0503020204020204" pitchFamily="34" charset="-122"/>
              </a:endParaRPr>
            </a:p>
          </p:txBody>
        </p:sp>
      </p:grpSp>
      <p:grpSp>
        <p:nvGrpSpPr>
          <p:cNvPr id="24" name="组合 23"/>
          <p:cNvGrpSpPr/>
          <p:nvPr userDrawn="1"/>
        </p:nvGrpSpPr>
        <p:grpSpPr>
          <a:xfrm>
            <a:off x="1" y="6811007"/>
            <a:ext cx="12191999" cy="46993"/>
            <a:chOff x="1" y="5184320"/>
            <a:chExt cx="12191999" cy="46993"/>
          </a:xfrm>
        </p:grpSpPr>
        <p:sp>
          <p:nvSpPr>
            <p:cNvPr id="25" name="矩形 24"/>
            <p:cNvSpPr/>
            <p:nvPr userDrawn="1"/>
          </p:nvSpPr>
          <p:spPr>
            <a:xfrm flipV="1">
              <a:off x="9225643" y="5184320"/>
              <a:ext cx="2966357" cy="4699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V="1">
              <a:off x="1" y="5184320"/>
              <a:ext cx="9225640" cy="469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userDrawn="1"/>
        </p:nvGrpSpPr>
        <p:grpSpPr>
          <a:xfrm flipH="1">
            <a:off x="0" y="-8325"/>
            <a:ext cx="12192000" cy="74285"/>
            <a:chOff x="2" y="5184320"/>
            <a:chExt cx="12192000" cy="46993"/>
          </a:xfrm>
        </p:grpSpPr>
        <p:sp>
          <p:nvSpPr>
            <p:cNvPr id="28" name="矩形 27"/>
            <p:cNvSpPr/>
            <p:nvPr userDrawn="1"/>
          </p:nvSpPr>
          <p:spPr>
            <a:xfrm flipV="1">
              <a:off x="9541476" y="5184320"/>
              <a:ext cx="2650526" cy="4699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userDrawn="1"/>
          </p:nvSpPr>
          <p:spPr>
            <a:xfrm flipV="1">
              <a:off x="2" y="5184320"/>
              <a:ext cx="9538608" cy="469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p:cNvSpPr/>
          <p:nvPr userDrawn="1"/>
        </p:nvSpPr>
        <p:spPr>
          <a:xfrm flipH="1" flipV="1">
            <a:off x="0" y="65959"/>
            <a:ext cx="2650526" cy="67450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750"/>
                                        <p:tgtEl>
                                          <p:spTgt spid="21"/>
                                        </p:tgtEl>
                                        <p:attrNameLst>
                                          <p:attrName>ppt_y</p:attrName>
                                        </p:attrNameLst>
                                      </p:cBhvr>
                                      <p:tavLst>
                                        <p:tav tm="0">
                                          <p:val>
                                            <p:strVal val="#ppt_y-#ppt_h*1.125000"/>
                                          </p:val>
                                        </p:tav>
                                        <p:tav tm="100000">
                                          <p:val>
                                            <p:strVal val="#ppt_y"/>
                                          </p:val>
                                        </p:tav>
                                      </p:tavLst>
                                    </p:anim>
                                    <p:animEffect transition="in" filter="wipe(down)">
                                      <p:cBhvr>
                                        <p:cTn id="8"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grpSp>
        <p:nvGrpSpPr>
          <p:cNvPr id="5" name="组合 4"/>
          <p:cNvGrpSpPr/>
          <p:nvPr userDrawn="1"/>
        </p:nvGrpSpPr>
        <p:grpSpPr>
          <a:xfrm>
            <a:off x="11426900" y="248611"/>
            <a:ext cx="526948" cy="526948"/>
            <a:chOff x="1112664" y="751824"/>
            <a:chExt cx="1491457" cy="1491457"/>
          </a:xfrm>
        </p:grpSpPr>
        <p:sp>
          <p:nvSpPr>
            <p:cNvPr id="6" name="圆角矩形 5"/>
            <p:cNvSpPr/>
            <p:nvPr/>
          </p:nvSpPr>
          <p:spPr>
            <a:xfrm>
              <a:off x="1112664" y="751824"/>
              <a:ext cx="1491457" cy="1491457"/>
            </a:xfrm>
            <a:prstGeom prst="roundRect">
              <a:avLst>
                <a:gd name="adj" fmla="val 5238"/>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5"/>
            <p:cNvSpPr>
              <a:spLocks noEditPoints="1"/>
            </p:cNvSpPr>
            <p:nvPr/>
          </p:nvSpPr>
          <p:spPr bwMode="auto">
            <a:xfrm>
              <a:off x="1560729" y="1107185"/>
              <a:ext cx="703318" cy="619126"/>
            </a:xfrm>
            <a:custGeom>
              <a:avLst/>
              <a:gdLst>
                <a:gd name="T0" fmla="*/ 4410 w 5345"/>
                <a:gd name="T1" fmla="*/ 2838 h 4709"/>
                <a:gd name="T2" fmla="*/ 5345 w 5345"/>
                <a:gd name="T3" fmla="*/ 3773 h 4709"/>
                <a:gd name="T4" fmla="*/ 4410 w 5345"/>
                <a:gd name="T5" fmla="*/ 4709 h 4709"/>
                <a:gd name="T6" fmla="*/ 3474 w 5345"/>
                <a:gd name="T7" fmla="*/ 3773 h 4709"/>
                <a:gd name="T8" fmla="*/ 4410 w 5345"/>
                <a:gd name="T9" fmla="*/ 2838 h 4709"/>
                <a:gd name="T10" fmla="*/ 0 w 5345"/>
                <a:gd name="T11" fmla="*/ 473 h 4709"/>
                <a:gd name="T12" fmla="*/ 525 w 5345"/>
                <a:gd name="T13" fmla="*/ 0 h 4709"/>
                <a:gd name="T14" fmla="*/ 2834 w 5345"/>
                <a:gd name="T15" fmla="*/ 0 h 4709"/>
                <a:gd name="T16" fmla="*/ 4429 w 5345"/>
                <a:gd name="T17" fmla="*/ 1413 h 4709"/>
                <a:gd name="T18" fmla="*/ 4429 w 5345"/>
                <a:gd name="T19" fmla="*/ 2534 h 4709"/>
                <a:gd name="T20" fmla="*/ 3347 w 5345"/>
                <a:gd name="T21" fmla="*/ 4302 h 4709"/>
                <a:gd name="T22" fmla="*/ 3029 w 5345"/>
                <a:gd name="T23" fmla="*/ 4429 h 4709"/>
                <a:gd name="T24" fmla="*/ 388 w 5345"/>
                <a:gd name="T25" fmla="*/ 4429 h 4709"/>
                <a:gd name="T26" fmla="*/ 0 w 5345"/>
                <a:gd name="T27" fmla="*/ 4041 h 4709"/>
                <a:gd name="T28" fmla="*/ 0 w 5345"/>
                <a:gd name="T29" fmla="*/ 3329 h 4709"/>
                <a:gd name="T30" fmla="*/ 296 w 5345"/>
                <a:gd name="T31" fmla="*/ 3067 h 4709"/>
                <a:gd name="T32" fmla="*/ 2357 w 5345"/>
                <a:gd name="T33" fmla="*/ 3067 h 4709"/>
                <a:gd name="T34" fmla="*/ 3029 w 5345"/>
                <a:gd name="T35" fmla="*/ 2547 h 4709"/>
                <a:gd name="T36" fmla="*/ 3029 w 5345"/>
                <a:gd name="T37" fmla="*/ 1949 h 4709"/>
                <a:gd name="T38" fmla="*/ 2522 w 5345"/>
                <a:gd name="T39" fmla="*/ 1413 h 4709"/>
                <a:gd name="T40" fmla="*/ 1387 w 5345"/>
                <a:gd name="T41" fmla="*/ 1413 h 4709"/>
                <a:gd name="T42" fmla="*/ 1387 w 5345"/>
                <a:gd name="T43" fmla="*/ 2594 h 4709"/>
                <a:gd name="T44" fmla="*/ 1136 w 5345"/>
                <a:gd name="T45" fmla="*/ 2838 h 4709"/>
                <a:gd name="T46" fmla="*/ 328 w 5345"/>
                <a:gd name="T47" fmla="*/ 2838 h 4709"/>
                <a:gd name="T48" fmla="*/ 0 w 5345"/>
                <a:gd name="T49" fmla="*/ 2540 h 4709"/>
                <a:gd name="T50" fmla="*/ 0 w 5345"/>
                <a:gd name="T51" fmla="*/ 473 h 4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45" h="4709">
                  <a:moveTo>
                    <a:pt x="4410" y="2838"/>
                  </a:moveTo>
                  <a:cubicBezTo>
                    <a:pt x="4926" y="2838"/>
                    <a:pt x="5345" y="3257"/>
                    <a:pt x="5345" y="3773"/>
                  </a:cubicBezTo>
                  <a:cubicBezTo>
                    <a:pt x="5345" y="4290"/>
                    <a:pt x="4926" y="4709"/>
                    <a:pt x="4410" y="4709"/>
                  </a:cubicBezTo>
                  <a:cubicBezTo>
                    <a:pt x="3893" y="4709"/>
                    <a:pt x="3474" y="4290"/>
                    <a:pt x="3474" y="3773"/>
                  </a:cubicBezTo>
                  <a:cubicBezTo>
                    <a:pt x="3474" y="3257"/>
                    <a:pt x="3893" y="2838"/>
                    <a:pt x="4410" y="2838"/>
                  </a:cubicBezTo>
                  <a:close/>
                  <a:moveTo>
                    <a:pt x="0" y="473"/>
                  </a:moveTo>
                  <a:cubicBezTo>
                    <a:pt x="0" y="159"/>
                    <a:pt x="206" y="0"/>
                    <a:pt x="525" y="0"/>
                  </a:cubicBezTo>
                  <a:cubicBezTo>
                    <a:pt x="1295" y="0"/>
                    <a:pt x="2064" y="0"/>
                    <a:pt x="2834" y="0"/>
                  </a:cubicBezTo>
                  <a:cubicBezTo>
                    <a:pt x="3563" y="0"/>
                    <a:pt x="4429" y="742"/>
                    <a:pt x="4429" y="1413"/>
                  </a:cubicBezTo>
                  <a:cubicBezTo>
                    <a:pt x="4429" y="1786"/>
                    <a:pt x="4429" y="2160"/>
                    <a:pt x="4429" y="2534"/>
                  </a:cubicBezTo>
                  <a:cubicBezTo>
                    <a:pt x="3599" y="2664"/>
                    <a:pt x="2926" y="2995"/>
                    <a:pt x="3347" y="4302"/>
                  </a:cubicBezTo>
                  <a:cubicBezTo>
                    <a:pt x="3274" y="4379"/>
                    <a:pt x="3129" y="4429"/>
                    <a:pt x="3029" y="4429"/>
                  </a:cubicBezTo>
                  <a:cubicBezTo>
                    <a:pt x="2179" y="4429"/>
                    <a:pt x="1238" y="4429"/>
                    <a:pt x="388" y="4429"/>
                  </a:cubicBezTo>
                  <a:cubicBezTo>
                    <a:pt x="47" y="4429"/>
                    <a:pt x="0" y="4210"/>
                    <a:pt x="0" y="4041"/>
                  </a:cubicBezTo>
                  <a:cubicBezTo>
                    <a:pt x="0" y="3846"/>
                    <a:pt x="0" y="3524"/>
                    <a:pt x="0" y="3329"/>
                  </a:cubicBezTo>
                  <a:cubicBezTo>
                    <a:pt x="0" y="3153"/>
                    <a:pt x="134" y="3067"/>
                    <a:pt x="296" y="3067"/>
                  </a:cubicBezTo>
                  <a:cubicBezTo>
                    <a:pt x="983" y="3067"/>
                    <a:pt x="1670" y="3067"/>
                    <a:pt x="2357" y="3067"/>
                  </a:cubicBezTo>
                  <a:cubicBezTo>
                    <a:pt x="2692" y="3067"/>
                    <a:pt x="3029" y="2876"/>
                    <a:pt x="3029" y="2547"/>
                  </a:cubicBezTo>
                  <a:cubicBezTo>
                    <a:pt x="3029" y="2347"/>
                    <a:pt x="3029" y="2148"/>
                    <a:pt x="3029" y="1949"/>
                  </a:cubicBezTo>
                  <a:cubicBezTo>
                    <a:pt x="3029" y="1741"/>
                    <a:pt x="2726" y="1413"/>
                    <a:pt x="2522" y="1413"/>
                  </a:cubicBezTo>
                  <a:cubicBezTo>
                    <a:pt x="2144" y="1413"/>
                    <a:pt x="1766" y="1413"/>
                    <a:pt x="1387" y="1413"/>
                  </a:cubicBezTo>
                  <a:cubicBezTo>
                    <a:pt x="1387" y="1767"/>
                    <a:pt x="1387" y="2240"/>
                    <a:pt x="1387" y="2594"/>
                  </a:cubicBezTo>
                  <a:cubicBezTo>
                    <a:pt x="1387" y="2715"/>
                    <a:pt x="1302" y="2838"/>
                    <a:pt x="1136" y="2838"/>
                  </a:cubicBezTo>
                  <a:cubicBezTo>
                    <a:pt x="879" y="2838"/>
                    <a:pt x="584" y="2838"/>
                    <a:pt x="328" y="2838"/>
                  </a:cubicBezTo>
                  <a:cubicBezTo>
                    <a:pt x="107" y="2838"/>
                    <a:pt x="0" y="2709"/>
                    <a:pt x="0" y="2540"/>
                  </a:cubicBezTo>
                  <a:cubicBezTo>
                    <a:pt x="0" y="1851"/>
                    <a:pt x="0" y="1162"/>
                    <a:pt x="0" y="473"/>
                  </a:cubicBezTo>
                  <a:close/>
                </a:path>
              </a:pathLst>
            </a:custGeom>
            <a:gradFill flip="none" rotWithShape="1">
              <a:gsLst>
                <a:gs pos="0">
                  <a:schemeClr val="accent2">
                    <a:lumMod val="20000"/>
                    <a:lumOff val="80000"/>
                  </a:schemeClr>
                </a:gs>
                <a:gs pos="18000">
                  <a:schemeClr val="accent4">
                    <a:lumMod val="20000"/>
                    <a:lumOff val="80000"/>
                  </a:schemeClr>
                </a:gs>
                <a:gs pos="100000">
                  <a:schemeClr val="bg1"/>
                </a:gs>
              </a:gsLst>
              <a:path path="circle">
                <a:fillToRect l="100000" t="100000"/>
              </a:path>
              <a:tileRect r="-100000" b="-100000"/>
            </a:gradFill>
            <a:ln>
              <a:noFill/>
            </a:ln>
            <a:scene3d>
              <a:camera prst="perspectiveBelow" fov="1500000">
                <a:rot lat="600000" lon="0" rev="0"/>
              </a:camera>
              <a:lightRig rig="chilly" dir="t"/>
            </a:scene3d>
            <a:sp3d prstMaterial="metal">
              <a:bevelT w="6350" h="139700"/>
              <a:extrusionClr>
                <a:srgbClr val="FF0000"/>
              </a:extrusionClr>
              <a:contourClr>
                <a:srgbClr val="C00000"/>
              </a:contourClr>
            </a:sp3d>
          </p:spPr>
          <p:txBody>
            <a:bodyPr vert="horz" wrap="square" lIns="91440" tIns="45720" rIns="91440" bIns="45720" numCol="1" anchor="t" anchorCtr="0" compatLnSpc="1"/>
            <a:lstStyle/>
            <a:p>
              <a:endParaRPr lang="zh-CN" altLang="en-US"/>
            </a:p>
          </p:txBody>
        </p:sp>
        <p:grpSp>
          <p:nvGrpSpPr>
            <p:cNvPr id="8" name="组合 7"/>
            <p:cNvGrpSpPr/>
            <p:nvPr/>
          </p:nvGrpSpPr>
          <p:grpSpPr>
            <a:xfrm>
              <a:off x="1293235" y="1823482"/>
              <a:ext cx="1139353" cy="89202"/>
              <a:chOff x="4559301" y="4365625"/>
              <a:chExt cx="3122613" cy="244476"/>
            </a:xfrm>
            <a:solidFill>
              <a:schemeClr val="bg1"/>
            </a:solidFill>
          </p:grpSpPr>
          <p:sp>
            <p:nvSpPr>
              <p:cNvPr id="9" name="Freeform 6"/>
              <p:cNvSpPr>
                <a:spLocks noEditPoints="1"/>
              </p:cNvSpPr>
              <p:nvPr/>
            </p:nvSpPr>
            <p:spPr bwMode="auto">
              <a:xfrm>
                <a:off x="4559301" y="4368800"/>
                <a:ext cx="217488" cy="236538"/>
              </a:xfrm>
              <a:custGeom>
                <a:avLst/>
                <a:gdLst>
                  <a:gd name="T0" fmla="*/ 0 w 598"/>
                  <a:gd name="T1" fmla="*/ 0 h 649"/>
                  <a:gd name="T2" fmla="*/ 298 w 598"/>
                  <a:gd name="T3" fmla="*/ 0 h 649"/>
                  <a:gd name="T4" fmla="*/ 441 w 598"/>
                  <a:gd name="T5" fmla="*/ 24 h 649"/>
                  <a:gd name="T6" fmla="*/ 531 w 598"/>
                  <a:gd name="T7" fmla="*/ 93 h 649"/>
                  <a:gd name="T8" fmla="*/ 582 w 598"/>
                  <a:gd name="T9" fmla="*/ 196 h 649"/>
                  <a:gd name="T10" fmla="*/ 598 w 598"/>
                  <a:gd name="T11" fmla="*/ 322 h 649"/>
                  <a:gd name="T12" fmla="*/ 574 w 598"/>
                  <a:gd name="T13" fmla="*/ 483 h 649"/>
                  <a:gd name="T14" fmla="*/ 508 w 598"/>
                  <a:gd name="T15" fmla="*/ 580 h 649"/>
                  <a:gd name="T16" fmla="*/ 418 w 598"/>
                  <a:gd name="T17" fmla="*/ 631 h 649"/>
                  <a:gd name="T18" fmla="*/ 298 w 598"/>
                  <a:gd name="T19" fmla="*/ 649 h 649"/>
                  <a:gd name="T20" fmla="*/ 0 w 598"/>
                  <a:gd name="T21" fmla="*/ 649 h 649"/>
                  <a:gd name="T22" fmla="*/ 0 w 598"/>
                  <a:gd name="T23" fmla="*/ 0 h 649"/>
                  <a:gd name="T24" fmla="*/ 201 w 598"/>
                  <a:gd name="T25" fmla="*/ 147 h 649"/>
                  <a:gd name="T26" fmla="*/ 201 w 598"/>
                  <a:gd name="T27" fmla="*/ 501 h 649"/>
                  <a:gd name="T28" fmla="*/ 250 w 598"/>
                  <a:gd name="T29" fmla="*/ 501 h 649"/>
                  <a:gd name="T30" fmla="*/ 339 w 598"/>
                  <a:gd name="T31" fmla="*/ 487 h 649"/>
                  <a:gd name="T32" fmla="*/ 381 w 598"/>
                  <a:gd name="T33" fmla="*/ 438 h 649"/>
                  <a:gd name="T34" fmla="*/ 396 w 598"/>
                  <a:gd name="T35" fmla="*/ 325 h 649"/>
                  <a:gd name="T36" fmla="*/ 362 w 598"/>
                  <a:gd name="T37" fmla="*/ 185 h 649"/>
                  <a:gd name="T38" fmla="*/ 251 w 598"/>
                  <a:gd name="T39" fmla="*/ 147 h 649"/>
                  <a:gd name="T40" fmla="*/ 201 w 598"/>
                  <a:gd name="T41" fmla="*/ 147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8" h="649">
                    <a:moveTo>
                      <a:pt x="0" y="0"/>
                    </a:moveTo>
                    <a:lnTo>
                      <a:pt x="298" y="0"/>
                    </a:lnTo>
                    <a:cubicBezTo>
                      <a:pt x="357" y="0"/>
                      <a:pt x="405" y="8"/>
                      <a:pt x="441" y="24"/>
                    </a:cubicBezTo>
                    <a:cubicBezTo>
                      <a:pt x="477" y="40"/>
                      <a:pt x="507" y="63"/>
                      <a:pt x="531" y="93"/>
                    </a:cubicBezTo>
                    <a:cubicBezTo>
                      <a:pt x="554" y="123"/>
                      <a:pt x="571" y="157"/>
                      <a:pt x="582" y="196"/>
                    </a:cubicBezTo>
                    <a:cubicBezTo>
                      <a:pt x="593" y="236"/>
                      <a:pt x="598" y="277"/>
                      <a:pt x="598" y="322"/>
                    </a:cubicBezTo>
                    <a:cubicBezTo>
                      <a:pt x="598" y="391"/>
                      <a:pt x="590" y="445"/>
                      <a:pt x="574" y="483"/>
                    </a:cubicBezTo>
                    <a:cubicBezTo>
                      <a:pt x="558" y="522"/>
                      <a:pt x="537" y="554"/>
                      <a:pt x="508" y="580"/>
                    </a:cubicBezTo>
                    <a:cubicBezTo>
                      <a:pt x="480" y="605"/>
                      <a:pt x="450" y="623"/>
                      <a:pt x="418" y="631"/>
                    </a:cubicBezTo>
                    <a:cubicBezTo>
                      <a:pt x="374" y="643"/>
                      <a:pt x="334" y="649"/>
                      <a:pt x="298" y="649"/>
                    </a:cubicBezTo>
                    <a:lnTo>
                      <a:pt x="0" y="649"/>
                    </a:lnTo>
                    <a:lnTo>
                      <a:pt x="0" y="0"/>
                    </a:lnTo>
                    <a:close/>
                    <a:moveTo>
                      <a:pt x="201" y="147"/>
                    </a:moveTo>
                    <a:lnTo>
                      <a:pt x="201" y="501"/>
                    </a:lnTo>
                    <a:lnTo>
                      <a:pt x="250" y="501"/>
                    </a:lnTo>
                    <a:cubicBezTo>
                      <a:pt x="292" y="501"/>
                      <a:pt x="322" y="496"/>
                      <a:pt x="339" y="487"/>
                    </a:cubicBezTo>
                    <a:cubicBezTo>
                      <a:pt x="357" y="478"/>
                      <a:pt x="371" y="461"/>
                      <a:pt x="381" y="438"/>
                    </a:cubicBezTo>
                    <a:cubicBezTo>
                      <a:pt x="391" y="415"/>
                      <a:pt x="396" y="377"/>
                      <a:pt x="396" y="325"/>
                    </a:cubicBezTo>
                    <a:cubicBezTo>
                      <a:pt x="396" y="257"/>
                      <a:pt x="385" y="210"/>
                      <a:pt x="362" y="185"/>
                    </a:cubicBezTo>
                    <a:cubicBezTo>
                      <a:pt x="340" y="160"/>
                      <a:pt x="303" y="147"/>
                      <a:pt x="251" y="147"/>
                    </a:cubicBezTo>
                    <a:lnTo>
                      <a:pt x="201" y="1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7"/>
              <p:cNvSpPr>
                <a:spLocks noEditPoints="1"/>
              </p:cNvSpPr>
              <p:nvPr/>
            </p:nvSpPr>
            <p:spPr bwMode="auto">
              <a:xfrm>
                <a:off x="4799014" y="4368800"/>
                <a:ext cx="258763" cy="236538"/>
              </a:xfrm>
              <a:custGeom>
                <a:avLst/>
                <a:gdLst>
                  <a:gd name="T0" fmla="*/ 465 w 707"/>
                  <a:gd name="T1" fmla="*/ 542 h 649"/>
                  <a:gd name="T2" fmla="*/ 238 w 707"/>
                  <a:gd name="T3" fmla="*/ 542 h 649"/>
                  <a:gd name="T4" fmla="*/ 205 w 707"/>
                  <a:gd name="T5" fmla="*/ 649 h 649"/>
                  <a:gd name="T6" fmla="*/ 0 w 707"/>
                  <a:gd name="T7" fmla="*/ 649 h 649"/>
                  <a:gd name="T8" fmla="*/ 244 w 707"/>
                  <a:gd name="T9" fmla="*/ 0 h 649"/>
                  <a:gd name="T10" fmla="*/ 464 w 707"/>
                  <a:gd name="T11" fmla="*/ 0 h 649"/>
                  <a:gd name="T12" fmla="*/ 707 w 707"/>
                  <a:gd name="T13" fmla="*/ 649 h 649"/>
                  <a:gd name="T14" fmla="*/ 498 w 707"/>
                  <a:gd name="T15" fmla="*/ 649 h 649"/>
                  <a:gd name="T16" fmla="*/ 465 w 707"/>
                  <a:gd name="T17" fmla="*/ 542 h 649"/>
                  <a:gd name="T18" fmla="*/ 422 w 707"/>
                  <a:gd name="T19" fmla="*/ 401 h 649"/>
                  <a:gd name="T20" fmla="*/ 352 w 707"/>
                  <a:gd name="T21" fmla="*/ 168 h 649"/>
                  <a:gd name="T22" fmla="*/ 280 w 707"/>
                  <a:gd name="T23" fmla="*/ 401 h 649"/>
                  <a:gd name="T24" fmla="*/ 422 w 707"/>
                  <a:gd name="T25" fmla="*/ 401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7" h="649">
                    <a:moveTo>
                      <a:pt x="465" y="542"/>
                    </a:moveTo>
                    <a:lnTo>
                      <a:pt x="238" y="542"/>
                    </a:lnTo>
                    <a:lnTo>
                      <a:pt x="205" y="649"/>
                    </a:lnTo>
                    <a:lnTo>
                      <a:pt x="0" y="649"/>
                    </a:lnTo>
                    <a:lnTo>
                      <a:pt x="244" y="0"/>
                    </a:lnTo>
                    <a:lnTo>
                      <a:pt x="464" y="0"/>
                    </a:lnTo>
                    <a:lnTo>
                      <a:pt x="707" y="649"/>
                    </a:lnTo>
                    <a:lnTo>
                      <a:pt x="498" y="649"/>
                    </a:lnTo>
                    <a:lnTo>
                      <a:pt x="465" y="542"/>
                    </a:lnTo>
                    <a:close/>
                    <a:moveTo>
                      <a:pt x="422" y="401"/>
                    </a:moveTo>
                    <a:lnTo>
                      <a:pt x="352" y="168"/>
                    </a:lnTo>
                    <a:lnTo>
                      <a:pt x="280" y="401"/>
                    </a:lnTo>
                    <a:lnTo>
                      <a:pt x="422" y="4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
              <p:cNvSpPr/>
              <p:nvPr/>
            </p:nvSpPr>
            <p:spPr bwMode="auto">
              <a:xfrm>
                <a:off x="5064126" y="4368800"/>
                <a:ext cx="222250" cy="236538"/>
              </a:xfrm>
              <a:custGeom>
                <a:avLst/>
                <a:gdLst>
                  <a:gd name="T0" fmla="*/ 0 w 611"/>
                  <a:gd name="T1" fmla="*/ 0 h 649"/>
                  <a:gd name="T2" fmla="*/ 611 w 611"/>
                  <a:gd name="T3" fmla="*/ 0 h 649"/>
                  <a:gd name="T4" fmla="*/ 611 w 611"/>
                  <a:gd name="T5" fmla="*/ 161 h 649"/>
                  <a:gd name="T6" fmla="*/ 406 w 611"/>
                  <a:gd name="T7" fmla="*/ 161 h 649"/>
                  <a:gd name="T8" fmla="*/ 406 w 611"/>
                  <a:gd name="T9" fmla="*/ 649 h 649"/>
                  <a:gd name="T10" fmla="*/ 205 w 611"/>
                  <a:gd name="T11" fmla="*/ 649 h 649"/>
                  <a:gd name="T12" fmla="*/ 205 w 611"/>
                  <a:gd name="T13" fmla="*/ 161 h 649"/>
                  <a:gd name="T14" fmla="*/ 0 w 611"/>
                  <a:gd name="T15" fmla="*/ 161 h 649"/>
                  <a:gd name="T16" fmla="*/ 0 w 611"/>
                  <a:gd name="T17"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1" h="649">
                    <a:moveTo>
                      <a:pt x="0" y="0"/>
                    </a:moveTo>
                    <a:lnTo>
                      <a:pt x="611" y="0"/>
                    </a:lnTo>
                    <a:lnTo>
                      <a:pt x="611" y="161"/>
                    </a:lnTo>
                    <a:lnTo>
                      <a:pt x="406" y="161"/>
                    </a:lnTo>
                    <a:lnTo>
                      <a:pt x="406" y="649"/>
                    </a:lnTo>
                    <a:lnTo>
                      <a:pt x="205" y="649"/>
                    </a:lnTo>
                    <a:lnTo>
                      <a:pt x="205" y="161"/>
                    </a:lnTo>
                    <a:lnTo>
                      <a:pt x="0" y="16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
              <p:cNvSpPr>
                <a:spLocks noEditPoints="1"/>
              </p:cNvSpPr>
              <p:nvPr/>
            </p:nvSpPr>
            <p:spPr bwMode="auto">
              <a:xfrm>
                <a:off x="5294314" y="4368800"/>
                <a:ext cx="258763" cy="236538"/>
              </a:xfrm>
              <a:custGeom>
                <a:avLst/>
                <a:gdLst>
                  <a:gd name="T0" fmla="*/ 465 w 708"/>
                  <a:gd name="T1" fmla="*/ 542 h 649"/>
                  <a:gd name="T2" fmla="*/ 238 w 708"/>
                  <a:gd name="T3" fmla="*/ 542 h 649"/>
                  <a:gd name="T4" fmla="*/ 205 w 708"/>
                  <a:gd name="T5" fmla="*/ 649 h 649"/>
                  <a:gd name="T6" fmla="*/ 0 w 708"/>
                  <a:gd name="T7" fmla="*/ 649 h 649"/>
                  <a:gd name="T8" fmla="*/ 244 w 708"/>
                  <a:gd name="T9" fmla="*/ 0 h 649"/>
                  <a:gd name="T10" fmla="*/ 464 w 708"/>
                  <a:gd name="T11" fmla="*/ 0 h 649"/>
                  <a:gd name="T12" fmla="*/ 708 w 708"/>
                  <a:gd name="T13" fmla="*/ 649 h 649"/>
                  <a:gd name="T14" fmla="*/ 498 w 708"/>
                  <a:gd name="T15" fmla="*/ 649 h 649"/>
                  <a:gd name="T16" fmla="*/ 465 w 708"/>
                  <a:gd name="T17" fmla="*/ 542 h 649"/>
                  <a:gd name="T18" fmla="*/ 422 w 708"/>
                  <a:gd name="T19" fmla="*/ 401 h 649"/>
                  <a:gd name="T20" fmla="*/ 352 w 708"/>
                  <a:gd name="T21" fmla="*/ 168 h 649"/>
                  <a:gd name="T22" fmla="*/ 280 w 708"/>
                  <a:gd name="T23" fmla="*/ 401 h 649"/>
                  <a:gd name="T24" fmla="*/ 422 w 708"/>
                  <a:gd name="T25" fmla="*/ 401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8" h="649">
                    <a:moveTo>
                      <a:pt x="465" y="542"/>
                    </a:moveTo>
                    <a:lnTo>
                      <a:pt x="238" y="542"/>
                    </a:lnTo>
                    <a:lnTo>
                      <a:pt x="205" y="649"/>
                    </a:lnTo>
                    <a:lnTo>
                      <a:pt x="0" y="649"/>
                    </a:lnTo>
                    <a:lnTo>
                      <a:pt x="244" y="0"/>
                    </a:lnTo>
                    <a:lnTo>
                      <a:pt x="464" y="0"/>
                    </a:lnTo>
                    <a:lnTo>
                      <a:pt x="708" y="649"/>
                    </a:lnTo>
                    <a:lnTo>
                      <a:pt x="498" y="649"/>
                    </a:lnTo>
                    <a:lnTo>
                      <a:pt x="465" y="542"/>
                    </a:lnTo>
                    <a:close/>
                    <a:moveTo>
                      <a:pt x="422" y="401"/>
                    </a:moveTo>
                    <a:lnTo>
                      <a:pt x="352" y="168"/>
                    </a:lnTo>
                    <a:lnTo>
                      <a:pt x="280" y="401"/>
                    </a:lnTo>
                    <a:lnTo>
                      <a:pt x="422" y="4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0"/>
              <p:cNvSpPr>
                <a:spLocks noEditPoints="1"/>
              </p:cNvSpPr>
              <p:nvPr/>
            </p:nvSpPr>
            <p:spPr bwMode="auto">
              <a:xfrm>
                <a:off x="5673726" y="4430713"/>
                <a:ext cx="198438" cy="179388"/>
              </a:xfrm>
              <a:custGeom>
                <a:avLst/>
                <a:gdLst>
                  <a:gd name="T0" fmla="*/ 0 w 542"/>
                  <a:gd name="T1" fmla="*/ 247 h 492"/>
                  <a:gd name="T2" fmla="*/ 73 w 542"/>
                  <a:gd name="T3" fmla="*/ 70 h 492"/>
                  <a:gd name="T4" fmla="*/ 270 w 542"/>
                  <a:gd name="T5" fmla="*/ 0 h 492"/>
                  <a:gd name="T6" fmla="*/ 484 w 542"/>
                  <a:gd name="T7" fmla="*/ 81 h 492"/>
                  <a:gd name="T8" fmla="*/ 542 w 542"/>
                  <a:gd name="T9" fmla="*/ 244 h 492"/>
                  <a:gd name="T10" fmla="*/ 470 w 542"/>
                  <a:gd name="T11" fmla="*/ 422 h 492"/>
                  <a:gd name="T12" fmla="*/ 270 w 542"/>
                  <a:gd name="T13" fmla="*/ 492 h 492"/>
                  <a:gd name="T14" fmla="*/ 86 w 542"/>
                  <a:gd name="T15" fmla="*/ 434 h 492"/>
                  <a:gd name="T16" fmla="*/ 0 w 542"/>
                  <a:gd name="T17" fmla="*/ 247 h 492"/>
                  <a:gd name="T18" fmla="*/ 181 w 542"/>
                  <a:gd name="T19" fmla="*/ 246 h 492"/>
                  <a:gd name="T20" fmla="*/ 207 w 542"/>
                  <a:gd name="T21" fmla="*/ 340 h 492"/>
                  <a:gd name="T22" fmla="*/ 271 w 542"/>
                  <a:gd name="T23" fmla="*/ 370 h 492"/>
                  <a:gd name="T24" fmla="*/ 336 w 542"/>
                  <a:gd name="T25" fmla="*/ 340 h 492"/>
                  <a:gd name="T26" fmla="*/ 361 w 542"/>
                  <a:gd name="T27" fmla="*/ 244 h 492"/>
                  <a:gd name="T28" fmla="*/ 336 w 542"/>
                  <a:gd name="T29" fmla="*/ 153 h 492"/>
                  <a:gd name="T30" fmla="*/ 273 w 542"/>
                  <a:gd name="T31" fmla="*/ 123 h 492"/>
                  <a:gd name="T32" fmla="*/ 207 w 542"/>
                  <a:gd name="T33" fmla="*/ 153 h 492"/>
                  <a:gd name="T34" fmla="*/ 181 w 542"/>
                  <a:gd name="T35" fmla="*/ 24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2" h="492">
                    <a:moveTo>
                      <a:pt x="0" y="247"/>
                    </a:moveTo>
                    <a:cubicBezTo>
                      <a:pt x="0" y="175"/>
                      <a:pt x="24" y="116"/>
                      <a:pt x="73" y="70"/>
                    </a:cubicBezTo>
                    <a:cubicBezTo>
                      <a:pt x="121" y="23"/>
                      <a:pt x="187" y="0"/>
                      <a:pt x="270" y="0"/>
                    </a:cubicBezTo>
                    <a:cubicBezTo>
                      <a:pt x="364" y="0"/>
                      <a:pt x="436" y="27"/>
                      <a:pt x="484" y="81"/>
                    </a:cubicBezTo>
                    <a:cubicBezTo>
                      <a:pt x="523" y="125"/>
                      <a:pt x="542" y="180"/>
                      <a:pt x="542" y="244"/>
                    </a:cubicBezTo>
                    <a:cubicBezTo>
                      <a:pt x="542" y="317"/>
                      <a:pt x="518" y="376"/>
                      <a:pt x="470" y="422"/>
                    </a:cubicBezTo>
                    <a:cubicBezTo>
                      <a:pt x="422" y="469"/>
                      <a:pt x="355" y="492"/>
                      <a:pt x="270" y="492"/>
                    </a:cubicBezTo>
                    <a:cubicBezTo>
                      <a:pt x="194" y="492"/>
                      <a:pt x="133" y="473"/>
                      <a:pt x="86" y="434"/>
                    </a:cubicBezTo>
                    <a:cubicBezTo>
                      <a:pt x="29" y="387"/>
                      <a:pt x="0" y="324"/>
                      <a:pt x="0" y="247"/>
                    </a:cubicBezTo>
                    <a:close/>
                    <a:moveTo>
                      <a:pt x="181" y="246"/>
                    </a:moveTo>
                    <a:cubicBezTo>
                      <a:pt x="181" y="288"/>
                      <a:pt x="190" y="320"/>
                      <a:pt x="207" y="340"/>
                    </a:cubicBezTo>
                    <a:cubicBezTo>
                      <a:pt x="224" y="360"/>
                      <a:pt x="245" y="370"/>
                      <a:pt x="271" y="370"/>
                    </a:cubicBezTo>
                    <a:cubicBezTo>
                      <a:pt x="297" y="370"/>
                      <a:pt x="319" y="360"/>
                      <a:pt x="336" y="340"/>
                    </a:cubicBezTo>
                    <a:cubicBezTo>
                      <a:pt x="353" y="320"/>
                      <a:pt x="361" y="288"/>
                      <a:pt x="361" y="244"/>
                    </a:cubicBezTo>
                    <a:cubicBezTo>
                      <a:pt x="361" y="204"/>
                      <a:pt x="353" y="173"/>
                      <a:pt x="336" y="153"/>
                    </a:cubicBezTo>
                    <a:cubicBezTo>
                      <a:pt x="319" y="133"/>
                      <a:pt x="298" y="123"/>
                      <a:pt x="273" y="123"/>
                    </a:cubicBezTo>
                    <a:cubicBezTo>
                      <a:pt x="246" y="123"/>
                      <a:pt x="224" y="133"/>
                      <a:pt x="207" y="153"/>
                    </a:cubicBezTo>
                    <a:cubicBezTo>
                      <a:pt x="190" y="174"/>
                      <a:pt x="181" y="205"/>
                      <a:pt x="181"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1"/>
              <p:cNvSpPr/>
              <p:nvPr/>
            </p:nvSpPr>
            <p:spPr bwMode="auto">
              <a:xfrm>
                <a:off x="5908676" y="4365625"/>
                <a:ext cx="134938" cy="239713"/>
              </a:xfrm>
              <a:custGeom>
                <a:avLst/>
                <a:gdLst>
                  <a:gd name="T0" fmla="*/ 248 w 373"/>
                  <a:gd name="T1" fmla="*/ 190 h 660"/>
                  <a:gd name="T2" fmla="*/ 334 w 373"/>
                  <a:gd name="T3" fmla="*/ 190 h 660"/>
                  <a:gd name="T4" fmla="*/ 334 w 373"/>
                  <a:gd name="T5" fmla="*/ 321 h 660"/>
                  <a:gd name="T6" fmla="*/ 248 w 373"/>
                  <a:gd name="T7" fmla="*/ 321 h 660"/>
                  <a:gd name="T8" fmla="*/ 248 w 373"/>
                  <a:gd name="T9" fmla="*/ 660 h 660"/>
                  <a:gd name="T10" fmla="*/ 67 w 373"/>
                  <a:gd name="T11" fmla="*/ 660 h 660"/>
                  <a:gd name="T12" fmla="*/ 67 w 373"/>
                  <a:gd name="T13" fmla="*/ 321 h 660"/>
                  <a:gd name="T14" fmla="*/ 0 w 373"/>
                  <a:gd name="T15" fmla="*/ 321 h 660"/>
                  <a:gd name="T16" fmla="*/ 0 w 373"/>
                  <a:gd name="T17" fmla="*/ 190 h 660"/>
                  <a:gd name="T18" fmla="*/ 67 w 373"/>
                  <a:gd name="T19" fmla="*/ 190 h 660"/>
                  <a:gd name="T20" fmla="*/ 67 w 373"/>
                  <a:gd name="T21" fmla="*/ 169 h 660"/>
                  <a:gd name="T22" fmla="*/ 73 w 373"/>
                  <a:gd name="T23" fmla="*/ 105 h 660"/>
                  <a:gd name="T24" fmla="*/ 97 w 373"/>
                  <a:gd name="T25" fmla="*/ 49 h 660"/>
                  <a:gd name="T26" fmla="*/ 144 w 373"/>
                  <a:gd name="T27" fmla="*/ 14 h 660"/>
                  <a:gd name="T28" fmla="*/ 235 w 373"/>
                  <a:gd name="T29" fmla="*/ 0 h 660"/>
                  <a:gd name="T30" fmla="*/ 373 w 373"/>
                  <a:gd name="T31" fmla="*/ 11 h 660"/>
                  <a:gd name="T32" fmla="*/ 353 w 373"/>
                  <a:gd name="T33" fmla="*/ 120 h 660"/>
                  <a:gd name="T34" fmla="*/ 300 w 373"/>
                  <a:gd name="T35" fmla="*/ 115 h 660"/>
                  <a:gd name="T36" fmla="*/ 265 w 373"/>
                  <a:gd name="T37" fmla="*/ 123 h 660"/>
                  <a:gd name="T38" fmla="*/ 250 w 373"/>
                  <a:gd name="T39" fmla="*/ 149 h 660"/>
                  <a:gd name="T40" fmla="*/ 248 w 373"/>
                  <a:gd name="T41" fmla="*/ 19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3" h="660">
                    <a:moveTo>
                      <a:pt x="248" y="190"/>
                    </a:moveTo>
                    <a:lnTo>
                      <a:pt x="334" y="190"/>
                    </a:lnTo>
                    <a:lnTo>
                      <a:pt x="334" y="321"/>
                    </a:lnTo>
                    <a:lnTo>
                      <a:pt x="248" y="321"/>
                    </a:lnTo>
                    <a:lnTo>
                      <a:pt x="248" y="660"/>
                    </a:lnTo>
                    <a:lnTo>
                      <a:pt x="67" y="660"/>
                    </a:lnTo>
                    <a:lnTo>
                      <a:pt x="67" y="321"/>
                    </a:lnTo>
                    <a:lnTo>
                      <a:pt x="0" y="321"/>
                    </a:lnTo>
                    <a:lnTo>
                      <a:pt x="0" y="190"/>
                    </a:lnTo>
                    <a:lnTo>
                      <a:pt x="67" y="190"/>
                    </a:lnTo>
                    <a:lnTo>
                      <a:pt x="67" y="169"/>
                    </a:lnTo>
                    <a:cubicBezTo>
                      <a:pt x="67" y="150"/>
                      <a:pt x="69" y="128"/>
                      <a:pt x="73" y="105"/>
                    </a:cubicBezTo>
                    <a:cubicBezTo>
                      <a:pt x="77" y="82"/>
                      <a:pt x="85" y="64"/>
                      <a:pt x="97" y="49"/>
                    </a:cubicBezTo>
                    <a:cubicBezTo>
                      <a:pt x="108" y="34"/>
                      <a:pt x="124" y="23"/>
                      <a:pt x="144" y="14"/>
                    </a:cubicBezTo>
                    <a:cubicBezTo>
                      <a:pt x="165" y="5"/>
                      <a:pt x="195" y="0"/>
                      <a:pt x="235" y="0"/>
                    </a:cubicBezTo>
                    <a:cubicBezTo>
                      <a:pt x="267" y="0"/>
                      <a:pt x="313" y="4"/>
                      <a:pt x="373" y="11"/>
                    </a:cubicBezTo>
                    <a:lnTo>
                      <a:pt x="353" y="120"/>
                    </a:lnTo>
                    <a:cubicBezTo>
                      <a:pt x="331" y="117"/>
                      <a:pt x="314" y="115"/>
                      <a:pt x="300" y="115"/>
                    </a:cubicBezTo>
                    <a:cubicBezTo>
                      <a:pt x="284" y="115"/>
                      <a:pt x="272" y="118"/>
                      <a:pt x="265" y="123"/>
                    </a:cubicBezTo>
                    <a:cubicBezTo>
                      <a:pt x="258" y="129"/>
                      <a:pt x="253" y="137"/>
                      <a:pt x="250" y="149"/>
                    </a:cubicBezTo>
                    <a:cubicBezTo>
                      <a:pt x="249" y="155"/>
                      <a:pt x="248" y="169"/>
                      <a:pt x="248" y="1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6178551" y="4365625"/>
                <a:ext cx="246063" cy="244475"/>
              </a:xfrm>
              <a:custGeom>
                <a:avLst/>
                <a:gdLst>
                  <a:gd name="T0" fmla="*/ 0 w 673"/>
                  <a:gd name="T1" fmla="*/ 335 h 671"/>
                  <a:gd name="T2" fmla="*/ 89 w 673"/>
                  <a:gd name="T3" fmla="*/ 89 h 671"/>
                  <a:gd name="T4" fmla="*/ 335 w 673"/>
                  <a:gd name="T5" fmla="*/ 0 h 671"/>
                  <a:gd name="T6" fmla="*/ 585 w 673"/>
                  <a:gd name="T7" fmla="*/ 87 h 671"/>
                  <a:gd name="T8" fmla="*/ 673 w 673"/>
                  <a:gd name="T9" fmla="*/ 330 h 671"/>
                  <a:gd name="T10" fmla="*/ 635 w 673"/>
                  <a:gd name="T11" fmla="*/ 517 h 671"/>
                  <a:gd name="T12" fmla="*/ 524 w 673"/>
                  <a:gd name="T13" fmla="*/ 630 h 671"/>
                  <a:gd name="T14" fmla="*/ 343 w 673"/>
                  <a:gd name="T15" fmla="*/ 671 h 671"/>
                  <a:gd name="T16" fmla="*/ 161 w 673"/>
                  <a:gd name="T17" fmla="*/ 636 h 671"/>
                  <a:gd name="T18" fmla="*/ 45 w 673"/>
                  <a:gd name="T19" fmla="*/ 525 h 671"/>
                  <a:gd name="T20" fmla="*/ 0 w 673"/>
                  <a:gd name="T21" fmla="*/ 335 h 671"/>
                  <a:gd name="T22" fmla="*/ 201 w 673"/>
                  <a:gd name="T23" fmla="*/ 336 h 671"/>
                  <a:gd name="T24" fmla="*/ 237 w 673"/>
                  <a:gd name="T25" fmla="*/ 478 h 671"/>
                  <a:gd name="T26" fmla="*/ 337 w 673"/>
                  <a:gd name="T27" fmla="*/ 521 h 671"/>
                  <a:gd name="T28" fmla="*/ 437 w 673"/>
                  <a:gd name="T29" fmla="*/ 479 h 671"/>
                  <a:gd name="T30" fmla="*/ 472 w 673"/>
                  <a:gd name="T31" fmla="*/ 328 h 671"/>
                  <a:gd name="T32" fmla="*/ 435 w 673"/>
                  <a:gd name="T33" fmla="*/ 194 h 671"/>
                  <a:gd name="T34" fmla="*/ 335 w 673"/>
                  <a:gd name="T35" fmla="*/ 152 h 671"/>
                  <a:gd name="T36" fmla="*/ 238 w 673"/>
                  <a:gd name="T37" fmla="*/ 195 h 671"/>
                  <a:gd name="T38" fmla="*/ 201 w 673"/>
                  <a:gd name="T39" fmla="*/ 336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3" h="671">
                    <a:moveTo>
                      <a:pt x="0" y="335"/>
                    </a:moveTo>
                    <a:cubicBezTo>
                      <a:pt x="0" y="229"/>
                      <a:pt x="30" y="148"/>
                      <a:pt x="89" y="89"/>
                    </a:cubicBezTo>
                    <a:cubicBezTo>
                      <a:pt x="148" y="30"/>
                      <a:pt x="230" y="0"/>
                      <a:pt x="335" y="0"/>
                    </a:cubicBezTo>
                    <a:cubicBezTo>
                      <a:pt x="443" y="0"/>
                      <a:pt x="527" y="29"/>
                      <a:pt x="585" y="87"/>
                    </a:cubicBezTo>
                    <a:cubicBezTo>
                      <a:pt x="644" y="145"/>
                      <a:pt x="673" y="227"/>
                      <a:pt x="673" y="330"/>
                    </a:cubicBezTo>
                    <a:cubicBezTo>
                      <a:pt x="673" y="406"/>
                      <a:pt x="660" y="468"/>
                      <a:pt x="635" y="517"/>
                    </a:cubicBezTo>
                    <a:cubicBezTo>
                      <a:pt x="609" y="566"/>
                      <a:pt x="572" y="603"/>
                      <a:pt x="524" y="630"/>
                    </a:cubicBezTo>
                    <a:cubicBezTo>
                      <a:pt x="476" y="657"/>
                      <a:pt x="415" y="671"/>
                      <a:pt x="343" y="671"/>
                    </a:cubicBezTo>
                    <a:cubicBezTo>
                      <a:pt x="270" y="671"/>
                      <a:pt x="209" y="659"/>
                      <a:pt x="161" y="636"/>
                    </a:cubicBezTo>
                    <a:cubicBezTo>
                      <a:pt x="113" y="613"/>
                      <a:pt x="75" y="576"/>
                      <a:pt x="45" y="525"/>
                    </a:cubicBezTo>
                    <a:cubicBezTo>
                      <a:pt x="15" y="475"/>
                      <a:pt x="0" y="411"/>
                      <a:pt x="0" y="335"/>
                    </a:cubicBezTo>
                    <a:close/>
                    <a:moveTo>
                      <a:pt x="201" y="336"/>
                    </a:moveTo>
                    <a:cubicBezTo>
                      <a:pt x="201" y="402"/>
                      <a:pt x="213" y="449"/>
                      <a:pt x="237" y="478"/>
                    </a:cubicBezTo>
                    <a:cubicBezTo>
                      <a:pt x="262" y="507"/>
                      <a:pt x="295" y="521"/>
                      <a:pt x="337" y="521"/>
                    </a:cubicBezTo>
                    <a:cubicBezTo>
                      <a:pt x="380" y="521"/>
                      <a:pt x="413" y="507"/>
                      <a:pt x="437" y="479"/>
                    </a:cubicBezTo>
                    <a:cubicBezTo>
                      <a:pt x="460" y="451"/>
                      <a:pt x="472" y="400"/>
                      <a:pt x="472" y="328"/>
                    </a:cubicBezTo>
                    <a:cubicBezTo>
                      <a:pt x="472" y="266"/>
                      <a:pt x="460" y="223"/>
                      <a:pt x="435" y="194"/>
                    </a:cubicBezTo>
                    <a:cubicBezTo>
                      <a:pt x="410" y="166"/>
                      <a:pt x="377" y="152"/>
                      <a:pt x="335" y="152"/>
                    </a:cubicBezTo>
                    <a:cubicBezTo>
                      <a:pt x="295" y="152"/>
                      <a:pt x="262" y="166"/>
                      <a:pt x="238" y="195"/>
                    </a:cubicBezTo>
                    <a:cubicBezTo>
                      <a:pt x="213" y="223"/>
                      <a:pt x="201" y="270"/>
                      <a:pt x="201" y="3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a:spLocks noEditPoints="1"/>
              </p:cNvSpPr>
              <p:nvPr/>
            </p:nvSpPr>
            <p:spPr bwMode="auto">
              <a:xfrm>
                <a:off x="6486526" y="4368800"/>
                <a:ext cx="233363" cy="236538"/>
              </a:xfrm>
              <a:custGeom>
                <a:avLst/>
                <a:gdLst>
                  <a:gd name="T0" fmla="*/ 0 w 639"/>
                  <a:gd name="T1" fmla="*/ 649 h 649"/>
                  <a:gd name="T2" fmla="*/ 0 w 639"/>
                  <a:gd name="T3" fmla="*/ 0 h 649"/>
                  <a:gd name="T4" fmla="*/ 334 w 639"/>
                  <a:gd name="T5" fmla="*/ 0 h 649"/>
                  <a:gd name="T6" fmla="*/ 477 w 639"/>
                  <a:gd name="T7" fmla="*/ 16 h 649"/>
                  <a:gd name="T8" fmla="*/ 556 w 639"/>
                  <a:gd name="T9" fmla="*/ 75 h 649"/>
                  <a:gd name="T10" fmla="*/ 586 w 639"/>
                  <a:gd name="T11" fmla="*/ 180 h 649"/>
                  <a:gd name="T12" fmla="*/ 563 w 639"/>
                  <a:gd name="T13" fmla="*/ 273 h 649"/>
                  <a:gd name="T14" fmla="*/ 500 w 639"/>
                  <a:gd name="T15" fmla="*/ 336 h 649"/>
                  <a:gd name="T16" fmla="*/ 429 w 639"/>
                  <a:gd name="T17" fmla="*/ 362 h 649"/>
                  <a:gd name="T18" fmla="*/ 481 w 639"/>
                  <a:gd name="T19" fmla="*/ 386 h 649"/>
                  <a:gd name="T20" fmla="*/ 513 w 639"/>
                  <a:gd name="T21" fmla="*/ 420 h 649"/>
                  <a:gd name="T22" fmla="*/ 541 w 639"/>
                  <a:gd name="T23" fmla="*/ 461 h 649"/>
                  <a:gd name="T24" fmla="*/ 639 w 639"/>
                  <a:gd name="T25" fmla="*/ 649 h 649"/>
                  <a:gd name="T26" fmla="*/ 412 w 639"/>
                  <a:gd name="T27" fmla="*/ 649 h 649"/>
                  <a:gd name="T28" fmla="*/ 305 w 639"/>
                  <a:gd name="T29" fmla="*/ 450 h 649"/>
                  <a:gd name="T30" fmla="*/ 269 w 639"/>
                  <a:gd name="T31" fmla="*/ 400 h 649"/>
                  <a:gd name="T32" fmla="*/ 220 w 639"/>
                  <a:gd name="T33" fmla="*/ 385 h 649"/>
                  <a:gd name="T34" fmla="*/ 202 w 639"/>
                  <a:gd name="T35" fmla="*/ 385 h 649"/>
                  <a:gd name="T36" fmla="*/ 202 w 639"/>
                  <a:gd name="T37" fmla="*/ 649 h 649"/>
                  <a:gd name="T38" fmla="*/ 0 w 639"/>
                  <a:gd name="T39" fmla="*/ 649 h 649"/>
                  <a:gd name="T40" fmla="*/ 202 w 639"/>
                  <a:gd name="T41" fmla="*/ 262 h 649"/>
                  <a:gd name="T42" fmla="*/ 286 w 639"/>
                  <a:gd name="T43" fmla="*/ 262 h 649"/>
                  <a:gd name="T44" fmla="*/ 339 w 639"/>
                  <a:gd name="T45" fmla="*/ 253 h 649"/>
                  <a:gd name="T46" fmla="*/ 371 w 639"/>
                  <a:gd name="T47" fmla="*/ 234 h 649"/>
                  <a:gd name="T48" fmla="*/ 384 w 639"/>
                  <a:gd name="T49" fmla="*/ 196 h 649"/>
                  <a:gd name="T50" fmla="*/ 364 w 639"/>
                  <a:gd name="T51" fmla="*/ 148 h 649"/>
                  <a:gd name="T52" fmla="*/ 290 w 639"/>
                  <a:gd name="T53" fmla="*/ 131 h 649"/>
                  <a:gd name="T54" fmla="*/ 202 w 639"/>
                  <a:gd name="T55" fmla="*/ 131 h 649"/>
                  <a:gd name="T56" fmla="*/ 202 w 639"/>
                  <a:gd name="T57" fmla="*/ 262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39" h="649">
                    <a:moveTo>
                      <a:pt x="0" y="649"/>
                    </a:moveTo>
                    <a:lnTo>
                      <a:pt x="0" y="0"/>
                    </a:lnTo>
                    <a:lnTo>
                      <a:pt x="334" y="0"/>
                    </a:lnTo>
                    <a:cubicBezTo>
                      <a:pt x="396" y="0"/>
                      <a:pt x="444" y="5"/>
                      <a:pt x="477" y="16"/>
                    </a:cubicBezTo>
                    <a:cubicBezTo>
                      <a:pt x="509" y="27"/>
                      <a:pt x="536" y="46"/>
                      <a:pt x="556" y="75"/>
                    </a:cubicBezTo>
                    <a:cubicBezTo>
                      <a:pt x="576" y="104"/>
                      <a:pt x="586" y="139"/>
                      <a:pt x="586" y="180"/>
                    </a:cubicBezTo>
                    <a:cubicBezTo>
                      <a:pt x="586" y="216"/>
                      <a:pt x="578" y="246"/>
                      <a:pt x="563" y="273"/>
                    </a:cubicBezTo>
                    <a:cubicBezTo>
                      <a:pt x="548" y="299"/>
                      <a:pt x="526" y="320"/>
                      <a:pt x="500" y="336"/>
                    </a:cubicBezTo>
                    <a:cubicBezTo>
                      <a:pt x="482" y="347"/>
                      <a:pt x="459" y="355"/>
                      <a:pt x="429" y="362"/>
                    </a:cubicBezTo>
                    <a:cubicBezTo>
                      <a:pt x="453" y="370"/>
                      <a:pt x="470" y="378"/>
                      <a:pt x="481" y="386"/>
                    </a:cubicBezTo>
                    <a:cubicBezTo>
                      <a:pt x="488" y="391"/>
                      <a:pt x="499" y="403"/>
                      <a:pt x="513" y="420"/>
                    </a:cubicBezTo>
                    <a:cubicBezTo>
                      <a:pt x="527" y="438"/>
                      <a:pt x="536" y="451"/>
                      <a:pt x="541" y="461"/>
                    </a:cubicBezTo>
                    <a:lnTo>
                      <a:pt x="639" y="649"/>
                    </a:lnTo>
                    <a:lnTo>
                      <a:pt x="412" y="649"/>
                    </a:lnTo>
                    <a:lnTo>
                      <a:pt x="305" y="450"/>
                    </a:lnTo>
                    <a:cubicBezTo>
                      <a:pt x="291" y="424"/>
                      <a:pt x="279" y="408"/>
                      <a:pt x="269" y="400"/>
                    </a:cubicBezTo>
                    <a:cubicBezTo>
                      <a:pt x="254" y="390"/>
                      <a:pt x="238" y="385"/>
                      <a:pt x="220" y="385"/>
                    </a:cubicBezTo>
                    <a:lnTo>
                      <a:pt x="202" y="385"/>
                    </a:lnTo>
                    <a:lnTo>
                      <a:pt x="202" y="649"/>
                    </a:lnTo>
                    <a:lnTo>
                      <a:pt x="0" y="649"/>
                    </a:lnTo>
                    <a:close/>
                    <a:moveTo>
                      <a:pt x="202" y="262"/>
                    </a:moveTo>
                    <a:lnTo>
                      <a:pt x="286" y="262"/>
                    </a:lnTo>
                    <a:cubicBezTo>
                      <a:pt x="295" y="262"/>
                      <a:pt x="313" y="259"/>
                      <a:pt x="339" y="253"/>
                    </a:cubicBezTo>
                    <a:cubicBezTo>
                      <a:pt x="352" y="250"/>
                      <a:pt x="363" y="244"/>
                      <a:pt x="371" y="234"/>
                    </a:cubicBezTo>
                    <a:cubicBezTo>
                      <a:pt x="380" y="222"/>
                      <a:pt x="384" y="210"/>
                      <a:pt x="384" y="196"/>
                    </a:cubicBezTo>
                    <a:cubicBezTo>
                      <a:pt x="384" y="175"/>
                      <a:pt x="377" y="159"/>
                      <a:pt x="364" y="148"/>
                    </a:cubicBezTo>
                    <a:cubicBezTo>
                      <a:pt x="351" y="137"/>
                      <a:pt x="326" y="131"/>
                      <a:pt x="290" y="131"/>
                    </a:cubicBezTo>
                    <a:lnTo>
                      <a:pt x="202" y="131"/>
                    </a:lnTo>
                    <a:lnTo>
                      <a:pt x="202" y="2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14"/>
              <p:cNvSpPr>
                <a:spLocks noChangeArrowheads="1"/>
              </p:cNvSpPr>
              <p:nvPr/>
            </p:nvSpPr>
            <p:spPr bwMode="auto">
              <a:xfrm>
                <a:off x="6767514" y="4368800"/>
                <a:ext cx="74613" cy="2365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Freeform 15"/>
              <p:cNvSpPr/>
              <p:nvPr/>
            </p:nvSpPr>
            <p:spPr bwMode="auto">
              <a:xfrm>
                <a:off x="6916739" y="4368800"/>
                <a:ext cx="200025" cy="236538"/>
              </a:xfrm>
              <a:custGeom>
                <a:avLst/>
                <a:gdLst>
                  <a:gd name="T0" fmla="*/ 0 w 548"/>
                  <a:gd name="T1" fmla="*/ 0 h 649"/>
                  <a:gd name="T2" fmla="*/ 538 w 548"/>
                  <a:gd name="T3" fmla="*/ 0 h 649"/>
                  <a:gd name="T4" fmla="*/ 538 w 548"/>
                  <a:gd name="T5" fmla="*/ 139 h 649"/>
                  <a:gd name="T6" fmla="*/ 201 w 548"/>
                  <a:gd name="T7" fmla="*/ 139 h 649"/>
                  <a:gd name="T8" fmla="*/ 201 w 548"/>
                  <a:gd name="T9" fmla="*/ 241 h 649"/>
                  <a:gd name="T10" fmla="*/ 514 w 548"/>
                  <a:gd name="T11" fmla="*/ 241 h 649"/>
                  <a:gd name="T12" fmla="*/ 514 w 548"/>
                  <a:gd name="T13" fmla="*/ 374 h 649"/>
                  <a:gd name="T14" fmla="*/ 201 w 548"/>
                  <a:gd name="T15" fmla="*/ 374 h 649"/>
                  <a:gd name="T16" fmla="*/ 201 w 548"/>
                  <a:gd name="T17" fmla="*/ 502 h 649"/>
                  <a:gd name="T18" fmla="*/ 548 w 548"/>
                  <a:gd name="T19" fmla="*/ 502 h 649"/>
                  <a:gd name="T20" fmla="*/ 548 w 548"/>
                  <a:gd name="T21" fmla="*/ 649 h 649"/>
                  <a:gd name="T22" fmla="*/ 0 w 548"/>
                  <a:gd name="T23" fmla="*/ 649 h 649"/>
                  <a:gd name="T24" fmla="*/ 0 w 548"/>
                  <a:gd name="T25"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649">
                    <a:moveTo>
                      <a:pt x="0" y="0"/>
                    </a:moveTo>
                    <a:lnTo>
                      <a:pt x="538" y="0"/>
                    </a:lnTo>
                    <a:lnTo>
                      <a:pt x="538" y="139"/>
                    </a:lnTo>
                    <a:lnTo>
                      <a:pt x="201" y="139"/>
                    </a:lnTo>
                    <a:lnTo>
                      <a:pt x="201" y="241"/>
                    </a:lnTo>
                    <a:lnTo>
                      <a:pt x="514" y="241"/>
                    </a:lnTo>
                    <a:lnTo>
                      <a:pt x="514" y="374"/>
                    </a:lnTo>
                    <a:lnTo>
                      <a:pt x="201" y="374"/>
                    </a:lnTo>
                    <a:lnTo>
                      <a:pt x="201" y="502"/>
                    </a:lnTo>
                    <a:lnTo>
                      <a:pt x="548" y="502"/>
                    </a:lnTo>
                    <a:lnTo>
                      <a:pt x="548" y="649"/>
                    </a:lnTo>
                    <a:lnTo>
                      <a:pt x="0" y="649"/>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6"/>
              <p:cNvSpPr/>
              <p:nvPr/>
            </p:nvSpPr>
            <p:spPr bwMode="auto">
              <a:xfrm>
                <a:off x="7178676" y="4368800"/>
                <a:ext cx="225425" cy="236538"/>
              </a:xfrm>
              <a:custGeom>
                <a:avLst/>
                <a:gdLst>
                  <a:gd name="T0" fmla="*/ 0 w 621"/>
                  <a:gd name="T1" fmla="*/ 0 h 649"/>
                  <a:gd name="T2" fmla="*/ 188 w 621"/>
                  <a:gd name="T3" fmla="*/ 0 h 649"/>
                  <a:gd name="T4" fmla="*/ 432 w 621"/>
                  <a:gd name="T5" fmla="*/ 358 h 649"/>
                  <a:gd name="T6" fmla="*/ 432 w 621"/>
                  <a:gd name="T7" fmla="*/ 0 h 649"/>
                  <a:gd name="T8" fmla="*/ 621 w 621"/>
                  <a:gd name="T9" fmla="*/ 0 h 649"/>
                  <a:gd name="T10" fmla="*/ 621 w 621"/>
                  <a:gd name="T11" fmla="*/ 649 h 649"/>
                  <a:gd name="T12" fmla="*/ 432 w 621"/>
                  <a:gd name="T13" fmla="*/ 649 h 649"/>
                  <a:gd name="T14" fmla="*/ 189 w 621"/>
                  <a:gd name="T15" fmla="*/ 292 h 649"/>
                  <a:gd name="T16" fmla="*/ 189 w 621"/>
                  <a:gd name="T17" fmla="*/ 649 h 649"/>
                  <a:gd name="T18" fmla="*/ 0 w 621"/>
                  <a:gd name="T19" fmla="*/ 649 h 649"/>
                  <a:gd name="T20" fmla="*/ 0 w 621"/>
                  <a:gd name="T21"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1" h="649">
                    <a:moveTo>
                      <a:pt x="0" y="0"/>
                    </a:moveTo>
                    <a:lnTo>
                      <a:pt x="188" y="0"/>
                    </a:lnTo>
                    <a:lnTo>
                      <a:pt x="432" y="358"/>
                    </a:lnTo>
                    <a:lnTo>
                      <a:pt x="432" y="0"/>
                    </a:lnTo>
                    <a:lnTo>
                      <a:pt x="621" y="0"/>
                    </a:lnTo>
                    <a:lnTo>
                      <a:pt x="621" y="649"/>
                    </a:lnTo>
                    <a:lnTo>
                      <a:pt x="432" y="649"/>
                    </a:lnTo>
                    <a:lnTo>
                      <a:pt x="189" y="292"/>
                    </a:lnTo>
                    <a:lnTo>
                      <a:pt x="189" y="649"/>
                    </a:lnTo>
                    <a:lnTo>
                      <a:pt x="0" y="649"/>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7"/>
              <p:cNvSpPr/>
              <p:nvPr/>
            </p:nvSpPr>
            <p:spPr bwMode="auto">
              <a:xfrm>
                <a:off x="7459664" y="4368800"/>
                <a:ext cx="222250" cy="236538"/>
              </a:xfrm>
              <a:custGeom>
                <a:avLst/>
                <a:gdLst>
                  <a:gd name="T0" fmla="*/ 0 w 611"/>
                  <a:gd name="T1" fmla="*/ 0 h 649"/>
                  <a:gd name="T2" fmla="*/ 611 w 611"/>
                  <a:gd name="T3" fmla="*/ 0 h 649"/>
                  <a:gd name="T4" fmla="*/ 611 w 611"/>
                  <a:gd name="T5" fmla="*/ 161 h 649"/>
                  <a:gd name="T6" fmla="*/ 406 w 611"/>
                  <a:gd name="T7" fmla="*/ 161 h 649"/>
                  <a:gd name="T8" fmla="*/ 406 w 611"/>
                  <a:gd name="T9" fmla="*/ 649 h 649"/>
                  <a:gd name="T10" fmla="*/ 205 w 611"/>
                  <a:gd name="T11" fmla="*/ 649 h 649"/>
                  <a:gd name="T12" fmla="*/ 205 w 611"/>
                  <a:gd name="T13" fmla="*/ 161 h 649"/>
                  <a:gd name="T14" fmla="*/ 0 w 611"/>
                  <a:gd name="T15" fmla="*/ 161 h 649"/>
                  <a:gd name="T16" fmla="*/ 0 w 611"/>
                  <a:gd name="T17"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1" h="649">
                    <a:moveTo>
                      <a:pt x="0" y="0"/>
                    </a:moveTo>
                    <a:lnTo>
                      <a:pt x="611" y="0"/>
                    </a:lnTo>
                    <a:lnTo>
                      <a:pt x="611" y="161"/>
                    </a:lnTo>
                    <a:lnTo>
                      <a:pt x="406" y="161"/>
                    </a:lnTo>
                    <a:lnTo>
                      <a:pt x="406" y="649"/>
                    </a:lnTo>
                    <a:lnTo>
                      <a:pt x="205" y="649"/>
                    </a:lnTo>
                    <a:lnTo>
                      <a:pt x="205" y="161"/>
                    </a:lnTo>
                    <a:lnTo>
                      <a:pt x="0" y="16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1" name="组合 20"/>
          <p:cNvGrpSpPr/>
          <p:nvPr userDrawn="1"/>
        </p:nvGrpSpPr>
        <p:grpSpPr>
          <a:xfrm>
            <a:off x="9421902" y="6436465"/>
            <a:ext cx="2622822" cy="351126"/>
            <a:chOff x="4796663" y="3263775"/>
            <a:chExt cx="2622822" cy="351126"/>
          </a:xfrm>
        </p:grpSpPr>
        <p:sp>
          <p:nvSpPr>
            <p:cNvPr id="22" name="矩形 21"/>
            <p:cNvSpPr/>
            <p:nvPr/>
          </p:nvSpPr>
          <p:spPr>
            <a:xfrm>
              <a:off x="4796663" y="3263775"/>
              <a:ext cx="2622822" cy="215444"/>
            </a:xfrm>
            <a:prstGeom prst="rect">
              <a:avLst/>
            </a:prstGeom>
          </p:spPr>
          <p:txBody>
            <a:bodyPr wrap="square">
              <a:spAutoFit/>
            </a:bodyPr>
            <a:lstStyle/>
            <a:p>
              <a:pPr algn="dist"/>
              <a:r>
                <a:rPr lang="zh-CN" altLang="en-US" sz="800" dirty="0">
                  <a:solidFill>
                    <a:schemeClr val="bg2">
                      <a:lumMod val="50000"/>
                    </a:schemeClr>
                  </a:solidFill>
                  <a:latin typeface="微软雅黑" panose="020B0503020204020204" pitchFamily="34" charset="-122"/>
                  <a:ea typeface="微软雅黑" panose="020B0503020204020204" pitchFamily="34" charset="-122"/>
                </a:rPr>
                <a:t>东方宇阳信息科技(北京)有限公司</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829320" y="3430235"/>
              <a:ext cx="2557507" cy="184666"/>
            </a:xfrm>
            <a:prstGeom prst="rect">
              <a:avLst/>
            </a:prstGeom>
          </p:spPr>
          <p:txBody>
            <a:bodyPr wrap="square">
              <a:spAutoFit/>
            </a:bodyPr>
            <a:lstStyle/>
            <a:p>
              <a:pPr algn="dist"/>
              <a:r>
                <a:rPr lang="zh-CN" altLang="en-US" sz="600" dirty="0">
                  <a:solidFill>
                    <a:schemeClr val="bg2">
                      <a:lumMod val="50000"/>
                    </a:schemeClr>
                  </a:solidFill>
                  <a:latin typeface="微软雅黑" panose="020B0503020204020204" pitchFamily="34" charset="-122"/>
                  <a:ea typeface="微软雅黑" panose="020B0503020204020204" pitchFamily="34" charset="-122"/>
                </a:rPr>
                <a:t>DongFangYuYang  Information  Technology  (beijing) Co.,Ltd.</a:t>
              </a:r>
              <a:endParaRPr lang="zh-CN" altLang="en-US" sz="600" dirty="0">
                <a:solidFill>
                  <a:schemeClr val="bg2">
                    <a:lumMod val="50000"/>
                  </a:schemeClr>
                </a:solidFill>
                <a:latin typeface="微软雅黑" panose="020B0503020204020204" pitchFamily="34" charset="-122"/>
                <a:ea typeface="微软雅黑" panose="020B0503020204020204" pitchFamily="34" charset="-122"/>
              </a:endParaRPr>
            </a:p>
          </p:txBody>
        </p:sp>
      </p:grpSp>
      <p:grpSp>
        <p:nvGrpSpPr>
          <p:cNvPr id="24" name="组合 23"/>
          <p:cNvGrpSpPr/>
          <p:nvPr userDrawn="1"/>
        </p:nvGrpSpPr>
        <p:grpSpPr>
          <a:xfrm>
            <a:off x="1" y="6811007"/>
            <a:ext cx="12191999" cy="46993"/>
            <a:chOff x="1" y="5184320"/>
            <a:chExt cx="12191999" cy="46993"/>
          </a:xfrm>
        </p:grpSpPr>
        <p:sp>
          <p:nvSpPr>
            <p:cNvPr id="25" name="矩形 24"/>
            <p:cNvSpPr/>
            <p:nvPr userDrawn="1"/>
          </p:nvSpPr>
          <p:spPr>
            <a:xfrm flipV="1">
              <a:off x="9225643" y="5184320"/>
              <a:ext cx="2966357" cy="4699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V="1">
              <a:off x="1" y="5184320"/>
              <a:ext cx="9225640" cy="469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userDrawn="1"/>
        </p:nvGrpSpPr>
        <p:grpSpPr>
          <a:xfrm flipH="1">
            <a:off x="0" y="-8327"/>
            <a:ext cx="12192000" cy="6819332"/>
            <a:chOff x="2" y="5184319"/>
            <a:chExt cx="12192000" cy="4313938"/>
          </a:xfrm>
        </p:grpSpPr>
        <p:sp>
          <p:nvSpPr>
            <p:cNvPr id="28" name="矩形 27"/>
            <p:cNvSpPr/>
            <p:nvPr userDrawn="1"/>
          </p:nvSpPr>
          <p:spPr>
            <a:xfrm flipV="1">
              <a:off x="9541476" y="5184319"/>
              <a:ext cx="2650526" cy="43139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userDrawn="1"/>
          </p:nvSpPr>
          <p:spPr>
            <a:xfrm flipV="1">
              <a:off x="2" y="5184320"/>
              <a:ext cx="9538608" cy="469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750"/>
                                        <p:tgtEl>
                                          <p:spTgt spid="21"/>
                                        </p:tgtEl>
                                        <p:attrNameLst>
                                          <p:attrName>ppt_y</p:attrName>
                                        </p:attrNameLst>
                                      </p:cBhvr>
                                      <p:tavLst>
                                        <p:tav tm="0">
                                          <p:val>
                                            <p:strVal val="#ppt_y-#ppt_h*1.125000"/>
                                          </p:val>
                                        </p:tav>
                                        <p:tav tm="100000">
                                          <p:val>
                                            <p:strVal val="#ppt_y"/>
                                          </p:val>
                                        </p:tav>
                                      </p:tavLst>
                                    </p:anim>
                                    <p:animEffect transition="in" filter="wipe(down)">
                                      <p:cBhvr>
                                        <p:cTn id="8"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grpSp>
        <p:nvGrpSpPr>
          <p:cNvPr id="5" name="组合 4"/>
          <p:cNvGrpSpPr/>
          <p:nvPr userDrawn="1"/>
        </p:nvGrpSpPr>
        <p:grpSpPr>
          <a:xfrm>
            <a:off x="11426900" y="248611"/>
            <a:ext cx="526948" cy="526948"/>
            <a:chOff x="1112664" y="751824"/>
            <a:chExt cx="1491457" cy="1491457"/>
          </a:xfrm>
        </p:grpSpPr>
        <p:sp>
          <p:nvSpPr>
            <p:cNvPr id="6" name="圆角矩形 5"/>
            <p:cNvSpPr/>
            <p:nvPr/>
          </p:nvSpPr>
          <p:spPr>
            <a:xfrm>
              <a:off x="1112664" y="751824"/>
              <a:ext cx="1491457" cy="1491457"/>
            </a:xfrm>
            <a:prstGeom prst="roundRect">
              <a:avLst>
                <a:gd name="adj" fmla="val 5238"/>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5"/>
            <p:cNvSpPr>
              <a:spLocks noEditPoints="1"/>
            </p:cNvSpPr>
            <p:nvPr/>
          </p:nvSpPr>
          <p:spPr bwMode="auto">
            <a:xfrm>
              <a:off x="1560729" y="1107185"/>
              <a:ext cx="703318" cy="619126"/>
            </a:xfrm>
            <a:custGeom>
              <a:avLst/>
              <a:gdLst>
                <a:gd name="T0" fmla="*/ 4410 w 5345"/>
                <a:gd name="T1" fmla="*/ 2838 h 4709"/>
                <a:gd name="T2" fmla="*/ 5345 w 5345"/>
                <a:gd name="T3" fmla="*/ 3773 h 4709"/>
                <a:gd name="T4" fmla="*/ 4410 w 5345"/>
                <a:gd name="T5" fmla="*/ 4709 h 4709"/>
                <a:gd name="T6" fmla="*/ 3474 w 5345"/>
                <a:gd name="T7" fmla="*/ 3773 h 4709"/>
                <a:gd name="T8" fmla="*/ 4410 w 5345"/>
                <a:gd name="T9" fmla="*/ 2838 h 4709"/>
                <a:gd name="T10" fmla="*/ 0 w 5345"/>
                <a:gd name="T11" fmla="*/ 473 h 4709"/>
                <a:gd name="T12" fmla="*/ 525 w 5345"/>
                <a:gd name="T13" fmla="*/ 0 h 4709"/>
                <a:gd name="T14" fmla="*/ 2834 w 5345"/>
                <a:gd name="T15" fmla="*/ 0 h 4709"/>
                <a:gd name="T16" fmla="*/ 4429 w 5345"/>
                <a:gd name="T17" fmla="*/ 1413 h 4709"/>
                <a:gd name="T18" fmla="*/ 4429 w 5345"/>
                <a:gd name="T19" fmla="*/ 2534 h 4709"/>
                <a:gd name="T20" fmla="*/ 3347 w 5345"/>
                <a:gd name="T21" fmla="*/ 4302 h 4709"/>
                <a:gd name="T22" fmla="*/ 3029 w 5345"/>
                <a:gd name="T23" fmla="*/ 4429 h 4709"/>
                <a:gd name="T24" fmla="*/ 388 w 5345"/>
                <a:gd name="T25" fmla="*/ 4429 h 4709"/>
                <a:gd name="T26" fmla="*/ 0 w 5345"/>
                <a:gd name="T27" fmla="*/ 4041 h 4709"/>
                <a:gd name="T28" fmla="*/ 0 w 5345"/>
                <a:gd name="T29" fmla="*/ 3329 h 4709"/>
                <a:gd name="T30" fmla="*/ 296 w 5345"/>
                <a:gd name="T31" fmla="*/ 3067 h 4709"/>
                <a:gd name="T32" fmla="*/ 2357 w 5345"/>
                <a:gd name="T33" fmla="*/ 3067 h 4709"/>
                <a:gd name="T34" fmla="*/ 3029 w 5345"/>
                <a:gd name="T35" fmla="*/ 2547 h 4709"/>
                <a:gd name="T36" fmla="*/ 3029 w 5345"/>
                <a:gd name="T37" fmla="*/ 1949 h 4709"/>
                <a:gd name="T38" fmla="*/ 2522 w 5345"/>
                <a:gd name="T39" fmla="*/ 1413 h 4709"/>
                <a:gd name="T40" fmla="*/ 1387 w 5345"/>
                <a:gd name="T41" fmla="*/ 1413 h 4709"/>
                <a:gd name="T42" fmla="*/ 1387 w 5345"/>
                <a:gd name="T43" fmla="*/ 2594 h 4709"/>
                <a:gd name="T44" fmla="*/ 1136 w 5345"/>
                <a:gd name="T45" fmla="*/ 2838 h 4709"/>
                <a:gd name="T46" fmla="*/ 328 w 5345"/>
                <a:gd name="T47" fmla="*/ 2838 h 4709"/>
                <a:gd name="T48" fmla="*/ 0 w 5345"/>
                <a:gd name="T49" fmla="*/ 2540 h 4709"/>
                <a:gd name="T50" fmla="*/ 0 w 5345"/>
                <a:gd name="T51" fmla="*/ 473 h 4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45" h="4709">
                  <a:moveTo>
                    <a:pt x="4410" y="2838"/>
                  </a:moveTo>
                  <a:cubicBezTo>
                    <a:pt x="4926" y="2838"/>
                    <a:pt x="5345" y="3257"/>
                    <a:pt x="5345" y="3773"/>
                  </a:cubicBezTo>
                  <a:cubicBezTo>
                    <a:pt x="5345" y="4290"/>
                    <a:pt x="4926" y="4709"/>
                    <a:pt x="4410" y="4709"/>
                  </a:cubicBezTo>
                  <a:cubicBezTo>
                    <a:pt x="3893" y="4709"/>
                    <a:pt x="3474" y="4290"/>
                    <a:pt x="3474" y="3773"/>
                  </a:cubicBezTo>
                  <a:cubicBezTo>
                    <a:pt x="3474" y="3257"/>
                    <a:pt x="3893" y="2838"/>
                    <a:pt x="4410" y="2838"/>
                  </a:cubicBezTo>
                  <a:close/>
                  <a:moveTo>
                    <a:pt x="0" y="473"/>
                  </a:moveTo>
                  <a:cubicBezTo>
                    <a:pt x="0" y="159"/>
                    <a:pt x="206" y="0"/>
                    <a:pt x="525" y="0"/>
                  </a:cubicBezTo>
                  <a:cubicBezTo>
                    <a:pt x="1295" y="0"/>
                    <a:pt x="2064" y="0"/>
                    <a:pt x="2834" y="0"/>
                  </a:cubicBezTo>
                  <a:cubicBezTo>
                    <a:pt x="3563" y="0"/>
                    <a:pt x="4429" y="742"/>
                    <a:pt x="4429" y="1413"/>
                  </a:cubicBezTo>
                  <a:cubicBezTo>
                    <a:pt x="4429" y="1786"/>
                    <a:pt x="4429" y="2160"/>
                    <a:pt x="4429" y="2534"/>
                  </a:cubicBezTo>
                  <a:cubicBezTo>
                    <a:pt x="3599" y="2664"/>
                    <a:pt x="2926" y="2995"/>
                    <a:pt x="3347" y="4302"/>
                  </a:cubicBezTo>
                  <a:cubicBezTo>
                    <a:pt x="3274" y="4379"/>
                    <a:pt x="3129" y="4429"/>
                    <a:pt x="3029" y="4429"/>
                  </a:cubicBezTo>
                  <a:cubicBezTo>
                    <a:pt x="2179" y="4429"/>
                    <a:pt x="1238" y="4429"/>
                    <a:pt x="388" y="4429"/>
                  </a:cubicBezTo>
                  <a:cubicBezTo>
                    <a:pt x="47" y="4429"/>
                    <a:pt x="0" y="4210"/>
                    <a:pt x="0" y="4041"/>
                  </a:cubicBezTo>
                  <a:cubicBezTo>
                    <a:pt x="0" y="3846"/>
                    <a:pt x="0" y="3524"/>
                    <a:pt x="0" y="3329"/>
                  </a:cubicBezTo>
                  <a:cubicBezTo>
                    <a:pt x="0" y="3153"/>
                    <a:pt x="134" y="3067"/>
                    <a:pt x="296" y="3067"/>
                  </a:cubicBezTo>
                  <a:cubicBezTo>
                    <a:pt x="983" y="3067"/>
                    <a:pt x="1670" y="3067"/>
                    <a:pt x="2357" y="3067"/>
                  </a:cubicBezTo>
                  <a:cubicBezTo>
                    <a:pt x="2692" y="3067"/>
                    <a:pt x="3029" y="2876"/>
                    <a:pt x="3029" y="2547"/>
                  </a:cubicBezTo>
                  <a:cubicBezTo>
                    <a:pt x="3029" y="2347"/>
                    <a:pt x="3029" y="2148"/>
                    <a:pt x="3029" y="1949"/>
                  </a:cubicBezTo>
                  <a:cubicBezTo>
                    <a:pt x="3029" y="1741"/>
                    <a:pt x="2726" y="1413"/>
                    <a:pt x="2522" y="1413"/>
                  </a:cubicBezTo>
                  <a:cubicBezTo>
                    <a:pt x="2144" y="1413"/>
                    <a:pt x="1766" y="1413"/>
                    <a:pt x="1387" y="1413"/>
                  </a:cubicBezTo>
                  <a:cubicBezTo>
                    <a:pt x="1387" y="1767"/>
                    <a:pt x="1387" y="2240"/>
                    <a:pt x="1387" y="2594"/>
                  </a:cubicBezTo>
                  <a:cubicBezTo>
                    <a:pt x="1387" y="2715"/>
                    <a:pt x="1302" y="2838"/>
                    <a:pt x="1136" y="2838"/>
                  </a:cubicBezTo>
                  <a:cubicBezTo>
                    <a:pt x="879" y="2838"/>
                    <a:pt x="584" y="2838"/>
                    <a:pt x="328" y="2838"/>
                  </a:cubicBezTo>
                  <a:cubicBezTo>
                    <a:pt x="107" y="2838"/>
                    <a:pt x="0" y="2709"/>
                    <a:pt x="0" y="2540"/>
                  </a:cubicBezTo>
                  <a:cubicBezTo>
                    <a:pt x="0" y="1851"/>
                    <a:pt x="0" y="1162"/>
                    <a:pt x="0" y="473"/>
                  </a:cubicBezTo>
                  <a:close/>
                </a:path>
              </a:pathLst>
            </a:custGeom>
            <a:gradFill flip="none" rotWithShape="1">
              <a:gsLst>
                <a:gs pos="0">
                  <a:schemeClr val="accent2">
                    <a:lumMod val="20000"/>
                    <a:lumOff val="80000"/>
                  </a:schemeClr>
                </a:gs>
                <a:gs pos="18000">
                  <a:schemeClr val="accent4">
                    <a:lumMod val="20000"/>
                    <a:lumOff val="80000"/>
                  </a:schemeClr>
                </a:gs>
                <a:gs pos="100000">
                  <a:schemeClr val="bg1"/>
                </a:gs>
              </a:gsLst>
              <a:path path="circle">
                <a:fillToRect l="100000" t="100000"/>
              </a:path>
              <a:tileRect r="-100000" b="-100000"/>
            </a:gradFill>
            <a:ln>
              <a:noFill/>
            </a:ln>
            <a:scene3d>
              <a:camera prst="perspectiveBelow" fov="1500000">
                <a:rot lat="600000" lon="0" rev="0"/>
              </a:camera>
              <a:lightRig rig="chilly" dir="t"/>
            </a:scene3d>
            <a:sp3d prstMaterial="metal">
              <a:bevelT w="6350" h="139700"/>
              <a:extrusionClr>
                <a:srgbClr val="FF0000"/>
              </a:extrusionClr>
              <a:contourClr>
                <a:srgbClr val="C00000"/>
              </a:contourClr>
            </a:sp3d>
          </p:spPr>
          <p:txBody>
            <a:bodyPr vert="horz" wrap="square" lIns="91440" tIns="45720" rIns="91440" bIns="45720" numCol="1" anchor="t" anchorCtr="0" compatLnSpc="1"/>
            <a:lstStyle/>
            <a:p>
              <a:endParaRPr lang="zh-CN" altLang="en-US"/>
            </a:p>
          </p:txBody>
        </p:sp>
        <p:grpSp>
          <p:nvGrpSpPr>
            <p:cNvPr id="8" name="组合 7"/>
            <p:cNvGrpSpPr/>
            <p:nvPr/>
          </p:nvGrpSpPr>
          <p:grpSpPr>
            <a:xfrm>
              <a:off x="1293235" y="1823482"/>
              <a:ext cx="1139353" cy="89202"/>
              <a:chOff x="4559301" y="4365625"/>
              <a:chExt cx="3122613" cy="244476"/>
            </a:xfrm>
            <a:solidFill>
              <a:schemeClr val="bg1"/>
            </a:solidFill>
          </p:grpSpPr>
          <p:sp>
            <p:nvSpPr>
              <p:cNvPr id="9" name="Freeform 6"/>
              <p:cNvSpPr>
                <a:spLocks noEditPoints="1"/>
              </p:cNvSpPr>
              <p:nvPr/>
            </p:nvSpPr>
            <p:spPr bwMode="auto">
              <a:xfrm>
                <a:off x="4559301" y="4368800"/>
                <a:ext cx="217488" cy="236538"/>
              </a:xfrm>
              <a:custGeom>
                <a:avLst/>
                <a:gdLst>
                  <a:gd name="T0" fmla="*/ 0 w 598"/>
                  <a:gd name="T1" fmla="*/ 0 h 649"/>
                  <a:gd name="T2" fmla="*/ 298 w 598"/>
                  <a:gd name="T3" fmla="*/ 0 h 649"/>
                  <a:gd name="T4" fmla="*/ 441 w 598"/>
                  <a:gd name="T5" fmla="*/ 24 h 649"/>
                  <a:gd name="T6" fmla="*/ 531 w 598"/>
                  <a:gd name="T7" fmla="*/ 93 h 649"/>
                  <a:gd name="T8" fmla="*/ 582 w 598"/>
                  <a:gd name="T9" fmla="*/ 196 h 649"/>
                  <a:gd name="T10" fmla="*/ 598 w 598"/>
                  <a:gd name="T11" fmla="*/ 322 h 649"/>
                  <a:gd name="T12" fmla="*/ 574 w 598"/>
                  <a:gd name="T13" fmla="*/ 483 h 649"/>
                  <a:gd name="T14" fmla="*/ 508 w 598"/>
                  <a:gd name="T15" fmla="*/ 580 h 649"/>
                  <a:gd name="T16" fmla="*/ 418 w 598"/>
                  <a:gd name="T17" fmla="*/ 631 h 649"/>
                  <a:gd name="T18" fmla="*/ 298 w 598"/>
                  <a:gd name="T19" fmla="*/ 649 h 649"/>
                  <a:gd name="T20" fmla="*/ 0 w 598"/>
                  <a:gd name="T21" fmla="*/ 649 h 649"/>
                  <a:gd name="T22" fmla="*/ 0 w 598"/>
                  <a:gd name="T23" fmla="*/ 0 h 649"/>
                  <a:gd name="T24" fmla="*/ 201 w 598"/>
                  <a:gd name="T25" fmla="*/ 147 h 649"/>
                  <a:gd name="T26" fmla="*/ 201 w 598"/>
                  <a:gd name="T27" fmla="*/ 501 h 649"/>
                  <a:gd name="T28" fmla="*/ 250 w 598"/>
                  <a:gd name="T29" fmla="*/ 501 h 649"/>
                  <a:gd name="T30" fmla="*/ 339 w 598"/>
                  <a:gd name="T31" fmla="*/ 487 h 649"/>
                  <a:gd name="T32" fmla="*/ 381 w 598"/>
                  <a:gd name="T33" fmla="*/ 438 h 649"/>
                  <a:gd name="T34" fmla="*/ 396 w 598"/>
                  <a:gd name="T35" fmla="*/ 325 h 649"/>
                  <a:gd name="T36" fmla="*/ 362 w 598"/>
                  <a:gd name="T37" fmla="*/ 185 h 649"/>
                  <a:gd name="T38" fmla="*/ 251 w 598"/>
                  <a:gd name="T39" fmla="*/ 147 h 649"/>
                  <a:gd name="T40" fmla="*/ 201 w 598"/>
                  <a:gd name="T41" fmla="*/ 147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8" h="649">
                    <a:moveTo>
                      <a:pt x="0" y="0"/>
                    </a:moveTo>
                    <a:lnTo>
                      <a:pt x="298" y="0"/>
                    </a:lnTo>
                    <a:cubicBezTo>
                      <a:pt x="357" y="0"/>
                      <a:pt x="405" y="8"/>
                      <a:pt x="441" y="24"/>
                    </a:cubicBezTo>
                    <a:cubicBezTo>
                      <a:pt x="477" y="40"/>
                      <a:pt x="507" y="63"/>
                      <a:pt x="531" y="93"/>
                    </a:cubicBezTo>
                    <a:cubicBezTo>
                      <a:pt x="554" y="123"/>
                      <a:pt x="571" y="157"/>
                      <a:pt x="582" y="196"/>
                    </a:cubicBezTo>
                    <a:cubicBezTo>
                      <a:pt x="593" y="236"/>
                      <a:pt x="598" y="277"/>
                      <a:pt x="598" y="322"/>
                    </a:cubicBezTo>
                    <a:cubicBezTo>
                      <a:pt x="598" y="391"/>
                      <a:pt x="590" y="445"/>
                      <a:pt x="574" y="483"/>
                    </a:cubicBezTo>
                    <a:cubicBezTo>
                      <a:pt x="558" y="522"/>
                      <a:pt x="537" y="554"/>
                      <a:pt x="508" y="580"/>
                    </a:cubicBezTo>
                    <a:cubicBezTo>
                      <a:pt x="480" y="605"/>
                      <a:pt x="450" y="623"/>
                      <a:pt x="418" y="631"/>
                    </a:cubicBezTo>
                    <a:cubicBezTo>
                      <a:pt x="374" y="643"/>
                      <a:pt x="334" y="649"/>
                      <a:pt x="298" y="649"/>
                    </a:cubicBezTo>
                    <a:lnTo>
                      <a:pt x="0" y="649"/>
                    </a:lnTo>
                    <a:lnTo>
                      <a:pt x="0" y="0"/>
                    </a:lnTo>
                    <a:close/>
                    <a:moveTo>
                      <a:pt x="201" y="147"/>
                    </a:moveTo>
                    <a:lnTo>
                      <a:pt x="201" y="501"/>
                    </a:lnTo>
                    <a:lnTo>
                      <a:pt x="250" y="501"/>
                    </a:lnTo>
                    <a:cubicBezTo>
                      <a:pt x="292" y="501"/>
                      <a:pt x="322" y="496"/>
                      <a:pt x="339" y="487"/>
                    </a:cubicBezTo>
                    <a:cubicBezTo>
                      <a:pt x="357" y="478"/>
                      <a:pt x="371" y="461"/>
                      <a:pt x="381" y="438"/>
                    </a:cubicBezTo>
                    <a:cubicBezTo>
                      <a:pt x="391" y="415"/>
                      <a:pt x="396" y="377"/>
                      <a:pt x="396" y="325"/>
                    </a:cubicBezTo>
                    <a:cubicBezTo>
                      <a:pt x="396" y="257"/>
                      <a:pt x="385" y="210"/>
                      <a:pt x="362" y="185"/>
                    </a:cubicBezTo>
                    <a:cubicBezTo>
                      <a:pt x="340" y="160"/>
                      <a:pt x="303" y="147"/>
                      <a:pt x="251" y="147"/>
                    </a:cubicBezTo>
                    <a:lnTo>
                      <a:pt x="201" y="1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7"/>
              <p:cNvSpPr>
                <a:spLocks noEditPoints="1"/>
              </p:cNvSpPr>
              <p:nvPr/>
            </p:nvSpPr>
            <p:spPr bwMode="auto">
              <a:xfrm>
                <a:off x="4799014" y="4368800"/>
                <a:ext cx="258763" cy="236538"/>
              </a:xfrm>
              <a:custGeom>
                <a:avLst/>
                <a:gdLst>
                  <a:gd name="T0" fmla="*/ 465 w 707"/>
                  <a:gd name="T1" fmla="*/ 542 h 649"/>
                  <a:gd name="T2" fmla="*/ 238 w 707"/>
                  <a:gd name="T3" fmla="*/ 542 h 649"/>
                  <a:gd name="T4" fmla="*/ 205 w 707"/>
                  <a:gd name="T5" fmla="*/ 649 h 649"/>
                  <a:gd name="T6" fmla="*/ 0 w 707"/>
                  <a:gd name="T7" fmla="*/ 649 h 649"/>
                  <a:gd name="T8" fmla="*/ 244 w 707"/>
                  <a:gd name="T9" fmla="*/ 0 h 649"/>
                  <a:gd name="T10" fmla="*/ 464 w 707"/>
                  <a:gd name="T11" fmla="*/ 0 h 649"/>
                  <a:gd name="T12" fmla="*/ 707 w 707"/>
                  <a:gd name="T13" fmla="*/ 649 h 649"/>
                  <a:gd name="T14" fmla="*/ 498 w 707"/>
                  <a:gd name="T15" fmla="*/ 649 h 649"/>
                  <a:gd name="T16" fmla="*/ 465 w 707"/>
                  <a:gd name="T17" fmla="*/ 542 h 649"/>
                  <a:gd name="T18" fmla="*/ 422 w 707"/>
                  <a:gd name="T19" fmla="*/ 401 h 649"/>
                  <a:gd name="T20" fmla="*/ 352 w 707"/>
                  <a:gd name="T21" fmla="*/ 168 h 649"/>
                  <a:gd name="T22" fmla="*/ 280 w 707"/>
                  <a:gd name="T23" fmla="*/ 401 h 649"/>
                  <a:gd name="T24" fmla="*/ 422 w 707"/>
                  <a:gd name="T25" fmla="*/ 401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7" h="649">
                    <a:moveTo>
                      <a:pt x="465" y="542"/>
                    </a:moveTo>
                    <a:lnTo>
                      <a:pt x="238" y="542"/>
                    </a:lnTo>
                    <a:lnTo>
                      <a:pt x="205" y="649"/>
                    </a:lnTo>
                    <a:lnTo>
                      <a:pt x="0" y="649"/>
                    </a:lnTo>
                    <a:lnTo>
                      <a:pt x="244" y="0"/>
                    </a:lnTo>
                    <a:lnTo>
                      <a:pt x="464" y="0"/>
                    </a:lnTo>
                    <a:lnTo>
                      <a:pt x="707" y="649"/>
                    </a:lnTo>
                    <a:lnTo>
                      <a:pt x="498" y="649"/>
                    </a:lnTo>
                    <a:lnTo>
                      <a:pt x="465" y="542"/>
                    </a:lnTo>
                    <a:close/>
                    <a:moveTo>
                      <a:pt x="422" y="401"/>
                    </a:moveTo>
                    <a:lnTo>
                      <a:pt x="352" y="168"/>
                    </a:lnTo>
                    <a:lnTo>
                      <a:pt x="280" y="401"/>
                    </a:lnTo>
                    <a:lnTo>
                      <a:pt x="422" y="4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
              <p:cNvSpPr/>
              <p:nvPr/>
            </p:nvSpPr>
            <p:spPr bwMode="auto">
              <a:xfrm>
                <a:off x="5064126" y="4368800"/>
                <a:ext cx="222250" cy="236538"/>
              </a:xfrm>
              <a:custGeom>
                <a:avLst/>
                <a:gdLst>
                  <a:gd name="T0" fmla="*/ 0 w 611"/>
                  <a:gd name="T1" fmla="*/ 0 h 649"/>
                  <a:gd name="T2" fmla="*/ 611 w 611"/>
                  <a:gd name="T3" fmla="*/ 0 h 649"/>
                  <a:gd name="T4" fmla="*/ 611 w 611"/>
                  <a:gd name="T5" fmla="*/ 161 h 649"/>
                  <a:gd name="T6" fmla="*/ 406 w 611"/>
                  <a:gd name="T7" fmla="*/ 161 h 649"/>
                  <a:gd name="T8" fmla="*/ 406 w 611"/>
                  <a:gd name="T9" fmla="*/ 649 h 649"/>
                  <a:gd name="T10" fmla="*/ 205 w 611"/>
                  <a:gd name="T11" fmla="*/ 649 h 649"/>
                  <a:gd name="T12" fmla="*/ 205 w 611"/>
                  <a:gd name="T13" fmla="*/ 161 h 649"/>
                  <a:gd name="T14" fmla="*/ 0 w 611"/>
                  <a:gd name="T15" fmla="*/ 161 h 649"/>
                  <a:gd name="T16" fmla="*/ 0 w 611"/>
                  <a:gd name="T17"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1" h="649">
                    <a:moveTo>
                      <a:pt x="0" y="0"/>
                    </a:moveTo>
                    <a:lnTo>
                      <a:pt x="611" y="0"/>
                    </a:lnTo>
                    <a:lnTo>
                      <a:pt x="611" y="161"/>
                    </a:lnTo>
                    <a:lnTo>
                      <a:pt x="406" y="161"/>
                    </a:lnTo>
                    <a:lnTo>
                      <a:pt x="406" y="649"/>
                    </a:lnTo>
                    <a:lnTo>
                      <a:pt x="205" y="649"/>
                    </a:lnTo>
                    <a:lnTo>
                      <a:pt x="205" y="161"/>
                    </a:lnTo>
                    <a:lnTo>
                      <a:pt x="0" y="16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
              <p:cNvSpPr>
                <a:spLocks noEditPoints="1"/>
              </p:cNvSpPr>
              <p:nvPr/>
            </p:nvSpPr>
            <p:spPr bwMode="auto">
              <a:xfrm>
                <a:off x="5294314" y="4368800"/>
                <a:ext cx="258763" cy="236538"/>
              </a:xfrm>
              <a:custGeom>
                <a:avLst/>
                <a:gdLst>
                  <a:gd name="T0" fmla="*/ 465 w 708"/>
                  <a:gd name="T1" fmla="*/ 542 h 649"/>
                  <a:gd name="T2" fmla="*/ 238 w 708"/>
                  <a:gd name="T3" fmla="*/ 542 h 649"/>
                  <a:gd name="T4" fmla="*/ 205 w 708"/>
                  <a:gd name="T5" fmla="*/ 649 h 649"/>
                  <a:gd name="T6" fmla="*/ 0 w 708"/>
                  <a:gd name="T7" fmla="*/ 649 h 649"/>
                  <a:gd name="T8" fmla="*/ 244 w 708"/>
                  <a:gd name="T9" fmla="*/ 0 h 649"/>
                  <a:gd name="T10" fmla="*/ 464 w 708"/>
                  <a:gd name="T11" fmla="*/ 0 h 649"/>
                  <a:gd name="T12" fmla="*/ 708 w 708"/>
                  <a:gd name="T13" fmla="*/ 649 h 649"/>
                  <a:gd name="T14" fmla="*/ 498 w 708"/>
                  <a:gd name="T15" fmla="*/ 649 h 649"/>
                  <a:gd name="T16" fmla="*/ 465 w 708"/>
                  <a:gd name="T17" fmla="*/ 542 h 649"/>
                  <a:gd name="T18" fmla="*/ 422 w 708"/>
                  <a:gd name="T19" fmla="*/ 401 h 649"/>
                  <a:gd name="T20" fmla="*/ 352 w 708"/>
                  <a:gd name="T21" fmla="*/ 168 h 649"/>
                  <a:gd name="T22" fmla="*/ 280 w 708"/>
                  <a:gd name="T23" fmla="*/ 401 h 649"/>
                  <a:gd name="T24" fmla="*/ 422 w 708"/>
                  <a:gd name="T25" fmla="*/ 401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8" h="649">
                    <a:moveTo>
                      <a:pt x="465" y="542"/>
                    </a:moveTo>
                    <a:lnTo>
                      <a:pt x="238" y="542"/>
                    </a:lnTo>
                    <a:lnTo>
                      <a:pt x="205" y="649"/>
                    </a:lnTo>
                    <a:lnTo>
                      <a:pt x="0" y="649"/>
                    </a:lnTo>
                    <a:lnTo>
                      <a:pt x="244" y="0"/>
                    </a:lnTo>
                    <a:lnTo>
                      <a:pt x="464" y="0"/>
                    </a:lnTo>
                    <a:lnTo>
                      <a:pt x="708" y="649"/>
                    </a:lnTo>
                    <a:lnTo>
                      <a:pt x="498" y="649"/>
                    </a:lnTo>
                    <a:lnTo>
                      <a:pt x="465" y="542"/>
                    </a:lnTo>
                    <a:close/>
                    <a:moveTo>
                      <a:pt x="422" y="401"/>
                    </a:moveTo>
                    <a:lnTo>
                      <a:pt x="352" y="168"/>
                    </a:lnTo>
                    <a:lnTo>
                      <a:pt x="280" y="401"/>
                    </a:lnTo>
                    <a:lnTo>
                      <a:pt x="422" y="4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0"/>
              <p:cNvSpPr>
                <a:spLocks noEditPoints="1"/>
              </p:cNvSpPr>
              <p:nvPr/>
            </p:nvSpPr>
            <p:spPr bwMode="auto">
              <a:xfrm>
                <a:off x="5673726" y="4430713"/>
                <a:ext cx="198438" cy="179388"/>
              </a:xfrm>
              <a:custGeom>
                <a:avLst/>
                <a:gdLst>
                  <a:gd name="T0" fmla="*/ 0 w 542"/>
                  <a:gd name="T1" fmla="*/ 247 h 492"/>
                  <a:gd name="T2" fmla="*/ 73 w 542"/>
                  <a:gd name="T3" fmla="*/ 70 h 492"/>
                  <a:gd name="T4" fmla="*/ 270 w 542"/>
                  <a:gd name="T5" fmla="*/ 0 h 492"/>
                  <a:gd name="T6" fmla="*/ 484 w 542"/>
                  <a:gd name="T7" fmla="*/ 81 h 492"/>
                  <a:gd name="T8" fmla="*/ 542 w 542"/>
                  <a:gd name="T9" fmla="*/ 244 h 492"/>
                  <a:gd name="T10" fmla="*/ 470 w 542"/>
                  <a:gd name="T11" fmla="*/ 422 h 492"/>
                  <a:gd name="T12" fmla="*/ 270 w 542"/>
                  <a:gd name="T13" fmla="*/ 492 h 492"/>
                  <a:gd name="T14" fmla="*/ 86 w 542"/>
                  <a:gd name="T15" fmla="*/ 434 h 492"/>
                  <a:gd name="T16" fmla="*/ 0 w 542"/>
                  <a:gd name="T17" fmla="*/ 247 h 492"/>
                  <a:gd name="T18" fmla="*/ 181 w 542"/>
                  <a:gd name="T19" fmla="*/ 246 h 492"/>
                  <a:gd name="T20" fmla="*/ 207 w 542"/>
                  <a:gd name="T21" fmla="*/ 340 h 492"/>
                  <a:gd name="T22" fmla="*/ 271 w 542"/>
                  <a:gd name="T23" fmla="*/ 370 h 492"/>
                  <a:gd name="T24" fmla="*/ 336 w 542"/>
                  <a:gd name="T25" fmla="*/ 340 h 492"/>
                  <a:gd name="T26" fmla="*/ 361 w 542"/>
                  <a:gd name="T27" fmla="*/ 244 h 492"/>
                  <a:gd name="T28" fmla="*/ 336 w 542"/>
                  <a:gd name="T29" fmla="*/ 153 h 492"/>
                  <a:gd name="T30" fmla="*/ 273 w 542"/>
                  <a:gd name="T31" fmla="*/ 123 h 492"/>
                  <a:gd name="T32" fmla="*/ 207 w 542"/>
                  <a:gd name="T33" fmla="*/ 153 h 492"/>
                  <a:gd name="T34" fmla="*/ 181 w 542"/>
                  <a:gd name="T35" fmla="*/ 24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2" h="492">
                    <a:moveTo>
                      <a:pt x="0" y="247"/>
                    </a:moveTo>
                    <a:cubicBezTo>
                      <a:pt x="0" y="175"/>
                      <a:pt x="24" y="116"/>
                      <a:pt x="73" y="70"/>
                    </a:cubicBezTo>
                    <a:cubicBezTo>
                      <a:pt x="121" y="23"/>
                      <a:pt x="187" y="0"/>
                      <a:pt x="270" y="0"/>
                    </a:cubicBezTo>
                    <a:cubicBezTo>
                      <a:pt x="364" y="0"/>
                      <a:pt x="436" y="27"/>
                      <a:pt x="484" y="81"/>
                    </a:cubicBezTo>
                    <a:cubicBezTo>
                      <a:pt x="523" y="125"/>
                      <a:pt x="542" y="180"/>
                      <a:pt x="542" y="244"/>
                    </a:cubicBezTo>
                    <a:cubicBezTo>
                      <a:pt x="542" y="317"/>
                      <a:pt x="518" y="376"/>
                      <a:pt x="470" y="422"/>
                    </a:cubicBezTo>
                    <a:cubicBezTo>
                      <a:pt x="422" y="469"/>
                      <a:pt x="355" y="492"/>
                      <a:pt x="270" y="492"/>
                    </a:cubicBezTo>
                    <a:cubicBezTo>
                      <a:pt x="194" y="492"/>
                      <a:pt x="133" y="473"/>
                      <a:pt x="86" y="434"/>
                    </a:cubicBezTo>
                    <a:cubicBezTo>
                      <a:pt x="29" y="387"/>
                      <a:pt x="0" y="324"/>
                      <a:pt x="0" y="247"/>
                    </a:cubicBezTo>
                    <a:close/>
                    <a:moveTo>
                      <a:pt x="181" y="246"/>
                    </a:moveTo>
                    <a:cubicBezTo>
                      <a:pt x="181" y="288"/>
                      <a:pt x="190" y="320"/>
                      <a:pt x="207" y="340"/>
                    </a:cubicBezTo>
                    <a:cubicBezTo>
                      <a:pt x="224" y="360"/>
                      <a:pt x="245" y="370"/>
                      <a:pt x="271" y="370"/>
                    </a:cubicBezTo>
                    <a:cubicBezTo>
                      <a:pt x="297" y="370"/>
                      <a:pt x="319" y="360"/>
                      <a:pt x="336" y="340"/>
                    </a:cubicBezTo>
                    <a:cubicBezTo>
                      <a:pt x="353" y="320"/>
                      <a:pt x="361" y="288"/>
                      <a:pt x="361" y="244"/>
                    </a:cubicBezTo>
                    <a:cubicBezTo>
                      <a:pt x="361" y="204"/>
                      <a:pt x="353" y="173"/>
                      <a:pt x="336" y="153"/>
                    </a:cubicBezTo>
                    <a:cubicBezTo>
                      <a:pt x="319" y="133"/>
                      <a:pt x="298" y="123"/>
                      <a:pt x="273" y="123"/>
                    </a:cubicBezTo>
                    <a:cubicBezTo>
                      <a:pt x="246" y="123"/>
                      <a:pt x="224" y="133"/>
                      <a:pt x="207" y="153"/>
                    </a:cubicBezTo>
                    <a:cubicBezTo>
                      <a:pt x="190" y="174"/>
                      <a:pt x="181" y="205"/>
                      <a:pt x="181"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1"/>
              <p:cNvSpPr/>
              <p:nvPr/>
            </p:nvSpPr>
            <p:spPr bwMode="auto">
              <a:xfrm>
                <a:off x="5908676" y="4365625"/>
                <a:ext cx="134938" cy="239713"/>
              </a:xfrm>
              <a:custGeom>
                <a:avLst/>
                <a:gdLst>
                  <a:gd name="T0" fmla="*/ 248 w 373"/>
                  <a:gd name="T1" fmla="*/ 190 h 660"/>
                  <a:gd name="T2" fmla="*/ 334 w 373"/>
                  <a:gd name="T3" fmla="*/ 190 h 660"/>
                  <a:gd name="T4" fmla="*/ 334 w 373"/>
                  <a:gd name="T5" fmla="*/ 321 h 660"/>
                  <a:gd name="T6" fmla="*/ 248 w 373"/>
                  <a:gd name="T7" fmla="*/ 321 h 660"/>
                  <a:gd name="T8" fmla="*/ 248 w 373"/>
                  <a:gd name="T9" fmla="*/ 660 h 660"/>
                  <a:gd name="T10" fmla="*/ 67 w 373"/>
                  <a:gd name="T11" fmla="*/ 660 h 660"/>
                  <a:gd name="T12" fmla="*/ 67 w 373"/>
                  <a:gd name="T13" fmla="*/ 321 h 660"/>
                  <a:gd name="T14" fmla="*/ 0 w 373"/>
                  <a:gd name="T15" fmla="*/ 321 h 660"/>
                  <a:gd name="T16" fmla="*/ 0 w 373"/>
                  <a:gd name="T17" fmla="*/ 190 h 660"/>
                  <a:gd name="T18" fmla="*/ 67 w 373"/>
                  <a:gd name="T19" fmla="*/ 190 h 660"/>
                  <a:gd name="T20" fmla="*/ 67 w 373"/>
                  <a:gd name="T21" fmla="*/ 169 h 660"/>
                  <a:gd name="T22" fmla="*/ 73 w 373"/>
                  <a:gd name="T23" fmla="*/ 105 h 660"/>
                  <a:gd name="T24" fmla="*/ 97 w 373"/>
                  <a:gd name="T25" fmla="*/ 49 h 660"/>
                  <a:gd name="T26" fmla="*/ 144 w 373"/>
                  <a:gd name="T27" fmla="*/ 14 h 660"/>
                  <a:gd name="T28" fmla="*/ 235 w 373"/>
                  <a:gd name="T29" fmla="*/ 0 h 660"/>
                  <a:gd name="T30" fmla="*/ 373 w 373"/>
                  <a:gd name="T31" fmla="*/ 11 h 660"/>
                  <a:gd name="T32" fmla="*/ 353 w 373"/>
                  <a:gd name="T33" fmla="*/ 120 h 660"/>
                  <a:gd name="T34" fmla="*/ 300 w 373"/>
                  <a:gd name="T35" fmla="*/ 115 h 660"/>
                  <a:gd name="T36" fmla="*/ 265 w 373"/>
                  <a:gd name="T37" fmla="*/ 123 h 660"/>
                  <a:gd name="T38" fmla="*/ 250 w 373"/>
                  <a:gd name="T39" fmla="*/ 149 h 660"/>
                  <a:gd name="T40" fmla="*/ 248 w 373"/>
                  <a:gd name="T41" fmla="*/ 19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3" h="660">
                    <a:moveTo>
                      <a:pt x="248" y="190"/>
                    </a:moveTo>
                    <a:lnTo>
                      <a:pt x="334" y="190"/>
                    </a:lnTo>
                    <a:lnTo>
                      <a:pt x="334" y="321"/>
                    </a:lnTo>
                    <a:lnTo>
                      <a:pt x="248" y="321"/>
                    </a:lnTo>
                    <a:lnTo>
                      <a:pt x="248" y="660"/>
                    </a:lnTo>
                    <a:lnTo>
                      <a:pt x="67" y="660"/>
                    </a:lnTo>
                    <a:lnTo>
                      <a:pt x="67" y="321"/>
                    </a:lnTo>
                    <a:lnTo>
                      <a:pt x="0" y="321"/>
                    </a:lnTo>
                    <a:lnTo>
                      <a:pt x="0" y="190"/>
                    </a:lnTo>
                    <a:lnTo>
                      <a:pt x="67" y="190"/>
                    </a:lnTo>
                    <a:lnTo>
                      <a:pt x="67" y="169"/>
                    </a:lnTo>
                    <a:cubicBezTo>
                      <a:pt x="67" y="150"/>
                      <a:pt x="69" y="128"/>
                      <a:pt x="73" y="105"/>
                    </a:cubicBezTo>
                    <a:cubicBezTo>
                      <a:pt x="77" y="82"/>
                      <a:pt x="85" y="64"/>
                      <a:pt x="97" y="49"/>
                    </a:cubicBezTo>
                    <a:cubicBezTo>
                      <a:pt x="108" y="34"/>
                      <a:pt x="124" y="23"/>
                      <a:pt x="144" y="14"/>
                    </a:cubicBezTo>
                    <a:cubicBezTo>
                      <a:pt x="165" y="5"/>
                      <a:pt x="195" y="0"/>
                      <a:pt x="235" y="0"/>
                    </a:cubicBezTo>
                    <a:cubicBezTo>
                      <a:pt x="267" y="0"/>
                      <a:pt x="313" y="4"/>
                      <a:pt x="373" y="11"/>
                    </a:cubicBezTo>
                    <a:lnTo>
                      <a:pt x="353" y="120"/>
                    </a:lnTo>
                    <a:cubicBezTo>
                      <a:pt x="331" y="117"/>
                      <a:pt x="314" y="115"/>
                      <a:pt x="300" y="115"/>
                    </a:cubicBezTo>
                    <a:cubicBezTo>
                      <a:pt x="284" y="115"/>
                      <a:pt x="272" y="118"/>
                      <a:pt x="265" y="123"/>
                    </a:cubicBezTo>
                    <a:cubicBezTo>
                      <a:pt x="258" y="129"/>
                      <a:pt x="253" y="137"/>
                      <a:pt x="250" y="149"/>
                    </a:cubicBezTo>
                    <a:cubicBezTo>
                      <a:pt x="249" y="155"/>
                      <a:pt x="248" y="169"/>
                      <a:pt x="248" y="1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6178551" y="4365625"/>
                <a:ext cx="246063" cy="244475"/>
              </a:xfrm>
              <a:custGeom>
                <a:avLst/>
                <a:gdLst>
                  <a:gd name="T0" fmla="*/ 0 w 673"/>
                  <a:gd name="T1" fmla="*/ 335 h 671"/>
                  <a:gd name="T2" fmla="*/ 89 w 673"/>
                  <a:gd name="T3" fmla="*/ 89 h 671"/>
                  <a:gd name="T4" fmla="*/ 335 w 673"/>
                  <a:gd name="T5" fmla="*/ 0 h 671"/>
                  <a:gd name="T6" fmla="*/ 585 w 673"/>
                  <a:gd name="T7" fmla="*/ 87 h 671"/>
                  <a:gd name="T8" fmla="*/ 673 w 673"/>
                  <a:gd name="T9" fmla="*/ 330 h 671"/>
                  <a:gd name="T10" fmla="*/ 635 w 673"/>
                  <a:gd name="T11" fmla="*/ 517 h 671"/>
                  <a:gd name="T12" fmla="*/ 524 w 673"/>
                  <a:gd name="T13" fmla="*/ 630 h 671"/>
                  <a:gd name="T14" fmla="*/ 343 w 673"/>
                  <a:gd name="T15" fmla="*/ 671 h 671"/>
                  <a:gd name="T16" fmla="*/ 161 w 673"/>
                  <a:gd name="T17" fmla="*/ 636 h 671"/>
                  <a:gd name="T18" fmla="*/ 45 w 673"/>
                  <a:gd name="T19" fmla="*/ 525 h 671"/>
                  <a:gd name="T20" fmla="*/ 0 w 673"/>
                  <a:gd name="T21" fmla="*/ 335 h 671"/>
                  <a:gd name="T22" fmla="*/ 201 w 673"/>
                  <a:gd name="T23" fmla="*/ 336 h 671"/>
                  <a:gd name="T24" fmla="*/ 237 w 673"/>
                  <a:gd name="T25" fmla="*/ 478 h 671"/>
                  <a:gd name="T26" fmla="*/ 337 w 673"/>
                  <a:gd name="T27" fmla="*/ 521 h 671"/>
                  <a:gd name="T28" fmla="*/ 437 w 673"/>
                  <a:gd name="T29" fmla="*/ 479 h 671"/>
                  <a:gd name="T30" fmla="*/ 472 w 673"/>
                  <a:gd name="T31" fmla="*/ 328 h 671"/>
                  <a:gd name="T32" fmla="*/ 435 w 673"/>
                  <a:gd name="T33" fmla="*/ 194 h 671"/>
                  <a:gd name="T34" fmla="*/ 335 w 673"/>
                  <a:gd name="T35" fmla="*/ 152 h 671"/>
                  <a:gd name="T36" fmla="*/ 238 w 673"/>
                  <a:gd name="T37" fmla="*/ 195 h 671"/>
                  <a:gd name="T38" fmla="*/ 201 w 673"/>
                  <a:gd name="T39" fmla="*/ 336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3" h="671">
                    <a:moveTo>
                      <a:pt x="0" y="335"/>
                    </a:moveTo>
                    <a:cubicBezTo>
                      <a:pt x="0" y="229"/>
                      <a:pt x="30" y="148"/>
                      <a:pt x="89" y="89"/>
                    </a:cubicBezTo>
                    <a:cubicBezTo>
                      <a:pt x="148" y="30"/>
                      <a:pt x="230" y="0"/>
                      <a:pt x="335" y="0"/>
                    </a:cubicBezTo>
                    <a:cubicBezTo>
                      <a:pt x="443" y="0"/>
                      <a:pt x="527" y="29"/>
                      <a:pt x="585" y="87"/>
                    </a:cubicBezTo>
                    <a:cubicBezTo>
                      <a:pt x="644" y="145"/>
                      <a:pt x="673" y="227"/>
                      <a:pt x="673" y="330"/>
                    </a:cubicBezTo>
                    <a:cubicBezTo>
                      <a:pt x="673" y="406"/>
                      <a:pt x="660" y="468"/>
                      <a:pt x="635" y="517"/>
                    </a:cubicBezTo>
                    <a:cubicBezTo>
                      <a:pt x="609" y="566"/>
                      <a:pt x="572" y="603"/>
                      <a:pt x="524" y="630"/>
                    </a:cubicBezTo>
                    <a:cubicBezTo>
                      <a:pt x="476" y="657"/>
                      <a:pt x="415" y="671"/>
                      <a:pt x="343" y="671"/>
                    </a:cubicBezTo>
                    <a:cubicBezTo>
                      <a:pt x="270" y="671"/>
                      <a:pt x="209" y="659"/>
                      <a:pt x="161" y="636"/>
                    </a:cubicBezTo>
                    <a:cubicBezTo>
                      <a:pt x="113" y="613"/>
                      <a:pt x="75" y="576"/>
                      <a:pt x="45" y="525"/>
                    </a:cubicBezTo>
                    <a:cubicBezTo>
                      <a:pt x="15" y="475"/>
                      <a:pt x="0" y="411"/>
                      <a:pt x="0" y="335"/>
                    </a:cubicBezTo>
                    <a:close/>
                    <a:moveTo>
                      <a:pt x="201" y="336"/>
                    </a:moveTo>
                    <a:cubicBezTo>
                      <a:pt x="201" y="402"/>
                      <a:pt x="213" y="449"/>
                      <a:pt x="237" y="478"/>
                    </a:cubicBezTo>
                    <a:cubicBezTo>
                      <a:pt x="262" y="507"/>
                      <a:pt x="295" y="521"/>
                      <a:pt x="337" y="521"/>
                    </a:cubicBezTo>
                    <a:cubicBezTo>
                      <a:pt x="380" y="521"/>
                      <a:pt x="413" y="507"/>
                      <a:pt x="437" y="479"/>
                    </a:cubicBezTo>
                    <a:cubicBezTo>
                      <a:pt x="460" y="451"/>
                      <a:pt x="472" y="400"/>
                      <a:pt x="472" y="328"/>
                    </a:cubicBezTo>
                    <a:cubicBezTo>
                      <a:pt x="472" y="266"/>
                      <a:pt x="460" y="223"/>
                      <a:pt x="435" y="194"/>
                    </a:cubicBezTo>
                    <a:cubicBezTo>
                      <a:pt x="410" y="166"/>
                      <a:pt x="377" y="152"/>
                      <a:pt x="335" y="152"/>
                    </a:cubicBezTo>
                    <a:cubicBezTo>
                      <a:pt x="295" y="152"/>
                      <a:pt x="262" y="166"/>
                      <a:pt x="238" y="195"/>
                    </a:cubicBezTo>
                    <a:cubicBezTo>
                      <a:pt x="213" y="223"/>
                      <a:pt x="201" y="270"/>
                      <a:pt x="201" y="3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a:spLocks noEditPoints="1"/>
              </p:cNvSpPr>
              <p:nvPr/>
            </p:nvSpPr>
            <p:spPr bwMode="auto">
              <a:xfrm>
                <a:off x="6486526" y="4368800"/>
                <a:ext cx="233363" cy="236538"/>
              </a:xfrm>
              <a:custGeom>
                <a:avLst/>
                <a:gdLst>
                  <a:gd name="T0" fmla="*/ 0 w 639"/>
                  <a:gd name="T1" fmla="*/ 649 h 649"/>
                  <a:gd name="T2" fmla="*/ 0 w 639"/>
                  <a:gd name="T3" fmla="*/ 0 h 649"/>
                  <a:gd name="T4" fmla="*/ 334 w 639"/>
                  <a:gd name="T5" fmla="*/ 0 h 649"/>
                  <a:gd name="T6" fmla="*/ 477 w 639"/>
                  <a:gd name="T7" fmla="*/ 16 h 649"/>
                  <a:gd name="T8" fmla="*/ 556 w 639"/>
                  <a:gd name="T9" fmla="*/ 75 h 649"/>
                  <a:gd name="T10" fmla="*/ 586 w 639"/>
                  <a:gd name="T11" fmla="*/ 180 h 649"/>
                  <a:gd name="T12" fmla="*/ 563 w 639"/>
                  <a:gd name="T13" fmla="*/ 273 h 649"/>
                  <a:gd name="T14" fmla="*/ 500 w 639"/>
                  <a:gd name="T15" fmla="*/ 336 h 649"/>
                  <a:gd name="T16" fmla="*/ 429 w 639"/>
                  <a:gd name="T17" fmla="*/ 362 h 649"/>
                  <a:gd name="T18" fmla="*/ 481 w 639"/>
                  <a:gd name="T19" fmla="*/ 386 h 649"/>
                  <a:gd name="T20" fmla="*/ 513 w 639"/>
                  <a:gd name="T21" fmla="*/ 420 h 649"/>
                  <a:gd name="T22" fmla="*/ 541 w 639"/>
                  <a:gd name="T23" fmla="*/ 461 h 649"/>
                  <a:gd name="T24" fmla="*/ 639 w 639"/>
                  <a:gd name="T25" fmla="*/ 649 h 649"/>
                  <a:gd name="T26" fmla="*/ 412 w 639"/>
                  <a:gd name="T27" fmla="*/ 649 h 649"/>
                  <a:gd name="T28" fmla="*/ 305 w 639"/>
                  <a:gd name="T29" fmla="*/ 450 h 649"/>
                  <a:gd name="T30" fmla="*/ 269 w 639"/>
                  <a:gd name="T31" fmla="*/ 400 h 649"/>
                  <a:gd name="T32" fmla="*/ 220 w 639"/>
                  <a:gd name="T33" fmla="*/ 385 h 649"/>
                  <a:gd name="T34" fmla="*/ 202 w 639"/>
                  <a:gd name="T35" fmla="*/ 385 h 649"/>
                  <a:gd name="T36" fmla="*/ 202 w 639"/>
                  <a:gd name="T37" fmla="*/ 649 h 649"/>
                  <a:gd name="T38" fmla="*/ 0 w 639"/>
                  <a:gd name="T39" fmla="*/ 649 h 649"/>
                  <a:gd name="T40" fmla="*/ 202 w 639"/>
                  <a:gd name="T41" fmla="*/ 262 h 649"/>
                  <a:gd name="T42" fmla="*/ 286 w 639"/>
                  <a:gd name="T43" fmla="*/ 262 h 649"/>
                  <a:gd name="T44" fmla="*/ 339 w 639"/>
                  <a:gd name="T45" fmla="*/ 253 h 649"/>
                  <a:gd name="T46" fmla="*/ 371 w 639"/>
                  <a:gd name="T47" fmla="*/ 234 h 649"/>
                  <a:gd name="T48" fmla="*/ 384 w 639"/>
                  <a:gd name="T49" fmla="*/ 196 h 649"/>
                  <a:gd name="T50" fmla="*/ 364 w 639"/>
                  <a:gd name="T51" fmla="*/ 148 h 649"/>
                  <a:gd name="T52" fmla="*/ 290 w 639"/>
                  <a:gd name="T53" fmla="*/ 131 h 649"/>
                  <a:gd name="T54" fmla="*/ 202 w 639"/>
                  <a:gd name="T55" fmla="*/ 131 h 649"/>
                  <a:gd name="T56" fmla="*/ 202 w 639"/>
                  <a:gd name="T57" fmla="*/ 262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39" h="649">
                    <a:moveTo>
                      <a:pt x="0" y="649"/>
                    </a:moveTo>
                    <a:lnTo>
                      <a:pt x="0" y="0"/>
                    </a:lnTo>
                    <a:lnTo>
                      <a:pt x="334" y="0"/>
                    </a:lnTo>
                    <a:cubicBezTo>
                      <a:pt x="396" y="0"/>
                      <a:pt x="444" y="5"/>
                      <a:pt x="477" y="16"/>
                    </a:cubicBezTo>
                    <a:cubicBezTo>
                      <a:pt x="509" y="27"/>
                      <a:pt x="536" y="46"/>
                      <a:pt x="556" y="75"/>
                    </a:cubicBezTo>
                    <a:cubicBezTo>
                      <a:pt x="576" y="104"/>
                      <a:pt x="586" y="139"/>
                      <a:pt x="586" y="180"/>
                    </a:cubicBezTo>
                    <a:cubicBezTo>
                      <a:pt x="586" y="216"/>
                      <a:pt x="578" y="246"/>
                      <a:pt x="563" y="273"/>
                    </a:cubicBezTo>
                    <a:cubicBezTo>
                      <a:pt x="548" y="299"/>
                      <a:pt x="526" y="320"/>
                      <a:pt x="500" y="336"/>
                    </a:cubicBezTo>
                    <a:cubicBezTo>
                      <a:pt x="482" y="347"/>
                      <a:pt x="459" y="355"/>
                      <a:pt x="429" y="362"/>
                    </a:cubicBezTo>
                    <a:cubicBezTo>
                      <a:pt x="453" y="370"/>
                      <a:pt x="470" y="378"/>
                      <a:pt x="481" y="386"/>
                    </a:cubicBezTo>
                    <a:cubicBezTo>
                      <a:pt x="488" y="391"/>
                      <a:pt x="499" y="403"/>
                      <a:pt x="513" y="420"/>
                    </a:cubicBezTo>
                    <a:cubicBezTo>
                      <a:pt x="527" y="438"/>
                      <a:pt x="536" y="451"/>
                      <a:pt x="541" y="461"/>
                    </a:cubicBezTo>
                    <a:lnTo>
                      <a:pt x="639" y="649"/>
                    </a:lnTo>
                    <a:lnTo>
                      <a:pt x="412" y="649"/>
                    </a:lnTo>
                    <a:lnTo>
                      <a:pt x="305" y="450"/>
                    </a:lnTo>
                    <a:cubicBezTo>
                      <a:pt x="291" y="424"/>
                      <a:pt x="279" y="408"/>
                      <a:pt x="269" y="400"/>
                    </a:cubicBezTo>
                    <a:cubicBezTo>
                      <a:pt x="254" y="390"/>
                      <a:pt x="238" y="385"/>
                      <a:pt x="220" y="385"/>
                    </a:cubicBezTo>
                    <a:lnTo>
                      <a:pt x="202" y="385"/>
                    </a:lnTo>
                    <a:lnTo>
                      <a:pt x="202" y="649"/>
                    </a:lnTo>
                    <a:lnTo>
                      <a:pt x="0" y="649"/>
                    </a:lnTo>
                    <a:close/>
                    <a:moveTo>
                      <a:pt x="202" y="262"/>
                    </a:moveTo>
                    <a:lnTo>
                      <a:pt x="286" y="262"/>
                    </a:lnTo>
                    <a:cubicBezTo>
                      <a:pt x="295" y="262"/>
                      <a:pt x="313" y="259"/>
                      <a:pt x="339" y="253"/>
                    </a:cubicBezTo>
                    <a:cubicBezTo>
                      <a:pt x="352" y="250"/>
                      <a:pt x="363" y="244"/>
                      <a:pt x="371" y="234"/>
                    </a:cubicBezTo>
                    <a:cubicBezTo>
                      <a:pt x="380" y="222"/>
                      <a:pt x="384" y="210"/>
                      <a:pt x="384" y="196"/>
                    </a:cubicBezTo>
                    <a:cubicBezTo>
                      <a:pt x="384" y="175"/>
                      <a:pt x="377" y="159"/>
                      <a:pt x="364" y="148"/>
                    </a:cubicBezTo>
                    <a:cubicBezTo>
                      <a:pt x="351" y="137"/>
                      <a:pt x="326" y="131"/>
                      <a:pt x="290" y="131"/>
                    </a:cubicBezTo>
                    <a:lnTo>
                      <a:pt x="202" y="131"/>
                    </a:lnTo>
                    <a:lnTo>
                      <a:pt x="202" y="2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14"/>
              <p:cNvSpPr>
                <a:spLocks noChangeArrowheads="1"/>
              </p:cNvSpPr>
              <p:nvPr/>
            </p:nvSpPr>
            <p:spPr bwMode="auto">
              <a:xfrm>
                <a:off x="6767514" y="4368800"/>
                <a:ext cx="74613" cy="2365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Freeform 15"/>
              <p:cNvSpPr/>
              <p:nvPr/>
            </p:nvSpPr>
            <p:spPr bwMode="auto">
              <a:xfrm>
                <a:off x="6916739" y="4368800"/>
                <a:ext cx="200025" cy="236538"/>
              </a:xfrm>
              <a:custGeom>
                <a:avLst/>
                <a:gdLst>
                  <a:gd name="T0" fmla="*/ 0 w 548"/>
                  <a:gd name="T1" fmla="*/ 0 h 649"/>
                  <a:gd name="T2" fmla="*/ 538 w 548"/>
                  <a:gd name="T3" fmla="*/ 0 h 649"/>
                  <a:gd name="T4" fmla="*/ 538 w 548"/>
                  <a:gd name="T5" fmla="*/ 139 h 649"/>
                  <a:gd name="T6" fmla="*/ 201 w 548"/>
                  <a:gd name="T7" fmla="*/ 139 h 649"/>
                  <a:gd name="T8" fmla="*/ 201 w 548"/>
                  <a:gd name="T9" fmla="*/ 241 h 649"/>
                  <a:gd name="T10" fmla="*/ 514 w 548"/>
                  <a:gd name="T11" fmla="*/ 241 h 649"/>
                  <a:gd name="T12" fmla="*/ 514 w 548"/>
                  <a:gd name="T13" fmla="*/ 374 h 649"/>
                  <a:gd name="T14" fmla="*/ 201 w 548"/>
                  <a:gd name="T15" fmla="*/ 374 h 649"/>
                  <a:gd name="T16" fmla="*/ 201 w 548"/>
                  <a:gd name="T17" fmla="*/ 502 h 649"/>
                  <a:gd name="T18" fmla="*/ 548 w 548"/>
                  <a:gd name="T19" fmla="*/ 502 h 649"/>
                  <a:gd name="T20" fmla="*/ 548 w 548"/>
                  <a:gd name="T21" fmla="*/ 649 h 649"/>
                  <a:gd name="T22" fmla="*/ 0 w 548"/>
                  <a:gd name="T23" fmla="*/ 649 h 649"/>
                  <a:gd name="T24" fmla="*/ 0 w 548"/>
                  <a:gd name="T25"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649">
                    <a:moveTo>
                      <a:pt x="0" y="0"/>
                    </a:moveTo>
                    <a:lnTo>
                      <a:pt x="538" y="0"/>
                    </a:lnTo>
                    <a:lnTo>
                      <a:pt x="538" y="139"/>
                    </a:lnTo>
                    <a:lnTo>
                      <a:pt x="201" y="139"/>
                    </a:lnTo>
                    <a:lnTo>
                      <a:pt x="201" y="241"/>
                    </a:lnTo>
                    <a:lnTo>
                      <a:pt x="514" y="241"/>
                    </a:lnTo>
                    <a:lnTo>
                      <a:pt x="514" y="374"/>
                    </a:lnTo>
                    <a:lnTo>
                      <a:pt x="201" y="374"/>
                    </a:lnTo>
                    <a:lnTo>
                      <a:pt x="201" y="502"/>
                    </a:lnTo>
                    <a:lnTo>
                      <a:pt x="548" y="502"/>
                    </a:lnTo>
                    <a:lnTo>
                      <a:pt x="548" y="649"/>
                    </a:lnTo>
                    <a:lnTo>
                      <a:pt x="0" y="649"/>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6"/>
              <p:cNvSpPr/>
              <p:nvPr/>
            </p:nvSpPr>
            <p:spPr bwMode="auto">
              <a:xfrm>
                <a:off x="7178676" y="4368800"/>
                <a:ext cx="225425" cy="236538"/>
              </a:xfrm>
              <a:custGeom>
                <a:avLst/>
                <a:gdLst>
                  <a:gd name="T0" fmla="*/ 0 w 621"/>
                  <a:gd name="T1" fmla="*/ 0 h 649"/>
                  <a:gd name="T2" fmla="*/ 188 w 621"/>
                  <a:gd name="T3" fmla="*/ 0 h 649"/>
                  <a:gd name="T4" fmla="*/ 432 w 621"/>
                  <a:gd name="T5" fmla="*/ 358 h 649"/>
                  <a:gd name="T6" fmla="*/ 432 w 621"/>
                  <a:gd name="T7" fmla="*/ 0 h 649"/>
                  <a:gd name="T8" fmla="*/ 621 w 621"/>
                  <a:gd name="T9" fmla="*/ 0 h 649"/>
                  <a:gd name="T10" fmla="*/ 621 w 621"/>
                  <a:gd name="T11" fmla="*/ 649 h 649"/>
                  <a:gd name="T12" fmla="*/ 432 w 621"/>
                  <a:gd name="T13" fmla="*/ 649 h 649"/>
                  <a:gd name="T14" fmla="*/ 189 w 621"/>
                  <a:gd name="T15" fmla="*/ 292 h 649"/>
                  <a:gd name="T16" fmla="*/ 189 w 621"/>
                  <a:gd name="T17" fmla="*/ 649 h 649"/>
                  <a:gd name="T18" fmla="*/ 0 w 621"/>
                  <a:gd name="T19" fmla="*/ 649 h 649"/>
                  <a:gd name="T20" fmla="*/ 0 w 621"/>
                  <a:gd name="T21"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1" h="649">
                    <a:moveTo>
                      <a:pt x="0" y="0"/>
                    </a:moveTo>
                    <a:lnTo>
                      <a:pt x="188" y="0"/>
                    </a:lnTo>
                    <a:lnTo>
                      <a:pt x="432" y="358"/>
                    </a:lnTo>
                    <a:lnTo>
                      <a:pt x="432" y="0"/>
                    </a:lnTo>
                    <a:lnTo>
                      <a:pt x="621" y="0"/>
                    </a:lnTo>
                    <a:lnTo>
                      <a:pt x="621" y="649"/>
                    </a:lnTo>
                    <a:lnTo>
                      <a:pt x="432" y="649"/>
                    </a:lnTo>
                    <a:lnTo>
                      <a:pt x="189" y="292"/>
                    </a:lnTo>
                    <a:lnTo>
                      <a:pt x="189" y="649"/>
                    </a:lnTo>
                    <a:lnTo>
                      <a:pt x="0" y="649"/>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7"/>
              <p:cNvSpPr/>
              <p:nvPr/>
            </p:nvSpPr>
            <p:spPr bwMode="auto">
              <a:xfrm>
                <a:off x="7459664" y="4368800"/>
                <a:ext cx="222250" cy="236538"/>
              </a:xfrm>
              <a:custGeom>
                <a:avLst/>
                <a:gdLst>
                  <a:gd name="T0" fmla="*/ 0 w 611"/>
                  <a:gd name="T1" fmla="*/ 0 h 649"/>
                  <a:gd name="T2" fmla="*/ 611 w 611"/>
                  <a:gd name="T3" fmla="*/ 0 h 649"/>
                  <a:gd name="T4" fmla="*/ 611 w 611"/>
                  <a:gd name="T5" fmla="*/ 161 h 649"/>
                  <a:gd name="T6" fmla="*/ 406 w 611"/>
                  <a:gd name="T7" fmla="*/ 161 h 649"/>
                  <a:gd name="T8" fmla="*/ 406 w 611"/>
                  <a:gd name="T9" fmla="*/ 649 h 649"/>
                  <a:gd name="T10" fmla="*/ 205 w 611"/>
                  <a:gd name="T11" fmla="*/ 649 h 649"/>
                  <a:gd name="T12" fmla="*/ 205 w 611"/>
                  <a:gd name="T13" fmla="*/ 161 h 649"/>
                  <a:gd name="T14" fmla="*/ 0 w 611"/>
                  <a:gd name="T15" fmla="*/ 161 h 649"/>
                  <a:gd name="T16" fmla="*/ 0 w 611"/>
                  <a:gd name="T17"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1" h="649">
                    <a:moveTo>
                      <a:pt x="0" y="0"/>
                    </a:moveTo>
                    <a:lnTo>
                      <a:pt x="611" y="0"/>
                    </a:lnTo>
                    <a:lnTo>
                      <a:pt x="611" y="161"/>
                    </a:lnTo>
                    <a:lnTo>
                      <a:pt x="406" y="161"/>
                    </a:lnTo>
                    <a:lnTo>
                      <a:pt x="406" y="649"/>
                    </a:lnTo>
                    <a:lnTo>
                      <a:pt x="205" y="649"/>
                    </a:lnTo>
                    <a:lnTo>
                      <a:pt x="205" y="161"/>
                    </a:lnTo>
                    <a:lnTo>
                      <a:pt x="0" y="16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1" name="组合 20"/>
          <p:cNvGrpSpPr/>
          <p:nvPr userDrawn="1"/>
        </p:nvGrpSpPr>
        <p:grpSpPr>
          <a:xfrm>
            <a:off x="9421902" y="6436465"/>
            <a:ext cx="2622822" cy="351126"/>
            <a:chOff x="4796663" y="3263775"/>
            <a:chExt cx="2622822" cy="351126"/>
          </a:xfrm>
        </p:grpSpPr>
        <p:sp>
          <p:nvSpPr>
            <p:cNvPr id="22" name="矩形 21"/>
            <p:cNvSpPr/>
            <p:nvPr/>
          </p:nvSpPr>
          <p:spPr>
            <a:xfrm>
              <a:off x="4796663" y="3263775"/>
              <a:ext cx="2622822" cy="215444"/>
            </a:xfrm>
            <a:prstGeom prst="rect">
              <a:avLst/>
            </a:prstGeom>
          </p:spPr>
          <p:txBody>
            <a:bodyPr wrap="square">
              <a:spAutoFit/>
            </a:bodyPr>
            <a:lstStyle/>
            <a:p>
              <a:pPr algn="dist"/>
              <a:r>
                <a:rPr lang="zh-CN" altLang="en-US" sz="800" dirty="0">
                  <a:solidFill>
                    <a:schemeClr val="bg2">
                      <a:lumMod val="50000"/>
                    </a:schemeClr>
                  </a:solidFill>
                  <a:latin typeface="微软雅黑" panose="020B0503020204020204" pitchFamily="34" charset="-122"/>
                  <a:ea typeface="微软雅黑" panose="020B0503020204020204" pitchFamily="34" charset="-122"/>
                </a:rPr>
                <a:t>东方宇阳信息科技(北京)有限公司</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829320" y="3430235"/>
              <a:ext cx="2557507" cy="184666"/>
            </a:xfrm>
            <a:prstGeom prst="rect">
              <a:avLst/>
            </a:prstGeom>
          </p:spPr>
          <p:txBody>
            <a:bodyPr wrap="square">
              <a:spAutoFit/>
            </a:bodyPr>
            <a:lstStyle/>
            <a:p>
              <a:pPr algn="dist"/>
              <a:r>
                <a:rPr lang="zh-CN" altLang="en-US" sz="600" dirty="0">
                  <a:solidFill>
                    <a:schemeClr val="bg2">
                      <a:lumMod val="50000"/>
                    </a:schemeClr>
                  </a:solidFill>
                  <a:latin typeface="微软雅黑" panose="020B0503020204020204" pitchFamily="34" charset="-122"/>
                  <a:ea typeface="微软雅黑" panose="020B0503020204020204" pitchFamily="34" charset="-122"/>
                </a:rPr>
                <a:t>DongFangYuYang  Information  Technology  (beijing) Co.,Ltd.</a:t>
              </a:r>
              <a:endParaRPr lang="zh-CN" altLang="en-US" sz="600" dirty="0">
                <a:solidFill>
                  <a:schemeClr val="bg2">
                    <a:lumMod val="50000"/>
                  </a:schemeClr>
                </a:solidFill>
                <a:latin typeface="微软雅黑" panose="020B0503020204020204" pitchFamily="34" charset="-122"/>
                <a:ea typeface="微软雅黑" panose="020B0503020204020204" pitchFamily="34" charset="-122"/>
              </a:endParaRPr>
            </a:p>
          </p:txBody>
        </p:sp>
      </p:grpSp>
      <p:grpSp>
        <p:nvGrpSpPr>
          <p:cNvPr id="24" name="组合 23"/>
          <p:cNvGrpSpPr/>
          <p:nvPr userDrawn="1"/>
        </p:nvGrpSpPr>
        <p:grpSpPr>
          <a:xfrm>
            <a:off x="1" y="6811007"/>
            <a:ext cx="12191999" cy="46993"/>
            <a:chOff x="1" y="5184320"/>
            <a:chExt cx="12191999" cy="46993"/>
          </a:xfrm>
        </p:grpSpPr>
        <p:sp>
          <p:nvSpPr>
            <p:cNvPr id="25" name="矩形 24"/>
            <p:cNvSpPr/>
            <p:nvPr userDrawn="1"/>
          </p:nvSpPr>
          <p:spPr>
            <a:xfrm flipV="1">
              <a:off x="9225643" y="5184320"/>
              <a:ext cx="2966357" cy="4699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V="1">
              <a:off x="1" y="5184320"/>
              <a:ext cx="9225640" cy="469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userDrawn="1"/>
        </p:nvGrpSpPr>
        <p:grpSpPr>
          <a:xfrm flipH="1">
            <a:off x="0" y="-8327"/>
            <a:ext cx="12192000" cy="6819332"/>
            <a:chOff x="2" y="5184319"/>
            <a:chExt cx="12192000" cy="4313938"/>
          </a:xfrm>
        </p:grpSpPr>
        <p:sp>
          <p:nvSpPr>
            <p:cNvPr id="28" name="矩形 27"/>
            <p:cNvSpPr/>
            <p:nvPr userDrawn="1"/>
          </p:nvSpPr>
          <p:spPr>
            <a:xfrm flipV="1">
              <a:off x="9541476" y="5184319"/>
              <a:ext cx="2650526" cy="4313938"/>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userDrawn="1"/>
          </p:nvSpPr>
          <p:spPr>
            <a:xfrm flipV="1">
              <a:off x="2" y="5184320"/>
              <a:ext cx="9538608" cy="469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750"/>
                                        <p:tgtEl>
                                          <p:spTgt spid="21"/>
                                        </p:tgtEl>
                                        <p:attrNameLst>
                                          <p:attrName>ppt_y</p:attrName>
                                        </p:attrNameLst>
                                      </p:cBhvr>
                                      <p:tavLst>
                                        <p:tav tm="0">
                                          <p:val>
                                            <p:strVal val="#ppt_y-#ppt_h*1.125000"/>
                                          </p:val>
                                        </p:tav>
                                        <p:tav tm="100000">
                                          <p:val>
                                            <p:strVal val="#ppt_y"/>
                                          </p:val>
                                        </p:tav>
                                      </p:tavLst>
                                    </p:anim>
                                    <p:animEffect transition="in" filter="wipe(down)">
                                      <p:cBhvr>
                                        <p:cTn id="8"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13" name="矩形 12"/>
          <p:cNvSpPr/>
          <p:nvPr userDrawn="1"/>
        </p:nvSpPr>
        <p:spPr>
          <a:xfrm>
            <a:off x="0" y="2197990"/>
            <a:ext cx="12202799" cy="22167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4" name="组合 23"/>
          <p:cNvGrpSpPr/>
          <p:nvPr userDrawn="1"/>
        </p:nvGrpSpPr>
        <p:grpSpPr>
          <a:xfrm>
            <a:off x="1" y="6811007"/>
            <a:ext cx="12191999" cy="46993"/>
            <a:chOff x="1" y="5184320"/>
            <a:chExt cx="12191999" cy="46993"/>
          </a:xfrm>
        </p:grpSpPr>
        <p:sp>
          <p:nvSpPr>
            <p:cNvPr id="25" name="矩形 24"/>
            <p:cNvSpPr/>
            <p:nvPr userDrawn="1"/>
          </p:nvSpPr>
          <p:spPr>
            <a:xfrm flipV="1">
              <a:off x="9225643" y="5184320"/>
              <a:ext cx="2966357" cy="469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V="1">
              <a:off x="1" y="5184320"/>
              <a:ext cx="9225640" cy="469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userDrawn="1"/>
        </p:nvGrpSpPr>
        <p:grpSpPr>
          <a:xfrm flipH="1">
            <a:off x="0" y="-8280"/>
            <a:ext cx="12192000" cy="74287"/>
            <a:chOff x="2" y="5184319"/>
            <a:chExt cx="12192000" cy="46994"/>
          </a:xfrm>
        </p:grpSpPr>
        <p:sp>
          <p:nvSpPr>
            <p:cNvPr id="28" name="矩形 27"/>
            <p:cNvSpPr/>
            <p:nvPr userDrawn="1"/>
          </p:nvSpPr>
          <p:spPr>
            <a:xfrm flipV="1">
              <a:off x="9541476" y="5184319"/>
              <a:ext cx="2650526" cy="469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userDrawn="1"/>
          </p:nvSpPr>
          <p:spPr>
            <a:xfrm flipV="1">
              <a:off x="2" y="5184320"/>
              <a:ext cx="9538608" cy="469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文本框 48"/>
          <p:cNvSpPr txBox="1"/>
          <p:nvPr userDrawn="1"/>
        </p:nvSpPr>
        <p:spPr>
          <a:xfrm>
            <a:off x="3961187" y="3012229"/>
            <a:ext cx="3863750" cy="584775"/>
          </a:xfrm>
          <a:prstGeom prst="rect">
            <a:avLst/>
          </a:prstGeom>
          <a:noFill/>
        </p:spPr>
        <p:txBody>
          <a:bodyPr wrap="non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谢 谢   </a:t>
            </a:r>
            <a:r>
              <a:rPr lang="en-US" altLang="zh-CN" sz="3200" b="1" spc="-150" dirty="0">
                <a:solidFill>
                  <a:schemeClr val="bg1"/>
                </a:solidFill>
                <a:latin typeface="微软雅黑" panose="020B0503020204020204" pitchFamily="34" charset="-122"/>
                <a:ea typeface="微软雅黑" panose="020B0503020204020204" pitchFamily="34" charset="-122"/>
              </a:rPr>
              <a:t>Thank You！</a:t>
            </a:r>
            <a:endParaRPr lang="zh-CN" altLang="en-US" sz="3200" b="1" spc="-15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7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7B43FF5-7960-4108-9AAA-20EE908C2B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AB0714-0E1C-4D0C-9B96-E440A1945ED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7B43FF5-7960-4108-9AAA-20EE908C2B6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AB0714-0E1C-4D0C-9B96-E440A1945ED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7B43FF5-7960-4108-9AAA-20EE908C2B6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AB0714-0E1C-4D0C-9B96-E440A1945ED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43FF5-7960-4108-9AAA-20EE908C2B6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B0714-0E1C-4D0C-9B96-E440A1945ED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tags" Target="../tags/tag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01249" y="1742947"/>
            <a:ext cx="2301550" cy="1604049"/>
          </a:xfrm>
          <a:prstGeom prst="rect">
            <a:avLst/>
          </a:prstGeom>
        </p:spPr>
      </p:pic>
      <p:sp>
        <p:nvSpPr>
          <p:cNvPr id="17" name="矩形 16"/>
          <p:cNvSpPr/>
          <p:nvPr/>
        </p:nvSpPr>
        <p:spPr>
          <a:xfrm>
            <a:off x="0" y="3426372"/>
            <a:ext cx="12202799" cy="3442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文本框 17"/>
          <p:cNvSpPr txBox="1"/>
          <p:nvPr/>
        </p:nvSpPr>
        <p:spPr>
          <a:xfrm>
            <a:off x="3669065" y="4181559"/>
            <a:ext cx="4579620" cy="645160"/>
          </a:xfrm>
          <a:prstGeom prst="rect">
            <a:avLst/>
          </a:prstGeom>
          <a:noFill/>
        </p:spPr>
        <p:txBody>
          <a:bodyPr wrap="none" rtlCol="0">
            <a:spAutoFit/>
          </a:bodyPr>
          <a:lstStyle/>
          <a:p>
            <a:pPr algn="ctr"/>
            <a:r>
              <a:rPr kumimoji="1" lang="en-US" sz="36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JavaEE </a:t>
            </a:r>
            <a:r>
              <a:rPr kumimoji="1" lang="zh-CN" altLang="en-US" sz="36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架构设计思想</a:t>
            </a:r>
            <a:endParaRPr kumimoji="1" lang="zh-CN" altLang="en-US" sz="36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64192" cy="3346996"/>
          </a:xfrm>
          <a:prstGeom prst="rect">
            <a:avLst/>
          </a:prstGeom>
        </p:spPr>
      </p:pic>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1249" y="1"/>
            <a:ext cx="2290750" cy="1635930"/>
          </a:xfrm>
          <a:prstGeom prst="rect">
            <a:avLst/>
          </a:prstGeom>
        </p:spPr>
      </p:pic>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40392" y="-15876"/>
            <a:ext cx="2464008" cy="1651807"/>
          </a:xfrm>
          <a:prstGeom prst="rect">
            <a:avLst/>
          </a:prstGeom>
        </p:spPr>
      </p:pic>
      <p:pic>
        <p:nvPicPr>
          <p:cNvPr id="24" name="图片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40392" y="1742947"/>
            <a:ext cx="2464008" cy="1619925"/>
          </a:xfrm>
          <a:prstGeom prst="rect">
            <a:avLst/>
          </a:prstGeom>
        </p:spPr>
      </p:pic>
      <p:sp>
        <p:nvSpPr>
          <p:cNvPr id="2" name="文本框 1"/>
          <p:cNvSpPr txBox="1"/>
          <p:nvPr/>
        </p:nvSpPr>
        <p:spPr>
          <a:xfrm>
            <a:off x="3062323" y="5358214"/>
            <a:ext cx="6066155" cy="460375"/>
          </a:xfrm>
          <a:prstGeom prst="rect">
            <a:avLst/>
          </a:prstGeom>
          <a:noFill/>
        </p:spPr>
        <p:txBody>
          <a:bodyPr wrap="none" rtlCol="0">
            <a:spAutoFit/>
          </a:bodyPr>
          <a:p>
            <a:pPr algn="ctr"/>
            <a:r>
              <a:rPr kumimoji="1" lang="zh-CN" sz="24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如何设计一个基于</a:t>
            </a:r>
            <a:r>
              <a:rPr kumimoji="1" lang="en-US" altLang="zh-CN" sz="24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Spring</a:t>
            </a:r>
            <a:r>
              <a:rPr kumimoji="1" lang="zh-CN" altLang="en-US" sz="24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技术栈的开发框架</a:t>
            </a:r>
            <a:endParaRPr kumimoji="1" lang="zh-CN" altLang="en-US" sz="24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0-#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t>框架</a:t>
            </a:r>
            <a:r>
              <a:rPr lang="en-US" altLang="zh-CN" sz="2800" dirty="0"/>
              <a:t> - </a:t>
            </a:r>
            <a:r>
              <a:rPr lang="zh-CN" altLang="en-US" sz="2800" dirty="0"/>
              <a:t>功能设计</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2177415" cy="368300"/>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生命周期管理</a:t>
            </a:r>
            <a:endPar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圆角矩形 4"/>
          <p:cNvSpPr/>
          <p:nvPr/>
        </p:nvSpPr>
        <p:spPr>
          <a:xfrm>
            <a:off x="2615565" y="996315"/>
            <a:ext cx="9220200" cy="5617845"/>
          </a:xfrm>
          <a:prstGeom prst="roundRect">
            <a:avLst>
              <a:gd name="adj" fmla="val 707"/>
            </a:avLst>
          </a:prstGeom>
          <a:ln>
            <a:solidFill>
              <a:schemeClr val="accent5">
                <a:lumMod val="75000"/>
              </a:schemeClr>
            </a:solidFill>
            <a:prstDash val="solid"/>
          </a:ln>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29" name="文本框 28"/>
          <p:cNvSpPr txBox="1"/>
          <p:nvPr/>
        </p:nvSpPr>
        <p:spPr>
          <a:xfrm>
            <a:off x="6497320" y="996315"/>
            <a:ext cx="1294130" cy="245110"/>
          </a:xfrm>
          <a:prstGeom prst="rect">
            <a:avLst/>
          </a:prstGeom>
          <a:noFill/>
        </p:spPr>
        <p:txBody>
          <a:bodyPr wrap="square" rtlCol="0">
            <a:spAutoFit/>
          </a:bodyPr>
          <a:p>
            <a:r>
              <a:rPr lang="en-US" sz="1000" b="1">
                <a:solidFill>
                  <a:schemeClr val="accent5">
                    <a:lumMod val="75000"/>
                  </a:schemeClr>
                </a:solidFill>
                <a:latin typeface="微软雅黑" panose="020B0503020204020204" pitchFamily="34" charset="-122"/>
                <a:ea typeface="微软雅黑" panose="020B0503020204020204" pitchFamily="34" charset="-122"/>
              </a:rPr>
              <a:t>Mybatis</a:t>
            </a:r>
            <a:endParaRPr lang="en-US" sz="1000" b="1">
              <a:solidFill>
                <a:schemeClr val="accent5">
                  <a:lumMod val="75000"/>
                </a:schemeClr>
              </a:solidFill>
              <a:latin typeface="微软雅黑" panose="020B0503020204020204" pitchFamily="34" charset="-122"/>
              <a:ea typeface="微软雅黑" panose="020B0503020204020204" pitchFamily="34" charset="-122"/>
            </a:endParaRPr>
          </a:p>
        </p:txBody>
      </p:sp>
      <p:sp>
        <p:nvSpPr>
          <p:cNvPr id="53" name="圆角矩形 52"/>
          <p:cNvSpPr/>
          <p:nvPr/>
        </p:nvSpPr>
        <p:spPr>
          <a:xfrm>
            <a:off x="3616960" y="1417955"/>
            <a:ext cx="3154045" cy="435610"/>
          </a:xfrm>
          <a:prstGeom prst="roundRect">
            <a:avLst>
              <a:gd name="adj" fmla="val 7167"/>
            </a:avLst>
          </a:prstGeom>
          <a:solidFill>
            <a:schemeClr val="accent2">
              <a:lumMod val="20000"/>
              <a:lumOff val="80000"/>
            </a:schemeClr>
          </a:solidFill>
          <a:ln>
            <a:solidFill>
              <a:schemeClr val="accent2">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sz="900" b="1">
                <a:latin typeface="微软雅黑" panose="020B0503020204020204" pitchFamily="34" charset="-122"/>
                <a:ea typeface="微软雅黑" panose="020B0503020204020204" pitchFamily="34" charset="-122"/>
              </a:rPr>
              <a:t>SqlSession</a:t>
            </a:r>
            <a:r>
              <a:rPr lang="en-US" altLang="zh-CN" sz="900">
                <a:latin typeface="微软雅黑" panose="020B0503020204020204" pitchFamily="34" charset="-122"/>
                <a:ea typeface="微软雅黑" panose="020B0503020204020204" pitchFamily="34" charset="-122"/>
              </a:rPr>
              <a:t> </a:t>
            </a:r>
            <a:endParaRPr lang="en-US" altLang="zh-CN" sz="900">
              <a:latin typeface="微软雅黑" panose="020B0503020204020204" pitchFamily="34" charset="-122"/>
              <a:ea typeface="微软雅黑" panose="020B0503020204020204" pitchFamily="34" charset="-122"/>
            </a:endParaRPr>
          </a:p>
        </p:txBody>
      </p:sp>
      <p:sp>
        <p:nvSpPr>
          <p:cNvPr id="56" name="圆角矩形 55"/>
          <p:cNvSpPr/>
          <p:nvPr/>
        </p:nvSpPr>
        <p:spPr>
          <a:xfrm>
            <a:off x="9846945" y="1417955"/>
            <a:ext cx="1678940" cy="4462145"/>
          </a:xfrm>
          <a:prstGeom prst="roundRect">
            <a:avLst>
              <a:gd name="adj" fmla="val 2742"/>
            </a:avLst>
          </a:prstGeom>
          <a:solidFill>
            <a:schemeClr val="accent1">
              <a:lumMod val="40000"/>
              <a:lumOff val="60000"/>
            </a:schemeClr>
          </a:solidFill>
          <a:ln>
            <a:solidFill>
              <a:schemeClr val="accent1">
                <a:lumMod val="20000"/>
                <a:lumOff val="80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p>
            <a:pPr algn="ctr"/>
            <a:r>
              <a:rPr lang="en-US" altLang="zh-CN" sz="1400" b="1"/>
              <a:t>Configuration</a:t>
            </a:r>
            <a:endParaRPr lang="en-US" altLang="zh-CN" sz="1400" b="1"/>
          </a:p>
        </p:txBody>
      </p:sp>
      <p:sp>
        <p:nvSpPr>
          <p:cNvPr id="57" name="圆角矩形 56"/>
          <p:cNvSpPr/>
          <p:nvPr/>
        </p:nvSpPr>
        <p:spPr>
          <a:xfrm>
            <a:off x="7149465" y="1431290"/>
            <a:ext cx="739775" cy="1626235"/>
          </a:xfrm>
          <a:prstGeom prst="roundRect">
            <a:avLst>
              <a:gd name="adj" fmla="val 2742"/>
            </a:avLst>
          </a:prstGeom>
          <a:solidFill>
            <a:schemeClr val="accent6">
              <a:lumMod val="40000"/>
              <a:lumOff val="60000"/>
            </a:schemeClr>
          </a:solidFill>
          <a:ln>
            <a:solidFill>
              <a:schemeClr val="accent1">
                <a:lumMod val="20000"/>
                <a:lumOff val="80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p>
            <a:pPr algn="ctr">
              <a:lnSpc>
                <a:spcPct val="150000"/>
              </a:lnSpc>
            </a:pPr>
            <a:r>
              <a:rPr lang="en-US" altLang="zh-CN" sz="1200" b="1"/>
              <a:t>Mapper</a:t>
            </a:r>
            <a:endParaRPr lang="en-US" altLang="zh-CN" sz="1200" b="1"/>
          </a:p>
          <a:p>
            <a:pPr algn="ctr">
              <a:lnSpc>
                <a:spcPct val="150000"/>
              </a:lnSpc>
            </a:pPr>
            <a:r>
              <a:rPr lang="en-US" altLang="zh-CN" sz="1200" b="1"/>
              <a:t>Registry</a:t>
            </a:r>
            <a:endParaRPr lang="en-US" altLang="zh-CN" sz="1200" b="1"/>
          </a:p>
        </p:txBody>
      </p:sp>
      <p:sp>
        <p:nvSpPr>
          <p:cNvPr id="58" name="圆角矩形 57"/>
          <p:cNvSpPr/>
          <p:nvPr/>
        </p:nvSpPr>
        <p:spPr>
          <a:xfrm>
            <a:off x="3616960" y="2608580"/>
            <a:ext cx="3154045" cy="435610"/>
          </a:xfrm>
          <a:prstGeom prst="roundRect">
            <a:avLst>
              <a:gd name="adj" fmla="val 7167"/>
            </a:avLst>
          </a:prstGeom>
          <a:solidFill>
            <a:schemeClr val="accent4">
              <a:lumMod val="40000"/>
              <a:lumOff val="60000"/>
            </a:schemeClr>
          </a:solidFill>
          <a:ln>
            <a:solidFill>
              <a:schemeClr val="accent4">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sz="900" b="1">
                <a:latin typeface="微软雅黑" panose="020B0503020204020204" pitchFamily="34" charset="-122"/>
                <a:ea typeface="微软雅黑" panose="020B0503020204020204" pitchFamily="34" charset="-122"/>
              </a:rPr>
              <a:t>Executor</a:t>
            </a:r>
            <a:endParaRPr lang="en-US" altLang="zh-CN" sz="900">
              <a:latin typeface="微软雅黑" panose="020B0503020204020204" pitchFamily="34" charset="-122"/>
              <a:ea typeface="微软雅黑" panose="020B0503020204020204" pitchFamily="34" charset="-122"/>
            </a:endParaRPr>
          </a:p>
        </p:txBody>
      </p:sp>
      <p:sp>
        <p:nvSpPr>
          <p:cNvPr id="59" name="圆角矩形 58"/>
          <p:cNvSpPr/>
          <p:nvPr/>
        </p:nvSpPr>
        <p:spPr>
          <a:xfrm>
            <a:off x="4334510" y="2082800"/>
            <a:ext cx="796925" cy="323215"/>
          </a:xfrm>
          <a:prstGeom prst="roundRect">
            <a:avLst>
              <a:gd name="adj" fmla="val 7167"/>
            </a:avLst>
          </a:prstGeom>
          <a:solidFill>
            <a:schemeClr val="accent6">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sz="900">
                <a:latin typeface="微软雅黑" panose="020B0503020204020204" pitchFamily="34" charset="-122"/>
                <a:ea typeface="微软雅黑" panose="020B0503020204020204" pitchFamily="34" charset="-122"/>
              </a:rPr>
              <a:t>Mapper</a:t>
            </a:r>
            <a:endParaRPr lang="en-US" altLang="zh-CN" sz="900">
              <a:latin typeface="微软雅黑" panose="020B0503020204020204" pitchFamily="34" charset="-122"/>
              <a:ea typeface="微软雅黑" panose="020B0503020204020204" pitchFamily="34" charset="-122"/>
            </a:endParaRPr>
          </a:p>
        </p:txBody>
      </p:sp>
      <p:sp>
        <p:nvSpPr>
          <p:cNvPr id="60" name="圆角矩形 59"/>
          <p:cNvSpPr/>
          <p:nvPr/>
        </p:nvSpPr>
        <p:spPr>
          <a:xfrm>
            <a:off x="3616960" y="3512820"/>
            <a:ext cx="3154045" cy="435610"/>
          </a:xfrm>
          <a:prstGeom prst="roundRect">
            <a:avLst>
              <a:gd name="adj" fmla="val 7167"/>
            </a:avLst>
          </a:prstGeom>
          <a:solidFill>
            <a:schemeClr val="accent1">
              <a:lumMod val="60000"/>
              <a:lumOff val="4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sz="900" b="1">
                <a:latin typeface="微软雅黑" panose="020B0503020204020204" pitchFamily="34" charset="-122"/>
                <a:ea typeface="微软雅黑" panose="020B0503020204020204" pitchFamily="34" charset="-122"/>
              </a:rPr>
              <a:t>StatementHandler</a:t>
            </a:r>
            <a:endParaRPr lang="en-US" altLang="zh-CN" sz="900">
              <a:latin typeface="微软雅黑" panose="020B0503020204020204" pitchFamily="34" charset="-122"/>
              <a:ea typeface="微软雅黑" panose="020B0503020204020204" pitchFamily="34" charset="-122"/>
            </a:endParaRPr>
          </a:p>
        </p:txBody>
      </p:sp>
      <p:sp>
        <p:nvSpPr>
          <p:cNvPr id="62" name="圆角矩形 61"/>
          <p:cNvSpPr/>
          <p:nvPr/>
        </p:nvSpPr>
        <p:spPr>
          <a:xfrm>
            <a:off x="3616960" y="4645025"/>
            <a:ext cx="1514475" cy="382905"/>
          </a:xfrm>
          <a:prstGeom prst="roundRect">
            <a:avLst>
              <a:gd name="adj" fmla="val 7167"/>
            </a:avLst>
          </a:prstGeom>
          <a:solidFill>
            <a:schemeClr val="accent2">
              <a:lumMod val="40000"/>
              <a:lumOff val="60000"/>
            </a:schemeClr>
          </a:solidFill>
          <a:ln>
            <a:solidFill>
              <a:schemeClr val="accent4">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sz="900" b="1">
                <a:latin typeface="微软雅黑" panose="020B0503020204020204" pitchFamily="34" charset="-122"/>
                <a:ea typeface="微软雅黑" panose="020B0503020204020204" pitchFamily="34" charset="-122"/>
              </a:rPr>
              <a:t>ParameterHandler</a:t>
            </a:r>
            <a:endParaRPr lang="en-US" altLang="zh-CN" sz="900">
              <a:latin typeface="微软雅黑" panose="020B0503020204020204" pitchFamily="34" charset="-122"/>
              <a:ea typeface="微软雅黑" panose="020B0503020204020204" pitchFamily="34" charset="-122"/>
            </a:endParaRPr>
          </a:p>
        </p:txBody>
      </p:sp>
      <p:sp>
        <p:nvSpPr>
          <p:cNvPr id="63" name="圆角矩形 62"/>
          <p:cNvSpPr/>
          <p:nvPr/>
        </p:nvSpPr>
        <p:spPr>
          <a:xfrm>
            <a:off x="5256530" y="4638675"/>
            <a:ext cx="1514475" cy="382905"/>
          </a:xfrm>
          <a:prstGeom prst="roundRect">
            <a:avLst>
              <a:gd name="adj" fmla="val 7167"/>
            </a:avLst>
          </a:prstGeom>
          <a:solidFill>
            <a:schemeClr val="accent5">
              <a:lumMod val="60000"/>
              <a:lumOff val="40000"/>
            </a:schemeClr>
          </a:solidFill>
          <a:ln>
            <a:solidFill>
              <a:schemeClr val="accent4">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sz="900" b="1">
                <a:latin typeface="微软雅黑" panose="020B0503020204020204" pitchFamily="34" charset="-122"/>
                <a:ea typeface="微软雅黑" panose="020B0503020204020204" pitchFamily="34" charset="-122"/>
              </a:rPr>
              <a:t>ResultSetHandler</a:t>
            </a:r>
            <a:endParaRPr lang="en-US" altLang="zh-CN" sz="900">
              <a:latin typeface="微软雅黑" panose="020B0503020204020204" pitchFamily="34" charset="-122"/>
              <a:ea typeface="微软雅黑" panose="020B0503020204020204" pitchFamily="34" charset="-122"/>
            </a:endParaRPr>
          </a:p>
        </p:txBody>
      </p:sp>
      <p:sp>
        <p:nvSpPr>
          <p:cNvPr id="64" name="圆角矩形 63"/>
          <p:cNvSpPr/>
          <p:nvPr/>
        </p:nvSpPr>
        <p:spPr>
          <a:xfrm>
            <a:off x="3616960" y="5497195"/>
            <a:ext cx="3154680" cy="382905"/>
          </a:xfrm>
          <a:prstGeom prst="roundRect">
            <a:avLst>
              <a:gd name="adj" fmla="val 7167"/>
            </a:avLst>
          </a:prstGeom>
          <a:solidFill>
            <a:srgbClr val="FF99CC"/>
          </a:solidFill>
          <a:ln>
            <a:solidFill>
              <a:schemeClr val="accent4">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sz="900" b="1">
                <a:latin typeface="微软雅黑" panose="020B0503020204020204" pitchFamily="34" charset="-122"/>
                <a:ea typeface="微软雅黑" panose="020B0503020204020204" pitchFamily="34" charset="-122"/>
              </a:rPr>
              <a:t>TypeHandler&lt;T&gt;</a:t>
            </a:r>
            <a:endParaRPr lang="en-US" altLang="zh-CN" sz="900">
              <a:latin typeface="微软雅黑" panose="020B0503020204020204" pitchFamily="34" charset="-122"/>
              <a:ea typeface="微软雅黑" panose="020B0503020204020204" pitchFamily="34" charset="-122"/>
            </a:endParaRPr>
          </a:p>
        </p:txBody>
      </p:sp>
      <p:sp>
        <p:nvSpPr>
          <p:cNvPr id="65" name="圆角矩形 64"/>
          <p:cNvSpPr/>
          <p:nvPr/>
        </p:nvSpPr>
        <p:spPr>
          <a:xfrm>
            <a:off x="8169275" y="2835910"/>
            <a:ext cx="1507490" cy="1626235"/>
          </a:xfrm>
          <a:prstGeom prst="roundRect">
            <a:avLst>
              <a:gd name="adj" fmla="val 2742"/>
            </a:avLst>
          </a:prstGeom>
          <a:solidFill>
            <a:schemeClr val="accent6">
              <a:lumMod val="40000"/>
              <a:lumOff val="60000"/>
            </a:schemeClr>
          </a:solidFill>
          <a:ln>
            <a:solidFill>
              <a:schemeClr val="accent1">
                <a:lumMod val="20000"/>
                <a:lumOff val="80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p>
            <a:pPr algn="ctr">
              <a:lnSpc>
                <a:spcPct val="150000"/>
              </a:lnSpc>
            </a:pPr>
            <a:endParaRPr lang="en-US" altLang="zh-CN" sz="1200" b="1"/>
          </a:p>
        </p:txBody>
      </p:sp>
      <p:sp>
        <p:nvSpPr>
          <p:cNvPr id="66" name="文本框 65"/>
          <p:cNvSpPr txBox="1"/>
          <p:nvPr/>
        </p:nvSpPr>
        <p:spPr>
          <a:xfrm>
            <a:off x="8267700" y="2888615"/>
            <a:ext cx="1384935" cy="229870"/>
          </a:xfrm>
          <a:prstGeom prst="rect">
            <a:avLst/>
          </a:prstGeom>
          <a:noFill/>
        </p:spPr>
        <p:txBody>
          <a:bodyPr wrap="square" rtlCol="0">
            <a:spAutoFit/>
          </a:bodyPr>
          <a:p>
            <a:r>
              <a:rPr lang="en-US" sz="900" b="1">
                <a:solidFill>
                  <a:schemeClr val="accent5">
                    <a:lumMod val="75000"/>
                  </a:schemeClr>
                </a:solidFill>
                <a:latin typeface="微软雅黑" panose="020B0503020204020204" pitchFamily="34" charset="-122"/>
                <a:ea typeface="微软雅黑" panose="020B0503020204020204" pitchFamily="34" charset="-122"/>
              </a:rPr>
              <a:t>MappedStatement</a:t>
            </a:r>
            <a:endParaRPr lang="en-US" sz="900" b="1">
              <a:solidFill>
                <a:schemeClr val="accent5">
                  <a:lumMod val="75000"/>
                </a:schemeClr>
              </a:solidFill>
              <a:latin typeface="微软雅黑" panose="020B0503020204020204" pitchFamily="34" charset="-122"/>
              <a:ea typeface="微软雅黑" panose="020B0503020204020204" pitchFamily="34" charset="-122"/>
            </a:endParaRPr>
          </a:p>
        </p:txBody>
      </p:sp>
      <p:sp>
        <p:nvSpPr>
          <p:cNvPr id="67" name="圆角矩形 66"/>
          <p:cNvSpPr/>
          <p:nvPr/>
        </p:nvSpPr>
        <p:spPr>
          <a:xfrm>
            <a:off x="2936240" y="6159500"/>
            <a:ext cx="4756150" cy="435610"/>
          </a:xfrm>
          <a:prstGeom prst="roundRect">
            <a:avLst>
              <a:gd name="adj" fmla="val 7167"/>
            </a:avLst>
          </a:prstGeom>
          <a:solidFill>
            <a:schemeClr val="accent5">
              <a:lumMod val="40000"/>
              <a:lumOff val="6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sz="900" b="1">
                <a:latin typeface="微软雅黑" panose="020B0503020204020204" pitchFamily="34" charset="-122"/>
                <a:ea typeface="微软雅黑" panose="020B0503020204020204" pitchFamily="34" charset="-122"/>
              </a:rPr>
              <a:t>JDBC</a:t>
            </a:r>
            <a:endParaRPr lang="en-US" altLang="zh-CN" sz="900">
              <a:latin typeface="微软雅黑" panose="020B0503020204020204" pitchFamily="34" charset="-122"/>
              <a:ea typeface="微软雅黑" panose="020B0503020204020204" pitchFamily="34" charset="-122"/>
            </a:endParaRPr>
          </a:p>
        </p:txBody>
      </p:sp>
      <p:sp>
        <p:nvSpPr>
          <p:cNvPr id="68" name="圆角矩形 67"/>
          <p:cNvSpPr/>
          <p:nvPr/>
        </p:nvSpPr>
        <p:spPr>
          <a:xfrm>
            <a:off x="5398770" y="2082800"/>
            <a:ext cx="796925" cy="323215"/>
          </a:xfrm>
          <a:prstGeom prst="roundRect">
            <a:avLst>
              <a:gd name="adj" fmla="val 7167"/>
            </a:avLst>
          </a:prstGeom>
          <a:solidFill>
            <a:schemeClr val="accent6">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sz="900">
                <a:latin typeface="微软雅黑" panose="020B0503020204020204" pitchFamily="34" charset="-122"/>
                <a:ea typeface="微软雅黑" panose="020B0503020204020204" pitchFamily="34" charset="-122"/>
              </a:rPr>
              <a:t>Mapper</a:t>
            </a:r>
            <a:endParaRPr lang="en-US" altLang="zh-CN" sz="900">
              <a:latin typeface="微软雅黑" panose="020B0503020204020204" pitchFamily="34" charset="-122"/>
              <a:ea typeface="微软雅黑" panose="020B0503020204020204" pitchFamily="34" charset="-122"/>
            </a:endParaRPr>
          </a:p>
        </p:txBody>
      </p:sp>
      <p:sp>
        <p:nvSpPr>
          <p:cNvPr id="69" name="圆角矩形 68"/>
          <p:cNvSpPr/>
          <p:nvPr/>
        </p:nvSpPr>
        <p:spPr>
          <a:xfrm>
            <a:off x="8486140" y="3360420"/>
            <a:ext cx="847725" cy="323215"/>
          </a:xfrm>
          <a:prstGeom prst="roundRect">
            <a:avLst>
              <a:gd name="adj" fmla="val 7167"/>
            </a:avLst>
          </a:prstGeom>
          <a:solidFill>
            <a:schemeClr val="accent2">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sz="900" b="1">
                <a:latin typeface="微软雅黑" panose="020B0503020204020204" pitchFamily="34" charset="-122"/>
                <a:ea typeface="微软雅黑" panose="020B0503020204020204" pitchFamily="34" charset="-122"/>
              </a:rPr>
              <a:t>SqlSource</a:t>
            </a:r>
            <a:endParaRPr lang="en-US" altLang="zh-CN" sz="900" b="1">
              <a:latin typeface="微软雅黑" panose="020B0503020204020204" pitchFamily="34" charset="-122"/>
              <a:ea typeface="微软雅黑" panose="020B0503020204020204" pitchFamily="34" charset="-122"/>
            </a:endParaRPr>
          </a:p>
        </p:txBody>
      </p:sp>
      <p:sp>
        <p:nvSpPr>
          <p:cNvPr id="70" name="圆角矩形 69"/>
          <p:cNvSpPr/>
          <p:nvPr/>
        </p:nvSpPr>
        <p:spPr>
          <a:xfrm>
            <a:off x="8492490" y="3906520"/>
            <a:ext cx="842010" cy="323215"/>
          </a:xfrm>
          <a:prstGeom prst="roundRect">
            <a:avLst>
              <a:gd name="adj" fmla="val 7167"/>
            </a:avLst>
          </a:prstGeom>
          <a:solidFill>
            <a:schemeClr val="accent2">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sz="900" b="1">
                <a:latin typeface="微软雅黑" panose="020B0503020204020204" pitchFamily="34" charset="-122"/>
                <a:ea typeface="微软雅黑" panose="020B0503020204020204" pitchFamily="34" charset="-122"/>
              </a:rPr>
              <a:t>ResultMap</a:t>
            </a:r>
            <a:endParaRPr lang="en-US" altLang="zh-CN" sz="900" b="1">
              <a:latin typeface="微软雅黑" panose="020B0503020204020204" pitchFamily="34" charset="-122"/>
              <a:ea typeface="微软雅黑" panose="020B0503020204020204" pitchFamily="34" charset="-122"/>
            </a:endParaRPr>
          </a:p>
        </p:txBody>
      </p:sp>
      <p:sp>
        <p:nvSpPr>
          <p:cNvPr id="71" name="下箭头 70"/>
          <p:cNvSpPr/>
          <p:nvPr/>
        </p:nvSpPr>
        <p:spPr>
          <a:xfrm>
            <a:off x="3870325" y="1955165"/>
            <a:ext cx="78105" cy="543560"/>
          </a:xfrm>
          <a:prstGeom prst="downArrow">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下箭头 71"/>
          <p:cNvSpPr/>
          <p:nvPr/>
        </p:nvSpPr>
        <p:spPr>
          <a:xfrm>
            <a:off x="3870325" y="3149600"/>
            <a:ext cx="78105" cy="307975"/>
          </a:xfrm>
          <a:prstGeom prst="downArrow">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下箭头 72"/>
          <p:cNvSpPr/>
          <p:nvPr/>
        </p:nvSpPr>
        <p:spPr>
          <a:xfrm>
            <a:off x="3870325" y="4024630"/>
            <a:ext cx="78105" cy="543560"/>
          </a:xfrm>
          <a:prstGeom prst="downArrow">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下箭头 73"/>
          <p:cNvSpPr/>
          <p:nvPr/>
        </p:nvSpPr>
        <p:spPr>
          <a:xfrm>
            <a:off x="3872230" y="5104765"/>
            <a:ext cx="76200" cy="361315"/>
          </a:xfrm>
          <a:prstGeom prst="downArrow">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下箭头 74"/>
          <p:cNvSpPr/>
          <p:nvPr/>
        </p:nvSpPr>
        <p:spPr>
          <a:xfrm>
            <a:off x="5100320" y="5954395"/>
            <a:ext cx="289560" cy="162560"/>
          </a:xfrm>
          <a:prstGeom prst="downArrow">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上箭头 75"/>
          <p:cNvSpPr/>
          <p:nvPr/>
        </p:nvSpPr>
        <p:spPr>
          <a:xfrm>
            <a:off x="6407150" y="5094605"/>
            <a:ext cx="116840" cy="330200"/>
          </a:xfrm>
          <a:prstGeom prst="up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上箭头 76"/>
          <p:cNvSpPr/>
          <p:nvPr/>
        </p:nvSpPr>
        <p:spPr>
          <a:xfrm>
            <a:off x="6442075" y="4062730"/>
            <a:ext cx="92075" cy="497205"/>
          </a:xfrm>
          <a:prstGeom prst="up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上箭头 77"/>
          <p:cNvSpPr/>
          <p:nvPr/>
        </p:nvSpPr>
        <p:spPr>
          <a:xfrm>
            <a:off x="6407150" y="3134360"/>
            <a:ext cx="116840" cy="302260"/>
          </a:xfrm>
          <a:prstGeom prst="up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上箭头 78"/>
          <p:cNvSpPr/>
          <p:nvPr/>
        </p:nvSpPr>
        <p:spPr>
          <a:xfrm>
            <a:off x="6416040" y="1962785"/>
            <a:ext cx="81915" cy="555625"/>
          </a:xfrm>
          <a:prstGeom prst="up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1" name="组合 90"/>
          <p:cNvGrpSpPr/>
          <p:nvPr/>
        </p:nvGrpSpPr>
        <p:grpSpPr>
          <a:xfrm>
            <a:off x="3709670" y="2666365"/>
            <a:ext cx="527050" cy="308610"/>
            <a:chOff x="1039" y="5532"/>
            <a:chExt cx="830" cy="486"/>
          </a:xfrm>
        </p:grpSpPr>
        <p:sp>
          <p:nvSpPr>
            <p:cNvPr id="92" name="圆角矩形 91"/>
            <p:cNvSpPr/>
            <p:nvPr/>
          </p:nvSpPr>
          <p:spPr>
            <a:xfrm>
              <a:off x="1039" y="5532"/>
              <a:ext cx="830" cy="487"/>
            </a:xfrm>
            <a:prstGeom prst="roundRect">
              <a:avLst>
                <a:gd name="adj" fmla="val 6530"/>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圆角矩形 92"/>
            <p:cNvSpPr/>
            <p:nvPr/>
          </p:nvSpPr>
          <p:spPr>
            <a:xfrm>
              <a:off x="1179" y="5649"/>
              <a:ext cx="119" cy="270"/>
            </a:xfrm>
            <a:prstGeom prst="roundRect">
              <a:avLst/>
            </a:prstGeom>
            <a:solidFill>
              <a:schemeClr val="accent4">
                <a:lumMod val="7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圆角矩形 93"/>
            <p:cNvSpPr/>
            <p:nvPr/>
          </p:nvSpPr>
          <p:spPr>
            <a:xfrm>
              <a:off x="1394" y="5649"/>
              <a:ext cx="119" cy="270"/>
            </a:xfrm>
            <a:prstGeom prst="roundRect">
              <a:avLst/>
            </a:prstGeom>
            <a:solidFill>
              <a:schemeClr val="accent4">
                <a:lumMod val="7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圆角矩形 94"/>
            <p:cNvSpPr/>
            <p:nvPr/>
          </p:nvSpPr>
          <p:spPr>
            <a:xfrm>
              <a:off x="1617" y="5649"/>
              <a:ext cx="119" cy="270"/>
            </a:xfrm>
            <a:prstGeom prst="roundRect">
              <a:avLst/>
            </a:prstGeom>
            <a:solidFill>
              <a:schemeClr val="accent4">
                <a:lumMod val="7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0" name="组合 99"/>
          <p:cNvGrpSpPr/>
          <p:nvPr/>
        </p:nvGrpSpPr>
        <p:grpSpPr>
          <a:xfrm>
            <a:off x="5668645" y="4322445"/>
            <a:ext cx="527050" cy="308610"/>
            <a:chOff x="1039" y="5532"/>
            <a:chExt cx="830" cy="486"/>
          </a:xfrm>
        </p:grpSpPr>
        <p:sp>
          <p:nvSpPr>
            <p:cNvPr id="80" name="圆角矩形 79"/>
            <p:cNvSpPr/>
            <p:nvPr/>
          </p:nvSpPr>
          <p:spPr>
            <a:xfrm>
              <a:off x="1039" y="5532"/>
              <a:ext cx="830" cy="487"/>
            </a:xfrm>
            <a:prstGeom prst="roundRect">
              <a:avLst>
                <a:gd name="adj" fmla="val 6530"/>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圆角矩形 80"/>
            <p:cNvSpPr/>
            <p:nvPr/>
          </p:nvSpPr>
          <p:spPr>
            <a:xfrm>
              <a:off x="1179" y="5649"/>
              <a:ext cx="119" cy="270"/>
            </a:xfrm>
            <a:prstGeom prst="roundRect">
              <a:avLst/>
            </a:prstGeom>
            <a:solidFill>
              <a:schemeClr val="accent4">
                <a:lumMod val="7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2" name="圆角矩形 81"/>
            <p:cNvSpPr/>
            <p:nvPr/>
          </p:nvSpPr>
          <p:spPr>
            <a:xfrm>
              <a:off x="1394" y="5649"/>
              <a:ext cx="119" cy="270"/>
            </a:xfrm>
            <a:prstGeom prst="roundRect">
              <a:avLst/>
            </a:prstGeom>
            <a:solidFill>
              <a:schemeClr val="accent4">
                <a:lumMod val="7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3" name="圆角矩形 82"/>
            <p:cNvSpPr/>
            <p:nvPr/>
          </p:nvSpPr>
          <p:spPr>
            <a:xfrm>
              <a:off x="1617" y="5649"/>
              <a:ext cx="119" cy="270"/>
            </a:xfrm>
            <a:prstGeom prst="roundRect">
              <a:avLst/>
            </a:prstGeom>
            <a:solidFill>
              <a:schemeClr val="accent4">
                <a:lumMod val="7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2" name="组合 101"/>
          <p:cNvGrpSpPr/>
          <p:nvPr/>
        </p:nvGrpSpPr>
        <p:grpSpPr>
          <a:xfrm>
            <a:off x="3709670" y="3576320"/>
            <a:ext cx="527050" cy="308610"/>
            <a:chOff x="1039" y="5532"/>
            <a:chExt cx="830" cy="486"/>
          </a:xfrm>
        </p:grpSpPr>
        <p:sp>
          <p:nvSpPr>
            <p:cNvPr id="103" name="圆角矩形 102"/>
            <p:cNvSpPr/>
            <p:nvPr/>
          </p:nvSpPr>
          <p:spPr>
            <a:xfrm>
              <a:off x="1039" y="5532"/>
              <a:ext cx="830" cy="487"/>
            </a:xfrm>
            <a:prstGeom prst="roundRect">
              <a:avLst>
                <a:gd name="adj" fmla="val 6530"/>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 name="圆角矩形 103"/>
            <p:cNvSpPr/>
            <p:nvPr/>
          </p:nvSpPr>
          <p:spPr>
            <a:xfrm>
              <a:off x="1179" y="5649"/>
              <a:ext cx="119" cy="270"/>
            </a:xfrm>
            <a:prstGeom prst="roundRect">
              <a:avLst/>
            </a:prstGeom>
            <a:solidFill>
              <a:schemeClr val="accent4">
                <a:lumMod val="7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5" name="圆角矩形 104"/>
            <p:cNvSpPr/>
            <p:nvPr/>
          </p:nvSpPr>
          <p:spPr>
            <a:xfrm>
              <a:off x="1394" y="5649"/>
              <a:ext cx="119" cy="270"/>
            </a:xfrm>
            <a:prstGeom prst="roundRect">
              <a:avLst/>
            </a:prstGeom>
            <a:solidFill>
              <a:schemeClr val="accent4">
                <a:lumMod val="7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6" name="圆角矩形 105"/>
            <p:cNvSpPr/>
            <p:nvPr/>
          </p:nvSpPr>
          <p:spPr>
            <a:xfrm>
              <a:off x="1617" y="5649"/>
              <a:ext cx="119" cy="270"/>
            </a:xfrm>
            <a:prstGeom prst="roundRect">
              <a:avLst/>
            </a:prstGeom>
            <a:solidFill>
              <a:schemeClr val="accent4">
                <a:lumMod val="7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8" name="组合 107"/>
          <p:cNvGrpSpPr/>
          <p:nvPr/>
        </p:nvGrpSpPr>
        <p:grpSpPr>
          <a:xfrm>
            <a:off x="4152265" y="4335780"/>
            <a:ext cx="527050" cy="308610"/>
            <a:chOff x="1039" y="5532"/>
            <a:chExt cx="830" cy="486"/>
          </a:xfrm>
        </p:grpSpPr>
        <p:sp>
          <p:nvSpPr>
            <p:cNvPr id="109" name="圆角矩形 108"/>
            <p:cNvSpPr/>
            <p:nvPr/>
          </p:nvSpPr>
          <p:spPr>
            <a:xfrm>
              <a:off x="1039" y="5532"/>
              <a:ext cx="830" cy="487"/>
            </a:xfrm>
            <a:prstGeom prst="roundRect">
              <a:avLst>
                <a:gd name="adj" fmla="val 6530"/>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0" name="圆角矩形 109"/>
            <p:cNvSpPr/>
            <p:nvPr/>
          </p:nvSpPr>
          <p:spPr>
            <a:xfrm>
              <a:off x="1179" y="5649"/>
              <a:ext cx="119" cy="270"/>
            </a:xfrm>
            <a:prstGeom prst="roundRect">
              <a:avLst/>
            </a:prstGeom>
            <a:solidFill>
              <a:schemeClr val="accent4">
                <a:lumMod val="7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1" name="圆角矩形 110"/>
            <p:cNvSpPr/>
            <p:nvPr/>
          </p:nvSpPr>
          <p:spPr>
            <a:xfrm>
              <a:off x="1394" y="5649"/>
              <a:ext cx="119" cy="270"/>
            </a:xfrm>
            <a:prstGeom prst="roundRect">
              <a:avLst/>
            </a:prstGeom>
            <a:solidFill>
              <a:schemeClr val="accent4">
                <a:lumMod val="7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2" name="圆角矩形 111"/>
            <p:cNvSpPr/>
            <p:nvPr/>
          </p:nvSpPr>
          <p:spPr>
            <a:xfrm>
              <a:off x="1617" y="5649"/>
              <a:ext cx="119" cy="270"/>
            </a:xfrm>
            <a:prstGeom prst="roundRect">
              <a:avLst/>
            </a:prstGeom>
            <a:solidFill>
              <a:schemeClr val="accent4">
                <a:lumMod val="7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15" name="组合 114"/>
          <p:cNvGrpSpPr/>
          <p:nvPr/>
        </p:nvGrpSpPr>
        <p:grpSpPr>
          <a:xfrm>
            <a:off x="11054715" y="622300"/>
            <a:ext cx="527050" cy="308610"/>
            <a:chOff x="1039" y="5532"/>
            <a:chExt cx="830" cy="486"/>
          </a:xfrm>
        </p:grpSpPr>
        <p:sp>
          <p:nvSpPr>
            <p:cNvPr id="116" name="圆角矩形 115"/>
            <p:cNvSpPr/>
            <p:nvPr/>
          </p:nvSpPr>
          <p:spPr>
            <a:xfrm>
              <a:off x="1039" y="5532"/>
              <a:ext cx="830" cy="487"/>
            </a:xfrm>
            <a:prstGeom prst="roundRect">
              <a:avLst>
                <a:gd name="adj" fmla="val 6530"/>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7" name="圆角矩形 116"/>
            <p:cNvSpPr/>
            <p:nvPr/>
          </p:nvSpPr>
          <p:spPr>
            <a:xfrm>
              <a:off x="1179" y="5649"/>
              <a:ext cx="119" cy="270"/>
            </a:xfrm>
            <a:prstGeom prst="roundRect">
              <a:avLst/>
            </a:prstGeom>
            <a:solidFill>
              <a:schemeClr val="accent4">
                <a:lumMod val="7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圆角矩形 117"/>
            <p:cNvSpPr/>
            <p:nvPr/>
          </p:nvSpPr>
          <p:spPr>
            <a:xfrm>
              <a:off x="1394" y="5649"/>
              <a:ext cx="119" cy="270"/>
            </a:xfrm>
            <a:prstGeom prst="roundRect">
              <a:avLst/>
            </a:prstGeom>
            <a:solidFill>
              <a:schemeClr val="accent4">
                <a:lumMod val="7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圆角矩形 118"/>
            <p:cNvSpPr/>
            <p:nvPr/>
          </p:nvSpPr>
          <p:spPr>
            <a:xfrm>
              <a:off x="1617" y="5649"/>
              <a:ext cx="119" cy="270"/>
            </a:xfrm>
            <a:prstGeom prst="roundRect">
              <a:avLst/>
            </a:prstGeom>
            <a:solidFill>
              <a:schemeClr val="accent4">
                <a:lumMod val="7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20" name="文本框 119"/>
          <p:cNvSpPr txBox="1"/>
          <p:nvPr/>
        </p:nvSpPr>
        <p:spPr>
          <a:xfrm>
            <a:off x="10488295" y="654050"/>
            <a:ext cx="699135" cy="245110"/>
          </a:xfrm>
          <a:prstGeom prst="rect">
            <a:avLst/>
          </a:prstGeom>
          <a:noFill/>
        </p:spPr>
        <p:txBody>
          <a:bodyPr wrap="square" rtlCol="0">
            <a:spAutoFit/>
          </a:bodyPr>
          <a:p>
            <a:r>
              <a:rPr lang="en-US" sz="1000" b="1">
                <a:solidFill>
                  <a:schemeClr val="accent4">
                    <a:lumMod val="50000"/>
                  </a:schemeClr>
                </a:solidFill>
                <a:latin typeface="微软雅黑" panose="020B0503020204020204" pitchFamily="34" charset="-122"/>
                <a:ea typeface="微软雅黑" panose="020B0503020204020204" pitchFamily="34" charset="-122"/>
              </a:rPr>
              <a:t>Plugin</a:t>
            </a:r>
            <a:endParaRPr lang="en-US" sz="1000" b="1">
              <a:solidFill>
                <a:schemeClr val="accent4">
                  <a:lumMod val="50000"/>
                </a:schemeClr>
              </a:solidFill>
              <a:latin typeface="微软雅黑" panose="020B0503020204020204" pitchFamily="34" charset="-122"/>
              <a:ea typeface="微软雅黑" panose="020B0503020204020204" pitchFamily="34" charset="-122"/>
            </a:endParaRPr>
          </a:p>
        </p:txBody>
      </p:sp>
      <p:sp>
        <p:nvSpPr>
          <p:cNvPr id="121" name="圆角矩形 120"/>
          <p:cNvSpPr/>
          <p:nvPr/>
        </p:nvSpPr>
        <p:spPr>
          <a:xfrm>
            <a:off x="7095490" y="3576955"/>
            <a:ext cx="847725" cy="329565"/>
          </a:xfrm>
          <a:prstGeom prst="roundRect">
            <a:avLst>
              <a:gd name="adj" fmla="val 7167"/>
            </a:avLst>
          </a:prstGeom>
          <a:solidFill>
            <a:schemeClr val="accent5">
              <a:lumMod val="40000"/>
              <a:lumOff val="6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sz="900" b="1">
                <a:latin typeface="微软雅黑" panose="020B0503020204020204" pitchFamily="34" charset="-122"/>
                <a:ea typeface="微软雅黑" panose="020B0503020204020204" pitchFamily="34" charset="-122"/>
              </a:rPr>
              <a:t>BoundSql</a:t>
            </a:r>
            <a:endParaRPr lang="en-US" altLang="zh-CN" sz="900" b="1">
              <a:latin typeface="微软雅黑" panose="020B0503020204020204" pitchFamily="34" charset="-122"/>
              <a:ea typeface="微软雅黑" panose="020B0503020204020204" pitchFamily="34" charset="-122"/>
            </a:endParaRPr>
          </a:p>
        </p:txBody>
      </p:sp>
      <p:sp>
        <p:nvSpPr>
          <p:cNvPr id="41" name="文本框 40"/>
          <p:cNvSpPr txBox="1"/>
          <p:nvPr/>
        </p:nvSpPr>
        <p:spPr>
          <a:xfrm>
            <a:off x="448945" y="2845435"/>
            <a:ext cx="1294130" cy="275590"/>
          </a:xfrm>
          <a:prstGeom prst="rect">
            <a:avLst/>
          </a:prstGeom>
          <a:noFill/>
        </p:spPr>
        <p:txBody>
          <a:bodyPr wrap="square" rtlCol="0">
            <a:spAutoFit/>
          </a:bodyPr>
          <a:p>
            <a:r>
              <a:rPr lang="en-US" sz="1200" b="1">
                <a:solidFill>
                  <a:schemeClr val="accent5">
                    <a:lumMod val="75000"/>
                  </a:schemeClr>
                </a:solidFill>
                <a:latin typeface="微软雅黑" panose="020B0503020204020204" pitchFamily="34" charset="-122"/>
                <a:ea typeface="微软雅黑" panose="020B0503020204020204" pitchFamily="34" charset="-122"/>
              </a:rPr>
              <a:t>Mybatis</a:t>
            </a:r>
            <a:endParaRPr lang="en-US" sz="1200" b="1">
              <a:solidFill>
                <a:schemeClr val="accent5">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t>框架</a:t>
            </a:r>
            <a:r>
              <a:rPr lang="en-US" altLang="zh-CN" sz="2800" dirty="0"/>
              <a:t> - </a:t>
            </a:r>
            <a:r>
              <a:rPr lang="zh-CN" altLang="en-US" sz="2800" dirty="0"/>
              <a:t>功能设计</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2177415" cy="368300"/>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生命周期管理</a:t>
            </a:r>
            <a:endPar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9" name="图片 38" descr="SpringMVC"/>
          <p:cNvPicPr>
            <a:picLocks noChangeAspect="1"/>
          </p:cNvPicPr>
          <p:nvPr/>
        </p:nvPicPr>
        <p:blipFill>
          <a:blip r:embed="rId1"/>
          <a:srcRect r="1512" b="2382"/>
          <a:stretch>
            <a:fillRect/>
          </a:stretch>
        </p:blipFill>
        <p:spPr>
          <a:xfrm>
            <a:off x="3529330" y="1024890"/>
            <a:ext cx="8107680" cy="5360035"/>
          </a:xfrm>
          <a:prstGeom prst="rect">
            <a:avLst/>
          </a:prstGeom>
        </p:spPr>
      </p:pic>
      <p:sp>
        <p:nvSpPr>
          <p:cNvPr id="41" name="文本框 40"/>
          <p:cNvSpPr txBox="1"/>
          <p:nvPr/>
        </p:nvSpPr>
        <p:spPr>
          <a:xfrm>
            <a:off x="448945" y="2845435"/>
            <a:ext cx="1294130" cy="275590"/>
          </a:xfrm>
          <a:prstGeom prst="rect">
            <a:avLst/>
          </a:prstGeom>
          <a:noFill/>
        </p:spPr>
        <p:txBody>
          <a:bodyPr wrap="square" rtlCol="0">
            <a:spAutoFit/>
          </a:bodyPr>
          <a:p>
            <a:r>
              <a:rPr lang="en-US" sz="1200" b="1">
                <a:solidFill>
                  <a:schemeClr val="accent5">
                    <a:lumMod val="75000"/>
                  </a:schemeClr>
                </a:solidFill>
                <a:latin typeface="微软雅黑" panose="020B0503020204020204" pitchFamily="34" charset="-122"/>
                <a:ea typeface="微软雅黑" panose="020B0503020204020204" pitchFamily="34" charset="-122"/>
              </a:rPr>
              <a:t>SpringMVC</a:t>
            </a:r>
            <a:endParaRPr lang="en-US" sz="1200" b="1">
              <a:solidFill>
                <a:schemeClr val="accent5">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t>框架</a:t>
            </a:r>
            <a:r>
              <a:rPr lang="en-US" altLang="zh-CN" sz="2800" dirty="0"/>
              <a:t> - </a:t>
            </a:r>
            <a:r>
              <a:rPr lang="zh-CN" altLang="en-US" sz="2800" dirty="0"/>
              <a:t>功能设计</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2177415" cy="368300"/>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生命周期管理</a:t>
            </a:r>
            <a:endPar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 name="文本框 40"/>
          <p:cNvSpPr txBox="1"/>
          <p:nvPr/>
        </p:nvSpPr>
        <p:spPr>
          <a:xfrm>
            <a:off x="553720" y="2800350"/>
            <a:ext cx="1294130" cy="275590"/>
          </a:xfrm>
          <a:prstGeom prst="rect">
            <a:avLst/>
          </a:prstGeom>
          <a:noFill/>
        </p:spPr>
        <p:txBody>
          <a:bodyPr wrap="square" rtlCol="0">
            <a:spAutoFit/>
          </a:bodyPr>
          <a:p>
            <a:r>
              <a:rPr lang="en-US" sz="1200" b="1">
                <a:solidFill>
                  <a:schemeClr val="accent5">
                    <a:lumMod val="75000"/>
                  </a:schemeClr>
                </a:solidFill>
                <a:latin typeface="微软雅黑" panose="020B0503020204020204" pitchFamily="34" charset="-122"/>
                <a:ea typeface="微软雅黑" panose="020B0503020204020204" pitchFamily="34" charset="-122"/>
              </a:rPr>
              <a:t>React</a:t>
            </a:r>
            <a:endParaRPr lang="en-US" sz="1200" b="1">
              <a:solidFill>
                <a:schemeClr val="accent5">
                  <a:lumMod val="75000"/>
                </a:schemeClr>
              </a:solidFill>
              <a:latin typeface="微软雅黑" panose="020B0503020204020204" pitchFamily="34" charset="-122"/>
              <a:ea typeface="微软雅黑" panose="020B0503020204020204" pitchFamily="34" charset="-122"/>
            </a:endParaRPr>
          </a:p>
        </p:txBody>
      </p:sp>
      <p:pic>
        <p:nvPicPr>
          <p:cNvPr id="3" name="图片 2" descr="React"/>
          <p:cNvPicPr>
            <a:picLocks noChangeAspect="1"/>
          </p:cNvPicPr>
          <p:nvPr/>
        </p:nvPicPr>
        <p:blipFill>
          <a:blip r:embed="rId1"/>
          <a:stretch>
            <a:fillRect/>
          </a:stretch>
        </p:blipFill>
        <p:spPr>
          <a:xfrm>
            <a:off x="2386965" y="1061085"/>
            <a:ext cx="9618345" cy="5406390"/>
          </a:xfrm>
          <a:prstGeom prst="rect">
            <a:avLst/>
          </a:prstGeom>
        </p:spPr>
      </p:pic>
      <p:sp>
        <p:nvSpPr>
          <p:cNvPr id="52" name="文本框 51"/>
          <p:cNvSpPr txBox="1"/>
          <p:nvPr/>
        </p:nvSpPr>
        <p:spPr>
          <a:xfrm>
            <a:off x="7996555" y="370840"/>
            <a:ext cx="4009390" cy="368300"/>
          </a:xfrm>
          <a:prstGeom prst="rect">
            <a:avLst/>
          </a:prstGeom>
          <a:noFill/>
        </p:spPr>
        <p:txBody>
          <a:bodyPr wrap="square" rtlCol="0" anchor="t">
            <a:spAutoFit/>
          </a:bodyPr>
          <a:p>
            <a:pPr marL="171450" indent="-171450">
              <a:lnSpc>
                <a:spcPct val="150000"/>
              </a:lnSpc>
              <a:buFont typeface="Wingdings" panose="05000000000000000000" charset="0"/>
              <a:buChar char="p"/>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只有组件的生命周期，没有框架的生命周期。</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t>框架</a:t>
            </a:r>
            <a:r>
              <a:rPr lang="en-US" altLang="zh-CN" sz="2800" dirty="0">
                <a:sym typeface="+mn-ea"/>
              </a:rPr>
              <a:t> - </a:t>
            </a:r>
            <a:r>
              <a:rPr lang="zh-CN" altLang="en-US" sz="2800" dirty="0">
                <a:sym typeface="+mn-ea"/>
              </a:rPr>
              <a:t>功能设计</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2177415" cy="368300"/>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组件注册</a:t>
            </a:r>
            <a:endPar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601980" y="1501140"/>
            <a:ext cx="5230495" cy="1476375"/>
          </a:xfrm>
          <a:prstGeom prst="rect">
            <a:avLst/>
          </a:prstGeom>
          <a:noFill/>
        </p:spPr>
        <p:txBody>
          <a:bodyPr wrap="square" rtlCol="0" anchor="t">
            <a:spAutoFit/>
          </a:bodyPr>
          <a:p>
            <a:pPr marL="171450" indent="-171450">
              <a:lnSpc>
                <a:spcPct val="150000"/>
              </a:lnSpc>
              <a:buFont typeface="Wingdings" panose="05000000000000000000" charset="0"/>
              <a:buChar char="p"/>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为什么需要</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容器</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这个的功能呢？</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buFont typeface="+mj-lt"/>
              <a:buNone/>
            </a:pP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容器是用来存储框架内部，以及业务代码所创建出来的组件的。</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组件分为有状态的、无状态的。</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组件存在时效性，全局、会话、请求级别。</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圆角矩形 13"/>
          <p:cNvSpPr/>
          <p:nvPr/>
        </p:nvSpPr>
        <p:spPr>
          <a:xfrm>
            <a:off x="6962775" y="1002030"/>
            <a:ext cx="4744720" cy="4887595"/>
          </a:xfrm>
          <a:prstGeom prst="roundRect">
            <a:avLst>
              <a:gd name="adj" fmla="val 1150"/>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9029700" y="1002030"/>
            <a:ext cx="673100" cy="245110"/>
          </a:xfrm>
          <a:prstGeom prst="rect">
            <a:avLst/>
          </a:prstGeom>
          <a:noFill/>
        </p:spPr>
        <p:txBody>
          <a:bodyPr wrap="square" rtlCol="0">
            <a:spAutoFit/>
          </a:bodyPr>
          <a:p>
            <a:r>
              <a:rPr lang="zh-CN" altLang="en-US" sz="1000" b="1">
                <a:solidFill>
                  <a:schemeClr val="accent5">
                    <a:lumMod val="75000"/>
                  </a:schemeClr>
                </a:solidFill>
                <a:latin typeface="微软雅黑" panose="020B0503020204020204" pitchFamily="34" charset="-122"/>
                <a:ea typeface="微软雅黑" panose="020B0503020204020204" pitchFamily="34" charset="-122"/>
              </a:rPr>
              <a:t>容器</a:t>
            </a:r>
            <a:endParaRPr lang="zh-CN" altLang="en-US" sz="1000" b="1">
              <a:solidFill>
                <a:schemeClr val="accent5">
                  <a:lumMod val="75000"/>
                </a:schemeClr>
              </a:solidFill>
              <a:latin typeface="微软雅黑" panose="020B0503020204020204" pitchFamily="34" charset="-122"/>
              <a:ea typeface="微软雅黑" panose="020B0503020204020204" pitchFamily="34" charset="-122"/>
            </a:endParaRPr>
          </a:p>
        </p:txBody>
      </p:sp>
      <p:sp>
        <p:nvSpPr>
          <p:cNvPr id="4" name="圆角矩形 3"/>
          <p:cNvSpPr/>
          <p:nvPr/>
        </p:nvSpPr>
        <p:spPr>
          <a:xfrm>
            <a:off x="7706360" y="2434590"/>
            <a:ext cx="1154430" cy="854075"/>
          </a:xfrm>
          <a:prstGeom prst="roundRect">
            <a:avLst>
              <a:gd name="adj" fmla="val 7167"/>
            </a:avLst>
          </a:prstGeom>
          <a:solidFill>
            <a:schemeClr val="accent4">
              <a:lumMod val="20000"/>
              <a:lumOff val="80000"/>
            </a:schemeClr>
          </a:solidFill>
          <a:ln>
            <a:solidFill>
              <a:schemeClr val="accent4">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900" b="1">
              <a:latin typeface="微软雅黑" panose="020B0503020204020204" pitchFamily="34" charset="-122"/>
              <a:ea typeface="微软雅黑" panose="020B0503020204020204" pitchFamily="34" charset="-122"/>
            </a:endParaRPr>
          </a:p>
        </p:txBody>
      </p:sp>
      <p:sp>
        <p:nvSpPr>
          <p:cNvPr id="5" name="圆角矩形 4"/>
          <p:cNvSpPr/>
          <p:nvPr/>
        </p:nvSpPr>
        <p:spPr>
          <a:xfrm>
            <a:off x="9702800" y="2434590"/>
            <a:ext cx="1330325" cy="854075"/>
          </a:xfrm>
          <a:prstGeom prst="roundRect">
            <a:avLst>
              <a:gd name="adj" fmla="val 7167"/>
            </a:avLst>
          </a:prstGeom>
          <a:solidFill>
            <a:schemeClr val="accent4">
              <a:lumMod val="20000"/>
              <a:lumOff val="80000"/>
            </a:schemeClr>
          </a:solidFill>
          <a:ln>
            <a:solidFill>
              <a:schemeClr val="accent4">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900" b="1">
              <a:latin typeface="微软雅黑" panose="020B0503020204020204" pitchFamily="34" charset="-122"/>
              <a:ea typeface="微软雅黑" panose="020B0503020204020204" pitchFamily="34" charset="-122"/>
            </a:endParaRPr>
          </a:p>
        </p:txBody>
      </p:sp>
      <p:sp>
        <p:nvSpPr>
          <p:cNvPr id="10" name="文本框 9"/>
          <p:cNvSpPr txBox="1"/>
          <p:nvPr/>
        </p:nvSpPr>
        <p:spPr>
          <a:xfrm>
            <a:off x="7706360" y="2434590"/>
            <a:ext cx="706755" cy="245110"/>
          </a:xfrm>
          <a:prstGeom prst="rect">
            <a:avLst/>
          </a:prstGeom>
          <a:noFill/>
        </p:spPr>
        <p:txBody>
          <a:bodyPr wrap="square" rtlCol="0">
            <a:spAutoFit/>
          </a:bodyPr>
          <a:p>
            <a:r>
              <a:rPr lang="zh-CN" altLang="en-US" sz="1000" b="1">
                <a:solidFill>
                  <a:schemeClr val="accent1">
                    <a:lumMod val="50000"/>
                  </a:schemeClr>
                </a:solidFill>
                <a:latin typeface="微软雅黑" panose="020B0503020204020204" pitchFamily="34" charset="-122"/>
                <a:ea typeface="微软雅黑" panose="020B0503020204020204" pitchFamily="34" charset="-122"/>
              </a:rPr>
              <a:t>无状态</a:t>
            </a:r>
            <a:endParaRPr lang="zh-CN" altLang="en-US" sz="10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702800" y="2434590"/>
            <a:ext cx="706755" cy="245110"/>
          </a:xfrm>
          <a:prstGeom prst="rect">
            <a:avLst/>
          </a:prstGeom>
          <a:noFill/>
        </p:spPr>
        <p:txBody>
          <a:bodyPr wrap="square" rtlCol="0">
            <a:spAutoFit/>
          </a:bodyPr>
          <a:p>
            <a:r>
              <a:rPr lang="zh-CN" altLang="en-US" sz="1000" b="1">
                <a:solidFill>
                  <a:schemeClr val="accent1">
                    <a:lumMod val="50000"/>
                  </a:schemeClr>
                </a:solidFill>
                <a:latin typeface="微软雅黑" panose="020B0503020204020204" pitchFamily="34" charset="-122"/>
                <a:ea typeface="微软雅黑" panose="020B0503020204020204" pitchFamily="34" charset="-122"/>
              </a:rPr>
              <a:t>有状态</a:t>
            </a:r>
            <a:endParaRPr lang="zh-CN" altLang="en-US" sz="10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7985760" y="2782570"/>
            <a:ext cx="564515" cy="300990"/>
          </a:xfrm>
          <a:prstGeom prst="roundRect">
            <a:avLst>
              <a:gd name="adj" fmla="val 9157"/>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9949180" y="2808605"/>
            <a:ext cx="355600" cy="300990"/>
          </a:xfrm>
          <a:prstGeom prst="roundRect">
            <a:avLst>
              <a:gd name="adj" fmla="val 9157"/>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000" b="1">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19" name="圆角矩形 18"/>
          <p:cNvSpPr/>
          <p:nvPr/>
        </p:nvSpPr>
        <p:spPr>
          <a:xfrm>
            <a:off x="10466070" y="2796540"/>
            <a:ext cx="355600" cy="300990"/>
          </a:xfrm>
          <a:prstGeom prst="roundRect">
            <a:avLst>
              <a:gd name="adj" fmla="val 9157"/>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000" b="1">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47" name="圆角矩形 46"/>
          <p:cNvSpPr/>
          <p:nvPr/>
        </p:nvSpPr>
        <p:spPr>
          <a:xfrm>
            <a:off x="7397115" y="1704340"/>
            <a:ext cx="797560" cy="346710"/>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000" b="1">
                <a:solidFill>
                  <a:schemeClr val="accent5">
                    <a:lumMod val="75000"/>
                  </a:schemeClr>
                </a:solidFill>
                <a:latin typeface="微软雅黑" panose="020B0503020204020204" pitchFamily="34" charset="-122"/>
                <a:ea typeface="微软雅黑" panose="020B0503020204020204" pitchFamily="34" charset="-122"/>
              </a:rPr>
              <a:t>请求</a:t>
            </a:r>
            <a:endParaRPr lang="zh-CN" sz="1000" b="1">
              <a:solidFill>
                <a:schemeClr val="accent5">
                  <a:lumMod val="75000"/>
                </a:schemeClr>
              </a:solidFill>
              <a:latin typeface="微软雅黑" panose="020B0503020204020204" pitchFamily="34" charset="-122"/>
              <a:ea typeface="微软雅黑" panose="020B0503020204020204" pitchFamily="34" charset="-122"/>
            </a:endParaRPr>
          </a:p>
        </p:txBody>
      </p:sp>
      <p:sp>
        <p:nvSpPr>
          <p:cNvPr id="48" name="圆角矩形 47"/>
          <p:cNvSpPr/>
          <p:nvPr/>
        </p:nvSpPr>
        <p:spPr>
          <a:xfrm>
            <a:off x="8978900" y="1704340"/>
            <a:ext cx="797560" cy="346710"/>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000" b="1">
                <a:solidFill>
                  <a:schemeClr val="accent5">
                    <a:lumMod val="75000"/>
                  </a:schemeClr>
                </a:solidFill>
                <a:latin typeface="微软雅黑" panose="020B0503020204020204" pitchFamily="34" charset="-122"/>
                <a:ea typeface="微软雅黑" panose="020B0503020204020204" pitchFamily="34" charset="-122"/>
              </a:rPr>
              <a:t>会话</a:t>
            </a:r>
            <a:endParaRPr lang="zh-CN" sz="1000" b="1">
              <a:solidFill>
                <a:schemeClr val="accent5">
                  <a:lumMod val="75000"/>
                </a:schemeClr>
              </a:solidFill>
              <a:latin typeface="微软雅黑" panose="020B0503020204020204" pitchFamily="34" charset="-122"/>
              <a:ea typeface="微软雅黑" panose="020B0503020204020204" pitchFamily="34" charset="-122"/>
            </a:endParaRPr>
          </a:p>
        </p:txBody>
      </p:sp>
      <p:sp>
        <p:nvSpPr>
          <p:cNvPr id="49" name="圆角矩形 48"/>
          <p:cNvSpPr/>
          <p:nvPr/>
        </p:nvSpPr>
        <p:spPr>
          <a:xfrm>
            <a:off x="10515600" y="1704340"/>
            <a:ext cx="797560" cy="346710"/>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000" b="1">
                <a:solidFill>
                  <a:schemeClr val="accent5">
                    <a:lumMod val="75000"/>
                  </a:schemeClr>
                </a:solidFill>
                <a:latin typeface="微软雅黑" panose="020B0503020204020204" pitchFamily="34" charset="-122"/>
                <a:ea typeface="微软雅黑" panose="020B0503020204020204" pitchFamily="34" charset="-122"/>
              </a:rPr>
              <a:t>全局</a:t>
            </a:r>
            <a:endParaRPr lang="zh-CN" sz="1000" b="1">
              <a:solidFill>
                <a:schemeClr val="accent5">
                  <a:lumMod val="75000"/>
                </a:schemeClr>
              </a:solidFill>
              <a:latin typeface="微软雅黑" panose="020B0503020204020204" pitchFamily="34" charset="-122"/>
              <a:ea typeface="微软雅黑" panose="020B0503020204020204" pitchFamily="34" charset="-122"/>
            </a:endParaRPr>
          </a:p>
        </p:txBody>
      </p:sp>
      <p:sp>
        <p:nvSpPr>
          <p:cNvPr id="51" name="圆角矩形 50"/>
          <p:cNvSpPr/>
          <p:nvPr/>
        </p:nvSpPr>
        <p:spPr>
          <a:xfrm>
            <a:off x="7123430" y="3815080"/>
            <a:ext cx="4485005" cy="755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文本框 51"/>
          <p:cNvSpPr txBox="1"/>
          <p:nvPr/>
        </p:nvSpPr>
        <p:spPr>
          <a:xfrm>
            <a:off x="615315" y="3763645"/>
            <a:ext cx="5766435" cy="1753235"/>
          </a:xfrm>
          <a:prstGeom prst="rect">
            <a:avLst/>
          </a:prstGeom>
          <a:noFill/>
        </p:spPr>
        <p:txBody>
          <a:bodyPr wrap="square" rtlCol="0" anchor="t">
            <a:spAutoFit/>
          </a:bodyPr>
          <a:p>
            <a:pPr marL="171450" indent="-171450">
              <a:lnSpc>
                <a:spcPct val="150000"/>
              </a:lnSpc>
              <a:buFont typeface="Wingdings" panose="05000000000000000000" charset="0"/>
              <a:buChar char="p"/>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为什么不在使用时去创建组件，而是从容器中获取？</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buFont typeface="+mj-lt"/>
              <a:buNone/>
            </a:pP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大部分的组件都是无状态的，没有必要每次都去创建。</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很多组件之间都存在依赖关系，不是那么简单的一个单例模式就能满足需求。</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容器帮助我们完成组件的实例化、初始化、以及依赖注入。</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减少研发人员心智负担，省掉无聊的组件管理工作。</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圆角矩形 5"/>
          <p:cNvSpPr/>
          <p:nvPr/>
        </p:nvSpPr>
        <p:spPr>
          <a:xfrm>
            <a:off x="7397115" y="4526915"/>
            <a:ext cx="1383665" cy="916305"/>
          </a:xfrm>
          <a:prstGeom prst="roundRect">
            <a:avLst>
              <a:gd name="adj" fmla="val 7167"/>
            </a:avLst>
          </a:prstGeom>
          <a:solidFill>
            <a:schemeClr val="accent4">
              <a:lumMod val="20000"/>
              <a:lumOff val="80000"/>
            </a:schemeClr>
          </a:solidFill>
          <a:ln>
            <a:solidFill>
              <a:schemeClr val="accent4">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900" b="1">
              <a:latin typeface="微软雅黑" panose="020B0503020204020204" pitchFamily="34" charset="-122"/>
              <a:ea typeface="微软雅黑" panose="020B0503020204020204" pitchFamily="34" charset="-122"/>
            </a:endParaRPr>
          </a:p>
        </p:txBody>
      </p:sp>
      <p:sp>
        <p:nvSpPr>
          <p:cNvPr id="11" name="文本框 10"/>
          <p:cNvSpPr txBox="1"/>
          <p:nvPr/>
        </p:nvSpPr>
        <p:spPr>
          <a:xfrm>
            <a:off x="7487920" y="4559300"/>
            <a:ext cx="706755" cy="245110"/>
          </a:xfrm>
          <a:prstGeom prst="rect">
            <a:avLst/>
          </a:prstGeom>
          <a:noFill/>
        </p:spPr>
        <p:txBody>
          <a:bodyPr wrap="square" rtlCol="0">
            <a:spAutoFit/>
          </a:bodyPr>
          <a:p>
            <a:r>
              <a:rPr lang="zh-CN" altLang="en-US" sz="1000" b="1">
                <a:solidFill>
                  <a:schemeClr val="accent1">
                    <a:lumMod val="50000"/>
                  </a:schemeClr>
                </a:solidFill>
                <a:latin typeface="微软雅黑" panose="020B0503020204020204" pitchFamily="34" charset="-122"/>
                <a:ea typeface="微软雅黑" panose="020B0503020204020204" pitchFamily="34" charset="-122"/>
              </a:rPr>
              <a:t>组件</a:t>
            </a:r>
            <a:r>
              <a:rPr lang="en-US" altLang="zh-CN" sz="1000" b="1">
                <a:solidFill>
                  <a:schemeClr val="accent1">
                    <a:lumMod val="50000"/>
                  </a:schemeClr>
                </a:solidFill>
                <a:latin typeface="微软雅黑" panose="020B0503020204020204" pitchFamily="34" charset="-122"/>
                <a:ea typeface="微软雅黑" panose="020B0503020204020204" pitchFamily="34" charset="-122"/>
              </a:rPr>
              <a:t>1</a:t>
            </a:r>
            <a:endParaRPr lang="en-US" altLang="zh-CN" sz="10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9874885" y="4526915"/>
            <a:ext cx="1383665" cy="916305"/>
          </a:xfrm>
          <a:prstGeom prst="roundRect">
            <a:avLst>
              <a:gd name="adj" fmla="val 7167"/>
            </a:avLst>
          </a:prstGeom>
          <a:solidFill>
            <a:schemeClr val="accent4">
              <a:lumMod val="20000"/>
              <a:lumOff val="80000"/>
            </a:schemeClr>
          </a:solidFill>
          <a:ln>
            <a:solidFill>
              <a:schemeClr val="accent4">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900" b="1">
              <a:latin typeface="微软雅黑" panose="020B0503020204020204" pitchFamily="34" charset="-122"/>
              <a:ea typeface="微软雅黑" panose="020B0503020204020204" pitchFamily="34" charset="-122"/>
            </a:endParaRPr>
          </a:p>
        </p:txBody>
      </p:sp>
      <p:sp>
        <p:nvSpPr>
          <p:cNvPr id="17" name="文本框 16"/>
          <p:cNvSpPr txBox="1"/>
          <p:nvPr/>
        </p:nvSpPr>
        <p:spPr>
          <a:xfrm>
            <a:off x="9965690" y="4559300"/>
            <a:ext cx="706755" cy="245110"/>
          </a:xfrm>
          <a:prstGeom prst="rect">
            <a:avLst/>
          </a:prstGeom>
          <a:noFill/>
        </p:spPr>
        <p:txBody>
          <a:bodyPr wrap="square" rtlCol="0">
            <a:spAutoFit/>
          </a:bodyPr>
          <a:p>
            <a:r>
              <a:rPr lang="zh-CN" altLang="en-US" sz="1000" b="1">
                <a:solidFill>
                  <a:schemeClr val="accent1">
                    <a:lumMod val="50000"/>
                  </a:schemeClr>
                </a:solidFill>
                <a:latin typeface="微软雅黑" panose="020B0503020204020204" pitchFamily="34" charset="-122"/>
                <a:ea typeface="微软雅黑" panose="020B0503020204020204" pitchFamily="34" charset="-122"/>
              </a:rPr>
              <a:t>组件</a:t>
            </a:r>
            <a:r>
              <a:rPr lang="en-US" altLang="zh-CN" sz="1000" b="1">
                <a:solidFill>
                  <a:schemeClr val="accent1">
                    <a:lumMod val="50000"/>
                  </a:schemeClr>
                </a:solidFill>
                <a:latin typeface="微软雅黑" panose="020B0503020204020204" pitchFamily="34" charset="-122"/>
                <a:ea typeface="微软雅黑" panose="020B0503020204020204" pitchFamily="34" charset="-122"/>
              </a:rPr>
              <a:t>2</a:t>
            </a:r>
            <a:endParaRPr lang="en-US" altLang="zh-CN" sz="10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7848600" y="4913630"/>
            <a:ext cx="564515" cy="300990"/>
          </a:xfrm>
          <a:prstGeom prst="roundRect">
            <a:avLst>
              <a:gd name="adj" fmla="val 9157"/>
            </a:avLst>
          </a:prstGeom>
          <a:solidFill>
            <a:schemeClr val="accent2">
              <a:lumMod val="60000"/>
              <a:lumOff val="4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b="1">
                <a:solidFill>
                  <a:schemeClr val="accent1">
                    <a:lumMod val="50000"/>
                  </a:schemeClr>
                </a:solidFill>
                <a:latin typeface="微软雅黑" panose="020B0503020204020204" pitchFamily="34" charset="-122"/>
                <a:ea typeface="微软雅黑" panose="020B0503020204020204" pitchFamily="34" charset="-122"/>
              </a:rPr>
              <a:t>组件</a:t>
            </a:r>
            <a:r>
              <a:rPr lang="en-US" altLang="zh-CN" sz="800" b="1">
                <a:solidFill>
                  <a:schemeClr val="accent1">
                    <a:lumMod val="50000"/>
                  </a:schemeClr>
                </a:solidFill>
                <a:latin typeface="微软雅黑" panose="020B0503020204020204" pitchFamily="34" charset="-122"/>
                <a:ea typeface="微软雅黑" panose="020B0503020204020204" pitchFamily="34" charset="-122"/>
              </a:rPr>
              <a:t>2</a:t>
            </a:r>
            <a:endParaRPr lang="en-US" altLang="zh-CN" sz="8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21" name="右箭头 20"/>
          <p:cNvSpPr/>
          <p:nvPr/>
        </p:nvSpPr>
        <p:spPr>
          <a:xfrm>
            <a:off x="8507095" y="4986655"/>
            <a:ext cx="1333500" cy="117475"/>
          </a:xfrm>
          <a:prstGeom prst="rightArrow">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t>框架</a:t>
            </a:r>
            <a:r>
              <a:rPr lang="en-US" altLang="zh-CN" sz="2800" dirty="0">
                <a:sym typeface="+mn-ea"/>
              </a:rPr>
              <a:t> - </a:t>
            </a:r>
            <a:r>
              <a:rPr lang="zh-CN" altLang="en-US" sz="2800" dirty="0">
                <a:sym typeface="+mn-ea"/>
              </a:rPr>
              <a:t>功能设计</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2177415" cy="368300"/>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组件注册</a:t>
            </a:r>
            <a:endPar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904240" y="1595120"/>
            <a:ext cx="10055225" cy="922020"/>
          </a:xfrm>
          <a:prstGeom prst="rect">
            <a:avLst/>
          </a:prstGeom>
          <a:noFill/>
        </p:spPr>
        <p:txBody>
          <a:bodyPr wrap="square" rtlCol="0" anchor="t">
            <a:spAutoFit/>
          </a:bodyPr>
          <a:p>
            <a:pPr indent="0">
              <a:lnSpc>
                <a:spcPct val="150000"/>
              </a:lnSpc>
              <a:buFont typeface="+mj-lt"/>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框架通常都提供</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容器</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的功能，用来管理框架中所定义接口的业务实现，也就是所谓的</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组件</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Spring</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中统一称为</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b="1">
                <a:latin typeface="微软雅黑" panose="020B0503020204020204" pitchFamily="34" charset="-122"/>
                <a:ea typeface="微软雅黑" panose="020B0503020204020204" pitchFamily="34" charset="-122"/>
                <a:cs typeface="微软雅黑" panose="020B0503020204020204" pitchFamily="34" charset="-122"/>
              </a:rPr>
              <a:t>Bean</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。同时框架内部的</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也需要能提供给业务代码使用，也需要将这些框架内置的组件注册到容器中，在</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Spring</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中体现为</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Bean</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的角色。在</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Spring</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中，</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组件注册</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这个概念也被称为</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b="1">
                <a:latin typeface="微软雅黑" panose="020B0503020204020204" pitchFamily="34" charset="-122"/>
                <a:ea typeface="微软雅黑" panose="020B0503020204020204" pitchFamily="34" charset="-122"/>
                <a:cs typeface="微软雅黑" panose="020B0503020204020204" pitchFamily="34" charset="-122"/>
              </a:rPr>
              <a:t>Bean</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的装配</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圆角矩形 3"/>
          <p:cNvSpPr/>
          <p:nvPr/>
        </p:nvSpPr>
        <p:spPr>
          <a:xfrm>
            <a:off x="904240" y="2979420"/>
            <a:ext cx="4183380" cy="2667000"/>
          </a:xfrm>
          <a:prstGeom prst="roundRect">
            <a:avLst>
              <a:gd name="adj" fmla="val 1714"/>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2248535" y="2979420"/>
            <a:ext cx="1294130" cy="245110"/>
          </a:xfrm>
          <a:prstGeom prst="rect">
            <a:avLst/>
          </a:prstGeom>
          <a:noFill/>
        </p:spPr>
        <p:txBody>
          <a:bodyPr wrap="square" rtlCol="0">
            <a:spAutoFit/>
          </a:bodyPr>
          <a:p>
            <a:r>
              <a:rPr lang="en-US" sz="1000" b="1">
                <a:solidFill>
                  <a:schemeClr val="accent5">
                    <a:lumMod val="75000"/>
                  </a:schemeClr>
                </a:solidFill>
                <a:latin typeface="微软雅黑" panose="020B0503020204020204" pitchFamily="34" charset="-122"/>
                <a:ea typeface="微软雅黑" panose="020B0503020204020204" pitchFamily="34" charset="-122"/>
              </a:rPr>
              <a:t>ServletContext</a:t>
            </a:r>
            <a:endParaRPr lang="en-US" sz="1000" b="1">
              <a:solidFill>
                <a:schemeClr val="accent5">
                  <a:lumMod val="75000"/>
                </a:schemeClr>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237615" y="3769995"/>
            <a:ext cx="946150" cy="614045"/>
          </a:xfrm>
          <a:prstGeom prst="roundRect">
            <a:avLst>
              <a:gd name="adj" fmla="val 7167"/>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900" b="1">
                <a:latin typeface="微软雅黑" panose="020B0503020204020204" pitchFamily="34" charset="-122"/>
                <a:ea typeface="微软雅黑" panose="020B0503020204020204" pitchFamily="34" charset="-122"/>
              </a:rPr>
              <a:t>Servlet</a:t>
            </a:r>
            <a:r>
              <a:rPr lang="en-US" altLang="zh-CN" sz="900">
                <a:latin typeface="微软雅黑" panose="020B0503020204020204" pitchFamily="34" charset="-122"/>
                <a:ea typeface="微软雅黑" panose="020B0503020204020204" pitchFamily="34" charset="-122"/>
              </a:rPr>
              <a:t> </a:t>
            </a:r>
            <a:endParaRPr lang="en-US" altLang="zh-CN" sz="900">
              <a:latin typeface="微软雅黑" panose="020B0503020204020204" pitchFamily="34" charset="-122"/>
              <a:ea typeface="微软雅黑" panose="020B0503020204020204" pitchFamily="34" charset="-122"/>
            </a:endParaRPr>
          </a:p>
        </p:txBody>
      </p:sp>
      <p:sp>
        <p:nvSpPr>
          <p:cNvPr id="10" name="圆角矩形 9"/>
          <p:cNvSpPr/>
          <p:nvPr/>
        </p:nvSpPr>
        <p:spPr>
          <a:xfrm>
            <a:off x="2496820" y="3770630"/>
            <a:ext cx="946150" cy="614045"/>
          </a:xfrm>
          <a:prstGeom prst="roundRect">
            <a:avLst>
              <a:gd name="adj" fmla="val 7167"/>
            </a:avLst>
          </a:prstGeom>
          <a:solidFill>
            <a:schemeClr val="accent4">
              <a:lumMod val="40000"/>
              <a:lumOff val="60000"/>
            </a:schemeClr>
          </a:solidFill>
          <a:ln>
            <a:solidFill>
              <a:schemeClr val="accent4">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900" b="1">
                <a:latin typeface="微软雅黑" panose="020B0503020204020204" pitchFamily="34" charset="-122"/>
                <a:ea typeface="微软雅黑" panose="020B0503020204020204" pitchFamily="34" charset="-122"/>
              </a:rPr>
              <a:t>Filter</a:t>
            </a:r>
            <a:endParaRPr lang="en-US" altLang="zh-CN" sz="900">
              <a:latin typeface="微软雅黑" panose="020B0503020204020204" pitchFamily="34" charset="-122"/>
              <a:ea typeface="微软雅黑" panose="020B0503020204020204" pitchFamily="34" charset="-122"/>
            </a:endParaRPr>
          </a:p>
        </p:txBody>
      </p:sp>
      <p:sp>
        <p:nvSpPr>
          <p:cNvPr id="12" name="圆角矩形 11"/>
          <p:cNvSpPr/>
          <p:nvPr/>
        </p:nvSpPr>
        <p:spPr>
          <a:xfrm>
            <a:off x="3816985" y="3764915"/>
            <a:ext cx="946150" cy="614045"/>
          </a:xfrm>
          <a:prstGeom prst="roundRect">
            <a:avLst>
              <a:gd name="adj" fmla="val 7167"/>
            </a:avLst>
          </a:prstGeom>
          <a:solidFill>
            <a:schemeClr val="accent6">
              <a:lumMod val="40000"/>
              <a:lumOff val="6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900" b="1">
                <a:latin typeface="微软雅黑" panose="020B0503020204020204" pitchFamily="34" charset="-122"/>
                <a:ea typeface="微软雅黑" panose="020B0503020204020204" pitchFamily="34" charset="-122"/>
              </a:rPr>
              <a:t>Listener</a:t>
            </a:r>
            <a:endParaRPr lang="en-US" altLang="zh-CN" sz="900">
              <a:latin typeface="微软雅黑" panose="020B0503020204020204" pitchFamily="34" charset="-122"/>
              <a:ea typeface="微软雅黑" panose="020B0503020204020204" pitchFamily="34" charset="-122"/>
            </a:endParaRPr>
          </a:p>
        </p:txBody>
      </p:sp>
      <p:sp>
        <p:nvSpPr>
          <p:cNvPr id="14" name="圆角矩形 13"/>
          <p:cNvSpPr/>
          <p:nvPr/>
        </p:nvSpPr>
        <p:spPr>
          <a:xfrm>
            <a:off x="6983730" y="2992120"/>
            <a:ext cx="4183380" cy="2667000"/>
          </a:xfrm>
          <a:prstGeom prst="roundRect">
            <a:avLst>
              <a:gd name="adj" fmla="val 1714"/>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8309610" y="2992120"/>
            <a:ext cx="1593850" cy="245110"/>
          </a:xfrm>
          <a:prstGeom prst="rect">
            <a:avLst/>
          </a:prstGeom>
          <a:noFill/>
        </p:spPr>
        <p:txBody>
          <a:bodyPr wrap="square" rtlCol="0">
            <a:spAutoFit/>
          </a:bodyPr>
          <a:p>
            <a:r>
              <a:rPr lang="en-US" sz="1000" b="1">
                <a:solidFill>
                  <a:schemeClr val="accent6">
                    <a:lumMod val="75000"/>
                  </a:schemeClr>
                </a:solidFill>
                <a:latin typeface="微软雅黑" panose="020B0503020204020204" pitchFamily="34" charset="-122"/>
                <a:ea typeface="微软雅黑" panose="020B0503020204020204" pitchFamily="34" charset="-122"/>
              </a:rPr>
              <a:t>ApplicationContext</a:t>
            </a:r>
            <a:endParaRPr lang="en-US" sz="1000" b="1">
              <a:solidFill>
                <a:schemeClr val="accent6">
                  <a:lumMod val="7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7363460" y="3764915"/>
            <a:ext cx="946150" cy="614045"/>
          </a:xfrm>
          <a:prstGeom prst="roundRect">
            <a:avLst>
              <a:gd name="adj" fmla="val 7167"/>
            </a:avLst>
          </a:prstGeom>
          <a:solidFill>
            <a:schemeClr val="accent6">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900" b="1">
                <a:latin typeface="微软雅黑" panose="020B0503020204020204" pitchFamily="34" charset="-122"/>
                <a:ea typeface="微软雅黑" panose="020B0503020204020204" pitchFamily="34" charset="-122"/>
              </a:rPr>
              <a:t>Bean</a:t>
            </a:r>
            <a:endParaRPr lang="en-US" altLang="zh-CN" sz="900">
              <a:latin typeface="微软雅黑" panose="020B0503020204020204" pitchFamily="34" charset="-122"/>
              <a:ea typeface="微软雅黑" panose="020B0503020204020204" pitchFamily="34" charset="-122"/>
            </a:endParaRPr>
          </a:p>
        </p:txBody>
      </p:sp>
      <p:sp>
        <p:nvSpPr>
          <p:cNvPr id="23" name="圆角矩形 22"/>
          <p:cNvSpPr/>
          <p:nvPr/>
        </p:nvSpPr>
        <p:spPr>
          <a:xfrm>
            <a:off x="7223760" y="5001895"/>
            <a:ext cx="797560" cy="346710"/>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b="1">
                <a:solidFill>
                  <a:schemeClr val="tx1"/>
                </a:solidFill>
                <a:latin typeface="微软雅黑" panose="020B0503020204020204" pitchFamily="34" charset="-122"/>
                <a:ea typeface="微软雅黑" panose="020B0503020204020204" pitchFamily="34" charset="-122"/>
              </a:rPr>
              <a:t>API</a:t>
            </a:r>
            <a:r>
              <a:rPr lang="zh-CN" altLang="en-US" sz="1000" b="1">
                <a:solidFill>
                  <a:schemeClr val="tx1"/>
                </a:solidFill>
                <a:latin typeface="微软雅黑" panose="020B0503020204020204" pitchFamily="34" charset="-122"/>
                <a:ea typeface="微软雅黑" panose="020B0503020204020204" pitchFamily="34" charset="-122"/>
              </a:rPr>
              <a:t>编码</a:t>
            </a:r>
            <a:endParaRPr lang="zh-CN" altLang="en-US" sz="1000" b="1">
              <a:solidFill>
                <a:schemeClr val="tx1"/>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8244205" y="5001895"/>
            <a:ext cx="797560" cy="346710"/>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000" b="1">
                <a:solidFill>
                  <a:schemeClr val="tx1"/>
                </a:solidFill>
                <a:latin typeface="微软雅黑" panose="020B0503020204020204" pitchFamily="34" charset="-122"/>
                <a:ea typeface="微软雅黑" panose="020B0503020204020204" pitchFamily="34" charset="-122"/>
              </a:rPr>
              <a:t>注解</a:t>
            </a:r>
            <a:endParaRPr lang="zh-CN" sz="1000" b="1">
              <a:solidFill>
                <a:schemeClr val="tx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9303385" y="5001895"/>
            <a:ext cx="732155" cy="346710"/>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b="1">
                <a:solidFill>
                  <a:schemeClr val="tx1"/>
                </a:solidFill>
                <a:latin typeface="微软雅黑" panose="020B0503020204020204" pitchFamily="34" charset="-122"/>
                <a:ea typeface="微软雅黑" panose="020B0503020204020204" pitchFamily="34" charset="-122"/>
              </a:rPr>
              <a:t>XML</a:t>
            </a:r>
            <a:endParaRPr lang="en-US" altLang="zh-CN" sz="1000" b="1">
              <a:solidFill>
                <a:schemeClr val="tx1"/>
              </a:solidFill>
              <a:latin typeface="微软雅黑" panose="020B0503020204020204" pitchFamily="34" charset="-122"/>
              <a:ea typeface="微软雅黑" panose="020B0503020204020204" pitchFamily="34" charset="-122"/>
            </a:endParaRPr>
          </a:p>
        </p:txBody>
      </p:sp>
      <p:sp>
        <p:nvSpPr>
          <p:cNvPr id="26" name="圆角矩形 25"/>
          <p:cNvSpPr/>
          <p:nvPr/>
        </p:nvSpPr>
        <p:spPr>
          <a:xfrm>
            <a:off x="10198735" y="5001895"/>
            <a:ext cx="732155" cy="346710"/>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b="1">
                <a:solidFill>
                  <a:schemeClr val="tx1"/>
                </a:solidFill>
                <a:latin typeface="微软雅黑" panose="020B0503020204020204" pitchFamily="34" charset="-122"/>
                <a:ea typeface="微软雅黑" panose="020B0503020204020204" pitchFamily="34" charset="-122"/>
              </a:rPr>
              <a:t>SPI</a:t>
            </a:r>
            <a:endParaRPr lang="en-US" altLang="zh-CN" sz="1000" b="1">
              <a:solidFill>
                <a:schemeClr val="tx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1130300" y="4910455"/>
            <a:ext cx="797560" cy="346710"/>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b="1">
                <a:solidFill>
                  <a:schemeClr val="tx1"/>
                </a:solidFill>
                <a:latin typeface="微软雅黑" panose="020B0503020204020204" pitchFamily="34" charset="-122"/>
                <a:ea typeface="微软雅黑" panose="020B0503020204020204" pitchFamily="34" charset="-122"/>
              </a:rPr>
              <a:t>API</a:t>
            </a:r>
            <a:r>
              <a:rPr lang="zh-CN" altLang="en-US" sz="1000" b="1">
                <a:solidFill>
                  <a:schemeClr val="tx1"/>
                </a:solidFill>
                <a:latin typeface="微软雅黑" panose="020B0503020204020204" pitchFamily="34" charset="-122"/>
                <a:ea typeface="微软雅黑" panose="020B0503020204020204" pitchFamily="34" charset="-122"/>
              </a:rPr>
              <a:t>编码</a:t>
            </a:r>
            <a:endParaRPr lang="zh-CN" altLang="en-US" sz="1000" b="1">
              <a:solidFill>
                <a:schemeClr val="tx1"/>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2150745" y="4910455"/>
            <a:ext cx="797560" cy="346710"/>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000" b="1">
                <a:solidFill>
                  <a:schemeClr val="tx1"/>
                </a:solidFill>
                <a:latin typeface="微软雅黑" panose="020B0503020204020204" pitchFamily="34" charset="-122"/>
                <a:ea typeface="微软雅黑" panose="020B0503020204020204" pitchFamily="34" charset="-122"/>
              </a:rPr>
              <a:t>注解</a:t>
            </a:r>
            <a:endParaRPr lang="zh-CN" sz="1000" b="1">
              <a:solidFill>
                <a:schemeClr val="tx1"/>
              </a:solidFill>
              <a:latin typeface="微软雅黑" panose="020B0503020204020204" pitchFamily="34" charset="-122"/>
              <a:ea typeface="微软雅黑" panose="020B0503020204020204" pitchFamily="34" charset="-122"/>
            </a:endParaRPr>
          </a:p>
        </p:txBody>
      </p:sp>
      <p:sp>
        <p:nvSpPr>
          <p:cNvPr id="33" name="圆角矩形 32"/>
          <p:cNvSpPr/>
          <p:nvPr/>
        </p:nvSpPr>
        <p:spPr>
          <a:xfrm>
            <a:off x="3209925" y="4910455"/>
            <a:ext cx="732155" cy="346710"/>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b="1">
                <a:solidFill>
                  <a:schemeClr val="tx1"/>
                </a:solidFill>
                <a:latin typeface="微软雅黑" panose="020B0503020204020204" pitchFamily="34" charset="-122"/>
                <a:ea typeface="微软雅黑" panose="020B0503020204020204" pitchFamily="34" charset="-122"/>
              </a:rPr>
              <a:t>XML</a:t>
            </a:r>
            <a:endParaRPr lang="en-US" altLang="zh-CN" sz="1000" b="1">
              <a:solidFill>
                <a:schemeClr val="tx1"/>
              </a:solidFill>
              <a:latin typeface="微软雅黑" panose="020B0503020204020204" pitchFamily="34" charset="-122"/>
              <a:ea typeface="微软雅黑" panose="020B0503020204020204" pitchFamily="34" charset="-122"/>
            </a:endParaRPr>
          </a:p>
        </p:txBody>
      </p:sp>
      <p:sp>
        <p:nvSpPr>
          <p:cNvPr id="34" name="圆角矩形 33"/>
          <p:cNvSpPr/>
          <p:nvPr/>
        </p:nvSpPr>
        <p:spPr>
          <a:xfrm>
            <a:off x="4105275" y="4910455"/>
            <a:ext cx="732155" cy="346710"/>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b="1">
                <a:solidFill>
                  <a:schemeClr val="tx1"/>
                </a:solidFill>
                <a:latin typeface="微软雅黑" panose="020B0503020204020204" pitchFamily="34" charset="-122"/>
                <a:ea typeface="微软雅黑" panose="020B0503020204020204" pitchFamily="34" charset="-122"/>
              </a:rPr>
              <a:t>SPI</a:t>
            </a:r>
            <a:endParaRPr lang="en-US" altLang="zh-CN" sz="1000" b="1">
              <a:solidFill>
                <a:schemeClr val="tx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904240" y="6069330"/>
            <a:ext cx="8721725" cy="368300"/>
          </a:xfrm>
          <a:prstGeom prst="rect">
            <a:avLst/>
          </a:prstGeom>
          <a:noFill/>
        </p:spPr>
        <p:txBody>
          <a:bodyPr wrap="square" rtlCol="0" anchor="t">
            <a:spAutoFit/>
          </a:bodyPr>
          <a:p>
            <a:pPr marL="171450" indent="-171450">
              <a:lnSpc>
                <a:spcPct val="150000"/>
              </a:lnSpc>
              <a:buFont typeface="Wingdings" panose="05000000000000000000" charset="0"/>
              <a:buChar char="p"/>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sz="1200">
                <a:latin typeface="微软雅黑" panose="020B0503020204020204" pitchFamily="34" charset="-122"/>
                <a:ea typeface="微软雅黑" panose="020B0503020204020204" pitchFamily="34" charset="-122"/>
                <a:cs typeface="微软雅黑" panose="020B0503020204020204" pitchFamily="34" charset="-122"/>
              </a:rPr>
              <a:t>可以思考下什么叫</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自动装配</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，以及</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Spring Boot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为什么提出自动装配的概念？</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 name="圆角矩形 37"/>
          <p:cNvSpPr/>
          <p:nvPr/>
        </p:nvSpPr>
        <p:spPr>
          <a:xfrm>
            <a:off x="9738360" y="763270"/>
            <a:ext cx="1428750" cy="356870"/>
          </a:xfrm>
          <a:prstGeom prst="roundRect">
            <a:avLst>
              <a:gd name="adj" fmla="val 7167"/>
            </a:avLst>
          </a:prstGeom>
          <a:solidFill>
            <a:schemeClr val="accent1">
              <a:lumMod val="40000"/>
              <a:lumOff val="60000"/>
            </a:schemeClr>
          </a:solidFill>
          <a:ln>
            <a:solidFill>
              <a:schemeClr val="accent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zh-CN" altLang="en-US" sz="1000" b="1">
                <a:latin typeface="微软雅黑" panose="020B0503020204020204" pitchFamily="34" charset="-122"/>
                <a:ea typeface="微软雅黑" panose="020B0503020204020204" pitchFamily="34" charset="-122"/>
              </a:rPr>
              <a:t>插件化</a:t>
            </a:r>
            <a:endParaRPr lang="zh-CN" altLang="en-US" sz="1000" b="1">
              <a:latin typeface="微软雅黑" panose="020B0503020204020204" pitchFamily="34" charset="-122"/>
              <a:ea typeface="微软雅黑" panose="020B0503020204020204" pitchFamily="34" charset="-122"/>
            </a:endParaRPr>
          </a:p>
        </p:txBody>
      </p:sp>
      <p:sp>
        <p:nvSpPr>
          <p:cNvPr id="6" name="圆角矩形 5"/>
          <p:cNvSpPr/>
          <p:nvPr/>
        </p:nvSpPr>
        <p:spPr>
          <a:xfrm>
            <a:off x="8602345" y="3764915"/>
            <a:ext cx="946150" cy="614045"/>
          </a:xfrm>
          <a:prstGeom prst="roundRect">
            <a:avLst>
              <a:gd name="adj" fmla="val 7167"/>
            </a:avLst>
          </a:prstGeom>
          <a:solidFill>
            <a:schemeClr val="accent6">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900" b="1">
                <a:latin typeface="微软雅黑" panose="020B0503020204020204" pitchFamily="34" charset="-122"/>
                <a:ea typeface="微软雅黑" panose="020B0503020204020204" pitchFamily="34" charset="-122"/>
              </a:rPr>
              <a:t>Bean</a:t>
            </a:r>
            <a:endParaRPr lang="en-US" altLang="zh-CN" sz="900">
              <a:latin typeface="微软雅黑" panose="020B0503020204020204" pitchFamily="34" charset="-122"/>
              <a:ea typeface="微软雅黑" panose="020B0503020204020204" pitchFamily="34" charset="-122"/>
            </a:endParaRPr>
          </a:p>
        </p:txBody>
      </p:sp>
      <p:sp>
        <p:nvSpPr>
          <p:cNvPr id="11" name="圆角矩形 10"/>
          <p:cNvSpPr/>
          <p:nvPr/>
        </p:nvSpPr>
        <p:spPr>
          <a:xfrm>
            <a:off x="9841230" y="3764915"/>
            <a:ext cx="946150" cy="614045"/>
          </a:xfrm>
          <a:prstGeom prst="roundRect">
            <a:avLst>
              <a:gd name="adj" fmla="val 7167"/>
            </a:avLst>
          </a:prstGeom>
          <a:solidFill>
            <a:schemeClr val="accent6">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900" b="1">
                <a:latin typeface="微软雅黑" panose="020B0503020204020204" pitchFamily="34" charset="-122"/>
                <a:ea typeface="微软雅黑" panose="020B0503020204020204" pitchFamily="34" charset="-122"/>
              </a:rPr>
              <a:t>Bean</a:t>
            </a:r>
            <a:endParaRPr lang="en-US" altLang="zh-CN" sz="90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t>框架</a:t>
            </a:r>
            <a:r>
              <a:rPr lang="en-US" altLang="zh-CN" sz="2800" dirty="0">
                <a:sym typeface="+mn-ea"/>
              </a:rPr>
              <a:t> - </a:t>
            </a:r>
            <a:r>
              <a:rPr lang="zh-CN" altLang="en-US" sz="2800" dirty="0">
                <a:sym typeface="+mn-ea"/>
              </a:rPr>
              <a:t>功能设计</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4079240" cy="368300"/>
          </a:xfrm>
          <a:prstGeom prst="rect">
            <a:avLst/>
          </a:prstGeom>
          <a:noFill/>
        </p:spPr>
        <p:txBody>
          <a:bodyPr wrap="square" rtlCol="0">
            <a:spAutoFit/>
          </a:bodyPr>
          <a:p>
            <a:pPr marL="285750" indent="-285750">
              <a:lnSpc>
                <a:spcPct val="150000"/>
              </a:lnSpc>
              <a:buFont typeface="Wingdings" panose="05000000000000000000" charset="0"/>
              <a:buChar char="n"/>
            </a:pP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SPI </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机制</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（Service Provider Interface)</a:t>
            </a:r>
            <a:endPar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8" name="圆角矩形 37"/>
          <p:cNvSpPr/>
          <p:nvPr/>
        </p:nvSpPr>
        <p:spPr>
          <a:xfrm>
            <a:off x="1418590" y="3201670"/>
            <a:ext cx="1428750" cy="454660"/>
          </a:xfrm>
          <a:prstGeom prst="roundRect">
            <a:avLst>
              <a:gd name="adj" fmla="val 7167"/>
            </a:avLst>
          </a:prstGeom>
          <a:solidFill>
            <a:schemeClr val="accent4">
              <a:lumMod val="40000"/>
              <a:lumOff val="60000"/>
            </a:schemeClr>
          </a:solidFill>
          <a:ln>
            <a:solidFill>
              <a:schemeClr val="accent4">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b="1">
                <a:solidFill>
                  <a:schemeClr val="accent4">
                    <a:lumMod val="50000"/>
                  </a:schemeClr>
                </a:solidFill>
                <a:latin typeface="微软雅黑" panose="020B0503020204020204" pitchFamily="34" charset="-122"/>
                <a:ea typeface="微软雅黑" panose="020B0503020204020204" pitchFamily="34" charset="-122"/>
              </a:rPr>
              <a:t>Java SPI</a:t>
            </a:r>
            <a:endParaRPr lang="en-US" altLang="zh-CN" sz="1000" b="1">
              <a:solidFill>
                <a:schemeClr val="accent4">
                  <a:lumMod val="50000"/>
                </a:schemeClr>
              </a:solidFill>
              <a:latin typeface="微软雅黑" panose="020B0503020204020204" pitchFamily="34" charset="-122"/>
              <a:ea typeface="微软雅黑" panose="020B0503020204020204" pitchFamily="34" charset="-122"/>
            </a:endParaRPr>
          </a:p>
        </p:txBody>
      </p:sp>
      <p:sp>
        <p:nvSpPr>
          <p:cNvPr id="3" name="圆角矩形 2"/>
          <p:cNvSpPr/>
          <p:nvPr/>
        </p:nvSpPr>
        <p:spPr>
          <a:xfrm>
            <a:off x="5112385" y="3201670"/>
            <a:ext cx="1428750" cy="454660"/>
          </a:xfrm>
          <a:prstGeom prst="roundRect">
            <a:avLst>
              <a:gd name="adj" fmla="val 7167"/>
            </a:avLst>
          </a:prstGeom>
          <a:solidFill>
            <a:schemeClr val="accent6">
              <a:lumMod val="40000"/>
              <a:lumOff val="6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b="1">
                <a:solidFill>
                  <a:schemeClr val="accent6">
                    <a:lumMod val="50000"/>
                  </a:schemeClr>
                </a:solidFill>
                <a:latin typeface="微软雅黑" panose="020B0503020204020204" pitchFamily="34" charset="-122"/>
                <a:ea typeface="微软雅黑" panose="020B0503020204020204" pitchFamily="34" charset="-122"/>
              </a:rPr>
              <a:t>Spring SPI</a:t>
            </a:r>
            <a:endParaRPr lang="en-US" altLang="zh-CN" sz="1000" b="1">
              <a:solidFill>
                <a:schemeClr val="accent6">
                  <a:lumMod val="50000"/>
                </a:schemeClr>
              </a:solidFill>
              <a:latin typeface="微软雅黑" panose="020B0503020204020204" pitchFamily="34" charset="-122"/>
              <a:ea typeface="微软雅黑" panose="020B0503020204020204" pitchFamily="34" charset="-122"/>
            </a:endParaRPr>
          </a:p>
        </p:txBody>
      </p:sp>
      <p:sp>
        <p:nvSpPr>
          <p:cNvPr id="4" name="圆角矩形 3"/>
          <p:cNvSpPr/>
          <p:nvPr/>
        </p:nvSpPr>
        <p:spPr>
          <a:xfrm>
            <a:off x="9335770" y="3201670"/>
            <a:ext cx="1428750" cy="454660"/>
          </a:xfrm>
          <a:prstGeom prst="roundRect">
            <a:avLst>
              <a:gd name="adj" fmla="val 7167"/>
            </a:avLst>
          </a:prstGeom>
          <a:solidFill>
            <a:schemeClr val="accent1">
              <a:lumMod val="40000"/>
              <a:lumOff val="60000"/>
            </a:schemeClr>
          </a:solidFill>
          <a:ln>
            <a:solidFill>
              <a:schemeClr val="accent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b="1">
                <a:solidFill>
                  <a:schemeClr val="accent1">
                    <a:lumMod val="50000"/>
                  </a:schemeClr>
                </a:solidFill>
                <a:latin typeface="微软雅黑" panose="020B0503020204020204" pitchFamily="34" charset="-122"/>
                <a:ea typeface="微软雅黑" panose="020B0503020204020204" pitchFamily="34" charset="-122"/>
              </a:rPr>
              <a:t>Dubbo SPI</a:t>
            </a:r>
            <a:endParaRPr lang="en-US" altLang="zh-CN" sz="10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88720" y="1591945"/>
            <a:ext cx="9626600" cy="1198880"/>
          </a:xfrm>
          <a:prstGeom prst="rect">
            <a:avLst/>
          </a:prstGeom>
          <a:noFill/>
        </p:spPr>
        <p:txBody>
          <a:bodyPr wrap="square" rtlCol="0" anchor="t">
            <a:spAutoFit/>
          </a:bodyPr>
          <a:p>
            <a:pPr marL="171450" indent="-1714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SPI是一种将服务接口与服务实现分离以达到解耦可拔插、大大提升了程序可扩展性的机制。</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SPI是一种服务发现机制。SPI 的本质是将接口实现类的全限定名配置在文件中，并由服务加载器读取配置文件，加载实现类。</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SPI将服务接口和具体的服务实现分离开来，将服务调用方和服务实现者解耦，能够提升程序的扩展性、可维护性。修改或者替换服务实现并不需要修改调用方。</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8017510" y="782320"/>
            <a:ext cx="3945255" cy="275590"/>
          </a:xfrm>
          <a:prstGeom prst="rect">
            <a:avLst/>
          </a:prstGeom>
          <a:noFill/>
        </p:spPr>
        <p:txBody>
          <a:bodyPr wrap="square" rtlCol="0" anchor="t">
            <a:spAutoFit/>
          </a:bodyPr>
          <a:p>
            <a:pPr marL="171450" indent="-171450">
              <a:buFont typeface="Wingdings" panose="05000000000000000000" charset="0"/>
              <a:buChar char="p"/>
            </a:pPr>
            <a:r>
              <a:rPr lang="zh-CN" altLang="en-US" sz="1200" b="1">
                <a:solidFill>
                  <a:srgbClr val="C00000"/>
                </a:solidFill>
                <a:latin typeface="微软雅黑" panose="020B0503020204020204" pitchFamily="34" charset="-122"/>
                <a:ea typeface="微软雅黑" panose="020B0503020204020204" pitchFamily="34" charset="-122"/>
              </a:rPr>
              <a:t>为某个接口寻找服务实现的机制</a:t>
            </a:r>
            <a:endParaRPr lang="zh-CN" altLang="en-US" sz="1200" b="1">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t>框架</a:t>
            </a:r>
            <a:r>
              <a:rPr lang="en-US" altLang="zh-CN" sz="2800" dirty="0">
                <a:sym typeface="+mn-ea"/>
              </a:rPr>
              <a:t> - </a:t>
            </a:r>
            <a:r>
              <a:rPr lang="zh-CN" altLang="en-US" sz="2800" dirty="0">
                <a:sym typeface="+mn-ea"/>
              </a:rPr>
              <a:t>功能设计</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5203825" cy="368300"/>
          </a:xfrm>
          <a:prstGeom prst="rect">
            <a:avLst/>
          </a:prstGeom>
          <a:noFill/>
        </p:spPr>
        <p:txBody>
          <a:bodyPr wrap="square" rtlCol="0">
            <a:spAutoFit/>
          </a:bodyPr>
          <a:p>
            <a:pPr marL="285750" indent="-285750">
              <a:lnSpc>
                <a:spcPct val="150000"/>
              </a:lnSpc>
              <a:buFont typeface="Wingdings" panose="05000000000000000000" charset="0"/>
              <a:buChar char="n"/>
            </a:pP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API </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设计</a:t>
            </a: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（Application Programming Interface）</a:t>
            </a:r>
            <a:endPar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文本框 34"/>
          <p:cNvSpPr txBox="1"/>
          <p:nvPr/>
        </p:nvSpPr>
        <p:spPr>
          <a:xfrm>
            <a:off x="720725" y="1799590"/>
            <a:ext cx="10166350" cy="1476375"/>
          </a:xfrm>
          <a:prstGeom prst="rect">
            <a:avLst/>
          </a:prstGeom>
          <a:noFill/>
        </p:spPr>
        <p:txBody>
          <a:bodyPr wrap="square" rtlCol="0" anchor="t">
            <a:spAutoFit/>
          </a:bodyPr>
          <a:p>
            <a:pPr marL="171450" indent="-1714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API（Application Programming Interface,</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应用程序编程接口）是一些预先定义的函数，目的是提供应用程序与开发人员基于某软件或硬件得以访问一组例程的能力，而又无需访问源码，或理解内部工作机制的细节。</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软件概要设计的核心在于系统、模块的规格化设计，也就是</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API</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设计，</a:t>
            </a:r>
            <a:r>
              <a:rPr lang="en-US" sz="1200">
                <a:latin typeface="微软雅黑" panose="020B0503020204020204" pitchFamily="34" charset="-122"/>
                <a:ea typeface="微软雅黑" panose="020B0503020204020204" pitchFamily="34" charset="-122"/>
                <a:cs typeface="微软雅黑" panose="020B0503020204020204" pitchFamily="34" charset="-122"/>
                <a:sym typeface="+mn-ea"/>
              </a:rPr>
              <a:t>API</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为契约，即谓契约编程。</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API</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设计不管在软件开发哪个领域，都是重中之重的内容。</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71450" indent="-1714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一般不管哪个领域，针对具体问题所制定的标准、规范，都会提供标准的</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接口以供其他系统实现。</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圆角矩形 22"/>
          <p:cNvSpPr/>
          <p:nvPr/>
        </p:nvSpPr>
        <p:spPr>
          <a:xfrm>
            <a:off x="555625" y="4852670"/>
            <a:ext cx="2390775" cy="454660"/>
          </a:xfrm>
          <a:prstGeom prst="roundRect">
            <a:avLst>
              <a:gd name="adj" fmla="val 7167"/>
            </a:avLst>
          </a:prstGeom>
          <a:solidFill>
            <a:schemeClr val="accent1">
              <a:lumMod val="40000"/>
              <a:lumOff val="6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zh-CN" altLang="en-US" sz="1000" b="1">
                <a:solidFill>
                  <a:schemeClr val="accent1">
                    <a:lumMod val="50000"/>
                  </a:schemeClr>
                </a:solidFill>
                <a:latin typeface="微软雅黑" panose="020B0503020204020204" pitchFamily="34" charset="-122"/>
                <a:ea typeface="微软雅黑" panose="020B0503020204020204" pitchFamily="34" charset="-122"/>
              </a:rPr>
              <a:t>协议</a:t>
            </a:r>
            <a:endParaRPr lang="zh-CN" altLang="en-US" sz="10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2041525" y="3872865"/>
            <a:ext cx="984250" cy="454660"/>
          </a:xfrm>
          <a:prstGeom prst="roundRect">
            <a:avLst>
              <a:gd name="adj" fmla="val 7167"/>
            </a:avLst>
          </a:prstGeom>
          <a:solidFill>
            <a:schemeClr val="accent6">
              <a:lumMod val="40000"/>
              <a:lumOff val="6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zh-CN" altLang="en-US" sz="1000" b="1">
                <a:solidFill>
                  <a:schemeClr val="accent6">
                    <a:lumMod val="50000"/>
                  </a:schemeClr>
                </a:solidFill>
                <a:latin typeface="微软雅黑" panose="020B0503020204020204" pitchFamily="34" charset="-122"/>
                <a:ea typeface="微软雅黑" panose="020B0503020204020204" pitchFamily="34" charset="-122"/>
              </a:rPr>
              <a:t>分层</a:t>
            </a:r>
            <a:endParaRPr lang="zh-CN" altLang="en-US" sz="1000" b="1">
              <a:solidFill>
                <a:schemeClr val="accent6">
                  <a:lumMod val="50000"/>
                </a:schemeClr>
              </a:solidFill>
              <a:latin typeface="微软雅黑" panose="020B0503020204020204" pitchFamily="34" charset="-122"/>
              <a:ea typeface="微软雅黑" panose="020B0503020204020204" pitchFamily="34" charset="-122"/>
            </a:endParaRPr>
          </a:p>
        </p:txBody>
      </p:sp>
      <p:sp>
        <p:nvSpPr>
          <p:cNvPr id="26" name="圆角矩形 25"/>
          <p:cNvSpPr/>
          <p:nvPr/>
        </p:nvSpPr>
        <p:spPr>
          <a:xfrm>
            <a:off x="3515360" y="3872865"/>
            <a:ext cx="945515" cy="454660"/>
          </a:xfrm>
          <a:prstGeom prst="roundRect">
            <a:avLst>
              <a:gd name="adj" fmla="val 7167"/>
            </a:avLst>
          </a:prstGeom>
          <a:solidFill>
            <a:schemeClr val="accent6">
              <a:lumMod val="40000"/>
              <a:lumOff val="6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zh-CN" altLang="en-US" sz="1000" b="1">
                <a:solidFill>
                  <a:schemeClr val="accent6">
                    <a:lumMod val="50000"/>
                  </a:schemeClr>
                </a:solidFill>
                <a:latin typeface="微软雅黑" panose="020B0503020204020204" pitchFamily="34" charset="-122"/>
                <a:ea typeface="微软雅黑" panose="020B0503020204020204" pitchFamily="34" charset="-122"/>
              </a:rPr>
              <a:t>模块</a:t>
            </a:r>
            <a:endParaRPr lang="zh-CN" altLang="en-US" sz="1000" b="1">
              <a:solidFill>
                <a:schemeClr val="accent6">
                  <a:lumMod val="50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5048885" y="3866515"/>
            <a:ext cx="984250" cy="454660"/>
          </a:xfrm>
          <a:prstGeom prst="roundRect">
            <a:avLst>
              <a:gd name="adj" fmla="val 7167"/>
            </a:avLst>
          </a:prstGeom>
          <a:solidFill>
            <a:schemeClr val="accent6">
              <a:lumMod val="40000"/>
              <a:lumOff val="6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zh-CN" altLang="en-US" sz="1000" b="1">
                <a:solidFill>
                  <a:schemeClr val="accent6">
                    <a:lumMod val="50000"/>
                  </a:schemeClr>
                </a:solidFill>
                <a:latin typeface="微软雅黑" panose="020B0503020204020204" pitchFamily="34" charset="-122"/>
                <a:ea typeface="微软雅黑" panose="020B0503020204020204" pitchFamily="34" charset="-122"/>
              </a:rPr>
              <a:t>服务</a:t>
            </a:r>
            <a:endParaRPr lang="zh-CN" altLang="en-US" sz="1000" b="1">
              <a:solidFill>
                <a:schemeClr val="accent6">
                  <a:lumMod val="50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555625" y="5696585"/>
            <a:ext cx="5476875" cy="454660"/>
          </a:xfrm>
          <a:prstGeom prst="roundRect">
            <a:avLst>
              <a:gd name="adj" fmla="val 7167"/>
            </a:avLst>
          </a:prstGeom>
          <a:solidFill>
            <a:schemeClr val="accent4">
              <a:lumMod val="40000"/>
              <a:lumOff val="60000"/>
            </a:schemeClr>
          </a:solidFill>
          <a:ln>
            <a:solidFill>
              <a:schemeClr val="accent4">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zh-CN" altLang="en-US" sz="1000" b="1">
                <a:solidFill>
                  <a:schemeClr val="accent4">
                    <a:lumMod val="50000"/>
                  </a:schemeClr>
                </a:solidFill>
                <a:latin typeface="微软雅黑" panose="020B0503020204020204" pitchFamily="34" charset="-122"/>
                <a:ea typeface="微软雅黑" panose="020B0503020204020204" pitchFamily="34" charset="-122"/>
              </a:rPr>
              <a:t>软件</a:t>
            </a:r>
            <a:endParaRPr lang="zh-CN" altLang="en-US" sz="1000" b="1">
              <a:solidFill>
                <a:schemeClr val="accent4">
                  <a:lumMod val="50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3502660" y="4852670"/>
            <a:ext cx="2529840" cy="454660"/>
          </a:xfrm>
          <a:prstGeom prst="roundRect">
            <a:avLst>
              <a:gd name="adj" fmla="val 7167"/>
            </a:avLst>
          </a:prstGeom>
          <a:solidFill>
            <a:schemeClr val="accent1">
              <a:lumMod val="40000"/>
              <a:lumOff val="6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zh-CN" altLang="en-US" sz="1000" b="1">
                <a:solidFill>
                  <a:schemeClr val="accent1">
                    <a:lumMod val="50000"/>
                  </a:schemeClr>
                </a:solidFill>
                <a:latin typeface="微软雅黑" panose="020B0503020204020204" pitchFamily="34" charset="-122"/>
                <a:ea typeface="微软雅黑" panose="020B0503020204020204" pitchFamily="34" charset="-122"/>
              </a:rPr>
              <a:t>规范</a:t>
            </a:r>
            <a:endParaRPr lang="zh-CN" altLang="en-US" sz="10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555625" y="3872865"/>
            <a:ext cx="984250" cy="454660"/>
          </a:xfrm>
          <a:prstGeom prst="roundRect">
            <a:avLst>
              <a:gd name="adj" fmla="val 7167"/>
            </a:avLst>
          </a:prstGeom>
          <a:solidFill>
            <a:schemeClr val="accent6">
              <a:lumMod val="40000"/>
              <a:lumOff val="6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zh-CN" altLang="en-US" sz="1000" b="1">
                <a:solidFill>
                  <a:schemeClr val="accent6">
                    <a:lumMod val="50000"/>
                  </a:schemeClr>
                </a:solidFill>
                <a:latin typeface="微软雅黑" panose="020B0503020204020204" pitchFamily="34" charset="-122"/>
                <a:ea typeface="微软雅黑" panose="020B0503020204020204" pitchFamily="34" charset="-122"/>
              </a:rPr>
              <a:t>框架</a:t>
            </a:r>
            <a:endParaRPr lang="zh-CN" altLang="en-US" sz="1000" b="1">
              <a:solidFill>
                <a:schemeClr val="accent6">
                  <a:lumMod val="50000"/>
                </a:schemeClr>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6859270" y="3872865"/>
            <a:ext cx="1151255" cy="454660"/>
          </a:xfrm>
          <a:prstGeom prst="roundRect">
            <a:avLst>
              <a:gd name="adj" fmla="val 7167"/>
            </a:avLst>
          </a:prstGeom>
          <a:solidFill>
            <a:schemeClr val="accent2">
              <a:lumMod val="20000"/>
              <a:lumOff val="80000"/>
            </a:schemeClr>
          </a:solidFill>
          <a:ln>
            <a:solidFill>
              <a:schemeClr val="accent2">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b="1">
                <a:solidFill>
                  <a:schemeClr val="accent2">
                    <a:lumMod val="75000"/>
                  </a:schemeClr>
                </a:solidFill>
                <a:latin typeface="微软雅黑" panose="020B0503020204020204" pitchFamily="34" charset="-122"/>
                <a:ea typeface="微软雅黑" panose="020B0503020204020204" pitchFamily="34" charset="-122"/>
              </a:rPr>
              <a:t>Servlet</a:t>
            </a:r>
            <a:r>
              <a:rPr lang="zh-CN" altLang="en-US" sz="1000" b="1">
                <a:solidFill>
                  <a:schemeClr val="accent2">
                    <a:lumMod val="75000"/>
                  </a:schemeClr>
                </a:solidFill>
                <a:latin typeface="微软雅黑" panose="020B0503020204020204" pitchFamily="34" charset="-122"/>
                <a:ea typeface="微软雅黑" panose="020B0503020204020204" pitchFamily="34" charset="-122"/>
              </a:rPr>
              <a:t>规范</a:t>
            </a:r>
            <a:endParaRPr lang="zh-CN" altLang="en-US" sz="1000" b="1">
              <a:solidFill>
                <a:schemeClr val="accent2">
                  <a:lumMod val="75000"/>
                </a:schemeClr>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6852920" y="4775835"/>
            <a:ext cx="1157605" cy="454660"/>
          </a:xfrm>
          <a:prstGeom prst="roundRect">
            <a:avLst>
              <a:gd name="adj" fmla="val 7167"/>
            </a:avLst>
          </a:prstGeom>
          <a:solidFill>
            <a:schemeClr val="accent2">
              <a:lumMod val="20000"/>
              <a:lumOff val="80000"/>
            </a:schemeClr>
          </a:solidFill>
          <a:ln>
            <a:solidFill>
              <a:schemeClr val="accent2">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sz="1000" b="1">
                <a:solidFill>
                  <a:schemeClr val="accent2">
                    <a:lumMod val="75000"/>
                  </a:schemeClr>
                </a:solidFill>
                <a:latin typeface="微软雅黑" panose="020B0503020204020204" pitchFamily="34" charset="-122"/>
                <a:ea typeface="微软雅黑" panose="020B0503020204020204" pitchFamily="34" charset="-122"/>
              </a:rPr>
              <a:t>JDBC</a:t>
            </a:r>
            <a:r>
              <a:rPr lang="zh-CN" altLang="en-US" sz="1000" b="1">
                <a:solidFill>
                  <a:schemeClr val="accent2">
                    <a:lumMod val="75000"/>
                  </a:schemeClr>
                </a:solidFill>
                <a:latin typeface="微软雅黑" panose="020B0503020204020204" pitchFamily="34" charset="-122"/>
                <a:ea typeface="微软雅黑" panose="020B0503020204020204" pitchFamily="34" charset="-122"/>
              </a:rPr>
              <a:t>规范</a:t>
            </a:r>
            <a:endParaRPr lang="zh-CN" altLang="en-US" sz="1000" b="1">
              <a:solidFill>
                <a:schemeClr val="accent2">
                  <a:lumMod val="75000"/>
                </a:schemeClr>
              </a:solidFill>
              <a:latin typeface="微软雅黑" panose="020B0503020204020204" pitchFamily="34" charset="-122"/>
              <a:ea typeface="微软雅黑" panose="020B0503020204020204" pitchFamily="34" charset="-122"/>
            </a:endParaRPr>
          </a:p>
        </p:txBody>
      </p:sp>
      <p:sp>
        <p:nvSpPr>
          <p:cNvPr id="33" name="圆角矩形 32"/>
          <p:cNvSpPr/>
          <p:nvPr/>
        </p:nvSpPr>
        <p:spPr>
          <a:xfrm>
            <a:off x="8768080" y="3872865"/>
            <a:ext cx="1151255" cy="454660"/>
          </a:xfrm>
          <a:prstGeom prst="roundRect">
            <a:avLst>
              <a:gd name="adj" fmla="val 7167"/>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sz="1000" b="1">
                <a:solidFill>
                  <a:schemeClr val="accent1">
                    <a:lumMod val="50000"/>
                  </a:schemeClr>
                </a:solidFill>
                <a:latin typeface="微软雅黑" panose="020B0503020204020204" pitchFamily="34" charset="-122"/>
                <a:ea typeface="微软雅黑" panose="020B0503020204020204" pitchFamily="34" charset="-122"/>
              </a:rPr>
              <a:t>HTTP API</a:t>
            </a:r>
            <a:endParaRPr lang="en-US" sz="10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34" name="圆角矩形 33"/>
          <p:cNvSpPr/>
          <p:nvPr/>
        </p:nvSpPr>
        <p:spPr>
          <a:xfrm>
            <a:off x="8781415" y="4775835"/>
            <a:ext cx="1151255" cy="454660"/>
          </a:xfrm>
          <a:prstGeom prst="roundRect">
            <a:avLst>
              <a:gd name="adj" fmla="val 7167"/>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sz="1000" b="1">
                <a:solidFill>
                  <a:schemeClr val="accent1">
                    <a:lumMod val="50000"/>
                  </a:schemeClr>
                </a:solidFill>
                <a:latin typeface="微软雅黑" panose="020B0503020204020204" pitchFamily="34" charset="-122"/>
                <a:ea typeface="微软雅黑" panose="020B0503020204020204" pitchFamily="34" charset="-122"/>
              </a:rPr>
              <a:t>TCP API</a:t>
            </a:r>
            <a:endParaRPr lang="en-US" sz="10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36" name="圆角矩形 35"/>
          <p:cNvSpPr/>
          <p:nvPr/>
        </p:nvSpPr>
        <p:spPr>
          <a:xfrm>
            <a:off x="6859270" y="5670550"/>
            <a:ext cx="1157605" cy="454660"/>
          </a:xfrm>
          <a:prstGeom prst="roundRect">
            <a:avLst>
              <a:gd name="adj" fmla="val 7167"/>
            </a:avLst>
          </a:prstGeom>
          <a:solidFill>
            <a:schemeClr val="accent2">
              <a:lumMod val="20000"/>
              <a:lumOff val="80000"/>
            </a:schemeClr>
          </a:solidFill>
          <a:ln>
            <a:solidFill>
              <a:schemeClr val="accent2">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sz="1000" b="1">
                <a:solidFill>
                  <a:schemeClr val="accent2">
                    <a:lumMod val="75000"/>
                  </a:schemeClr>
                </a:solidFill>
                <a:latin typeface="微软雅黑" panose="020B0503020204020204" pitchFamily="34" charset="-122"/>
                <a:ea typeface="微软雅黑" panose="020B0503020204020204" pitchFamily="34" charset="-122"/>
              </a:rPr>
              <a:t>Redis </a:t>
            </a:r>
            <a:r>
              <a:rPr lang="zh-CN" altLang="en-US" sz="1000" b="1">
                <a:solidFill>
                  <a:schemeClr val="accent2">
                    <a:lumMod val="75000"/>
                  </a:schemeClr>
                </a:solidFill>
                <a:latin typeface="微软雅黑" panose="020B0503020204020204" pitchFamily="34" charset="-122"/>
                <a:ea typeface="微软雅黑" panose="020B0503020204020204" pitchFamily="34" charset="-122"/>
              </a:rPr>
              <a:t>协议</a:t>
            </a:r>
            <a:endParaRPr lang="zh-CN" altLang="en-US" sz="1000" b="1">
              <a:solidFill>
                <a:schemeClr val="accent2">
                  <a:lumMod val="75000"/>
                </a:schemeClr>
              </a:solidFill>
              <a:latin typeface="微软雅黑" panose="020B0503020204020204" pitchFamily="34" charset="-122"/>
              <a:ea typeface="微软雅黑" panose="020B0503020204020204" pitchFamily="34" charset="-122"/>
            </a:endParaRPr>
          </a:p>
        </p:txBody>
      </p:sp>
      <p:sp>
        <p:nvSpPr>
          <p:cNvPr id="37" name="圆角矩形 36"/>
          <p:cNvSpPr/>
          <p:nvPr/>
        </p:nvSpPr>
        <p:spPr>
          <a:xfrm>
            <a:off x="8768080" y="5670550"/>
            <a:ext cx="1151255" cy="454660"/>
          </a:xfrm>
          <a:prstGeom prst="roundRect">
            <a:avLst>
              <a:gd name="adj" fmla="val 7167"/>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sz="1000" b="1">
                <a:solidFill>
                  <a:schemeClr val="accent1">
                    <a:lumMod val="50000"/>
                  </a:schemeClr>
                </a:solidFill>
                <a:latin typeface="微软雅黑" panose="020B0503020204020204" pitchFamily="34" charset="-122"/>
                <a:ea typeface="微软雅黑" panose="020B0503020204020204" pitchFamily="34" charset="-122"/>
              </a:rPr>
              <a:t>Interface API</a:t>
            </a:r>
            <a:endParaRPr lang="en-US" sz="10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39" name="圆角矩形 38"/>
          <p:cNvSpPr/>
          <p:nvPr/>
        </p:nvSpPr>
        <p:spPr>
          <a:xfrm>
            <a:off x="10559415" y="3872865"/>
            <a:ext cx="1151255" cy="454660"/>
          </a:xfrm>
          <a:prstGeom prst="roundRect">
            <a:avLst>
              <a:gd name="adj" fmla="val 7167"/>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lnSpc>
                <a:spcPct val="150000"/>
              </a:lnSpc>
            </a:pPr>
            <a:r>
              <a:rPr lang="en-US" altLang="zh-CN" sz="900" b="1">
                <a:solidFill>
                  <a:schemeClr val="accent1">
                    <a:lumMod val="50000"/>
                  </a:schemeClr>
                </a:solidFill>
                <a:latin typeface="微软雅黑" panose="020B0503020204020204" pitchFamily="34" charset="-122"/>
                <a:ea typeface="微软雅黑" panose="020B0503020204020204" pitchFamily="34" charset="-122"/>
              </a:rPr>
              <a:t>Restful</a:t>
            </a:r>
            <a:endParaRPr lang="en-US" altLang="zh-CN" sz="900" b="1">
              <a:solidFill>
                <a:schemeClr val="accent1">
                  <a:lumMod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900" b="1">
                <a:solidFill>
                  <a:schemeClr val="accent1">
                    <a:lumMod val="50000"/>
                  </a:schemeClr>
                </a:solidFill>
                <a:latin typeface="微软雅黑" panose="020B0503020204020204" pitchFamily="34" charset="-122"/>
                <a:ea typeface="微软雅黑" panose="020B0503020204020204" pitchFamily="34" charset="-122"/>
              </a:rPr>
              <a:t>接口设计</a:t>
            </a:r>
            <a:endParaRPr lang="zh-CN" altLang="en-US" sz="9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40" name="圆角矩形 39"/>
          <p:cNvSpPr/>
          <p:nvPr/>
        </p:nvSpPr>
        <p:spPr>
          <a:xfrm>
            <a:off x="10572115" y="4775835"/>
            <a:ext cx="1151255" cy="454660"/>
          </a:xfrm>
          <a:prstGeom prst="roundRect">
            <a:avLst>
              <a:gd name="adj" fmla="val 7167"/>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lnSpc>
                <a:spcPct val="150000"/>
              </a:lnSpc>
            </a:pPr>
            <a:r>
              <a:rPr lang="en-US" altLang="zh-CN" sz="900" b="1">
                <a:solidFill>
                  <a:schemeClr val="accent1">
                    <a:lumMod val="50000"/>
                  </a:schemeClr>
                </a:solidFill>
                <a:latin typeface="微软雅黑" panose="020B0503020204020204" pitchFamily="34" charset="-122"/>
                <a:ea typeface="微软雅黑" panose="020B0503020204020204" pitchFamily="34" charset="-122"/>
              </a:rPr>
              <a:t>Protocol</a:t>
            </a:r>
            <a:endParaRPr lang="en-US" altLang="zh-CN" sz="900" b="1">
              <a:solidFill>
                <a:schemeClr val="accent1">
                  <a:lumMod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900" b="1">
                <a:solidFill>
                  <a:schemeClr val="accent1">
                    <a:lumMod val="50000"/>
                  </a:schemeClr>
                </a:solidFill>
                <a:latin typeface="微软雅黑" panose="020B0503020204020204" pitchFamily="34" charset="-122"/>
                <a:ea typeface="微软雅黑" panose="020B0503020204020204" pitchFamily="34" charset="-122"/>
              </a:rPr>
              <a:t>协议设计</a:t>
            </a:r>
            <a:endParaRPr lang="zh-CN" altLang="en-US" sz="9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41" name="圆角矩形 40"/>
          <p:cNvSpPr/>
          <p:nvPr/>
        </p:nvSpPr>
        <p:spPr>
          <a:xfrm>
            <a:off x="10598150" y="5670550"/>
            <a:ext cx="1151255" cy="454660"/>
          </a:xfrm>
          <a:prstGeom prst="roundRect">
            <a:avLst>
              <a:gd name="adj" fmla="val 7167"/>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lnSpc>
                <a:spcPct val="150000"/>
              </a:lnSpc>
            </a:pPr>
            <a:r>
              <a:rPr lang="en-US" sz="900" b="1">
                <a:solidFill>
                  <a:schemeClr val="accent1">
                    <a:lumMod val="50000"/>
                  </a:schemeClr>
                </a:solidFill>
                <a:latin typeface="微软雅黑" panose="020B0503020204020204" pitchFamily="34" charset="-122"/>
                <a:ea typeface="微软雅黑" panose="020B0503020204020204" pitchFamily="34" charset="-122"/>
              </a:rPr>
              <a:t>API </a:t>
            </a:r>
            <a:r>
              <a:rPr lang="zh-CN" altLang="en-US" sz="900" b="1">
                <a:solidFill>
                  <a:schemeClr val="accent1">
                    <a:lumMod val="50000"/>
                  </a:schemeClr>
                </a:solidFill>
                <a:latin typeface="微软雅黑" panose="020B0503020204020204" pitchFamily="34" charset="-122"/>
                <a:ea typeface="微软雅黑" panose="020B0503020204020204" pitchFamily="34" charset="-122"/>
              </a:rPr>
              <a:t>设计</a:t>
            </a:r>
            <a:endParaRPr lang="zh-CN" altLang="en-US" sz="9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42" name="圆角矩形 41"/>
          <p:cNvSpPr/>
          <p:nvPr/>
        </p:nvSpPr>
        <p:spPr>
          <a:xfrm>
            <a:off x="7718425" y="1023620"/>
            <a:ext cx="932815" cy="356870"/>
          </a:xfrm>
          <a:prstGeom prst="roundRect">
            <a:avLst>
              <a:gd name="adj" fmla="val 7167"/>
            </a:avLst>
          </a:prstGeom>
          <a:solidFill>
            <a:schemeClr val="accent6">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b="1">
                <a:solidFill>
                  <a:schemeClr val="accent6">
                    <a:lumMod val="50000"/>
                  </a:schemeClr>
                </a:solidFill>
                <a:latin typeface="微软雅黑" panose="020B0503020204020204" pitchFamily="34" charset="-122"/>
                <a:ea typeface="微软雅黑" panose="020B0503020204020204" pitchFamily="34" charset="-122"/>
              </a:rPr>
              <a:t>RPC</a:t>
            </a:r>
            <a:endParaRPr lang="en-US" altLang="zh-CN" sz="1000" b="1">
              <a:solidFill>
                <a:schemeClr val="accent6">
                  <a:lumMod val="50000"/>
                </a:schemeClr>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8999855" y="1023620"/>
            <a:ext cx="932815" cy="356870"/>
          </a:xfrm>
          <a:prstGeom prst="roundRect">
            <a:avLst>
              <a:gd name="adj" fmla="val 7167"/>
            </a:avLst>
          </a:prstGeom>
          <a:solidFill>
            <a:schemeClr val="accent6">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zh-CN" altLang="en-US" sz="1000" b="1">
                <a:solidFill>
                  <a:schemeClr val="accent6">
                    <a:lumMod val="50000"/>
                  </a:schemeClr>
                </a:solidFill>
                <a:latin typeface="微软雅黑" panose="020B0503020204020204" pitchFamily="34" charset="-122"/>
                <a:ea typeface="微软雅黑" panose="020B0503020204020204" pitchFamily="34" charset="-122"/>
              </a:rPr>
              <a:t>动态代理</a:t>
            </a:r>
            <a:endParaRPr lang="zh-CN" altLang="en-US" sz="1000" b="1">
              <a:solidFill>
                <a:schemeClr val="accent6">
                  <a:lumMod val="50000"/>
                </a:schemeClr>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10332720" y="1023620"/>
            <a:ext cx="932815" cy="356870"/>
          </a:xfrm>
          <a:prstGeom prst="roundRect">
            <a:avLst>
              <a:gd name="adj" fmla="val 7167"/>
            </a:avLst>
          </a:prstGeom>
          <a:solidFill>
            <a:schemeClr val="accent6">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b="1">
                <a:solidFill>
                  <a:schemeClr val="accent6">
                    <a:lumMod val="50000"/>
                  </a:schemeClr>
                </a:solidFill>
                <a:latin typeface="微软雅黑" panose="020B0503020204020204" pitchFamily="34" charset="-122"/>
                <a:ea typeface="微软雅黑" panose="020B0503020204020204" pitchFamily="34" charset="-122"/>
              </a:rPr>
              <a:t>Mock</a:t>
            </a:r>
            <a:endParaRPr lang="en-US" altLang="zh-CN" sz="1000" b="1">
              <a:solidFill>
                <a:schemeClr val="accent6">
                  <a:lumMod val="50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7613015" y="460375"/>
            <a:ext cx="4411345" cy="321945"/>
          </a:xfrm>
          <a:prstGeom prst="rect">
            <a:avLst/>
          </a:prstGeom>
          <a:noFill/>
        </p:spPr>
        <p:txBody>
          <a:bodyPr wrap="square" rtlCol="0" anchor="t">
            <a:spAutoFit/>
          </a:bodyPr>
          <a:p>
            <a:pPr marL="171450" indent="-171450">
              <a:lnSpc>
                <a:spcPct val="150000"/>
              </a:lnSpc>
              <a:buFont typeface="Wingdings" panose="05000000000000000000" charset="0"/>
              <a:buChar char="p"/>
            </a:pPr>
            <a:r>
              <a:rPr lang="en-US" altLang="zh-CN" sz="10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API</a:t>
            </a:r>
            <a:r>
              <a:rPr lang="zh-CN" sz="10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接口定义之后，接口实现的表现形式是多种多样的。</a:t>
            </a:r>
            <a:endParaRPr lang="zh-CN" sz="10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sym typeface="+mn-ea"/>
              </a:rPr>
              <a:t>框架</a:t>
            </a:r>
            <a:r>
              <a:rPr lang="en-US" altLang="zh-CN" sz="2800" dirty="0">
                <a:sym typeface="+mn-ea"/>
              </a:rPr>
              <a:t> - </a:t>
            </a:r>
            <a:r>
              <a:rPr lang="zh-CN" altLang="en-US" sz="2800" dirty="0">
                <a:sym typeface="+mn-ea"/>
              </a:rPr>
              <a:t>功能设计</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2177415" cy="368300"/>
          </a:xfrm>
          <a:prstGeom prst="rect">
            <a:avLst/>
          </a:prstGeom>
          <a:noFill/>
        </p:spPr>
        <p:txBody>
          <a:bodyPr wrap="square" rtlCol="0">
            <a:spAutoFit/>
          </a:bodyPr>
          <a:p>
            <a:pPr marL="285750" indent="-285750">
              <a:lnSpc>
                <a:spcPct val="150000"/>
              </a:lnSpc>
              <a:buFont typeface="Wingdings" panose="05000000000000000000" charset="0"/>
              <a:buChar char="n"/>
            </a:pP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API </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设计</a:t>
            </a: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 Servlet</a:t>
            </a:r>
            <a:endPar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文本框 34"/>
          <p:cNvSpPr txBox="1"/>
          <p:nvPr/>
        </p:nvSpPr>
        <p:spPr>
          <a:xfrm>
            <a:off x="734060" y="1551305"/>
            <a:ext cx="10166350" cy="368300"/>
          </a:xfrm>
          <a:prstGeom prst="rect">
            <a:avLst/>
          </a:prstGeom>
          <a:noFill/>
        </p:spPr>
        <p:txBody>
          <a:bodyPr wrap="square" rtlCol="0" anchor="t">
            <a:spAutoFit/>
          </a:bodyPr>
          <a:p>
            <a:pPr marL="171450" indent="-171450">
              <a:lnSpc>
                <a:spcPct val="150000"/>
              </a:lnSpc>
              <a:buFont typeface="Wingdings" panose="05000000000000000000" charset="0"/>
              <a:buChar char="p"/>
            </a:pPr>
            <a:r>
              <a:rPr lang="en-US" sz="1200">
                <a:latin typeface="微软雅黑" panose="020B0503020204020204" pitchFamily="34" charset="-122"/>
                <a:ea typeface="微软雅黑" panose="020B0503020204020204" pitchFamily="34" charset="-122"/>
                <a:cs typeface="微软雅黑" panose="020B0503020204020204" pitchFamily="34" charset="-122"/>
              </a:rPr>
              <a:t> Servlet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规范</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descr="Servlet API class diagram"/>
          <p:cNvPicPr>
            <a:picLocks noChangeAspect="1"/>
          </p:cNvPicPr>
          <p:nvPr/>
        </p:nvPicPr>
        <p:blipFill>
          <a:blip r:embed="rId1"/>
          <a:stretch>
            <a:fillRect/>
          </a:stretch>
        </p:blipFill>
        <p:spPr>
          <a:xfrm>
            <a:off x="2940685" y="1090930"/>
            <a:ext cx="8597900" cy="53879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sym typeface="+mn-ea"/>
              </a:rPr>
              <a:t>框架</a:t>
            </a:r>
            <a:r>
              <a:rPr lang="en-US" altLang="zh-CN" sz="2800" dirty="0">
                <a:sym typeface="+mn-ea"/>
              </a:rPr>
              <a:t> - </a:t>
            </a:r>
            <a:r>
              <a:rPr lang="zh-CN" altLang="en-US" sz="2800" dirty="0">
                <a:sym typeface="+mn-ea"/>
              </a:rPr>
              <a:t>功能设计</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2177415" cy="368300"/>
          </a:xfrm>
          <a:prstGeom prst="rect">
            <a:avLst/>
          </a:prstGeom>
          <a:noFill/>
        </p:spPr>
        <p:txBody>
          <a:bodyPr wrap="square" rtlCol="0">
            <a:spAutoFit/>
          </a:bodyPr>
          <a:p>
            <a:pPr marL="285750" indent="-285750">
              <a:lnSpc>
                <a:spcPct val="150000"/>
              </a:lnSpc>
              <a:buFont typeface="Wingdings" panose="05000000000000000000" charset="0"/>
              <a:buChar char="n"/>
            </a:pP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API </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设计</a:t>
            </a: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 Spring</a:t>
            </a:r>
            <a:endPar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文本框 34"/>
          <p:cNvSpPr txBox="1"/>
          <p:nvPr/>
        </p:nvSpPr>
        <p:spPr>
          <a:xfrm>
            <a:off x="734060" y="1551305"/>
            <a:ext cx="10166350" cy="368300"/>
          </a:xfrm>
          <a:prstGeom prst="rect">
            <a:avLst/>
          </a:prstGeom>
          <a:noFill/>
        </p:spPr>
        <p:txBody>
          <a:bodyPr wrap="square" rtlCol="0" anchor="t">
            <a:spAutoFit/>
          </a:bodyPr>
          <a:p>
            <a:pPr marL="171450" indent="-171450">
              <a:lnSpc>
                <a:spcPct val="150000"/>
              </a:lnSpc>
              <a:buFont typeface="Wingdings" panose="05000000000000000000" charset="0"/>
              <a:buChar char="p"/>
            </a:pPr>
            <a:r>
              <a:rPr lang="en-US" sz="1200">
                <a:latin typeface="微软雅黑" panose="020B0503020204020204" pitchFamily="34" charset="-122"/>
                <a:ea typeface="微软雅黑" panose="020B0503020204020204" pitchFamily="34" charset="-122"/>
                <a:cs typeface="微软雅黑" panose="020B0503020204020204" pitchFamily="34" charset="-122"/>
              </a:rPr>
              <a:t> Spring</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的核心能力之一在于</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的抽象，早期在</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国外</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被称为</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胶水</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框架。核心理念在于抽象</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设计，然后适配去第三方框架。</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 name="圆角矩形 37"/>
          <p:cNvSpPr/>
          <p:nvPr/>
        </p:nvSpPr>
        <p:spPr>
          <a:xfrm>
            <a:off x="3875405" y="2562860"/>
            <a:ext cx="1428750" cy="356870"/>
          </a:xfrm>
          <a:prstGeom prst="roundRect">
            <a:avLst>
              <a:gd name="adj" fmla="val 7167"/>
            </a:avLst>
          </a:prstGeom>
          <a:solidFill>
            <a:schemeClr val="accent2">
              <a:lumMod val="20000"/>
              <a:lumOff val="80000"/>
            </a:schemeClr>
          </a:solidFill>
          <a:ln>
            <a:solidFill>
              <a:schemeClr val="accent2">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b="1">
                <a:solidFill>
                  <a:schemeClr val="accent2">
                    <a:lumMod val="50000"/>
                  </a:schemeClr>
                </a:solidFill>
                <a:latin typeface="微软雅黑" panose="020B0503020204020204" pitchFamily="34" charset="-122"/>
                <a:ea typeface="微软雅黑" panose="020B0503020204020204" pitchFamily="34" charset="-122"/>
              </a:rPr>
              <a:t>Cache</a:t>
            </a:r>
            <a:endParaRPr lang="en-US" altLang="zh-CN" sz="1000" b="1">
              <a:solidFill>
                <a:schemeClr val="accent2">
                  <a:lumMod val="50000"/>
                </a:schemeClr>
              </a:solidFill>
              <a:latin typeface="微软雅黑" panose="020B0503020204020204" pitchFamily="34" charset="-122"/>
              <a:ea typeface="微软雅黑" panose="020B0503020204020204" pitchFamily="34" charset="-122"/>
            </a:endParaRPr>
          </a:p>
        </p:txBody>
      </p:sp>
      <p:sp>
        <p:nvSpPr>
          <p:cNvPr id="3" name="圆角矩形 2"/>
          <p:cNvSpPr/>
          <p:nvPr/>
        </p:nvSpPr>
        <p:spPr>
          <a:xfrm>
            <a:off x="6650990" y="2557145"/>
            <a:ext cx="1651000" cy="356870"/>
          </a:xfrm>
          <a:prstGeom prst="roundRect">
            <a:avLst>
              <a:gd name="adj" fmla="val 7167"/>
            </a:avLst>
          </a:prstGeom>
          <a:solidFill>
            <a:schemeClr val="accent4">
              <a:lumMod val="20000"/>
              <a:lumOff val="80000"/>
            </a:schemeClr>
          </a:solidFill>
          <a:ln>
            <a:solidFill>
              <a:schemeClr val="accent4">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b="1">
                <a:solidFill>
                  <a:schemeClr val="accent4">
                    <a:lumMod val="50000"/>
                  </a:schemeClr>
                </a:solidFill>
                <a:latin typeface="微软雅黑" panose="020B0503020204020204" pitchFamily="34" charset="-122"/>
                <a:ea typeface="微软雅黑" panose="020B0503020204020204" pitchFamily="34" charset="-122"/>
              </a:rPr>
              <a:t>Template </a:t>
            </a:r>
            <a:r>
              <a:rPr lang="zh-CN" altLang="en-US" sz="1000" b="1">
                <a:solidFill>
                  <a:schemeClr val="accent4">
                    <a:lumMod val="50000"/>
                  </a:schemeClr>
                </a:solidFill>
                <a:latin typeface="微软雅黑" panose="020B0503020204020204" pitchFamily="34" charset="-122"/>
                <a:ea typeface="微软雅黑" panose="020B0503020204020204" pitchFamily="34" charset="-122"/>
              </a:rPr>
              <a:t>模式</a:t>
            </a:r>
            <a:endParaRPr lang="zh-CN" altLang="en-US" sz="1000" b="1">
              <a:solidFill>
                <a:schemeClr val="accent4">
                  <a:lumMod val="50000"/>
                </a:schemeClr>
              </a:solidFill>
              <a:latin typeface="微软雅黑" panose="020B0503020204020204" pitchFamily="34" charset="-122"/>
              <a:ea typeface="微软雅黑" panose="020B0503020204020204" pitchFamily="34" charset="-122"/>
            </a:endParaRPr>
          </a:p>
        </p:txBody>
      </p:sp>
      <p:sp>
        <p:nvSpPr>
          <p:cNvPr id="4" name="圆角矩形 3"/>
          <p:cNvSpPr/>
          <p:nvPr/>
        </p:nvSpPr>
        <p:spPr>
          <a:xfrm>
            <a:off x="937895" y="2562860"/>
            <a:ext cx="1807210" cy="356870"/>
          </a:xfrm>
          <a:prstGeom prst="roundRect">
            <a:avLst>
              <a:gd name="adj" fmla="val 7167"/>
            </a:avLst>
          </a:prstGeom>
          <a:solidFill>
            <a:schemeClr val="accent1">
              <a:lumMod val="40000"/>
              <a:lumOff val="60000"/>
            </a:schemeClr>
          </a:solidFill>
          <a:ln>
            <a:solidFill>
              <a:schemeClr val="accent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b="1">
                <a:solidFill>
                  <a:schemeClr val="accent1">
                    <a:lumMod val="50000"/>
                  </a:schemeClr>
                </a:solidFill>
                <a:latin typeface="微软雅黑" panose="020B0503020204020204" pitchFamily="34" charset="-122"/>
                <a:ea typeface="微软雅黑" panose="020B0503020204020204" pitchFamily="34" charset="-122"/>
              </a:rPr>
              <a:t>ApplicationContext</a:t>
            </a:r>
            <a:endParaRPr lang="en-US" altLang="zh-CN" sz="10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5" name="圆角矩形 4"/>
          <p:cNvSpPr/>
          <p:nvPr/>
        </p:nvSpPr>
        <p:spPr>
          <a:xfrm>
            <a:off x="937895" y="3451860"/>
            <a:ext cx="1807210" cy="356870"/>
          </a:xfrm>
          <a:prstGeom prst="roundRect">
            <a:avLst>
              <a:gd name="adj" fmla="val 7167"/>
            </a:avLst>
          </a:prstGeom>
          <a:solidFill>
            <a:schemeClr val="accent1">
              <a:lumMod val="40000"/>
              <a:lumOff val="60000"/>
            </a:schemeClr>
          </a:solidFill>
          <a:ln>
            <a:solidFill>
              <a:schemeClr val="accent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b="1">
                <a:solidFill>
                  <a:schemeClr val="accent1">
                    <a:lumMod val="50000"/>
                  </a:schemeClr>
                </a:solidFill>
                <a:latin typeface="微软雅黑" panose="020B0503020204020204" pitchFamily="34" charset="-122"/>
                <a:ea typeface="微软雅黑" panose="020B0503020204020204" pitchFamily="34" charset="-122"/>
              </a:rPr>
              <a:t>BeanFactory</a:t>
            </a:r>
            <a:endParaRPr lang="en-US" altLang="zh-CN" sz="10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6" name="圆角矩形 5"/>
          <p:cNvSpPr/>
          <p:nvPr/>
        </p:nvSpPr>
        <p:spPr>
          <a:xfrm>
            <a:off x="937895" y="4328160"/>
            <a:ext cx="1807210" cy="356870"/>
          </a:xfrm>
          <a:prstGeom prst="roundRect">
            <a:avLst>
              <a:gd name="adj" fmla="val 7167"/>
            </a:avLst>
          </a:prstGeom>
          <a:solidFill>
            <a:schemeClr val="accent1">
              <a:lumMod val="40000"/>
              <a:lumOff val="60000"/>
            </a:schemeClr>
          </a:solidFill>
          <a:ln>
            <a:solidFill>
              <a:schemeClr val="accent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b="1">
                <a:solidFill>
                  <a:schemeClr val="accent1">
                    <a:lumMod val="50000"/>
                  </a:schemeClr>
                </a:solidFill>
                <a:latin typeface="微软雅黑" panose="020B0503020204020204" pitchFamily="34" charset="-122"/>
                <a:ea typeface="微软雅黑" panose="020B0503020204020204" pitchFamily="34" charset="-122"/>
              </a:rPr>
              <a:t>Environment</a:t>
            </a:r>
            <a:endParaRPr lang="en-US" altLang="zh-CN" sz="10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937895" y="5217160"/>
            <a:ext cx="1807210" cy="356870"/>
          </a:xfrm>
          <a:prstGeom prst="roundRect">
            <a:avLst>
              <a:gd name="adj" fmla="val 7167"/>
            </a:avLst>
          </a:prstGeom>
          <a:solidFill>
            <a:schemeClr val="accent1">
              <a:lumMod val="40000"/>
              <a:lumOff val="60000"/>
            </a:schemeClr>
          </a:solidFill>
          <a:ln>
            <a:solidFill>
              <a:schemeClr val="accent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b="1">
                <a:solidFill>
                  <a:schemeClr val="accent1">
                    <a:lumMod val="50000"/>
                  </a:schemeClr>
                </a:solidFill>
                <a:latin typeface="微软雅黑" panose="020B0503020204020204" pitchFamily="34" charset="-122"/>
                <a:ea typeface="微软雅黑" panose="020B0503020204020204" pitchFamily="34" charset="-122"/>
              </a:rPr>
              <a:t>Event</a:t>
            </a:r>
            <a:endParaRPr lang="en-US" altLang="zh-CN" sz="10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937895" y="6001385"/>
            <a:ext cx="1807210" cy="356870"/>
          </a:xfrm>
          <a:prstGeom prst="roundRect">
            <a:avLst>
              <a:gd name="adj" fmla="val 7167"/>
            </a:avLst>
          </a:prstGeom>
          <a:solidFill>
            <a:schemeClr val="accent1">
              <a:lumMod val="40000"/>
              <a:lumOff val="60000"/>
            </a:schemeClr>
          </a:solidFill>
          <a:ln>
            <a:solidFill>
              <a:schemeClr val="accent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b="1">
                <a:solidFill>
                  <a:schemeClr val="accent1">
                    <a:lumMod val="50000"/>
                  </a:schemeClr>
                </a:solidFill>
                <a:latin typeface="微软雅黑" panose="020B0503020204020204" pitchFamily="34" charset="-122"/>
                <a:ea typeface="微软雅黑" panose="020B0503020204020204" pitchFamily="34" charset="-122"/>
              </a:rPr>
              <a:t>Resource</a:t>
            </a:r>
            <a:endParaRPr lang="en-US" altLang="zh-CN" sz="10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3869055" y="3451860"/>
            <a:ext cx="1428750" cy="356870"/>
          </a:xfrm>
          <a:prstGeom prst="roundRect">
            <a:avLst>
              <a:gd name="adj" fmla="val 7167"/>
            </a:avLst>
          </a:prstGeom>
          <a:solidFill>
            <a:schemeClr val="accent2">
              <a:lumMod val="20000"/>
              <a:lumOff val="80000"/>
            </a:schemeClr>
          </a:solidFill>
          <a:ln>
            <a:solidFill>
              <a:schemeClr val="accent2">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b="1">
                <a:solidFill>
                  <a:schemeClr val="accent2">
                    <a:lumMod val="50000"/>
                  </a:schemeClr>
                </a:solidFill>
                <a:latin typeface="微软雅黑" panose="020B0503020204020204" pitchFamily="34" charset="-122"/>
                <a:ea typeface="微软雅黑" panose="020B0503020204020204" pitchFamily="34" charset="-122"/>
              </a:rPr>
              <a:t>Validation</a:t>
            </a:r>
            <a:endParaRPr lang="en-US" altLang="zh-CN" sz="1000" b="1">
              <a:solidFill>
                <a:schemeClr val="accent2">
                  <a:lumMod val="50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3875405" y="4328160"/>
            <a:ext cx="1428750" cy="356870"/>
          </a:xfrm>
          <a:prstGeom prst="roundRect">
            <a:avLst>
              <a:gd name="adj" fmla="val 7167"/>
            </a:avLst>
          </a:prstGeom>
          <a:solidFill>
            <a:schemeClr val="accent2">
              <a:lumMod val="20000"/>
              <a:lumOff val="80000"/>
            </a:schemeClr>
          </a:solidFill>
          <a:ln>
            <a:solidFill>
              <a:schemeClr val="accent2">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b="1">
                <a:solidFill>
                  <a:schemeClr val="accent2">
                    <a:lumMod val="50000"/>
                  </a:schemeClr>
                </a:solidFill>
                <a:latin typeface="微软雅黑" panose="020B0503020204020204" pitchFamily="34" charset="-122"/>
                <a:ea typeface="微软雅黑" panose="020B0503020204020204" pitchFamily="34" charset="-122"/>
              </a:rPr>
              <a:t>Transaction</a:t>
            </a:r>
            <a:endParaRPr lang="en-US" altLang="zh-CN" sz="1000" b="1">
              <a:solidFill>
                <a:schemeClr val="accent2">
                  <a:lumMod val="50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3875405" y="5190490"/>
            <a:ext cx="1428750" cy="356870"/>
          </a:xfrm>
          <a:prstGeom prst="roundRect">
            <a:avLst>
              <a:gd name="adj" fmla="val 7167"/>
            </a:avLst>
          </a:prstGeom>
          <a:solidFill>
            <a:schemeClr val="accent2">
              <a:lumMod val="20000"/>
              <a:lumOff val="80000"/>
            </a:schemeClr>
          </a:solidFill>
          <a:ln>
            <a:solidFill>
              <a:schemeClr val="accent2">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b="1">
                <a:solidFill>
                  <a:schemeClr val="accent2">
                    <a:lumMod val="50000"/>
                  </a:schemeClr>
                </a:solidFill>
                <a:latin typeface="微软雅黑" panose="020B0503020204020204" pitchFamily="34" charset="-122"/>
                <a:ea typeface="微软雅黑" panose="020B0503020204020204" pitchFamily="34" charset="-122"/>
              </a:rPr>
              <a:t>AOP</a:t>
            </a:r>
            <a:endParaRPr lang="en-US" altLang="zh-CN" sz="1000" b="1">
              <a:solidFill>
                <a:schemeClr val="accent2">
                  <a:lumMod val="50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6664325" y="3401060"/>
            <a:ext cx="1644650" cy="356870"/>
          </a:xfrm>
          <a:prstGeom prst="roundRect">
            <a:avLst>
              <a:gd name="adj" fmla="val 7167"/>
            </a:avLst>
          </a:prstGeom>
          <a:solidFill>
            <a:schemeClr val="accent4">
              <a:lumMod val="20000"/>
              <a:lumOff val="80000"/>
            </a:schemeClr>
          </a:solidFill>
          <a:ln>
            <a:solidFill>
              <a:schemeClr val="accent4">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b="1">
                <a:solidFill>
                  <a:schemeClr val="accent4">
                    <a:lumMod val="50000"/>
                  </a:schemeClr>
                </a:solidFill>
                <a:latin typeface="微软雅黑" panose="020B0503020204020204" pitchFamily="34" charset="-122"/>
                <a:ea typeface="微软雅黑" panose="020B0503020204020204" pitchFamily="34" charset="-122"/>
              </a:rPr>
              <a:t>Component </a:t>
            </a:r>
            <a:r>
              <a:rPr lang="zh-CN" altLang="en-US" sz="1000" b="1">
                <a:solidFill>
                  <a:schemeClr val="accent4">
                    <a:lumMod val="50000"/>
                  </a:schemeClr>
                </a:solidFill>
                <a:latin typeface="微软雅黑" panose="020B0503020204020204" pitchFamily="34" charset="-122"/>
                <a:ea typeface="微软雅黑" panose="020B0503020204020204" pitchFamily="34" charset="-122"/>
              </a:rPr>
              <a:t>派生模式</a:t>
            </a:r>
            <a:endParaRPr lang="zh-CN" altLang="en-US" sz="1000" b="1">
              <a:solidFill>
                <a:schemeClr val="accent4">
                  <a:lumMod val="50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6657340" y="4272280"/>
            <a:ext cx="1644650" cy="356870"/>
          </a:xfrm>
          <a:prstGeom prst="roundRect">
            <a:avLst>
              <a:gd name="adj" fmla="val 7167"/>
            </a:avLst>
          </a:prstGeom>
          <a:solidFill>
            <a:schemeClr val="accent4">
              <a:lumMod val="20000"/>
              <a:lumOff val="80000"/>
            </a:schemeClr>
          </a:solidFill>
          <a:ln>
            <a:solidFill>
              <a:schemeClr val="accent4">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sz="1000" b="1">
                <a:solidFill>
                  <a:schemeClr val="accent4">
                    <a:lumMod val="50000"/>
                  </a:schemeClr>
                </a:solidFill>
                <a:latin typeface="微软雅黑" panose="020B0503020204020204" pitchFamily="34" charset="-122"/>
                <a:ea typeface="微软雅黑" panose="020B0503020204020204" pitchFamily="34" charset="-122"/>
              </a:rPr>
              <a:t>Enable </a:t>
            </a:r>
            <a:r>
              <a:rPr lang="zh-CN" altLang="en-US" sz="1000" b="1">
                <a:solidFill>
                  <a:schemeClr val="accent4">
                    <a:lumMod val="50000"/>
                  </a:schemeClr>
                </a:solidFill>
                <a:latin typeface="微软雅黑" panose="020B0503020204020204" pitchFamily="34" charset="-122"/>
                <a:ea typeface="微软雅黑" panose="020B0503020204020204" pitchFamily="34" charset="-122"/>
              </a:rPr>
              <a:t>模块驱动模式</a:t>
            </a:r>
            <a:endParaRPr lang="zh-CN" altLang="en-US" sz="1000" b="1">
              <a:solidFill>
                <a:schemeClr val="accent4">
                  <a:lumMod val="50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9566910" y="2562860"/>
            <a:ext cx="1422400" cy="356870"/>
          </a:xfrm>
          <a:prstGeom prst="roundRect">
            <a:avLst>
              <a:gd name="adj" fmla="val 7167"/>
            </a:avLst>
          </a:prstGeom>
          <a:solidFill>
            <a:schemeClr val="accent6">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sz="1000" b="1">
                <a:solidFill>
                  <a:schemeClr val="accent6">
                    <a:lumMod val="50000"/>
                  </a:schemeClr>
                </a:solidFill>
                <a:latin typeface="微软雅黑" panose="020B0503020204020204" pitchFamily="34" charset="-122"/>
                <a:ea typeface="微软雅黑" panose="020B0503020204020204" pitchFamily="34" charset="-122"/>
              </a:rPr>
              <a:t>Starter </a:t>
            </a:r>
            <a:r>
              <a:rPr lang="zh-CN" altLang="en-US" sz="1000" b="1">
                <a:solidFill>
                  <a:schemeClr val="accent6">
                    <a:lumMod val="50000"/>
                  </a:schemeClr>
                </a:solidFill>
                <a:latin typeface="微软雅黑" panose="020B0503020204020204" pitchFamily="34" charset="-122"/>
                <a:ea typeface="微软雅黑" panose="020B0503020204020204" pitchFamily="34" charset="-122"/>
              </a:rPr>
              <a:t>特性</a:t>
            </a:r>
            <a:endParaRPr lang="zh-CN" altLang="en-US" sz="1000" b="1">
              <a:solidFill>
                <a:schemeClr val="accent6">
                  <a:lumMod val="50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566910" y="3412490"/>
            <a:ext cx="1422400" cy="356870"/>
          </a:xfrm>
          <a:prstGeom prst="roundRect">
            <a:avLst>
              <a:gd name="adj" fmla="val 7167"/>
            </a:avLst>
          </a:prstGeom>
          <a:solidFill>
            <a:schemeClr val="accent6">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zh-CN" sz="1000" b="1">
                <a:solidFill>
                  <a:schemeClr val="accent6">
                    <a:lumMod val="50000"/>
                  </a:schemeClr>
                </a:solidFill>
                <a:latin typeface="微软雅黑" panose="020B0503020204020204" pitchFamily="34" charset="-122"/>
                <a:ea typeface="微软雅黑" panose="020B0503020204020204" pitchFamily="34" charset="-122"/>
              </a:rPr>
              <a:t>外部化配置</a:t>
            </a:r>
            <a:r>
              <a:rPr lang="en-US" altLang="zh-CN" sz="1000" b="1">
                <a:solidFill>
                  <a:schemeClr val="accent6">
                    <a:lumMod val="50000"/>
                  </a:schemeClr>
                </a:solidFill>
                <a:latin typeface="微软雅黑" panose="020B0503020204020204" pitchFamily="34" charset="-122"/>
                <a:ea typeface="微软雅黑" panose="020B0503020204020204" pitchFamily="34" charset="-122"/>
              </a:rPr>
              <a:t> </a:t>
            </a:r>
            <a:r>
              <a:rPr lang="zh-CN" altLang="en-US" sz="1000" b="1">
                <a:solidFill>
                  <a:schemeClr val="accent6">
                    <a:lumMod val="50000"/>
                  </a:schemeClr>
                </a:solidFill>
                <a:latin typeface="微软雅黑" panose="020B0503020204020204" pitchFamily="34" charset="-122"/>
                <a:ea typeface="微软雅黑" panose="020B0503020204020204" pitchFamily="34" charset="-122"/>
              </a:rPr>
              <a:t>特性</a:t>
            </a:r>
            <a:endParaRPr lang="zh-CN" altLang="en-US" sz="1000" b="1">
              <a:solidFill>
                <a:schemeClr val="accent6">
                  <a:lumMod val="50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9566910" y="4272280"/>
            <a:ext cx="1422400" cy="356870"/>
          </a:xfrm>
          <a:prstGeom prst="roundRect">
            <a:avLst>
              <a:gd name="adj" fmla="val 7167"/>
            </a:avLst>
          </a:prstGeom>
          <a:solidFill>
            <a:schemeClr val="accent6">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zh-CN" sz="1000" b="1">
                <a:solidFill>
                  <a:schemeClr val="accent6">
                    <a:lumMod val="50000"/>
                  </a:schemeClr>
                </a:solidFill>
                <a:latin typeface="微软雅黑" panose="020B0503020204020204" pitchFamily="34" charset="-122"/>
                <a:ea typeface="微软雅黑" panose="020B0503020204020204" pitchFamily="34" charset="-122"/>
              </a:rPr>
              <a:t>自动装配</a:t>
            </a:r>
            <a:r>
              <a:rPr lang="en-US" altLang="zh-CN" sz="1000" b="1">
                <a:solidFill>
                  <a:schemeClr val="accent6">
                    <a:lumMod val="50000"/>
                  </a:schemeClr>
                </a:solidFill>
                <a:latin typeface="微软雅黑" panose="020B0503020204020204" pitchFamily="34" charset="-122"/>
                <a:ea typeface="微软雅黑" panose="020B0503020204020204" pitchFamily="34" charset="-122"/>
              </a:rPr>
              <a:t> </a:t>
            </a:r>
            <a:r>
              <a:rPr lang="zh-CN" altLang="en-US" sz="1000" b="1">
                <a:solidFill>
                  <a:schemeClr val="accent6">
                    <a:lumMod val="50000"/>
                  </a:schemeClr>
                </a:solidFill>
                <a:latin typeface="微软雅黑" panose="020B0503020204020204" pitchFamily="34" charset="-122"/>
                <a:ea typeface="微软雅黑" panose="020B0503020204020204" pitchFamily="34" charset="-122"/>
              </a:rPr>
              <a:t>特性</a:t>
            </a:r>
            <a:endParaRPr lang="zh-CN" altLang="en-US" sz="1000" b="1">
              <a:solidFill>
                <a:schemeClr val="accent6">
                  <a:lumMod val="50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566910" y="5190490"/>
            <a:ext cx="1422400" cy="356870"/>
          </a:xfrm>
          <a:prstGeom prst="roundRect">
            <a:avLst>
              <a:gd name="adj" fmla="val 7167"/>
            </a:avLst>
          </a:prstGeom>
          <a:solidFill>
            <a:schemeClr val="accent6">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b="1">
                <a:solidFill>
                  <a:schemeClr val="accent6">
                    <a:lumMod val="50000"/>
                  </a:schemeClr>
                </a:solidFill>
                <a:latin typeface="微软雅黑" panose="020B0503020204020204" pitchFamily="34" charset="-122"/>
                <a:ea typeface="微软雅黑" panose="020B0503020204020204" pitchFamily="34" charset="-122"/>
              </a:rPr>
              <a:t>Actuator </a:t>
            </a:r>
            <a:r>
              <a:rPr lang="zh-CN" altLang="en-US" sz="1000" b="1">
                <a:solidFill>
                  <a:schemeClr val="accent6">
                    <a:lumMod val="50000"/>
                  </a:schemeClr>
                </a:solidFill>
                <a:latin typeface="微软雅黑" panose="020B0503020204020204" pitchFamily="34" charset="-122"/>
                <a:ea typeface="微软雅黑" panose="020B0503020204020204" pitchFamily="34" charset="-122"/>
              </a:rPr>
              <a:t>特性</a:t>
            </a:r>
            <a:endParaRPr lang="zh-CN" altLang="en-US" sz="1000" b="1">
              <a:solidFill>
                <a:schemeClr val="accent6">
                  <a:lumMod val="50000"/>
                </a:schemeClr>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6664325" y="5190490"/>
            <a:ext cx="1644650" cy="356870"/>
          </a:xfrm>
          <a:prstGeom prst="roundRect">
            <a:avLst>
              <a:gd name="adj" fmla="val 7167"/>
            </a:avLst>
          </a:prstGeom>
          <a:solidFill>
            <a:schemeClr val="accent4">
              <a:lumMod val="20000"/>
              <a:lumOff val="80000"/>
            </a:schemeClr>
          </a:solidFill>
          <a:ln>
            <a:solidFill>
              <a:schemeClr val="accent4">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zh-CN" altLang="en-US" sz="1000" b="1">
                <a:solidFill>
                  <a:schemeClr val="accent4">
                    <a:lumMod val="50000"/>
                  </a:schemeClr>
                </a:solidFill>
                <a:latin typeface="微软雅黑" panose="020B0503020204020204" pitchFamily="34" charset="-122"/>
                <a:ea typeface="微软雅黑" panose="020B0503020204020204" pitchFamily="34" charset="-122"/>
              </a:rPr>
              <a:t>注解</a:t>
            </a:r>
            <a:r>
              <a:rPr lang="en-US" sz="1000" b="1">
                <a:solidFill>
                  <a:schemeClr val="accent4">
                    <a:lumMod val="50000"/>
                  </a:schemeClr>
                </a:solidFill>
                <a:latin typeface="微软雅黑" panose="020B0503020204020204" pitchFamily="34" charset="-122"/>
                <a:ea typeface="微软雅黑" panose="020B0503020204020204" pitchFamily="34" charset="-122"/>
              </a:rPr>
              <a:t> </a:t>
            </a:r>
            <a:r>
              <a:rPr lang="zh-CN" altLang="en-US" sz="1000" b="1">
                <a:solidFill>
                  <a:schemeClr val="accent4">
                    <a:lumMod val="50000"/>
                  </a:schemeClr>
                </a:solidFill>
                <a:latin typeface="微软雅黑" panose="020B0503020204020204" pitchFamily="34" charset="-122"/>
                <a:ea typeface="微软雅黑" panose="020B0503020204020204" pitchFamily="34" charset="-122"/>
              </a:rPr>
              <a:t>模式</a:t>
            </a:r>
            <a:endParaRPr lang="zh-CN" altLang="en-US" sz="1000" b="1">
              <a:solidFill>
                <a:schemeClr val="accent4">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sym typeface="+mn-ea"/>
              </a:rPr>
              <a:t>框架</a:t>
            </a:r>
            <a:r>
              <a:rPr lang="en-US" altLang="zh-CN" sz="2800" dirty="0">
                <a:sym typeface="+mn-ea"/>
              </a:rPr>
              <a:t> - </a:t>
            </a:r>
            <a:r>
              <a:rPr lang="zh-CN" altLang="en-US" sz="2800" dirty="0">
                <a:sym typeface="+mn-ea"/>
              </a:rPr>
              <a:t>功能设计</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2177415" cy="368300"/>
          </a:xfrm>
          <a:prstGeom prst="rect">
            <a:avLst/>
          </a:prstGeom>
          <a:noFill/>
        </p:spPr>
        <p:txBody>
          <a:bodyPr wrap="square" rtlCol="0">
            <a:spAutoFit/>
          </a:bodyPr>
          <a:p>
            <a:pPr marL="285750" indent="-285750">
              <a:lnSpc>
                <a:spcPct val="150000"/>
              </a:lnSpc>
              <a:buFont typeface="Wingdings" panose="05000000000000000000" charset="0"/>
              <a:buChar char="n"/>
            </a:pP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API </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设计</a:t>
            </a: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 Spring</a:t>
            </a:r>
            <a:endPar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6136005" y="2383155"/>
            <a:ext cx="5785485" cy="1257935"/>
          </a:xfrm>
          <a:prstGeom prst="roundRect">
            <a:avLst>
              <a:gd name="adj" fmla="val 1114"/>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6136005" y="913130"/>
            <a:ext cx="5785485" cy="1262380"/>
          </a:xfrm>
          <a:prstGeom prst="roundRect">
            <a:avLst>
              <a:gd name="adj" fmla="val 1114"/>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标题 1"/>
          <p:cNvSpPr>
            <a:spLocks noGrp="1"/>
          </p:cNvSpPr>
          <p:nvPr>
            <p:ph type="title"/>
          </p:nvPr>
        </p:nvSpPr>
        <p:spPr>
          <a:xfrm>
            <a:off x="1674289" y="255441"/>
            <a:ext cx="3724589" cy="526948"/>
          </a:xfrm>
        </p:spPr>
        <p:txBody>
          <a:bodyPr/>
          <a:lstStyle/>
          <a:p>
            <a:r>
              <a:rPr lang="zh-CN" altLang="en-US" sz="2800" dirty="0"/>
              <a:t>框架</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2177415" cy="368300"/>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什么是框架？</a:t>
            </a:r>
            <a:endPar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圆角矩形 2"/>
          <p:cNvSpPr/>
          <p:nvPr/>
        </p:nvSpPr>
        <p:spPr>
          <a:xfrm>
            <a:off x="8456295" y="1419860"/>
            <a:ext cx="1183005" cy="589915"/>
          </a:xfrm>
          <a:prstGeom prst="roundRect">
            <a:avLst>
              <a:gd name="adj" fmla="val 3416"/>
            </a:avLst>
          </a:prstGeom>
          <a:solidFill>
            <a:schemeClr val="accent6">
              <a:lumMod val="20000"/>
              <a:lumOff val="80000"/>
            </a:schemeClr>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ctr">
              <a:lnSpc>
                <a:spcPct val="150000"/>
              </a:lnSpc>
              <a:buClrTx/>
              <a:buSzTx/>
              <a:buFontTx/>
            </a:pPr>
            <a:r>
              <a:rPr lang="zh-CN" altLang="en-US" sz="1000" b="1">
                <a:solidFill>
                  <a:srgbClr val="C00000"/>
                </a:solidFill>
                <a:latin typeface="微软雅黑" panose="020B0503020204020204" pitchFamily="34" charset="-122"/>
                <a:ea typeface="微软雅黑" panose="020B0503020204020204" pitchFamily="34" charset="-122"/>
                <a:sym typeface="+mn-ea"/>
              </a:rPr>
              <a:t>依赖倒置原则</a:t>
            </a:r>
            <a:endParaRPr lang="zh-CN" altLang="en-US" sz="1000" b="1">
              <a:solidFill>
                <a:srgbClr val="C00000"/>
              </a:solidFill>
              <a:latin typeface="微软雅黑" panose="020B0503020204020204" pitchFamily="34" charset="-122"/>
              <a:ea typeface="微软雅黑" panose="020B0503020204020204" pitchFamily="34" charset="-122"/>
              <a:sym typeface="+mn-ea"/>
            </a:endParaRPr>
          </a:p>
          <a:p>
            <a:pPr lvl="0" algn="ctr">
              <a:lnSpc>
                <a:spcPct val="150000"/>
              </a:lnSpc>
              <a:buClrTx/>
              <a:buSzTx/>
              <a:buFontTx/>
            </a:pPr>
            <a:r>
              <a:rPr lang="en-US" altLang="zh-CN" sz="1000" b="1">
                <a:solidFill>
                  <a:srgbClr val="C00000"/>
                </a:solidFill>
                <a:latin typeface="微软雅黑" panose="020B0503020204020204" pitchFamily="34" charset="-122"/>
                <a:ea typeface="微软雅黑" panose="020B0503020204020204" pitchFamily="34" charset="-122"/>
                <a:sym typeface="+mn-ea"/>
              </a:rPr>
              <a:t>DIP</a:t>
            </a:r>
            <a:endParaRPr lang="en-US" altLang="zh-CN" sz="1000" b="1">
              <a:solidFill>
                <a:srgbClr val="C00000"/>
              </a:solidFill>
              <a:latin typeface="微软雅黑" panose="020B0503020204020204" pitchFamily="34" charset="-122"/>
              <a:ea typeface="微软雅黑" panose="020B0503020204020204" pitchFamily="34" charset="-122"/>
              <a:sym typeface="+mn-ea"/>
            </a:endParaRPr>
          </a:p>
        </p:txBody>
      </p:sp>
      <p:sp>
        <p:nvSpPr>
          <p:cNvPr id="4" name="圆角矩形 3"/>
          <p:cNvSpPr/>
          <p:nvPr/>
        </p:nvSpPr>
        <p:spPr>
          <a:xfrm>
            <a:off x="6584315" y="2949575"/>
            <a:ext cx="1183005" cy="436880"/>
          </a:xfrm>
          <a:prstGeom prst="roundRect">
            <a:avLst>
              <a:gd name="adj" fmla="val 3416"/>
            </a:avLst>
          </a:prstGeom>
          <a:solidFill>
            <a:schemeClr val="accent4">
              <a:lumMod val="20000"/>
              <a:lumOff val="80000"/>
            </a:schemeClr>
          </a:solidFill>
          <a:ln>
            <a:solidFill>
              <a:schemeClr val="accent4">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ctr"/>
          <a:p>
            <a:pPr algn="ctr"/>
            <a:r>
              <a:rPr lang="zh-CN" altLang="en-US" sz="1000" b="1">
                <a:solidFill>
                  <a:schemeClr val="tx1"/>
                </a:solidFill>
                <a:latin typeface="微软雅黑" panose="020B0503020204020204" pitchFamily="34" charset="-122"/>
                <a:ea typeface="微软雅黑" panose="020B0503020204020204" pitchFamily="34" charset="-122"/>
              </a:rPr>
              <a:t>封装</a:t>
            </a:r>
            <a:endParaRPr lang="zh-CN" altLang="en-US" sz="1000" b="1">
              <a:solidFill>
                <a:schemeClr val="tx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0282555" y="2949575"/>
            <a:ext cx="1280795" cy="436880"/>
          </a:xfrm>
          <a:prstGeom prst="roundRect">
            <a:avLst>
              <a:gd name="adj" fmla="val 3416"/>
            </a:avLst>
          </a:prstGeom>
          <a:solidFill>
            <a:schemeClr val="accent4">
              <a:lumMod val="20000"/>
              <a:lumOff val="80000"/>
            </a:schemeClr>
          </a:solidFill>
          <a:ln>
            <a:solidFill>
              <a:schemeClr val="accent4">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ctr"/>
          <a:p>
            <a:pPr algn="ctr"/>
            <a:r>
              <a:rPr lang="zh-CN" altLang="en-US" sz="1000" b="1">
                <a:solidFill>
                  <a:schemeClr val="tx1"/>
                </a:solidFill>
                <a:latin typeface="微软雅黑" panose="020B0503020204020204" pitchFamily="34" charset="-122"/>
                <a:ea typeface="微软雅黑" panose="020B0503020204020204" pitchFamily="34" charset="-122"/>
              </a:rPr>
              <a:t>多态</a:t>
            </a:r>
            <a:endParaRPr lang="zh-CN" altLang="en-US" sz="1000" b="1">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96240" y="1721485"/>
            <a:ext cx="5380990" cy="4799965"/>
          </a:xfrm>
          <a:prstGeom prst="rect">
            <a:avLst/>
          </a:prstGeom>
          <a:noFill/>
        </p:spPr>
        <p:txBody>
          <a:bodyPr wrap="square" rtlCol="0" anchor="t">
            <a:spAutoFit/>
          </a:bodyPr>
          <a:p>
            <a:pPr>
              <a:lnSpc>
                <a:spcPct val="150000"/>
              </a:lnSpc>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经常听到有人在说，我们项目使用了某某框架，有下面几类问题需要思考？</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从代码层面，项目归属于框架，还是框架归属于项目？</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框架解决了什么样的问题？效率、性能、规范？</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如果不使用框架，我们的开发会是什么样子？脚本式开发</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mj-lt"/>
              <a:buNone/>
            </a:pP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buFont typeface="+mj-lt"/>
              <a:buNone/>
            </a:pP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为什么要有生命周期管理？在框架的设计中，生命周期是必须的吗？</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依赖倒置是什么意思，</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设计为什么这么重要？</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为什么大部分的框架都会提供</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SPI</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的机制？</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为什么不管是什么类型的面向对象的语言，都有接口的概念？</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mj-lt"/>
              <a:buAutoNum type="arabicPeriod"/>
            </a:pP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buFont typeface="+mj-lt"/>
              <a:buNone/>
            </a:pP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为什么会衍生出来这几类设计模式？</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设计模式和面向对象的设计思想有什么关联？</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框架的设计和上述概念都有所关联，你是如何体会的？</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mj-lt"/>
              <a:buAutoNum type="arabicPeriod"/>
            </a:pP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圆角矩形 9"/>
          <p:cNvSpPr/>
          <p:nvPr/>
        </p:nvSpPr>
        <p:spPr>
          <a:xfrm>
            <a:off x="10282555" y="1419860"/>
            <a:ext cx="1281430" cy="589915"/>
          </a:xfrm>
          <a:prstGeom prst="roundRect">
            <a:avLst>
              <a:gd name="adj" fmla="val 3416"/>
            </a:avLst>
          </a:prstGeom>
          <a:solidFill>
            <a:schemeClr val="accent6">
              <a:lumMod val="20000"/>
              <a:lumOff val="80000"/>
            </a:schemeClr>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p>
            <a:pPr algn="ctr">
              <a:lnSpc>
                <a:spcPct val="150000"/>
              </a:lnSpc>
            </a:pPr>
            <a:r>
              <a:rPr lang="zh-CN" altLang="en-US" sz="1000" b="1">
                <a:solidFill>
                  <a:srgbClr val="C00000"/>
                </a:solidFill>
                <a:latin typeface="微软雅黑" panose="020B0503020204020204" pitchFamily="34" charset="-122"/>
                <a:ea typeface="微软雅黑" panose="020B0503020204020204" pitchFamily="34" charset="-122"/>
              </a:rPr>
              <a:t>里氏代换原则</a:t>
            </a:r>
            <a:endParaRPr lang="zh-CN" altLang="en-US" sz="1000" b="1">
              <a:solidFill>
                <a:srgbClr val="C00000"/>
              </a:solidFill>
              <a:latin typeface="微软雅黑" panose="020B0503020204020204" pitchFamily="34" charset="-122"/>
              <a:ea typeface="微软雅黑" panose="020B0503020204020204" pitchFamily="34" charset="-122"/>
            </a:endParaRPr>
          </a:p>
          <a:p>
            <a:pPr algn="ctr">
              <a:lnSpc>
                <a:spcPct val="150000"/>
              </a:lnSpc>
            </a:pPr>
            <a:r>
              <a:rPr lang="en-US" altLang="zh-CN" sz="1000" b="1">
                <a:solidFill>
                  <a:srgbClr val="C00000"/>
                </a:solidFill>
                <a:latin typeface="微软雅黑" panose="020B0503020204020204" pitchFamily="34" charset="-122"/>
                <a:ea typeface="微软雅黑" panose="020B0503020204020204" pitchFamily="34" charset="-122"/>
              </a:rPr>
              <a:t>LSP</a:t>
            </a:r>
            <a:endParaRPr lang="en-US" altLang="zh-CN" sz="1000" b="1">
              <a:solidFill>
                <a:srgbClr val="C00000"/>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6584315" y="1419860"/>
            <a:ext cx="1183005" cy="589915"/>
          </a:xfrm>
          <a:prstGeom prst="roundRect">
            <a:avLst>
              <a:gd name="adj" fmla="val 3416"/>
            </a:avLst>
          </a:prstGeom>
          <a:solidFill>
            <a:schemeClr val="accent6">
              <a:lumMod val="20000"/>
              <a:lumOff val="80000"/>
            </a:schemeClr>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ctr">
              <a:lnSpc>
                <a:spcPct val="150000"/>
              </a:lnSpc>
              <a:buClrTx/>
              <a:buSzTx/>
              <a:buFontTx/>
            </a:pPr>
            <a:r>
              <a:rPr lang="zh-CN" altLang="en-US" sz="1000" b="1">
                <a:solidFill>
                  <a:srgbClr val="C00000"/>
                </a:solidFill>
                <a:latin typeface="微软雅黑" panose="020B0503020204020204" pitchFamily="34" charset="-122"/>
                <a:ea typeface="微软雅黑" panose="020B0503020204020204" pitchFamily="34" charset="-122"/>
                <a:sym typeface="+mn-ea"/>
              </a:rPr>
              <a:t>开闭原则</a:t>
            </a:r>
            <a:endParaRPr lang="zh-CN" altLang="en-US" sz="1000" b="1">
              <a:solidFill>
                <a:srgbClr val="C00000"/>
              </a:solidFill>
              <a:latin typeface="微软雅黑" panose="020B0503020204020204" pitchFamily="34" charset="-122"/>
              <a:ea typeface="微软雅黑" panose="020B0503020204020204" pitchFamily="34" charset="-122"/>
              <a:sym typeface="+mn-ea"/>
            </a:endParaRPr>
          </a:p>
          <a:p>
            <a:pPr lvl="0" algn="ctr">
              <a:lnSpc>
                <a:spcPct val="150000"/>
              </a:lnSpc>
              <a:buClrTx/>
              <a:buSzTx/>
              <a:buFontTx/>
            </a:pPr>
            <a:r>
              <a:rPr lang="en-US" altLang="zh-CN" sz="1000" b="1">
                <a:solidFill>
                  <a:srgbClr val="C00000"/>
                </a:solidFill>
                <a:latin typeface="微软雅黑" panose="020B0503020204020204" pitchFamily="34" charset="-122"/>
                <a:ea typeface="微软雅黑" panose="020B0503020204020204" pitchFamily="34" charset="-122"/>
                <a:sym typeface="+mn-ea"/>
              </a:rPr>
              <a:t>OCP</a:t>
            </a:r>
            <a:endParaRPr lang="en-US" altLang="zh-CN" sz="1000" b="1">
              <a:solidFill>
                <a:srgbClr val="C00000"/>
              </a:solidFill>
              <a:latin typeface="微软雅黑" panose="020B0503020204020204" pitchFamily="34" charset="-122"/>
              <a:ea typeface="微软雅黑" panose="020B0503020204020204" pitchFamily="34" charset="-122"/>
              <a:sym typeface="+mn-ea"/>
            </a:endParaRPr>
          </a:p>
        </p:txBody>
      </p:sp>
      <p:sp>
        <p:nvSpPr>
          <p:cNvPr id="12" name="圆角矩形 11"/>
          <p:cNvSpPr/>
          <p:nvPr/>
        </p:nvSpPr>
        <p:spPr>
          <a:xfrm>
            <a:off x="8456295" y="2949575"/>
            <a:ext cx="1183005" cy="436880"/>
          </a:xfrm>
          <a:prstGeom prst="roundRect">
            <a:avLst>
              <a:gd name="adj" fmla="val 3416"/>
            </a:avLst>
          </a:prstGeom>
          <a:solidFill>
            <a:schemeClr val="accent4">
              <a:lumMod val="20000"/>
              <a:lumOff val="80000"/>
            </a:schemeClr>
          </a:solidFill>
          <a:ln>
            <a:solidFill>
              <a:schemeClr val="accent4">
                <a:lumMod val="50000"/>
              </a:schemeClr>
            </a:solidFill>
            <a:prstDash val="dashDot"/>
          </a:ln>
        </p:spPr>
        <p:style>
          <a:lnRef idx="2">
            <a:schemeClr val="accent4"/>
          </a:lnRef>
          <a:fillRef idx="1">
            <a:schemeClr val="lt1"/>
          </a:fillRef>
          <a:effectRef idx="0">
            <a:schemeClr val="accent4"/>
          </a:effectRef>
          <a:fontRef idx="minor">
            <a:schemeClr val="dk1"/>
          </a:fontRef>
        </p:style>
        <p:txBody>
          <a:bodyPr rtlCol="0" anchor="ctr"/>
          <a:p>
            <a:pPr algn="ctr"/>
            <a:r>
              <a:rPr lang="zh-CN" altLang="en-US" sz="1000" b="1">
                <a:solidFill>
                  <a:schemeClr val="tx1"/>
                </a:solidFill>
                <a:latin typeface="微软雅黑" panose="020B0503020204020204" pitchFamily="34" charset="-122"/>
                <a:ea typeface="微软雅黑" panose="020B0503020204020204" pitchFamily="34" charset="-122"/>
              </a:rPr>
              <a:t>继承</a:t>
            </a:r>
            <a:endParaRPr lang="zh-CN" altLang="en-US" sz="1000" b="1">
              <a:solidFill>
                <a:schemeClr val="tx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151245" y="954405"/>
            <a:ext cx="1294130" cy="245110"/>
          </a:xfrm>
          <a:prstGeom prst="rect">
            <a:avLst/>
          </a:prstGeom>
          <a:noFill/>
        </p:spPr>
        <p:txBody>
          <a:bodyPr wrap="square" rtlCol="0">
            <a:spAutoFit/>
          </a:bodyPr>
          <a:p>
            <a:r>
              <a:rPr lang="zh-CN" altLang="en-US" sz="1000" b="1">
                <a:solidFill>
                  <a:schemeClr val="accent6">
                    <a:lumMod val="75000"/>
                  </a:schemeClr>
                </a:solidFill>
                <a:latin typeface="微软雅黑" panose="020B0503020204020204" pitchFamily="34" charset="-122"/>
                <a:ea typeface="微软雅黑" panose="020B0503020204020204" pitchFamily="34" charset="-122"/>
              </a:rPr>
              <a:t>设计原则（</a:t>
            </a:r>
            <a:r>
              <a:rPr lang="en-US" altLang="zh-CN" sz="1000" b="1">
                <a:solidFill>
                  <a:schemeClr val="accent6">
                    <a:lumMod val="75000"/>
                  </a:schemeClr>
                </a:solidFill>
                <a:latin typeface="微软雅黑" panose="020B0503020204020204" pitchFamily="34" charset="-122"/>
                <a:ea typeface="微软雅黑" panose="020B0503020204020204" pitchFamily="34" charset="-122"/>
              </a:rPr>
              <a:t>OOD</a:t>
            </a:r>
            <a:r>
              <a:rPr lang="zh-CN" altLang="en-US" sz="1000" b="1">
                <a:solidFill>
                  <a:schemeClr val="accent6">
                    <a:lumMod val="75000"/>
                  </a:schemeClr>
                </a:solidFill>
                <a:latin typeface="微软雅黑" panose="020B0503020204020204" pitchFamily="34" charset="-122"/>
                <a:ea typeface="微软雅黑" panose="020B0503020204020204" pitchFamily="34" charset="-122"/>
              </a:rPr>
              <a:t>）</a:t>
            </a:r>
            <a:endParaRPr lang="zh-CN" altLang="en-US" sz="1000" b="1">
              <a:solidFill>
                <a:schemeClr val="accent6">
                  <a:lumMod val="7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138545" y="2454910"/>
            <a:ext cx="1306830" cy="245110"/>
          </a:xfrm>
          <a:prstGeom prst="rect">
            <a:avLst/>
          </a:prstGeom>
          <a:noFill/>
        </p:spPr>
        <p:txBody>
          <a:bodyPr wrap="square" rtlCol="0">
            <a:spAutoFit/>
          </a:bodyPr>
          <a:p>
            <a:r>
              <a:rPr lang="zh-CN" altLang="en-US" sz="1000" b="1">
                <a:solidFill>
                  <a:schemeClr val="accent4">
                    <a:lumMod val="75000"/>
                  </a:schemeClr>
                </a:solidFill>
                <a:latin typeface="微软雅黑" panose="020B0503020204020204" pitchFamily="34" charset="-122"/>
                <a:ea typeface="微软雅黑" panose="020B0503020204020204" pitchFamily="34" charset="-122"/>
              </a:rPr>
              <a:t>面向对象（</a:t>
            </a:r>
            <a:r>
              <a:rPr lang="en-US" altLang="zh-CN" sz="1000" b="1">
                <a:solidFill>
                  <a:schemeClr val="accent4">
                    <a:lumMod val="75000"/>
                  </a:schemeClr>
                </a:solidFill>
                <a:latin typeface="微软雅黑" panose="020B0503020204020204" pitchFamily="34" charset="-122"/>
                <a:ea typeface="微软雅黑" panose="020B0503020204020204" pitchFamily="34" charset="-122"/>
              </a:rPr>
              <a:t>OOP</a:t>
            </a:r>
            <a:r>
              <a:rPr lang="zh-CN" altLang="en-US" sz="1000" b="1">
                <a:solidFill>
                  <a:schemeClr val="accent4">
                    <a:lumMod val="75000"/>
                  </a:schemeClr>
                </a:solidFill>
                <a:latin typeface="微软雅黑" panose="020B0503020204020204" pitchFamily="34" charset="-122"/>
                <a:ea typeface="微软雅黑" panose="020B0503020204020204" pitchFamily="34" charset="-122"/>
              </a:rPr>
              <a:t>）</a:t>
            </a:r>
            <a:endParaRPr lang="zh-CN" altLang="en-US" sz="1000" b="1">
              <a:solidFill>
                <a:schemeClr val="accent4">
                  <a:lumMod val="7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6136005" y="3860165"/>
            <a:ext cx="5785485" cy="1262380"/>
          </a:xfrm>
          <a:prstGeom prst="roundRect">
            <a:avLst>
              <a:gd name="adj" fmla="val 1114"/>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圆角矩形 18"/>
          <p:cNvSpPr/>
          <p:nvPr/>
        </p:nvSpPr>
        <p:spPr>
          <a:xfrm>
            <a:off x="6584315" y="4448810"/>
            <a:ext cx="1183005" cy="436880"/>
          </a:xfrm>
          <a:prstGeom prst="roundRect">
            <a:avLst>
              <a:gd name="adj" fmla="val 3416"/>
            </a:avLst>
          </a:prstGeom>
          <a:solidFill>
            <a:schemeClr val="accent2">
              <a:lumMod val="20000"/>
              <a:lumOff val="80000"/>
            </a:schemeClr>
          </a:solidFill>
          <a:ln>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p>
            <a:pPr algn="ctr"/>
            <a:r>
              <a:rPr lang="zh-CN" altLang="en-US" sz="1000" b="1">
                <a:solidFill>
                  <a:schemeClr val="tx1"/>
                </a:solidFill>
                <a:latin typeface="微软雅黑" panose="020B0503020204020204" pitchFamily="34" charset="-122"/>
                <a:ea typeface="微软雅黑" panose="020B0503020204020204" pitchFamily="34" charset="-122"/>
              </a:rPr>
              <a:t>创建型</a:t>
            </a:r>
            <a:endParaRPr lang="zh-CN" altLang="en-US" sz="1000" b="1">
              <a:solidFill>
                <a:schemeClr val="tx1"/>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10282555" y="4448810"/>
            <a:ext cx="1280795" cy="436880"/>
          </a:xfrm>
          <a:prstGeom prst="roundRect">
            <a:avLst>
              <a:gd name="adj" fmla="val 3416"/>
            </a:avLst>
          </a:prstGeom>
          <a:solidFill>
            <a:schemeClr val="accent2">
              <a:lumMod val="20000"/>
              <a:lumOff val="80000"/>
            </a:schemeClr>
          </a:solidFill>
          <a:ln>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p>
            <a:pPr algn="ctr"/>
            <a:r>
              <a:rPr lang="zh-CN" altLang="en-US" sz="1000" b="1">
                <a:solidFill>
                  <a:schemeClr val="tx1"/>
                </a:solidFill>
                <a:latin typeface="微软雅黑" panose="020B0503020204020204" pitchFamily="34" charset="-122"/>
                <a:ea typeface="微软雅黑" panose="020B0503020204020204" pitchFamily="34" charset="-122"/>
              </a:rPr>
              <a:t>行为型</a:t>
            </a:r>
            <a:endParaRPr lang="zh-CN" altLang="en-US" sz="1000" b="1">
              <a:solidFill>
                <a:schemeClr val="tx1"/>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8456295" y="4448810"/>
            <a:ext cx="1183005" cy="436880"/>
          </a:xfrm>
          <a:prstGeom prst="roundRect">
            <a:avLst>
              <a:gd name="adj" fmla="val 3416"/>
            </a:avLst>
          </a:prstGeom>
          <a:solidFill>
            <a:schemeClr val="accent2">
              <a:lumMod val="20000"/>
              <a:lumOff val="80000"/>
            </a:schemeClr>
          </a:solidFill>
          <a:ln>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p>
            <a:pPr algn="ctr"/>
            <a:r>
              <a:rPr lang="zh-CN" altLang="en-US" sz="1000" b="1">
                <a:solidFill>
                  <a:schemeClr val="tx1"/>
                </a:solidFill>
                <a:latin typeface="微软雅黑" panose="020B0503020204020204" pitchFamily="34" charset="-122"/>
                <a:ea typeface="微软雅黑" panose="020B0503020204020204" pitchFamily="34" charset="-122"/>
              </a:rPr>
              <a:t>结构型</a:t>
            </a:r>
            <a:endParaRPr lang="zh-CN" altLang="en-US" sz="1000" b="1">
              <a:solidFill>
                <a:schemeClr val="tx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138545" y="3922395"/>
            <a:ext cx="1202690" cy="245110"/>
          </a:xfrm>
          <a:prstGeom prst="rect">
            <a:avLst/>
          </a:prstGeom>
          <a:noFill/>
        </p:spPr>
        <p:txBody>
          <a:bodyPr wrap="square" rtlCol="0">
            <a:spAutoFit/>
          </a:bodyPr>
          <a:p>
            <a:r>
              <a:rPr lang="zh-CN" altLang="en-US" sz="1000" b="1">
                <a:solidFill>
                  <a:schemeClr val="accent2">
                    <a:lumMod val="75000"/>
                  </a:schemeClr>
                </a:solidFill>
                <a:latin typeface="微软雅黑" panose="020B0503020204020204" pitchFamily="34" charset="-122"/>
                <a:ea typeface="微软雅黑" panose="020B0503020204020204" pitchFamily="34" charset="-122"/>
              </a:rPr>
              <a:t>设计模式</a:t>
            </a:r>
            <a:endParaRPr lang="zh-CN" altLang="en-US" sz="1000" b="1">
              <a:solidFill>
                <a:schemeClr val="accent2">
                  <a:lumMod val="75000"/>
                </a:schemeClr>
              </a:solidFill>
              <a:latin typeface="微软雅黑" panose="020B0503020204020204" pitchFamily="34" charset="-122"/>
              <a:ea typeface="微软雅黑" panose="020B0503020204020204" pitchFamily="34" charset="-122"/>
            </a:endParaRPr>
          </a:p>
        </p:txBody>
      </p:sp>
      <p:sp>
        <p:nvSpPr>
          <p:cNvPr id="23" name="圆角矩形 22"/>
          <p:cNvSpPr/>
          <p:nvPr/>
        </p:nvSpPr>
        <p:spPr>
          <a:xfrm>
            <a:off x="6151245" y="5353685"/>
            <a:ext cx="5770245" cy="1257935"/>
          </a:xfrm>
          <a:prstGeom prst="roundRect">
            <a:avLst>
              <a:gd name="adj" fmla="val 11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角矩形 23"/>
          <p:cNvSpPr/>
          <p:nvPr/>
        </p:nvSpPr>
        <p:spPr>
          <a:xfrm>
            <a:off x="6392545" y="5954395"/>
            <a:ext cx="1183005" cy="436880"/>
          </a:xfrm>
          <a:prstGeom prst="roundRect">
            <a:avLst>
              <a:gd name="adj" fmla="val 3416"/>
            </a:avLst>
          </a:prstGeom>
          <a:solidFill>
            <a:schemeClr val="accent1">
              <a:lumMod val="20000"/>
              <a:lumOff val="80000"/>
            </a:schemeClr>
          </a:solidFill>
          <a:ln>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b="1">
                <a:solidFill>
                  <a:schemeClr val="tx1"/>
                </a:solidFill>
                <a:latin typeface="微软雅黑" panose="020B0503020204020204" pitchFamily="34" charset="-122"/>
                <a:ea typeface="微软雅黑" panose="020B0503020204020204" pitchFamily="34" charset="-122"/>
              </a:rPr>
              <a:t>生命周期</a:t>
            </a:r>
            <a:endParaRPr lang="zh-CN" altLang="en-US" sz="1000" b="1">
              <a:solidFill>
                <a:schemeClr val="tx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9352915" y="5958840"/>
            <a:ext cx="1014095" cy="436880"/>
          </a:xfrm>
          <a:prstGeom prst="roundRect">
            <a:avLst>
              <a:gd name="adj" fmla="val 3416"/>
            </a:avLst>
          </a:prstGeom>
          <a:solidFill>
            <a:schemeClr val="accent1">
              <a:lumMod val="20000"/>
              <a:lumOff val="80000"/>
            </a:schemeClr>
          </a:solidFill>
          <a:ln>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p>
            <a:pPr algn="ctr"/>
            <a:r>
              <a:rPr lang="en-US" altLang="zh-CN" sz="1000" b="1">
                <a:solidFill>
                  <a:schemeClr val="tx1"/>
                </a:solidFill>
                <a:latin typeface="微软雅黑" panose="020B0503020204020204" pitchFamily="34" charset="-122"/>
                <a:ea typeface="微软雅黑" panose="020B0503020204020204" pitchFamily="34" charset="-122"/>
              </a:rPr>
              <a:t>API </a:t>
            </a:r>
            <a:r>
              <a:rPr lang="zh-CN" altLang="en-US" sz="1000" b="1">
                <a:solidFill>
                  <a:schemeClr val="tx1"/>
                </a:solidFill>
                <a:latin typeface="微软雅黑" panose="020B0503020204020204" pitchFamily="34" charset="-122"/>
                <a:ea typeface="微软雅黑" panose="020B0503020204020204" pitchFamily="34" charset="-122"/>
              </a:rPr>
              <a:t>设计</a:t>
            </a:r>
            <a:endParaRPr lang="zh-CN" altLang="en-US" sz="1000" b="1">
              <a:solidFill>
                <a:schemeClr val="tx1"/>
              </a:solidFill>
              <a:latin typeface="微软雅黑" panose="020B0503020204020204" pitchFamily="34" charset="-122"/>
              <a:ea typeface="微软雅黑" panose="020B0503020204020204" pitchFamily="34" charset="-122"/>
            </a:endParaRPr>
          </a:p>
        </p:txBody>
      </p:sp>
      <p:sp>
        <p:nvSpPr>
          <p:cNvPr id="26" name="圆角矩形 25"/>
          <p:cNvSpPr/>
          <p:nvPr/>
        </p:nvSpPr>
        <p:spPr>
          <a:xfrm>
            <a:off x="7878445" y="5958205"/>
            <a:ext cx="1183005" cy="436880"/>
          </a:xfrm>
          <a:prstGeom prst="roundRect">
            <a:avLst>
              <a:gd name="adj" fmla="val 3416"/>
            </a:avLst>
          </a:prstGeom>
          <a:solidFill>
            <a:schemeClr val="accent1">
              <a:lumMod val="20000"/>
              <a:lumOff val="80000"/>
            </a:schemeClr>
          </a:solidFill>
          <a:ln>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b="1">
                <a:solidFill>
                  <a:schemeClr val="tx1"/>
                </a:solidFill>
                <a:latin typeface="微软雅黑" panose="020B0503020204020204" pitchFamily="34" charset="-122"/>
                <a:ea typeface="微软雅黑" panose="020B0503020204020204" pitchFamily="34" charset="-122"/>
              </a:rPr>
              <a:t>组件注册</a:t>
            </a:r>
            <a:endParaRPr lang="zh-CN" altLang="en-US" sz="1000" b="1">
              <a:solidFill>
                <a:schemeClr val="tx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153785" y="5415915"/>
            <a:ext cx="1202690" cy="245110"/>
          </a:xfrm>
          <a:prstGeom prst="rect">
            <a:avLst/>
          </a:prstGeom>
          <a:noFill/>
        </p:spPr>
        <p:txBody>
          <a:bodyPr wrap="square" rtlCol="0">
            <a:spAutoFit/>
          </a:bodyPr>
          <a:p>
            <a:r>
              <a:rPr lang="zh-CN" altLang="en-US" sz="1000" b="1">
                <a:solidFill>
                  <a:schemeClr val="accent1">
                    <a:lumMod val="75000"/>
                  </a:schemeClr>
                </a:solidFill>
                <a:latin typeface="微软雅黑" panose="020B0503020204020204" pitchFamily="34" charset="-122"/>
                <a:ea typeface="微软雅黑" panose="020B0503020204020204" pitchFamily="34" charset="-122"/>
              </a:rPr>
              <a:t>框架功能</a:t>
            </a:r>
            <a:endParaRPr lang="zh-CN" altLang="en-US" sz="10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10602595" y="5478780"/>
            <a:ext cx="490220" cy="226060"/>
          </a:xfrm>
          <a:prstGeom prst="roundRect">
            <a:avLst/>
          </a:prstGeom>
          <a:solidFill>
            <a:schemeClr val="accent1">
              <a:lumMod val="20000"/>
              <a:lumOff val="80000"/>
            </a:schemeClr>
          </a:solidFill>
          <a:ln>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000">
                <a:latin typeface="微软雅黑" panose="020B0503020204020204" pitchFamily="34" charset="-122"/>
                <a:ea typeface="微软雅黑" panose="020B0503020204020204" pitchFamily="34" charset="-122"/>
              </a:rPr>
              <a:t>IOC</a:t>
            </a:r>
            <a:endParaRPr lang="en-US" altLang="zh-CN" sz="1000">
              <a:latin typeface="微软雅黑" panose="020B0503020204020204" pitchFamily="34" charset="-122"/>
              <a:ea typeface="微软雅黑" panose="020B0503020204020204" pitchFamily="34" charset="-122"/>
            </a:endParaRPr>
          </a:p>
        </p:txBody>
      </p:sp>
      <p:sp>
        <p:nvSpPr>
          <p:cNvPr id="29" name="圆角矩形 28"/>
          <p:cNvSpPr/>
          <p:nvPr/>
        </p:nvSpPr>
        <p:spPr>
          <a:xfrm>
            <a:off x="11308080" y="5479415"/>
            <a:ext cx="462915" cy="226060"/>
          </a:xfrm>
          <a:prstGeom prst="roundRect">
            <a:avLst/>
          </a:prstGeom>
          <a:solidFill>
            <a:schemeClr val="accent1">
              <a:lumMod val="20000"/>
              <a:lumOff val="80000"/>
            </a:schemeClr>
          </a:solidFill>
          <a:ln>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000">
                <a:latin typeface="微软雅黑" panose="020B0503020204020204" pitchFamily="34" charset="-122"/>
                <a:ea typeface="微软雅黑" panose="020B0503020204020204" pitchFamily="34" charset="-122"/>
              </a:rPr>
              <a:t>DI</a:t>
            </a:r>
            <a:endParaRPr lang="en-US" altLang="zh-CN" sz="1000">
              <a:latin typeface="微软雅黑" panose="020B0503020204020204" pitchFamily="34" charset="-122"/>
              <a:ea typeface="微软雅黑" panose="020B0503020204020204" pitchFamily="34" charset="-122"/>
            </a:endParaRPr>
          </a:p>
        </p:txBody>
      </p:sp>
      <p:sp>
        <p:nvSpPr>
          <p:cNvPr id="30" name="圆角矩形 29"/>
          <p:cNvSpPr/>
          <p:nvPr/>
        </p:nvSpPr>
        <p:spPr>
          <a:xfrm>
            <a:off x="7471410" y="1028700"/>
            <a:ext cx="713105" cy="226060"/>
          </a:xfrm>
          <a:prstGeom prst="roundRect">
            <a:avLst/>
          </a:prstGeom>
          <a:solidFill>
            <a:schemeClr val="accent6">
              <a:lumMod val="20000"/>
              <a:lumOff val="80000"/>
            </a:schemeClr>
          </a:solidFill>
          <a:ln>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latin typeface="微软雅黑" panose="020B0503020204020204" pitchFamily="34" charset="-122"/>
                <a:ea typeface="微软雅黑" panose="020B0503020204020204" pitchFamily="34" charset="-122"/>
              </a:rPr>
              <a:t>单一职责</a:t>
            </a:r>
            <a:endParaRPr lang="zh-CN" altLang="en-US" sz="1000">
              <a:latin typeface="微软雅黑" panose="020B0503020204020204" pitchFamily="34" charset="-122"/>
              <a:ea typeface="微软雅黑" panose="020B0503020204020204" pitchFamily="34" charset="-122"/>
            </a:endParaRPr>
          </a:p>
        </p:txBody>
      </p:sp>
      <p:sp>
        <p:nvSpPr>
          <p:cNvPr id="31" name="圆角矩形 30"/>
          <p:cNvSpPr/>
          <p:nvPr/>
        </p:nvSpPr>
        <p:spPr>
          <a:xfrm>
            <a:off x="8312785" y="1028700"/>
            <a:ext cx="713105" cy="226060"/>
          </a:xfrm>
          <a:prstGeom prst="roundRect">
            <a:avLst/>
          </a:prstGeom>
          <a:solidFill>
            <a:schemeClr val="accent6">
              <a:lumMod val="20000"/>
              <a:lumOff val="80000"/>
            </a:schemeClr>
          </a:solidFill>
          <a:ln>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latin typeface="微软雅黑" panose="020B0503020204020204" pitchFamily="34" charset="-122"/>
                <a:ea typeface="微软雅黑" panose="020B0503020204020204" pitchFamily="34" charset="-122"/>
              </a:rPr>
              <a:t>接口隔离</a:t>
            </a:r>
            <a:endParaRPr lang="zh-CN" altLang="en-US" sz="1000">
              <a:latin typeface="微软雅黑" panose="020B0503020204020204" pitchFamily="34" charset="-122"/>
              <a:ea typeface="微软雅黑" panose="020B0503020204020204" pitchFamily="34" charset="-122"/>
            </a:endParaRPr>
          </a:p>
        </p:txBody>
      </p:sp>
      <p:sp>
        <p:nvSpPr>
          <p:cNvPr id="32" name="圆角矩形 31"/>
          <p:cNvSpPr/>
          <p:nvPr/>
        </p:nvSpPr>
        <p:spPr>
          <a:xfrm>
            <a:off x="9150350" y="1028700"/>
            <a:ext cx="549275" cy="226060"/>
          </a:xfrm>
          <a:prstGeom prst="roundRect">
            <a:avLst/>
          </a:prstGeom>
          <a:solidFill>
            <a:schemeClr val="accent6">
              <a:lumMod val="20000"/>
              <a:lumOff val="80000"/>
            </a:schemeClr>
          </a:solidFill>
          <a:ln>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000">
                <a:latin typeface="微软雅黑" panose="020B0503020204020204" pitchFamily="34" charset="-122"/>
                <a:ea typeface="微软雅黑" panose="020B0503020204020204" pitchFamily="34" charset="-122"/>
              </a:rPr>
              <a:t>DRY</a:t>
            </a:r>
            <a:endParaRPr lang="en-US" altLang="zh-CN" sz="1000">
              <a:latin typeface="微软雅黑" panose="020B0503020204020204" pitchFamily="34" charset="-122"/>
              <a:ea typeface="微软雅黑" panose="020B0503020204020204" pitchFamily="34" charset="-122"/>
            </a:endParaRPr>
          </a:p>
        </p:txBody>
      </p:sp>
      <p:sp>
        <p:nvSpPr>
          <p:cNvPr id="33" name="圆角矩形 32"/>
          <p:cNvSpPr/>
          <p:nvPr/>
        </p:nvSpPr>
        <p:spPr>
          <a:xfrm>
            <a:off x="9810750" y="1028700"/>
            <a:ext cx="549275" cy="226060"/>
          </a:xfrm>
          <a:prstGeom prst="roundRect">
            <a:avLst/>
          </a:prstGeom>
          <a:solidFill>
            <a:schemeClr val="accent6">
              <a:lumMod val="20000"/>
              <a:lumOff val="80000"/>
            </a:schemeClr>
          </a:solidFill>
          <a:ln>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000">
                <a:latin typeface="微软雅黑" panose="020B0503020204020204" pitchFamily="34" charset="-122"/>
                <a:ea typeface="微软雅黑" panose="020B0503020204020204" pitchFamily="34" charset="-122"/>
              </a:rPr>
              <a:t>KISS</a:t>
            </a:r>
            <a:endParaRPr lang="en-US" altLang="zh-CN" sz="1000">
              <a:latin typeface="微软雅黑" panose="020B0503020204020204" pitchFamily="34" charset="-122"/>
              <a:ea typeface="微软雅黑" panose="020B0503020204020204" pitchFamily="34" charset="-122"/>
            </a:endParaRPr>
          </a:p>
        </p:txBody>
      </p:sp>
      <p:sp>
        <p:nvSpPr>
          <p:cNvPr id="34" name="圆角矩形 33"/>
          <p:cNvSpPr/>
          <p:nvPr/>
        </p:nvSpPr>
        <p:spPr>
          <a:xfrm>
            <a:off x="10477500" y="1028700"/>
            <a:ext cx="660400" cy="226060"/>
          </a:xfrm>
          <a:prstGeom prst="roundRect">
            <a:avLst/>
          </a:prstGeom>
          <a:solidFill>
            <a:schemeClr val="accent6">
              <a:lumMod val="20000"/>
              <a:lumOff val="80000"/>
            </a:schemeClr>
          </a:solidFill>
          <a:ln>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000">
                <a:latin typeface="微软雅黑" panose="020B0503020204020204" pitchFamily="34" charset="-122"/>
                <a:ea typeface="微软雅黑" panose="020B0503020204020204" pitchFamily="34" charset="-122"/>
              </a:rPr>
              <a:t>YAGNI</a:t>
            </a:r>
            <a:endParaRPr lang="en-US" altLang="zh-CN" sz="1000">
              <a:latin typeface="微软雅黑" panose="020B0503020204020204" pitchFamily="34" charset="-122"/>
              <a:ea typeface="微软雅黑" panose="020B0503020204020204" pitchFamily="34" charset="-122"/>
            </a:endParaRPr>
          </a:p>
        </p:txBody>
      </p:sp>
      <p:sp>
        <p:nvSpPr>
          <p:cNvPr id="35" name="圆角矩形 34"/>
          <p:cNvSpPr/>
          <p:nvPr/>
        </p:nvSpPr>
        <p:spPr>
          <a:xfrm>
            <a:off x="11255375" y="1028700"/>
            <a:ext cx="477520" cy="226060"/>
          </a:xfrm>
          <a:prstGeom prst="roundRect">
            <a:avLst/>
          </a:prstGeom>
          <a:solidFill>
            <a:schemeClr val="accent6">
              <a:lumMod val="20000"/>
              <a:lumOff val="80000"/>
            </a:schemeClr>
          </a:solidFill>
          <a:ln>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000">
                <a:latin typeface="微软雅黑" panose="020B0503020204020204" pitchFamily="34" charset="-122"/>
                <a:ea typeface="微软雅黑" panose="020B0503020204020204" pitchFamily="34" charset="-122"/>
              </a:rPr>
              <a:t>LOD</a:t>
            </a:r>
            <a:endParaRPr lang="en-US" altLang="zh-CN" sz="1000">
              <a:latin typeface="微软雅黑" panose="020B0503020204020204" pitchFamily="34" charset="-122"/>
              <a:ea typeface="微软雅黑" panose="020B0503020204020204" pitchFamily="34" charset="-122"/>
            </a:endParaRPr>
          </a:p>
        </p:txBody>
      </p:sp>
      <p:sp>
        <p:nvSpPr>
          <p:cNvPr id="36" name="圆角矩形 35"/>
          <p:cNvSpPr/>
          <p:nvPr/>
        </p:nvSpPr>
        <p:spPr>
          <a:xfrm>
            <a:off x="8761730" y="2519045"/>
            <a:ext cx="549275" cy="226060"/>
          </a:xfrm>
          <a:prstGeom prst="roundRect">
            <a:avLst/>
          </a:prstGeom>
          <a:solidFill>
            <a:schemeClr val="accent4">
              <a:lumMod val="40000"/>
              <a:lumOff val="60000"/>
            </a:schemeClr>
          </a:solidFill>
          <a:ln>
            <a:solidFill>
              <a:schemeClr val="accent4">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latin typeface="微软雅黑" panose="020B0503020204020204" pitchFamily="34" charset="-122"/>
                <a:ea typeface="微软雅黑" panose="020B0503020204020204" pitchFamily="34" charset="-122"/>
              </a:rPr>
              <a:t>组合</a:t>
            </a:r>
            <a:endParaRPr lang="zh-CN" altLang="en-US" sz="1000">
              <a:latin typeface="微软雅黑" panose="020B0503020204020204" pitchFamily="34" charset="-122"/>
              <a:ea typeface="微软雅黑" panose="020B0503020204020204" pitchFamily="34" charset="-122"/>
            </a:endParaRPr>
          </a:p>
        </p:txBody>
      </p:sp>
      <p:sp>
        <p:nvSpPr>
          <p:cNvPr id="37" name="圆角矩形 36"/>
          <p:cNvSpPr/>
          <p:nvPr/>
        </p:nvSpPr>
        <p:spPr>
          <a:xfrm>
            <a:off x="10658475" y="5953760"/>
            <a:ext cx="1060450" cy="436880"/>
          </a:xfrm>
          <a:prstGeom prst="roundRect">
            <a:avLst>
              <a:gd name="adj" fmla="val 3416"/>
            </a:avLst>
          </a:prstGeom>
          <a:solidFill>
            <a:schemeClr val="accent1">
              <a:lumMod val="20000"/>
              <a:lumOff val="80000"/>
            </a:schemeClr>
          </a:solidFill>
          <a:ln>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p>
            <a:pPr algn="ctr"/>
            <a:r>
              <a:rPr lang="en-US" altLang="zh-CN" sz="1000" b="1">
                <a:solidFill>
                  <a:schemeClr val="tx1"/>
                </a:solidFill>
                <a:latin typeface="微软雅黑" panose="020B0503020204020204" pitchFamily="34" charset="-122"/>
                <a:ea typeface="微软雅黑" panose="020B0503020204020204" pitchFamily="34" charset="-122"/>
              </a:rPr>
              <a:t>SPI </a:t>
            </a:r>
            <a:r>
              <a:rPr lang="zh-CN" altLang="en-US" sz="1000" b="1">
                <a:solidFill>
                  <a:schemeClr val="tx1"/>
                </a:solidFill>
                <a:latin typeface="微软雅黑" panose="020B0503020204020204" pitchFamily="34" charset="-122"/>
                <a:ea typeface="微软雅黑" panose="020B0503020204020204" pitchFamily="34" charset="-122"/>
              </a:rPr>
              <a:t>机制</a:t>
            </a:r>
            <a:endParaRPr lang="zh-CN" altLang="en-US" sz="10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sym typeface="+mn-ea"/>
              </a:rPr>
              <a:t>框架</a:t>
            </a:r>
            <a:r>
              <a:rPr lang="en-US" altLang="zh-CN" sz="2800" dirty="0">
                <a:sym typeface="+mn-ea"/>
              </a:rPr>
              <a:t> - </a:t>
            </a:r>
            <a:r>
              <a:rPr lang="zh-CN" altLang="en-US" sz="2800" dirty="0">
                <a:sym typeface="+mn-ea"/>
              </a:rPr>
              <a:t>功能设计</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2863850" cy="368300"/>
          </a:xfrm>
          <a:prstGeom prst="rect">
            <a:avLst/>
          </a:prstGeom>
          <a:noFill/>
        </p:spPr>
        <p:txBody>
          <a:bodyPr wrap="square" rtlCol="0">
            <a:spAutoFit/>
          </a:bodyPr>
          <a:p>
            <a:pPr marL="285750" indent="-285750">
              <a:lnSpc>
                <a:spcPct val="150000"/>
              </a:lnSpc>
              <a:buFont typeface="Wingdings" panose="05000000000000000000" charset="0"/>
              <a:buChar char="n"/>
            </a:pP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API </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设计</a:t>
            </a: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 Spring Cloud</a:t>
            </a:r>
            <a:endPar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文本框 34"/>
          <p:cNvSpPr txBox="1"/>
          <p:nvPr/>
        </p:nvSpPr>
        <p:spPr>
          <a:xfrm>
            <a:off x="3942715" y="957580"/>
            <a:ext cx="7778750" cy="368300"/>
          </a:xfrm>
          <a:prstGeom prst="rect">
            <a:avLst/>
          </a:prstGeom>
          <a:noFill/>
        </p:spPr>
        <p:txBody>
          <a:bodyPr wrap="square" rtlCol="0" anchor="t">
            <a:spAutoFit/>
          </a:bodyPr>
          <a:p>
            <a:pPr marL="171450" indent="-171450">
              <a:lnSpc>
                <a:spcPct val="150000"/>
              </a:lnSpc>
              <a:buFont typeface="Wingdings" panose="05000000000000000000" charset="0"/>
              <a:buChar char="p"/>
            </a:pPr>
            <a:r>
              <a:rPr lang="en-US" sz="1200">
                <a:latin typeface="微软雅黑" panose="020B0503020204020204" pitchFamily="34" charset="-122"/>
                <a:ea typeface="微软雅黑" panose="020B0503020204020204" pitchFamily="34" charset="-122"/>
                <a:cs typeface="微软雅黑" panose="020B0503020204020204" pitchFamily="34" charset="-122"/>
              </a:rPr>
              <a:t> Spring</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Cloud</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项目的推出是比较晚的，大家可以看出它的</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设计的是在后期逐渐完善的，实现也较为粗糙。</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10"/>
          <p:cNvSpPr txBox="1"/>
          <p:nvPr/>
        </p:nvSpPr>
        <p:spPr>
          <a:xfrm>
            <a:off x="609484" y="1618897"/>
            <a:ext cx="6631632" cy="645160"/>
          </a:xfrm>
          <a:prstGeom prst="rect">
            <a:avLst/>
          </a:prstGeom>
          <a:noFill/>
        </p:spPr>
        <p:txBody>
          <a:bodyPr wrap="square" rtlCol="0">
            <a:spAutoFit/>
          </a:bodyPr>
          <a:p>
            <a:pPr marL="228600" indent="-228600">
              <a:lnSpc>
                <a:spcPct val="150000"/>
              </a:lnSpc>
              <a:buFont typeface="Arial" panose="020B0604020202020204" pitchFamily="34" charset="0"/>
              <a:buChar char="•"/>
            </a:pPr>
            <a:r>
              <a:rPr lang="en-US" altLang="zh-CN" sz="1200" dirty="0" smtClean="0">
                <a:latin typeface="微软雅黑" panose="020B0503020204020204" pitchFamily="34" charset="-122"/>
                <a:ea typeface="微软雅黑" panose="020B0503020204020204" pitchFamily="34" charset="-122"/>
              </a:rPr>
              <a:t>Spring</a:t>
            </a:r>
            <a:r>
              <a:rPr lang="zh-CN" altLang="en-US" sz="1200" dirty="0" smtClean="0">
                <a:latin typeface="微软雅黑" panose="020B0503020204020204" pitchFamily="34" charset="-122"/>
                <a:ea typeface="微软雅黑" panose="020B0503020204020204" pitchFamily="34" charset="-122"/>
              </a:rPr>
              <a:t>强大的</a:t>
            </a:r>
            <a:r>
              <a:rPr lang="en-US" altLang="zh-CN" sz="1200" dirty="0" smtClean="0">
                <a:latin typeface="微软雅黑" panose="020B0503020204020204" pitchFamily="34" charset="-122"/>
                <a:ea typeface="微软雅黑" panose="020B0503020204020204" pitchFamily="34" charset="-122"/>
              </a:rPr>
              <a:t>API</a:t>
            </a:r>
            <a:r>
              <a:rPr lang="zh-CN" altLang="en-US" sz="1200" dirty="0" smtClean="0">
                <a:latin typeface="微软雅黑" panose="020B0503020204020204" pitchFamily="34" charset="-122"/>
                <a:ea typeface="微软雅黑" panose="020B0503020204020204" pitchFamily="34" charset="-122"/>
              </a:rPr>
              <a:t>抽象能力，</a:t>
            </a:r>
            <a:r>
              <a:rPr lang="en-US" altLang="zh-CN" sz="1200" dirty="0" smtClean="0">
                <a:latin typeface="微软雅黑" panose="020B0503020204020204" pitchFamily="34" charset="-122"/>
                <a:ea typeface="微软雅黑" panose="020B0503020204020204" pitchFamily="34" charset="-122"/>
              </a:rPr>
              <a:t>API</a:t>
            </a:r>
            <a:r>
              <a:rPr lang="zh-CN" altLang="en-US" sz="1200" dirty="0" smtClean="0">
                <a:latin typeface="微软雅黑" panose="020B0503020204020204" pitchFamily="34" charset="-122"/>
                <a:ea typeface="微软雅黑" panose="020B0503020204020204" pitchFamily="34" charset="-122"/>
              </a:rPr>
              <a:t>设计的重要性</a:t>
            </a:r>
            <a:endParaRPr lang="en-US" altLang="zh-CN" sz="1200" dirty="0" smtClean="0">
              <a:latin typeface="微软雅黑" panose="020B0503020204020204" pitchFamily="34" charset="-122"/>
              <a:ea typeface="微软雅黑" panose="020B0503020204020204" pitchFamily="34" charset="-122"/>
            </a:endParaRPr>
          </a:p>
          <a:p>
            <a:pPr marL="228600" indent="-228600">
              <a:lnSpc>
                <a:spcPct val="150000"/>
              </a:lnSpc>
              <a:buFont typeface="Arial" panose="020B0604020202020204" pitchFamily="34" charset="0"/>
              <a:buChar char="•"/>
            </a:pPr>
            <a:r>
              <a:rPr lang="zh-CN" altLang="en-US" sz="1200" dirty="0" smtClean="0">
                <a:latin typeface="微软雅黑" panose="020B0503020204020204" pitchFamily="34" charset="-122"/>
                <a:ea typeface="微软雅黑" panose="020B0503020204020204" pitchFamily="34" charset="-122"/>
              </a:rPr>
              <a:t>先有</a:t>
            </a:r>
            <a:r>
              <a:rPr lang="en-US" altLang="zh-CN" sz="1200" dirty="0" smtClean="0">
                <a:latin typeface="微软雅黑" panose="020B0503020204020204" pitchFamily="34" charset="-122"/>
                <a:ea typeface="微软雅黑" panose="020B0503020204020204" pitchFamily="34" charset="-122"/>
              </a:rPr>
              <a:t>Netflix</a:t>
            </a:r>
            <a:r>
              <a:rPr lang="zh-CN" altLang="en-US" sz="1200" dirty="0" smtClean="0">
                <a:latin typeface="微软雅黑" panose="020B0503020204020204" pitchFamily="34" charset="-122"/>
                <a:ea typeface="微软雅黑" panose="020B0503020204020204" pitchFamily="34" charset="-122"/>
              </a:rPr>
              <a:t>的微服务实现，然后才有</a:t>
            </a:r>
            <a:r>
              <a:rPr lang="en-US" altLang="zh-CN" sz="1200" dirty="0" smtClean="0">
                <a:latin typeface="微软雅黑" panose="020B0503020204020204" pitchFamily="34" charset="-122"/>
                <a:ea typeface="微软雅黑" panose="020B0503020204020204" pitchFamily="34" charset="-122"/>
              </a:rPr>
              <a:t>Spring Cloud</a:t>
            </a:r>
            <a:r>
              <a:rPr lang="zh-CN" altLang="en-US" sz="1200" dirty="0" smtClean="0">
                <a:latin typeface="微软雅黑" panose="020B0503020204020204" pitchFamily="34" charset="-122"/>
                <a:ea typeface="微软雅黑" panose="020B0503020204020204" pitchFamily="34" charset="-122"/>
              </a:rPr>
              <a:t>的</a:t>
            </a:r>
            <a:r>
              <a:rPr lang="en-US" altLang="zh-CN" sz="1200" dirty="0" smtClean="0">
                <a:latin typeface="微软雅黑" panose="020B0503020204020204" pitchFamily="34" charset="-122"/>
                <a:ea typeface="微软雅黑" panose="020B0503020204020204" pitchFamily="34" charset="-122"/>
              </a:rPr>
              <a:t>API</a:t>
            </a:r>
            <a:r>
              <a:rPr lang="zh-CN" altLang="en-US" sz="1200" dirty="0" smtClean="0">
                <a:latin typeface="微软雅黑" panose="020B0503020204020204" pitchFamily="34" charset="-122"/>
                <a:ea typeface="微软雅黑" panose="020B0503020204020204" pitchFamily="34" charset="-122"/>
              </a:rPr>
              <a:t>抽象，类比</a:t>
            </a:r>
            <a:r>
              <a:rPr lang="en-US" altLang="zh-CN" sz="1200" dirty="0" smtClean="0">
                <a:latin typeface="微软雅黑" panose="020B0503020204020204" pitchFamily="34" charset="-122"/>
                <a:ea typeface="微软雅黑" panose="020B0503020204020204" pitchFamily="34" charset="-122"/>
              </a:rPr>
              <a:t>K8s</a:t>
            </a:r>
            <a:r>
              <a:rPr lang="zh-CN" altLang="en-US" sz="1200" dirty="0" smtClean="0">
                <a:latin typeface="微软雅黑" panose="020B0503020204020204" pitchFamily="34" charset="-122"/>
                <a:ea typeface="微软雅黑" panose="020B0503020204020204" pitchFamily="34" charset="-122"/>
              </a:rPr>
              <a:t>和</a:t>
            </a:r>
            <a:r>
              <a:rPr lang="en-US" altLang="zh-CN" sz="1200" dirty="0" err="1" smtClean="0">
                <a:latin typeface="微软雅黑" panose="020B0503020204020204" pitchFamily="34" charset="-122"/>
                <a:ea typeface="微软雅黑" panose="020B0503020204020204" pitchFamily="34" charset="-122"/>
              </a:rPr>
              <a:t>Docker</a:t>
            </a:r>
            <a:endParaRPr lang="en-US" altLang="zh-CN" sz="1200" dirty="0" smtClean="0">
              <a:latin typeface="微软雅黑" panose="020B0503020204020204" pitchFamily="34" charset="-122"/>
              <a:ea typeface="微软雅黑" panose="020B0503020204020204" pitchFamily="34" charset="-122"/>
            </a:endParaRPr>
          </a:p>
        </p:txBody>
      </p:sp>
      <p:graphicFrame>
        <p:nvGraphicFramePr>
          <p:cNvPr id="12" name="表格 11"/>
          <p:cNvGraphicFramePr>
            <a:graphicFrameLocks noGrp="1"/>
          </p:cNvGraphicFramePr>
          <p:nvPr>
            <p:custDataLst>
              <p:tags r:id="rId1"/>
            </p:custDataLst>
          </p:nvPr>
        </p:nvGraphicFramePr>
        <p:xfrm>
          <a:off x="609599" y="2779183"/>
          <a:ext cx="10896601" cy="2966720"/>
        </p:xfrm>
        <a:graphic>
          <a:graphicData uri="http://schemas.openxmlformats.org/drawingml/2006/table">
            <a:tbl>
              <a:tblPr firstRow="1" bandRow="1">
                <a:tableStyleId>{5C22544A-7EE6-4342-B048-85BDC9FD1C3A}</a:tableStyleId>
              </a:tblPr>
              <a:tblGrid>
                <a:gridCol w="1973724"/>
                <a:gridCol w="2878347"/>
                <a:gridCol w="6044530"/>
              </a:tblGrid>
              <a:tr h="370840">
                <a:tc>
                  <a:txBody>
                    <a:bodyPr/>
                    <a:p>
                      <a:pPr algn="ctr">
                        <a:lnSpc>
                          <a:spcPct val="150000"/>
                        </a:lnSpc>
                      </a:pPr>
                      <a:r>
                        <a:rPr lang="zh-CN" altLang="en-US" sz="1200" dirty="0" smtClean="0">
                          <a:latin typeface="微软雅黑" panose="020B0503020204020204" pitchFamily="34" charset="-122"/>
                          <a:ea typeface="微软雅黑" panose="020B0503020204020204" pitchFamily="34" charset="-122"/>
                        </a:rPr>
                        <a:t>模块</a:t>
                      </a:r>
                      <a:endParaRPr lang="zh-CN" altLang="en-US" sz="1200" dirty="0">
                        <a:latin typeface="微软雅黑" panose="020B0503020204020204" pitchFamily="34" charset="-122"/>
                        <a:ea typeface="微软雅黑" panose="020B0503020204020204" pitchFamily="34" charset="-122"/>
                      </a:endParaRPr>
                    </a:p>
                  </a:txBody>
                  <a:tcPr anchor="b" anchorCtr="0"/>
                </a:tc>
                <a:tc>
                  <a:txBody>
                    <a:bodyPr/>
                    <a:p>
                      <a:pPr algn="ctr">
                        <a:lnSpc>
                          <a:spcPct val="150000"/>
                        </a:lnSpc>
                      </a:pPr>
                      <a:r>
                        <a:rPr lang="zh-CN" altLang="en-US" sz="1200" dirty="0" smtClean="0">
                          <a:latin typeface="微软雅黑" panose="020B0503020204020204" pitchFamily="34" charset="-122"/>
                          <a:ea typeface="微软雅黑" panose="020B0503020204020204" pitchFamily="34" charset="-122"/>
                        </a:rPr>
                        <a:t>接口</a:t>
                      </a:r>
                      <a:endParaRPr lang="zh-CN" altLang="en-US" sz="1200" dirty="0">
                        <a:latin typeface="微软雅黑" panose="020B0503020204020204" pitchFamily="34" charset="-122"/>
                        <a:ea typeface="微软雅黑" panose="020B0503020204020204" pitchFamily="34" charset="-122"/>
                      </a:endParaRPr>
                    </a:p>
                  </a:txBody>
                  <a:tcPr anchor="b" anchorCtr="0"/>
                </a:tc>
                <a:tc>
                  <a:txBody>
                    <a:bodyPr/>
                    <a:p>
                      <a:pPr algn="ctr">
                        <a:lnSpc>
                          <a:spcPct val="150000"/>
                        </a:lnSpc>
                      </a:pPr>
                      <a:r>
                        <a:rPr lang="zh-CN" altLang="en-US" sz="1200" dirty="0" smtClean="0">
                          <a:latin typeface="微软雅黑" panose="020B0503020204020204" pitchFamily="34" charset="-122"/>
                          <a:ea typeface="微软雅黑" panose="020B0503020204020204" pitchFamily="34" charset="-122"/>
                        </a:rPr>
                        <a:t>作用</a:t>
                      </a:r>
                      <a:endParaRPr lang="zh-CN" altLang="en-US" sz="1200" dirty="0">
                        <a:latin typeface="微软雅黑" panose="020B0503020204020204" pitchFamily="34" charset="-122"/>
                        <a:ea typeface="微软雅黑" panose="020B0503020204020204" pitchFamily="34" charset="-122"/>
                      </a:endParaRPr>
                    </a:p>
                  </a:txBody>
                  <a:tcPr anchor="b" anchorCtr="0"/>
                </a:tc>
              </a:tr>
              <a:tr h="370840">
                <a:tc rowSpan="2">
                  <a:txBody>
                    <a:bodyPr/>
                    <a:p>
                      <a:pPr>
                        <a:lnSpc>
                          <a:spcPct val="150000"/>
                        </a:lnSpc>
                      </a:pPr>
                      <a:r>
                        <a:rPr lang="zh-CN" altLang="en-US" sz="1200" b="1" dirty="0" smtClean="0">
                          <a:solidFill>
                            <a:schemeClr val="accent2">
                              <a:lumMod val="50000"/>
                            </a:schemeClr>
                          </a:solidFill>
                          <a:latin typeface="微软雅黑" panose="020B0503020204020204" pitchFamily="34" charset="-122"/>
                          <a:ea typeface="微软雅黑" panose="020B0503020204020204" pitchFamily="34" charset="-122"/>
                        </a:rPr>
                        <a:t>服务发现</a:t>
                      </a:r>
                      <a:endParaRPr lang="zh-CN" altLang="en-US" sz="1200" b="1" dirty="0">
                        <a:solidFill>
                          <a:schemeClr val="accent2">
                            <a:lumMod val="50000"/>
                          </a:schemeClr>
                        </a:solidFill>
                        <a:latin typeface="微软雅黑" panose="020B0503020204020204" pitchFamily="34" charset="-122"/>
                        <a:ea typeface="微软雅黑" panose="020B0503020204020204" pitchFamily="34" charset="-122"/>
                      </a:endParaRPr>
                    </a:p>
                  </a:txBody>
                  <a:tcPr anchor="ctr" anchorCtr="0"/>
                </a:tc>
                <a:tc>
                  <a:txBody>
                    <a:bodyPr/>
                    <a:p>
                      <a:pPr>
                        <a:lnSpc>
                          <a:spcPct val="150000"/>
                        </a:lnSpc>
                      </a:pPr>
                      <a:r>
                        <a:rPr lang="en-US" altLang="zh-CN" sz="1200" dirty="0" err="1" smtClean="0">
                          <a:solidFill>
                            <a:schemeClr val="accent2">
                              <a:lumMod val="50000"/>
                            </a:schemeClr>
                          </a:solidFill>
                          <a:latin typeface="微软雅黑" panose="020B0503020204020204" pitchFamily="34" charset="-122"/>
                          <a:ea typeface="微软雅黑" panose="020B0503020204020204" pitchFamily="34" charset="-122"/>
                        </a:rPr>
                        <a:t>DiscoveryClient</a:t>
                      </a:r>
                      <a:endParaRPr lang="zh-CN" altLang="en-US" sz="1200" dirty="0">
                        <a:solidFill>
                          <a:schemeClr val="accent2">
                            <a:lumMod val="50000"/>
                          </a:schemeClr>
                        </a:solidFill>
                        <a:latin typeface="微软雅黑" panose="020B0503020204020204" pitchFamily="34" charset="-122"/>
                        <a:ea typeface="微软雅黑" panose="020B0503020204020204" pitchFamily="34" charset="-122"/>
                      </a:endParaRPr>
                    </a:p>
                  </a:txBody>
                  <a:tcPr anchor="ctr" anchorCtr="0"/>
                </a:tc>
                <a:tc>
                  <a:txBody>
                    <a:bodyPr/>
                    <a:p>
                      <a:pPr>
                        <a:lnSpc>
                          <a:spcPct val="150000"/>
                        </a:lnSpc>
                      </a:pPr>
                      <a:r>
                        <a:rPr lang="zh-CN" altLang="en-US" sz="1200" dirty="0" smtClean="0">
                          <a:solidFill>
                            <a:schemeClr val="accent2">
                              <a:lumMod val="50000"/>
                            </a:schemeClr>
                          </a:solidFill>
                          <a:latin typeface="微软雅黑" panose="020B0503020204020204" pitchFamily="34" charset="-122"/>
                          <a:ea typeface="微软雅黑" panose="020B0503020204020204" pitchFamily="34" charset="-122"/>
                        </a:rPr>
                        <a:t>服务发现，获取服务实例</a:t>
                      </a:r>
                      <a:endParaRPr lang="zh-CN" altLang="en-US" sz="1200" dirty="0">
                        <a:solidFill>
                          <a:schemeClr val="accent2">
                            <a:lumMod val="50000"/>
                          </a:schemeClr>
                        </a:solidFill>
                        <a:latin typeface="微软雅黑" panose="020B0503020204020204" pitchFamily="34" charset="-122"/>
                        <a:ea typeface="微软雅黑" panose="020B0503020204020204" pitchFamily="34" charset="-122"/>
                      </a:endParaRPr>
                    </a:p>
                  </a:txBody>
                  <a:tcPr anchor="ctr" anchorCtr="0"/>
                </a:tc>
              </a:tr>
              <a:tr h="370840">
                <a:tc vMerge="1">
                  <a:tcPr anchor="ctr"/>
                </a:tc>
                <a:tc>
                  <a:txBody>
                    <a:bodyPr/>
                    <a:p>
                      <a:pPr>
                        <a:lnSpc>
                          <a:spcPct val="150000"/>
                        </a:lnSpc>
                      </a:pPr>
                      <a:r>
                        <a:rPr lang="en-US" altLang="zh-CN" sz="1200" dirty="0" err="1" smtClean="0">
                          <a:solidFill>
                            <a:schemeClr val="accent2">
                              <a:lumMod val="50000"/>
                            </a:schemeClr>
                          </a:solidFill>
                          <a:latin typeface="微软雅黑" panose="020B0503020204020204" pitchFamily="34" charset="-122"/>
                          <a:ea typeface="微软雅黑" panose="020B0503020204020204" pitchFamily="34" charset="-122"/>
                        </a:rPr>
                        <a:t>ServiceInstance</a:t>
                      </a:r>
                      <a:endParaRPr lang="zh-CN" altLang="en-US" sz="1200" dirty="0">
                        <a:solidFill>
                          <a:schemeClr val="accent2">
                            <a:lumMod val="50000"/>
                          </a:schemeClr>
                        </a:solidFill>
                        <a:latin typeface="微软雅黑" panose="020B0503020204020204" pitchFamily="34" charset="-122"/>
                        <a:ea typeface="微软雅黑" panose="020B0503020204020204" pitchFamily="34" charset="-122"/>
                      </a:endParaRPr>
                    </a:p>
                  </a:txBody>
                  <a:tcPr anchor="ctr" anchorCtr="0"/>
                </a:tc>
                <a:tc>
                  <a:txBody>
                    <a:bodyPr/>
                    <a:p>
                      <a:pPr>
                        <a:lnSpc>
                          <a:spcPct val="150000"/>
                        </a:lnSpc>
                      </a:pPr>
                      <a:r>
                        <a:rPr lang="zh-CN" altLang="en-US" sz="1200" dirty="0" smtClean="0">
                          <a:solidFill>
                            <a:schemeClr val="accent2">
                              <a:lumMod val="50000"/>
                            </a:schemeClr>
                          </a:solidFill>
                          <a:latin typeface="微软雅黑" panose="020B0503020204020204" pitchFamily="34" charset="-122"/>
                          <a:ea typeface="微软雅黑" panose="020B0503020204020204" pitchFamily="34" charset="-122"/>
                        </a:rPr>
                        <a:t>客户端从注册中心获取到的实例数据结构</a:t>
                      </a:r>
                      <a:endParaRPr lang="zh-CN" altLang="en-US" sz="1200" dirty="0">
                        <a:solidFill>
                          <a:schemeClr val="accent2">
                            <a:lumMod val="50000"/>
                          </a:schemeClr>
                        </a:solidFill>
                        <a:latin typeface="微软雅黑" panose="020B0503020204020204" pitchFamily="34" charset="-122"/>
                        <a:ea typeface="微软雅黑" panose="020B0503020204020204" pitchFamily="34" charset="-122"/>
                      </a:endParaRPr>
                    </a:p>
                  </a:txBody>
                  <a:tcPr anchor="ctr" anchorCtr="0"/>
                </a:tc>
              </a:tr>
              <a:tr h="370840">
                <a:tc rowSpan="2">
                  <a:txBody>
                    <a:bodyPr/>
                    <a:p>
                      <a:pPr>
                        <a:lnSpc>
                          <a:spcPct val="150000"/>
                        </a:lnSpc>
                      </a:pPr>
                      <a:r>
                        <a:rPr lang="zh-CN" altLang="en-US" sz="1200" b="1" dirty="0" smtClean="0">
                          <a:solidFill>
                            <a:schemeClr val="accent6">
                              <a:lumMod val="50000"/>
                            </a:schemeClr>
                          </a:solidFill>
                          <a:latin typeface="微软雅黑" panose="020B0503020204020204" pitchFamily="34" charset="-122"/>
                          <a:ea typeface="微软雅黑" panose="020B0503020204020204" pitchFamily="34" charset="-122"/>
                        </a:rPr>
                        <a:t>服务注册</a:t>
                      </a:r>
                      <a:endParaRPr lang="zh-CN" altLang="en-US" sz="1200" b="1" dirty="0">
                        <a:solidFill>
                          <a:schemeClr val="accent6">
                            <a:lumMod val="50000"/>
                          </a:schemeClr>
                        </a:solidFill>
                        <a:latin typeface="微软雅黑" panose="020B0503020204020204" pitchFamily="34" charset="-122"/>
                        <a:ea typeface="微软雅黑" panose="020B0503020204020204" pitchFamily="34" charset="-122"/>
                      </a:endParaRPr>
                    </a:p>
                  </a:txBody>
                  <a:tcPr anchor="ctr" anchorCtr="0"/>
                </a:tc>
                <a:tc>
                  <a:txBody>
                    <a:bodyPr/>
                    <a:p>
                      <a:pPr>
                        <a:lnSpc>
                          <a:spcPct val="150000"/>
                        </a:lnSpc>
                      </a:pPr>
                      <a:r>
                        <a:rPr lang="en-US" altLang="zh-CN" sz="1200" dirty="0" err="1" smtClean="0">
                          <a:solidFill>
                            <a:schemeClr val="accent6">
                              <a:lumMod val="50000"/>
                            </a:schemeClr>
                          </a:solidFill>
                          <a:latin typeface="微软雅黑" panose="020B0503020204020204" pitchFamily="34" charset="-122"/>
                          <a:ea typeface="微软雅黑" panose="020B0503020204020204" pitchFamily="34" charset="-122"/>
                        </a:rPr>
                        <a:t>ServiceRegistry</a:t>
                      </a:r>
                      <a:endParaRPr lang="zh-CN" altLang="en-US" sz="1200" dirty="0">
                        <a:solidFill>
                          <a:schemeClr val="accent6">
                            <a:lumMod val="50000"/>
                          </a:schemeClr>
                        </a:solidFill>
                        <a:latin typeface="微软雅黑" panose="020B0503020204020204" pitchFamily="34" charset="-122"/>
                        <a:ea typeface="微软雅黑" panose="020B0503020204020204" pitchFamily="34" charset="-122"/>
                      </a:endParaRPr>
                    </a:p>
                  </a:txBody>
                  <a:tcPr anchor="ctr" anchorCtr="0"/>
                </a:tc>
                <a:tc>
                  <a:txBody>
                    <a:bodyPr/>
                    <a:p>
                      <a:pPr>
                        <a:lnSpc>
                          <a:spcPct val="150000"/>
                        </a:lnSpc>
                      </a:pPr>
                      <a:r>
                        <a:rPr lang="zh-CN" altLang="en-US" sz="1200" dirty="0" smtClean="0">
                          <a:solidFill>
                            <a:schemeClr val="accent6">
                              <a:lumMod val="50000"/>
                            </a:schemeClr>
                          </a:solidFill>
                          <a:latin typeface="微软雅黑" panose="020B0503020204020204" pitchFamily="34" charset="-122"/>
                          <a:ea typeface="微软雅黑" panose="020B0503020204020204" pitchFamily="34" charset="-122"/>
                        </a:rPr>
                        <a:t>服务信息的注册和注销</a:t>
                      </a:r>
                      <a:endParaRPr lang="zh-CN" altLang="en-US" sz="1200" dirty="0">
                        <a:solidFill>
                          <a:schemeClr val="accent6">
                            <a:lumMod val="50000"/>
                          </a:schemeClr>
                        </a:solidFill>
                        <a:latin typeface="微软雅黑" panose="020B0503020204020204" pitchFamily="34" charset="-122"/>
                        <a:ea typeface="微软雅黑" panose="020B0503020204020204" pitchFamily="34" charset="-122"/>
                      </a:endParaRPr>
                    </a:p>
                  </a:txBody>
                  <a:tcPr anchor="ctr" anchorCtr="0"/>
                </a:tc>
              </a:tr>
              <a:tr h="370840">
                <a:tc vMerge="1">
                  <a:tcPr anchor="ctr"/>
                </a:tc>
                <a:tc>
                  <a:txBody>
                    <a:bodyPr/>
                    <a:p>
                      <a:pPr>
                        <a:lnSpc>
                          <a:spcPct val="150000"/>
                        </a:lnSpc>
                      </a:pPr>
                      <a:r>
                        <a:rPr lang="en-US" altLang="zh-CN" sz="1200" dirty="0" smtClean="0">
                          <a:solidFill>
                            <a:schemeClr val="accent6">
                              <a:lumMod val="50000"/>
                            </a:schemeClr>
                          </a:solidFill>
                          <a:latin typeface="微软雅黑" panose="020B0503020204020204" pitchFamily="34" charset="-122"/>
                          <a:ea typeface="微软雅黑" panose="020B0503020204020204" pitchFamily="34" charset="-122"/>
                        </a:rPr>
                        <a:t>Registration</a:t>
                      </a:r>
                      <a:endParaRPr lang="zh-CN" altLang="en-US" sz="1200" dirty="0">
                        <a:solidFill>
                          <a:schemeClr val="accent6">
                            <a:lumMod val="50000"/>
                          </a:schemeClr>
                        </a:solidFill>
                        <a:latin typeface="微软雅黑" panose="020B0503020204020204" pitchFamily="34" charset="-122"/>
                        <a:ea typeface="微软雅黑" panose="020B0503020204020204" pitchFamily="34" charset="-122"/>
                      </a:endParaRPr>
                    </a:p>
                  </a:txBody>
                  <a:tcPr anchor="ctr" anchorCtr="0"/>
                </a:tc>
                <a:tc>
                  <a:txBody>
                    <a:bodyPr/>
                    <a:p>
                      <a:pPr>
                        <a:lnSpc>
                          <a:spcPct val="150000"/>
                        </a:lnSpc>
                      </a:pPr>
                      <a:r>
                        <a:rPr lang="zh-CN" altLang="en-US" sz="1200" dirty="0" smtClean="0">
                          <a:solidFill>
                            <a:schemeClr val="accent6">
                              <a:lumMod val="50000"/>
                            </a:schemeClr>
                          </a:solidFill>
                          <a:latin typeface="微软雅黑" panose="020B0503020204020204" pitchFamily="34" charset="-122"/>
                          <a:ea typeface="微软雅黑" panose="020B0503020204020204" pitchFamily="34" charset="-122"/>
                        </a:rPr>
                        <a:t>客户端注册到注册中心的实例数据结构</a:t>
                      </a:r>
                      <a:endParaRPr lang="zh-CN" altLang="en-US" sz="1200" dirty="0">
                        <a:solidFill>
                          <a:schemeClr val="accent6">
                            <a:lumMod val="50000"/>
                          </a:schemeClr>
                        </a:solidFill>
                        <a:latin typeface="微软雅黑" panose="020B0503020204020204" pitchFamily="34" charset="-122"/>
                        <a:ea typeface="微软雅黑" panose="020B0503020204020204" pitchFamily="34" charset="-122"/>
                      </a:endParaRPr>
                    </a:p>
                  </a:txBody>
                  <a:tcPr anchor="ctr" anchorCtr="0"/>
                </a:tc>
              </a:tr>
              <a:tr h="370840">
                <a:tc rowSpan="3">
                  <a:txBody>
                    <a:bodyPr/>
                    <a:p>
                      <a:pPr>
                        <a:lnSpc>
                          <a:spcPct val="150000"/>
                        </a:lnSpc>
                      </a:pPr>
                      <a:r>
                        <a:rPr lang="zh-CN" altLang="en-US" sz="1200" b="1" dirty="0" smtClean="0">
                          <a:solidFill>
                            <a:srgbClr val="002060"/>
                          </a:solidFill>
                          <a:latin typeface="微软雅黑" panose="020B0503020204020204" pitchFamily="34" charset="-122"/>
                          <a:ea typeface="微软雅黑" panose="020B0503020204020204" pitchFamily="34" charset="-122"/>
                        </a:rPr>
                        <a:t>负载均衡</a:t>
                      </a:r>
                      <a:endParaRPr lang="zh-CN" altLang="en-US" sz="1200" b="1" dirty="0">
                        <a:solidFill>
                          <a:srgbClr val="002060"/>
                        </a:solidFill>
                        <a:latin typeface="微软雅黑" panose="020B0503020204020204" pitchFamily="34" charset="-122"/>
                        <a:ea typeface="微软雅黑" panose="020B0503020204020204" pitchFamily="34" charset="-122"/>
                      </a:endParaRPr>
                    </a:p>
                  </a:txBody>
                  <a:tcPr anchor="ctr" anchorCtr="0"/>
                </a:tc>
                <a:tc>
                  <a:txBody>
                    <a:bodyPr/>
                    <a:p>
                      <a:pPr>
                        <a:lnSpc>
                          <a:spcPct val="150000"/>
                        </a:lnSpc>
                      </a:pPr>
                      <a:r>
                        <a:rPr lang="en-US" altLang="zh-CN" sz="1200" dirty="0" smtClean="0">
                          <a:solidFill>
                            <a:srgbClr val="002060"/>
                          </a:solidFill>
                          <a:latin typeface="微软雅黑" panose="020B0503020204020204" pitchFamily="34" charset="-122"/>
                          <a:ea typeface="微软雅黑" panose="020B0503020204020204" pitchFamily="34" charset="-122"/>
                        </a:rPr>
                        <a:t>Server</a:t>
                      </a:r>
                      <a:endParaRPr lang="zh-CN" altLang="en-US" sz="1200" dirty="0">
                        <a:solidFill>
                          <a:srgbClr val="002060"/>
                        </a:solidFill>
                        <a:latin typeface="微软雅黑" panose="020B0503020204020204" pitchFamily="34" charset="-122"/>
                        <a:ea typeface="微软雅黑" panose="020B0503020204020204" pitchFamily="34" charset="-122"/>
                      </a:endParaRPr>
                    </a:p>
                  </a:txBody>
                  <a:tcPr anchor="ctr" anchorCtr="0"/>
                </a:tc>
                <a:tc>
                  <a:txBody>
                    <a:bodyPr/>
                    <a:p>
                      <a:pPr>
                        <a:lnSpc>
                          <a:spcPct val="150000"/>
                        </a:lnSpc>
                      </a:pPr>
                      <a:r>
                        <a:rPr lang="en-US" altLang="zh-CN" sz="1200" dirty="0" smtClean="0">
                          <a:solidFill>
                            <a:srgbClr val="002060"/>
                          </a:solidFill>
                          <a:latin typeface="微软雅黑" panose="020B0503020204020204" pitchFamily="34" charset="-122"/>
                          <a:ea typeface="微软雅黑" panose="020B0503020204020204" pitchFamily="34" charset="-122"/>
                        </a:rPr>
                        <a:t>Ribbon</a:t>
                      </a:r>
                      <a:r>
                        <a:rPr lang="zh-CN" altLang="en-US" sz="1200" dirty="0" smtClean="0">
                          <a:solidFill>
                            <a:srgbClr val="002060"/>
                          </a:solidFill>
                          <a:latin typeface="微软雅黑" panose="020B0503020204020204" pitchFamily="34" charset="-122"/>
                          <a:ea typeface="微软雅黑" panose="020B0503020204020204" pitchFamily="34" charset="-122"/>
                        </a:rPr>
                        <a:t>在</a:t>
                      </a:r>
                      <a:r>
                        <a:rPr lang="en-US" altLang="zh-CN" sz="1200" dirty="0" err="1" smtClean="0">
                          <a:solidFill>
                            <a:srgbClr val="002060"/>
                          </a:solidFill>
                          <a:latin typeface="微软雅黑" panose="020B0503020204020204" pitchFamily="34" charset="-122"/>
                          <a:ea typeface="微软雅黑" panose="020B0503020204020204" pitchFamily="34" charset="-122"/>
                        </a:rPr>
                        <a:t>ServiceInstance</a:t>
                      </a:r>
                      <a:r>
                        <a:rPr lang="zh-CN" altLang="en-US" sz="1200" dirty="0" smtClean="0">
                          <a:solidFill>
                            <a:srgbClr val="002060"/>
                          </a:solidFill>
                          <a:latin typeface="微软雅黑" panose="020B0503020204020204" pitchFamily="34" charset="-122"/>
                          <a:ea typeface="微软雅黑" panose="020B0503020204020204" pitchFamily="34" charset="-122"/>
                        </a:rPr>
                        <a:t>之上，引入了</a:t>
                      </a:r>
                      <a:r>
                        <a:rPr lang="en-US" altLang="zh-CN" sz="1200" dirty="0" smtClean="0">
                          <a:solidFill>
                            <a:srgbClr val="002060"/>
                          </a:solidFill>
                          <a:latin typeface="微软雅黑" panose="020B0503020204020204" pitchFamily="34" charset="-122"/>
                          <a:ea typeface="微软雅黑" panose="020B0503020204020204" pitchFamily="34" charset="-122"/>
                        </a:rPr>
                        <a:t>Server</a:t>
                      </a:r>
                      <a:r>
                        <a:rPr lang="zh-CN" altLang="en-US" sz="1200" dirty="0" smtClean="0">
                          <a:solidFill>
                            <a:srgbClr val="002060"/>
                          </a:solidFill>
                          <a:latin typeface="微软雅黑" panose="020B0503020204020204" pitchFamily="34" charset="-122"/>
                          <a:ea typeface="微软雅黑" panose="020B0503020204020204" pitchFamily="34" charset="-122"/>
                        </a:rPr>
                        <a:t>的概念，表示一个服务器实例</a:t>
                      </a:r>
                      <a:endParaRPr lang="zh-CN" altLang="en-US" sz="1200" dirty="0">
                        <a:solidFill>
                          <a:srgbClr val="002060"/>
                        </a:solidFill>
                        <a:latin typeface="微软雅黑" panose="020B0503020204020204" pitchFamily="34" charset="-122"/>
                        <a:ea typeface="微软雅黑" panose="020B0503020204020204" pitchFamily="34" charset="-122"/>
                      </a:endParaRPr>
                    </a:p>
                  </a:txBody>
                  <a:tcPr anchor="ctr" anchorCtr="0"/>
                </a:tc>
              </a:tr>
              <a:tr h="370840">
                <a:tc vMerge="1">
                  <a:tcPr anchor="ctr"/>
                </a:tc>
                <a:tc>
                  <a:txBody>
                    <a:bodyPr/>
                    <a:p>
                      <a:pPr>
                        <a:lnSpc>
                          <a:spcPct val="150000"/>
                        </a:lnSpc>
                      </a:pPr>
                      <a:r>
                        <a:rPr lang="en-US" altLang="zh-CN" sz="1200" dirty="0" err="1" smtClean="0">
                          <a:solidFill>
                            <a:srgbClr val="002060"/>
                          </a:solidFill>
                          <a:latin typeface="微软雅黑" panose="020B0503020204020204" pitchFamily="34" charset="-122"/>
                          <a:ea typeface="微软雅黑" panose="020B0503020204020204" pitchFamily="34" charset="-122"/>
                        </a:rPr>
                        <a:t>ServerIntrospector</a:t>
                      </a:r>
                      <a:endParaRPr lang="zh-CN" altLang="en-US" sz="1200" dirty="0">
                        <a:solidFill>
                          <a:srgbClr val="002060"/>
                        </a:solidFill>
                        <a:latin typeface="微软雅黑" panose="020B0503020204020204" pitchFamily="34" charset="-122"/>
                        <a:ea typeface="微软雅黑" panose="020B0503020204020204" pitchFamily="34" charset="-122"/>
                      </a:endParaRPr>
                    </a:p>
                  </a:txBody>
                  <a:tcPr anchor="ctr" anchorCtr="0"/>
                </a:tc>
                <a:tc>
                  <a:txBody>
                    <a:bodyPr/>
                    <a:p>
                      <a:pPr>
                        <a:lnSpc>
                          <a:spcPct val="150000"/>
                        </a:lnSpc>
                      </a:pPr>
                      <a:r>
                        <a:rPr lang="zh-CN" altLang="en-US" sz="1200" dirty="0" smtClean="0">
                          <a:solidFill>
                            <a:srgbClr val="002060"/>
                          </a:solidFill>
                          <a:latin typeface="微软雅黑" panose="020B0503020204020204" pitchFamily="34" charset="-122"/>
                          <a:ea typeface="微软雅黑" panose="020B0503020204020204" pitchFamily="34" charset="-122"/>
                        </a:rPr>
                        <a:t>基于</a:t>
                      </a:r>
                      <a:r>
                        <a:rPr lang="en-US" altLang="zh-CN" sz="1200" dirty="0" smtClean="0">
                          <a:solidFill>
                            <a:srgbClr val="002060"/>
                          </a:solidFill>
                          <a:latin typeface="微软雅黑" panose="020B0503020204020204" pitchFamily="34" charset="-122"/>
                          <a:ea typeface="微软雅黑" panose="020B0503020204020204" pitchFamily="34" charset="-122"/>
                        </a:rPr>
                        <a:t>Server</a:t>
                      </a:r>
                      <a:r>
                        <a:rPr lang="zh-CN" altLang="en-US" sz="1200" dirty="0" smtClean="0">
                          <a:solidFill>
                            <a:srgbClr val="002060"/>
                          </a:solidFill>
                          <a:latin typeface="微软雅黑" panose="020B0503020204020204" pitchFamily="34" charset="-122"/>
                          <a:ea typeface="微软雅黑" panose="020B0503020204020204" pitchFamily="34" charset="-122"/>
                        </a:rPr>
                        <a:t>对象确定各服务实例是否是</a:t>
                      </a:r>
                      <a:r>
                        <a:rPr lang="en-US" altLang="zh-CN" sz="1200" dirty="0" smtClean="0">
                          <a:solidFill>
                            <a:srgbClr val="002060"/>
                          </a:solidFill>
                          <a:latin typeface="微软雅黑" panose="020B0503020204020204" pitchFamily="34" charset="-122"/>
                          <a:ea typeface="微软雅黑" panose="020B0503020204020204" pitchFamily="34" charset="-122"/>
                        </a:rPr>
                        <a:t>https</a:t>
                      </a:r>
                      <a:r>
                        <a:rPr lang="zh-CN" altLang="en-US" sz="1200" dirty="0" smtClean="0">
                          <a:solidFill>
                            <a:srgbClr val="002060"/>
                          </a:solidFill>
                          <a:latin typeface="微软雅黑" panose="020B0503020204020204" pitchFamily="34" charset="-122"/>
                          <a:ea typeface="微软雅黑" panose="020B0503020204020204" pitchFamily="34" charset="-122"/>
                        </a:rPr>
                        <a:t>协议，并获取服务实例中的元数据信息</a:t>
                      </a:r>
                      <a:endParaRPr lang="zh-CN" altLang="en-US" sz="1200" dirty="0">
                        <a:solidFill>
                          <a:srgbClr val="002060"/>
                        </a:solidFill>
                        <a:latin typeface="微软雅黑" panose="020B0503020204020204" pitchFamily="34" charset="-122"/>
                        <a:ea typeface="微软雅黑" panose="020B0503020204020204" pitchFamily="34" charset="-122"/>
                      </a:endParaRPr>
                    </a:p>
                  </a:txBody>
                  <a:tcPr anchor="ctr" anchorCtr="0"/>
                </a:tc>
              </a:tr>
              <a:tr h="370840">
                <a:tc vMerge="1">
                  <a:tcPr anchor="ctr"/>
                </a:tc>
                <a:tc>
                  <a:txBody>
                    <a:bodyPr/>
                    <a:p>
                      <a:pPr>
                        <a:lnSpc>
                          <a:spcPct val="150000"/>
                        </a:lnSpc>
                      </a:pPr>
                      <a:r>
                        <a:rPr lang="en-US" altLang="zh-CN" sz="1200" dirty="0" err="1" smtClean="0">
                          <a:solidFill>
                            <a:srgbClr val="002060"/>
                          </a:solidFill>
                          <a:latin typeface="微软雅黑" panose="020B0503020204020204" pitchFamily="34" charset="-122"/>
                          <a:ea typeface="微软雅黑" panose="020B0503020204020204" pitchFamily="34" charset="-122"/>
                        </a:rPr>
                        <a:t>ServerList</a:t>
                      </a:r>
                      <a:endParaRPr lang="zh-CN" altLang="en-US" sz="1200" dirty="0">
                        <a:solidFill>
                          <a:srgbClr val="002060"/>
                        </a:solidFill>
                        <a:latin typeface="微软雅黑" panose="020B0503020204020204" pitchFamily="34" charset="-122"/>
                        <a:ea typeface="微软雅黑" panose="020B0503020204020204" pitchFamily="34" charset="-122"/>
                      </a:endParaRPr>
                    </a:p>
                  </a:txBody>
                  <a:tcPr anchor="ctr" anchorCtr="0"/>
                </a:tc>
                <a:tc>
                  <a:txBody>
                    <a:bodyPr/>
                    <a:p>
                      <a:pPr>
                        <a:lnSpc>
                          <a:spcPct val="150000"/>
                        </a:lnSpc>
                      </a:pPr>
                      <a:r>
                        <a:rPr lang="zh-CN" altLang="en-US" sz="1200" dirty="0" smtClean="0">
                          <a:solidFill>
                            <a:srgbClr val="002060"/>
                          </a:solidFill>
                          <a:latin typeface="微软雅黑" panose="020B0503020204020204" pitchFamily="34" charset="-122"/>
                          <a:ea typeface="微软雅黑" panose="020B0503020204020204" pitchFamily="34" charset="-122"/>
                        </a:rPr>
                        <a:t>各个注册中心都需要有</a:t>
                      </a:r>
                      <a:r>
                        <a:rPr lang="en-US" altLang="zh-CN" sz="1200" dirty="0" err="1" smtClean="0">
                          <a:solidFill>
                            <a:srgbClr val="002060"/>
                          </a:solidFill>
                          <a:latin typeface="微软雅黑" panose="020B0503020204020204" pitchFamily="34" charset="-122"/>
                          <a:ea typeface="微软雅黑" panose="020B0503020204020204" pitchFamily="34" charset="-122"/>
                        </a:rPr>
                        <a:t>ServerList</a:t>
                      </a:r>
                      <a:r>
                        <a:rPr lang="zh-CN" altLang="en-US" sz="1200" dirty="0" smtClean="0">
                          <a:solidFill>
                            <a:srgbClr val="002060"/>
                          </a:solidFill>
                          <a:latin typeface="微软雅黑" panose="020B0503020204020204" pitchFamily="34" charset="-122"/>
                          <a:ea typeface="微软雅黑" panose="020B0503020204020204" pitchFamily="34" charset="-122"/>
                        </a:rPr>
                        <a:t>的实现，用来获取</a:t>
                      </a:r>
                      <a:r>
                        <a:rPr lang="en-US" altLang="zh-CN" sz="1200" dirty="0" smtClean="0">
                          <a:solidFill>
                            <a:srgbClr val="002060"/>
                          </a:solidFill>
                          <a:latin typeface="微软雅黑" panose="020B0503020204020204" pitchFamily="34" charset="-122"/>
                          <a:ea typeface="微软雅黑" panose="020B0503020204020204" pitchFamily="34" charset="-122"/>
                        </a:rPr>
                        <a:t>Server</a:t>
                      </a:r>
                      <a:r>
                        <a:rPr lang="zh-CN" altLang="en-US" sz="1200" dirty="0" smtClean="0">
                          <a:solidFill>
                            <a:srgbClr val="002060"/>
                          </a:solidFill>
                          <a:latin typeface="微软雅黑" panose="020B0503020204020204" pitchFamily="34" charset="-122"/>
                          <a:ea typeface="微软雅黑" panose="020B0503020204020204" pitchFamily="34" charset="-122"/>
                        </a:rPr>
                        <a:t>列表</a:t>
                      </a:r>
                      <a:endParaRPr lang="zh-CN" altLang="en-US" sz="1200" dirty="0">
                        <a:solidFill>
                          <a:srgbClr val="002060"/>
                        </a:solidFill>
                        <a:latin typeface="微软雅黑" panose="020B0503020204020204" pitchFamily="34" charset="-122"/>
                        <a:ea typeface="微软雅黑" panose="020B0503020204020204" pitchFamily="34" charset="-122"/>
                      </a:endParaRPr>
                    </a:p>
                  </a:txBody>
                  <a:tcPr anchor="ctr" anchorCtr="0"/>
                </a:tc>
              </a:tr>
            </a:tbl>
          </a:graphicData>
        </a:graphic>
      </p:graphicFrame>
      <p:sp>
        <p:nvSpPr>
          <p:cNvPr id="13" name="文本框 10"/>
          <p:cNvSpPr txBox="1"/>
          <p:nvPr/>
        </p:nvSpPr>
        <p:spPr>
          <a:xfrm>
            <a:off x="759769" y="5971610"/>
            <a:ext cx="8528163" cy="645160"/>
          </a:xfrm>
          <a:prstGeom prst="rect">
            <a:avLst/>
          </a:prstGeom>
          <a:noFill/>
        </p:spPr>
        <p:txBody>
          <a:bodyPr wrap="square" rtlCol="0">
            <a:spAutoFit/>
          </a:bodyPr>
          <a:p>
            <a:pPr marL="228600" indent="-228600">
              <a:lnSpc>
                <a:spcPct val="150000"/>
              </a:lnSpc>
              <a:buFont typeface="Wingdings" panose="05000000000000000000" pitchFamily="2" charset="2"/>
              <a:buChar char="n"/>
            </a:pPr>
            <a:r>
              <a:rPr lang="zh-CN" altLang="en-US" sz="1200" b="1" dirty="0" smtClean="0">
                <a:solidFill>
                  <a:srgbClr val="C00000"/>
                </a:solidFill>
                <a:latin typeface="微软雅黑" panose="020B0503020204020204" pitchFamily="34" charset="-122"/>
                <a:ea typeface="微软雅黑" panose="020B0503020204020204" pitchFamily="34" charset="-122"/>
              </a:rPr>
              <a:t>基于</a:t>
            </a:r>
            <a:r>
              <a:rPr lang="en-US" altLang="zh-CN" sz="1200" b="1" dirty="0" smtClean="0">
                <a:solidFill>
                  <a:srgbClr val="C00000"/>
                </a:solidFill>
                <a:latin typeface="微软雅黑" panose="020B0503020204020204" pitchFamily="34" charset="-122"/>
                <a:ea typeface="微软雅黑" panose="020B0503020204020204" pitchFamily="34" charset="-122"/>
              </a:rPr>
              <a:t>Spring Boot</a:t>
            </a:r>
            <a:r>
              <a:rPr lang="zh-CN" altLang="en-US" sz="1200" b="1" dirty="0" smtClean="0">
                <a:solidFill>
                  <a:srgbClr val="C00000"/>
                </a:solidFill>
                <a:latin typeface="微软雅黑" panose="020B0503020204020204" pitchFamily="34" charset="-122"/>
                <a:ea typeface="微软雅黑" panose="020B0503020204020204" pitchFamily="34" charset="-122"/>
              </a:rPr>
              <a:t>自动装配、条件装配动态替换不同的注册中心实现。</a:t>
            </a:r>
            <a:endParaRPr lang="en-US" altLang="zh-CN" sz="1200" b="1" dirty="0" smtClean="0">
              <a:solidFill>
                <a:srgbClr val="C00000"/>
              </a:solidFill>
              <a:latin typeface="微软雅黑" panose="020B0503020204020204" pitchFamily="34" charset="-122"/>
              <a:ea typeface="微软雅黑" panose="020B0503020204020204" pitchFamily="34" charset="-122"/>
            </a:endParaRPr>
          </a:p>
          <a:p>
            <a:pPr marL="228600" indent="-228600">
              <a:lnSpc>
                <a:spcPct val="150000"/>
              </a:lnSpc>
              <a:buFont typeface="Wingdings" panose="05000000000000000000" pitchFamily="2" charset="2"/>
              <a:buChar char="n"/>
            </a:pPr>
            <a:r>
              <a:rPr lang="zh-CN" altLang="en-US" sz="1200" b="1" dirty="0" smtClean="0">
                <a:solidFill>
                  <a:srgbClr val="C00000"/>
                </a:solidFill>
                <a:latin typeface="微软雅黑" panose="020B0503020204020204" pitchFamily="34" charset="-122"/>
                <a:ea typeface="微软雅黑" panose="020B0503020204020204" pitchFamily="34" charset="-122"/>
              </a:rPr>
              <a:t>注册中心为单独的应用服务实现，上面的是注册中心供开发用的</a:t>
            </a:r>
            <a:r>
              <a:rPr lang="en-US" altLang="zh-CN" sz="1200" b="1" dirty="0" smtClean="0">
                <a:solidFill>
                  <a:srgbClr val="C00000"/>
                </a:solidFill>
                <a:latin typeface="微软雅黑" panose="020B0503020204020204" pitchFamily="34" charset="-122"/>
                <a:ea typeface="微软雅黑" panose="020B0503020204020204" pitchFamily="34" charset="-122"/>
              </a:rPr>
              <a:t>Spring</a:t>
            </a:r>
            <a:r>
              <a:rPr lang="zh-CN" altLang="en-US" sz="1200" b="1" dirty="0" smtClean="0">
                <a:solidFill>
                  <a:srgbClr val="C00000"/>
                </a:solidFill>
                <a:latin typeface="微软雅黑" panose="020B0503020204020204" pitchFamily="34" charset="-122"/>
                <a:ea typeface="微软雅黑" panose="020B0503020204020204" pitchFamily="34" charset="-122"/>
              </a:rPr>
              <a:t> </a:t>
            </a:r>
            <a:r>
              <a:rPr lang="en-US" altLang="zh-CN" sz="1200" b="1" dirty="0" smtClean="0">
                <a:solidFill>
                  <a:srgbClr val="C00000"/>
                </a:solidFill>
                <a:latin typeface="微软雅黑" panose="020B0503020204020204" pitchFamily="34" charset="-122"/>
                <a:ea typeface="微软雅黑" panose="020B0503020204020204" pitchFamily="34" charset="-122"/>
              </a:rPr>
              <a:t>Boot Starter</a:t>
            </a:r>
            <a:r>
              <a:rPr lang="zh-CN" altLang="en-US" sz="1200" b="1" dirty="0" smtClean="0">
                <a:solidFill>
                  <a:srgbClr val="C00000"/>
                </a:solidFill>
                <a:latin typeface="微软雅黑" panose="020B0503020204020204" pitchFamily="34" charset="-122"/>
                <a:ea typeface="微软雅黑" panose="020B0503020204020204" pitchFamily="34" charset="-122"/>
              </a:rPr>
              <a:t>的接口。</a:t>
            </a:r>
            <a:endParaRPr lang="en-US" altLang="zh-CN" sz="1200" b="1" dirty="0" smtClea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sym typeface="+mn-ea"/>
              </a:rPr>
              <a:t>框架</a:t>
            </a:r>
            <a:r>
              <a:rPr lang="en-US" altLang="zh-CN" sz="2800" dirty="0">
                <a:sym typeface="+mn-ea"/>
              </a:rPr>
              <a:t> - </a:t>
            </a:r>
            <a:r>
              <a:rPr lang="zh-CN" altLang="en-US" sz="2800" dirty="0">
                <a:sym typeface="+mn-ea"/>
              </a:rPr>
              <a:t>功能设计</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2863850" cy="368300"/>
          </a:xfrm>
          <a:prstGeom prst="rect">
            <a:avLst/>
          </a:prstGeom>
          <a:noFill/>
        </p:spPr>
        <p:txBody>
          <a:bodyPr wrap="square" rtlCol="0">
            <a:spAutoFit/>
          </a:bodyPr>
          <a:p>
            <a:pPr marL="285750" indent="-285750">
              <a:lnSpc>
                <a:spcPct val="150000"/>
              </a:lnSpc>
              <a:buFont typeface="Wingdings" panose="05000000000000000000" charset="0"/>
              <a:buChar char="n"/>
            </a:pP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API </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设计</a:t>
            </a: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 Spring Cloud</a:t>
            </a:r>
            <a:endPar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p:cNvSpPr txBox="1"/>
          <p:nvPr/>
        </p:nvSpPr>
        <p:spPr>
          <a:xfrm>
            <a:off x="734370" y="1687476"/>
            <a:ext cx="5581763" cy="613694"/>
          </a:xfrm>
          <a:prstGeom prst="rect">
            <a:avLst/>
          </a:prstGeom>
          <a:noFill/>
        </p:spPr>
        <p:txBody>
          <a:bodyPr wrap="square" rtlCol="0">
            <a:spAutoFit/>
          </a:bodyPr>
          <a:p>
            <a:pPr marL="228600" indent="-228600">
              <a:lnSpc>
                <a:spcPct val="150000"/>
              </a:lnSpc>
              <a:buFont typeface="Arial" panose="020B0604020202020204" pitchFamily="34" charset="0"/>
              <a:buChar char="•"/>
            </a:pPr>
            <a:r>
              <a:rPr lang="en-US" altLang="zh-CN" sz="1200" dirty="0" smtClean="0">
                <a:latin typeface="微软雅黑" panose="020B0503020204020204" pitchFamily="34" charset="-122"/>
                <a:ea typeface="微软雅黑" panose="020B0503020204020204" pitchFamily="34" charset="-122"/>
              </a:rPr>
              <a:t>Ribbon  -- Netflix</a:t>
            </a:r>
            <a:endParaRPr lang="en-US" altLang="zh-CN" sz="1200" dirty="0" smtClean="0">
              <a:latin typeface="微软雅黑" panose="020B0503020204020204" pitchFamily="34" charset="-122"/>
              <a:ea typeface="微软雅黑" panose="020B0503020204020204" pitchFamily="34" charset="-122"/>
            </a:endParaRPr>
          </a:p>
          <a:p>
            <a:pPr marL="228600" indent="-228600">
              <a:lnSpc>
                <a:spcPct val="150000"/>
              </a:lnSpc>
              <a:buFont typeface="Arial" panose="020B0604020202020204" pitchFamily="34" charset="0"/>
              <a:buChar char="•"/>
            </a:pPr>
            <a:r>
              <a:rPr lang="en-US" altLang="zh-CN" sz="1200" dirty="0" err="1" smtClean="0">
                <a:latin typeface="微软雅黑" panose="020B0503020204020204" pitchFamily="34" charset="-122"/>
                <a:ea typeface="微软雅黑" panose="020B0503020204020204" pitchFamily="34" charset="-122"/>
              </a:rPr>
              <a:t>LoadBalancer</a:t>
            </a:r>
            <a:r>
              <a:rPr lang="en-US" altLang="zh-CN" sz="1200" dirty="0" smtClean="0">
                <a:latin typeface="微软雅黑" panose="020B0503020204020204" pitchFamily="34" charset="-122"/>
                <a:ea typeface="微软雅黑" panose="020B0503020204020204" pitchFamily="34" charset="-122"/>
              </a:rPr>
              <a:t>  --  Spring Cloud  </a:t>
            </a:r>
            <a:r>
              <a:rPr lang="zh-CN" altLang="en-US" sz="1200" dirty="0" smtClean="0">
                <a:latin typeface="微软雅黑" panose="020B0503020204020204" pitchFamily="34" charset="-122"/>
                <a:ea typeface="微软雅黑" panose="020B0503020204020204" pitchFamily="34" charset="-122"/>
              </a:rPr>
              <a:t>暂不建议替换</a:t>
            </a:r>
            <a:r>
              <a:rPr lang="en-US" altLang="zh-CN" sz="1200" dirty="0" smtClean="0">
                <a:latin typeface="微软雅黑" panose="020B0503020204020204" pitchFamily="34" charset="-122"/>
                <a:ea typeface="微软雅黑" panose="020B0503020204020204" pitchFamily="34" charset="-122"/>
              </a:rPr>
              <a:t>Ribbon</a:t>
            </a:r>
            <a:endParaRPr lang="en-US" altLang="zh-CN" sz="1200" dirty="0" smtClean="0">
              <a:latin typeface="微软雅黑" panose="020B0503020204020204" pitchFamily="34" charset="-122"/>
              <a:ea typeface="微软雅黑" panose="020B0503020204020204" pitchFamily="34" charset="-122"/>
            </a:endParaRPr>
          </a:p>
        </p:txBody>
      </p:sp>
      <p:sp>
        <p:nvSpPr>
          <p:cNvPr id="4" name="文本框 10"/>
          <p:cNvSpPr txBox="1"/>
          <p:nvPr/>
        </p:nvSpPr>
        <p:spPr>
          <a:xfrm>
            <a:off x="7226611" y="1027711"/>
            <a:ext cx="4430296" cy="368300"/>
          </a:xfrm>
          <a:prstGeom prst="rect">
            <a:avLst/>
          </a:prstGeom>
          <a:noFill/>
        </p:spPr>
        <p:txBody>
          <a:bodyPr wrap="square" rtlCol="0">
            <a:spAutoFit/>
          </a:bodyPr>
          <a:p>
            <a:pPr marL="228600" indent="-228600">
              <a:lnSpc>
                <a:spcPct val="150000"/>
              </a:lnSpc>
              <a:buFont typeface="Wingdings" panose="05000000000000000000" charset="0"/>
              <a:buChar char="p"/>
            </a:pPr>
            <a:r>
              <a:rPr lang="zh-CN" altLang="en-US" sz="1200" b="1" dirty="0" smtClean="0">
                <a:solidFill>
                  <a:srgbClr val="C00000"/>
                </a:solidFill>
                <a:latin typeface="微软雅黑" panose="020B0503020204020204" pitchFamily="34" charset="-122"/>
                <a:ea typeface="微软雅黑" panose="020B0503020204020204" pitchFamily="34" charset="-122"/>
              </a:rPr>
              <a:t>服务发现，多实例，负载均衡策略</a:t>
            </a:r>
            <a:endParaRPr lang="en-US" altLang="zh-CN" sz="1200" b="1" dirty="0" smtClean="0">
              <a:solidFill>
                <a:srgbClr val="C00000"/>
              </a:solidFill>
              <a:latin typeface="微软雅黑" panose="020B0503020204020204" pitchFamily="34" charset="-122"/>
              <a:ea typeface="微软雅黑" panose="020B0503020204020204" pitchFamily="34" charset="-122"/>
            </a:endParaRPr>
          </a:p>
        </p:txBody>
      </p:sp>
      <p:sp>
        <p:nvSpPr>
          <p:cNvPr id="5" name="文本框 10"/>
          <p:cNvSpPr txBox="1"/>
          <p:nvPr/>
        </p:nvSpPr>
        <p:spPr>
          <a:xfrm>
            <a:off x="929102" y="2864343"/>
            <a:ext cx="4516439" cy="613694"/>
          </a:xfrm>
          <a:prstGeom prst="rect">
            <a:avLst/>
          </a:prstGeom>
          <a:noFill/>
        </p:spPr>
        <p:txBody>
          <a:bodyPr wrap="square" rtlCol="0">
            <a:spAutoFit/>
          </a:bodyPr>
          <a:p>
            <a:pPr marL="228600" indent="-228600">
              <a:lnSpc>
                <a:spcPct val="150000"/>
              </a:lnSpc>
              <a:buFont typeface="Wingdings" panose="05000000000000000000" pitchFamily="2" charset="2"/>
              <a:buChar char="n"/>
            </a:pPr>
            <a:r>
              <a:rPr lang="zh-CN" altLang="en-US" sz="1200" dirty="0" smtClean="0">
                <a:latin typeface="微软雅黑" panose="020B0503020204020204" pitchFamily="34" charset="-122"/>
                <a:ea typeface="微软雅黑" panose="020B0503020204020204" pitchFamily="34" charset="-122"/>
              </a:rPr>
              <a:t>客户端负载均衡</a:t>
            </a:r>
            <a:r>
              <a:rPr lang="en-US" altLang="zh-CN" sz="1200" dirty="0" smtClean="0">
                <a:latin typeface="微软雅黑" panose="020B0503020204020204" pitchFamily="34" charset="-122"/>
                <a:ea typeface="微软雅黑" panose="020B0503020204020204" pitchFamily="34" charset="-122"/>
              </a:rPr>
              <a:t>	RPC</a:t>
            </a:r>
            <a:r>
              <a:rPr lang="zh-CN" altLang="en-US" sz="1200" dirty="0" smtClean="0">
                <a:latin typeface="微软雅黑" panose="020B0503020204020204" pitchFamily="34" charset="-122"/>
                <a:ea typeface="微软雅黑" panose="020B0503020204020204" pitchFamily="34" charset="-122"/>
              </a:rPr>
              <a:t>框架</a:t>
            </a:r>
            <a:endParaRPr lang="en-US" altLang="zh-CN" sz="1200" dirty="0" smtClean="0">
              <a:latin typeface="微软雅黑" panose="020B0503020204020204" pitchFamily="34" charset="-122"/>
              <a:ea typeface="微软雅黑" panose="020B0503020204020204" pitchFamily="34" charset="-122"/>
            </a:endParaRPr>
          </a:p>
          <a:p>
            <a:pPr marL="228600" indent="-228600">
              <a:lnSpc>
                <a:spcPct val="150000"/>
              </a:lnSpc>
              <a:buFont typeface="Wingdings" panose="05000000000000000000" pitchFamily="2" charset="2"/>
              <a:buChar char="n"/>
            </a:pPr>
            <a:r>
              <a:rPr lang="zh-CN" altLang="en-US" sz="1200" dirty="0" smtClean="0">
                <a:latin typeface="微软雅黑" panose="020B0503020204020204" pitchFamily="34" charset="-122"/>
                <a:ea typeface="微软雅黑" panose="020B0503020204020204" pitchFamily="34" charset="-122"/>
              </a:rPr>
              <a:t>服务端负载均衡</a:t>
            </a:r>
            <a:r>
              <a:rPr lang="en-US" altLang="zh-CN" sz="1200" dirty="0" smtClean="0">
                <a:latin typeface="微软雅黑" panose="020B0503020204020204" pitchFamily="34" charset="-122"/>
                <a:ea typeface="微软雅黑" panose="020B0503020204020204" pitchFamily="34" charset="-122"/>
              </a:rPr>
              <a:t>	</a:t>
            </a:r>
            <a:r>
              <a:rPr lang="en-US" altLang="zh-CN" sz="1200" dirty="0" err="1" smtClean="0">
                <a:latin typeface="微软雅黑" panose="020B0503020204020204" pitchFamily="34" charset="-122"/>
                <a:ea typeface="微软雅黑" panose="020B0503020204020204" pitchFamily="34" charset="-122"/>
              </a:rPr>
              <a:t>Nginx</a:t>
            </a:r>
            <a:r>
              <a:rPr lang="zh-CN" altLang="en-US" sz="1200" dirty="0" smtClean="0">
                <a:latin typeface="微软雅黑" panose="020B0503020204020204" pitchFamily="34" charset="-122"/>
                <a:ea typeface="微软雅黑" panose="020B0503020204020204" pitchFamily="34" charset="-122"/>
              </a:rPr>
              <a:t>、网关</a:t>
            </a:r>
            <a:endParaRPr lang="en-US" altLang="zh-CN" sz="1200" dirty="0" smtClean="0">
              <a:latin typeface="微软雅黑" panose="020B0503020204020204" pitchFamily="34" charset="-122"/>
              <a:ea typeface="微软雅黑" panose="020B0503020204020204" pitchFamily="34" charset="-122"/>
            </a:endParaRPr>
          </a:p>
        </p:txBody>
      </p:sp>
      <p:graphicFrame>
        <p:nvGraphicFramePr>
          <p:cNvPr id="14" name="表格 13"/>
          <p:cNvGraphicFramePr>
            <a:graphicFrameLocks noGrp="1"/>
          </p:cNvGraphicFramePr>
          <p:nvPr/>
        </p:nvGraphicFramePr>
        <p:xfrm>
          <a:off x="6239933" y="2353733"/>
          <a:ext cx="5596468" cy="1112520"/>
        </p:xfrm>
        <a:graphic>
          <a:graphicData uri="http://schemas.openxmlformats.org/drawingml/2006/table">
            <a:tbl>
              <a:tblPr firstRow="1" bandRow="1">
                <a:tableStyleId>{5C22544A-7EE6-4342-B048-85BDC9FD1C3A}</a:tableStyleId>
              </a:tblPr>
              <a:tblGrid>
                <a:gridCol w="2798234"/>
                <a:gridCol w="2798234"/>
              </a:tblGrid>
              <a:tr h="370840">
                <a:tc>
                  <a:txBody>
                    <a:bodyPr/>
                    <a:p>
                      <a:pPr algn="ctr"/>
                      <a:r>
                        <a:rPr lang="zh-CN" altLang="en-US" sz="1200" dirty="0" smtClean="0">
                          <a:latin typeface="微软雅黑" panose="020B0503020204020204" pitchFamily="34" charset="-122"/>
                          <a:ea typeface="微软雅黑" panose="020B0503020204020204" pitchFamily="34" charset="-122"/>
                        </a:rPr>
                        <a:t>接口</a:t>
                      </a:r>
                      <a:endParaRPr lang="zh-CN" altLang="en-US" sz="1200" dirty="0">
                        <a:latin typeface="微软雅黑" panose="020B0503020204020204" pitchFamily="34" charset="-122"/>
                        <a:ea typeface="微软雅黑" panose="020B0503020204020204" pitchFamily="34" charset="-122"/>
                      </a:endParaRPr>
                    </a:p>
                  </a:txBody>
                  <a:tcPr anchor="ctr"/>
                </a:tc>
                <a:tc>
                  <a:txBody>
                    <a:bodyPr/>
                    <a:p>
                      <a:pPr algn="ctr"/>
                      <a:r>
                        <a:rPr lang="zh-CN" altLang="en-US" sz="1200" dirty="0" smtClean="0">
                          <a:latin typeface="微软雅黑" panose="020B0503020204020204" pitchFamily="34" charset="-122"/>
                          <a:ea typeface="微软雅黑" panose="020B0503020204020204" pitchFamily="34" charset="-122"/>
                        </a:rPr>
                        <a:t>作用</a:t>
                      </a:r>
                      <a:endParaRPr lang="zh-CN" altLang="en-US" sz="1200" dirty="0">
                        <a:latin typeface="微软雅黑" panose="020B0503020204020204" pitchFamily="34" charset="-122"/>
                        <a:ea typeface="微软雅黑" panose="020B0503020204020204" pitchFamily="34" charset="-122"/>
                      </a:endParaRPr>
                    </a:p>
                  </a:txBody>
                  <a:tcPr anchor="ctr"/>
                </a:tc>
              </a:tr>
              <a:tr h="370840">
                <a:tc>
                  <a:txBody>
                    <a:bodyPr/>
                    <a:p>
                      <a:r>
                        <a:rPr lang="en-US" altLang="zh-CN" sz="1200" dirty="0" err="1" smtClean="0">
                          <a:latin typeface="微软雅黑" panose="020B0503020204020204" pitchFamily="34" charset="-122"/>
                          <a:ea typeface="微软雅黑" panose="020B0503020204020204" pitchFamily="34" charset="-122"/>
                        </a:rPr>
                        <a:t>ILoaderBalancer</a:t>
                      </a:r>
                      <a:endParaRPr lang="zh-CN" altLang="en-US" sz="1200" dirty="0">
                        <a:latin typeface="微软雅黑" panose="020B0503020204020204" pitchFamily="34" charset="-122"/>
                        <a:ea typeface="微软雅黑" panose="020B0503020204020204" pitchFamily="34" charset="-122"/>
                      </a:endParaRPr>
                    </a:p>
                  </a:txBody>
                  <a:tcPr anchor="ctr"/>
                </a:tc>
                <a:tc>
                  <a:txBody>
                    <a:bodyPr/>
                    <a:p>
                      <a:r>
                        <a:rPr lang="en-US" altLang="zh-CN" sz="1200" dirty="0" smtClean="0">
                          <a:latin typeface="微软雅黑" panose="020B0503020204020204" pitchFamily="34" charset="-122"/>
                          <a:ea typeface="微软雅黑" panose="020B0503020204020204" pitchFamily="34" charset="-122"/>
                        </a:rPr>
                        <a:t>Ribbon</a:t>
                      </a:r>
                      <a:r>
                        <a:rPr lang="zh-CN" altLang="en-US" sz="1200" dirty="0" smtClean="0">
                          <a:latin typeface="微软雅黑" panose="020B0503020204020204" pitchFamily="34" charset="-122"/>
                          <a:ea typeface="微软雅黑" panose="020B0503020204020204" pitchFamily="34" charset="-122"/>
                        </a:rPr>
                        <a:t>负载均衡接口</a:t>
                      </a:r>
                      <a:endParaRPr lang="zh-CN" altLang="en-US" sz="1200" dirty="0">
                        <a:latin typeface="微软雅黑" panose="020B0503020204020204" pitchFamily="34" charset="-122"/>
                        <a:ea typeface="微软雅黑" panose="020B0503020204020204" pitchFamily="34" charset="-122"/>
                      </a:endParaRPr>
                    </a:p>
                  </a:txBody>
                  <a:tcPr anchor="ctr"/>
                </a:tc>
              </a:tr>
              <a:tr h="370840">
                <a:tc>
                  <a:txBody>
                    <a:bodyPr/>
                    <a:p>
                      <a:r>
                        <a:rPr lang="en-US" altLang="zh-CN" sz="1200" dirty="0" err="1" smtClean="0">
                          <a:latin typeface="微软雅黑" panose="020B0503020204020204" pitchFamily="34" charset="-122"/>
                          <a:ea typeface="微软雅黑" panose="020B0503020204020204" pitchFamily="34" charset="-122"/>
                        </a:rPr>
                        <a:t>IRule</a:t>
                      </a:r>
                      <a:endParaRPr lang="zh-CN" altLang="en-US" sz="1200" dirty="0">
                        <a:latin typeface="微软雅黑" panose="020B0503020204020204" pitchFamily="34" charset="-122"/>
                        <a:ea typeface="微软雅黑" panose="020B0503020204020204" pitchFamily="34" charset="-122"/>
                      </a:endParaRPr>
                    </a:p>
                  </a:txBody>
                  <a:tcPr anchor="ctr"/>
                </a:tc>
                <a:tc>
                  <a:txBody>
                    <a:bodyPr/>
                    <a:p>
                      <a:r>
                        <a:rPr lang="zh-CN" altLang="en-US" sz="1200" dirty="0" smtClean="0">
                          <a:latin typeface="微软雅黑" panose="020B0503020204020204" pitchFamily="34" charset="-122"/>
                          <a:ea typeface="微软雅黑" panose="020B0503020204020204" pitchFamily="34" charset="-122"/>
                        </a:rPr>
                        <a:t>复杂均衡策略</a:t>
                      </a:r>
                      <a:endParaRPr lang="zh-CN" altLang="en-US" sz="1200" dirty="0">
                        <a:latin typeface="微软雅黑" panose="020B0503020204020204" pitchFamily="34" charset="-122"/>
                        <a:ea typeface="微软雅黑" panose="020B0503020204020204" pitchFamily="34" charset="-122"/>
                      </a:endParaRPr>
                    </a:p>
                  </a:txBody>
                  <a:tcPr anchor="ctr"/>
                </a:tc>
              </a:tr>
            </a:tbl>
          </a:graphicData>
        </a:graphic>
      </p:graphicFrame>
      <p:sp>
        <p:nvSpPr>
          <p:cNvPr id="6" name="文本框 10"/>
          <p:cNvSpPr txBox="1"/>
          <p:nvPr/>
        </p:nvSpPr>
        <p:spPr>
          <a:xfrm>
            <a:off x="5111635" y="3753343"/>
            <a:ext cx="6927965" cy="369332"/>
          </a:xfrm>
          <a:prstGeom prst="rect">
            <a:avLst/>
          </a:prstGeom>
          <a:noFill/>
        </p:spPr>
        <p:txBody>
          <a:bodyPr wrap="square" rtlCol="0">
            <a:spAutoFit/>
          </a:bodyPr>
          <a:p>
            <a:pPr marL="228600" indent="-228600">
              <a:lnSpc>
                <a:spcPct val="150000"/>
              </a:lnSpc>
            </a:pPr>
            <a:r>
              <a:rPr lang="zh-CN" altLang="en-US" sz="1200" b="1" dirty="0" smtClean="0">
                <a:solidFill>
                  <a:srgbClr val="C00000"/>
                </a:solidFill>
                <a:latin typeface="微软雅黑" panose="020B0503020204020204" pitchFamily="34" charset="-122"/>
                <a:ea typeface="微软雅黑" panose="020B0503020204020204" pitchFamily="34" charset="-122"/>
              </a:rPr>
              <a:t>从负载均衡接口获取服务实例列表，然后根据负载均衡策略选择一个服务实例为客户端提供服务。</a:t>
            </a:r>
            <a:endParaRPr lang="en-US" altLang="zh-CN" sz="1200" b="1" dirty="0" smtClean="0">
              <a:solidFill>
                <a:srgbClr val="C00000"/>
              </a:solidFill>
              <a:latin typeface="微软雅黑" panose="020B0503020204020204" pitchFamily="34" charset="-122"/>
              <a:ea typeface="微软雅黑" panose="020B0503020204020204" pitchFamily="34" charset="-122"/>
            </a:endParaRPr>
          </a:p>
        </p:txBody>
      </p:sp>
      <p:sp>
        <p:nvSpPr>
          <p:cNvPr id="16" name="文本框 10"/>
          <p:cNvSpPr txBox="1"/>
          <p:nvPr/>
        </p:nvSpPr>
        <p:spPr>
          <a:xfrm>
            <a:off x="785169" y="4515343"/>
            <a:ext cx="10509365" cy="1754326"/>
          </a:xfrm>
          <a:prstGeom prst="rect">
            <a:avLst/>
          </a:prstGeom>
          <a:noFill/>
        </p:spPr>
        <p:txBody>
          <a:bodyPr wrap="square" rtlCol="0">
            <a:spAutoFit/>
          </a:bodyPr>
          <a:p>
            <a:pPr marL="228600" indent="-228600">
              <a:lnSpc>
                <a:spcPct val="150000"/>
              </a:lnSpc>
            </a:pPr>
            <a:r>
              <a:rPr lang="en-US" altLang="zh-CN" sz="1200" dirty="0" smtClean="0">
                <a:latin typeface="微软雅黑" panose="020B0503020204020204" pitchFamily="34" charset="-122"/>
                <a:ea typeface="微软雅黑" panose="020B0503020204020204" pitchFamily="34" charset="-122"/>
              </a:rPr>
              <a:t>            Ribbon</a:t>
            </a:r>
            <a:r>
              <a:rPr lang="zh-CN" altLang="en-US" sz="1200" dirty="0" smtClean="0">
                <a:latin typeface="微软雅黑" panose="020B0503020204020204" pitchFamily="34" charset="-122"/>
                <a:ea typeface="微软雅黑" panose="020B0503020204020204" pitchFamily="34" charset="-122"/>
              </a:rPr>
              <a:t>提供的配置项 </a:t>
            </a:r>
            <a:r>
              <a:rPr lang="en-US" altLang="zh-CN" sz="1200" dirty="0" err="1" smtClean="0">
                <a:latin typeface="微软雅黑" panose="020B0503020204020204" pitchFamily="34" charset="-122"/>
                <a:ea typeface="微软雅黑" panose="020B0503020204020204" pitchFamily="34" charset="-122"/>
              </a:rPr>
              <a:t>ribbon.ServerListRefreshInterval</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表示客户端主动与注册中心拉取最新的服务实例数据的时间间隔。这个时间间隔默认值是</a:t>
            </a:r>
            <a:r>
              <a:rPr lang="en-US" altLang="zh-CN" sz="1200" dirty="0" smtClean="0">
                <a:latin typeface="微软雅黑" panose="020B0503020204020204" pitchFamily="34" charset="-122"/>
                <a:ea typeface="微软雅黑" panose="020B0503020204020204" pitchFamily="34" charset="-122"/>
              </a:rPr>
              <a:t>30s</a:t>
            </a:r>
            <a:r>
              <a:rPr lang="zh-CN" altLang="en-US" sz="1200" dirty="0" smtClean="0">
                <a:latin typeface="微软雅黑" panose="020B0503020204020204" pitchFamily="34" charset="-122"/>
                <a:ea typeface="微软雅黑" panose="020B0503020204020204" pitchFamily="34" charset="-122"/>
              </a:rPr>
              <a:t>。意味着：如果注册中心里某个服务对应的实例已经下线，但是客户端的刷新时间间隔还未达到默认值，那么客户端就不会触发主动拉取服务实例数据的逻辑，从而导致客户端订阅到已经下线的实例，此时发起服务根据负载均衡策略得到的实例是已经下线的实例，那么服务调用会引起网络连接超时异常。</a:t>
            </a:r>
            <a:endParaRPr lang="en-US" altLang="zh-CN" sz="1200" dirty="0" smtClean="0">
              <a:latin typeface="微软雅黑" panose="020B0503020204020204" pitchFamily="34" charset="-122"/>
              <a:ea typeface="微软雅黑" panose="020B0503020204020204" pitchFamily="34" charset="-122"/>
            </a:endParaRPr>
          </a:p>
          <a:p>
            <a:pPr marL="228600" indent="-228600">
              <a:lnSpc>
                <a:spcPct val="150000"/>
              </a:lnSpc>
            </a:pPr>
            <a:r>
              <a:rPr lang="en-US" altLang="zh-CN" sz="1200" dirty="0" smtClean="0">
                <a:latin typeface="微软雅黑" panose="020B0503020204020204" pitchFamily="34" charset="-122"/>
                <a:ea typeface="微软雅黑" panose="020B0503020204020204" pitchFamily="34" charset="-122"/>
              </a:rPr>
              <a:t>	       Eureka</a:t>
            </a:r>
            <a:r>
              <a:rPr lang="zh-CN" altLang="en-US" sz="1200" dirty="0" smtClean="0">
                <a:latin typeface="微软雅黑" panose="020B0503020204020204" pitchFamily="34" charset="-122"/>
                <a:ea typeface="微软雅黑" panose="020B0503020204020204" pitchFamily="34" charset="-122"/>
              </a:rPr>
              <a:t>集群之间相互更新节点信息的时间频率，根据配置项</a:t>
            </a:r>
            <a:r>
              <a:rPr lang="en-US" altLang="zh-CN" sz="1200" dirty="0" smtClean="0">
                <a:latin typeface="微软雅黑" panose="020B0503020204020204" pitchFamily="34" charset="-122"/>
                <a:ea typeface="微软雅黑" panose="020B0503020204020204" pitchFamily="34" charset="-122"/>
              </a:rPr>
              <a:t>peer-eureka-status-refresh-time-interval-ms</a:t>
            </a:r>
            <a:r>
              <a:rPr lang="zh-CN" altLang="en-US" sz="1200" dirty="0" smtClean="0">
                <a:latin typeface="微软雅黑" panose="020B0503020204020204" pitchFamily="34" charset="-122"/>
                <a:ea typeface="微软雅黑" panose="020B0503020204020204" pitchFamily="34" charset="-122"/>
              </a:rPr>
              <a:t>，默认值为</a:t>
            </a:r>
            <a:r>
              <a:rPr lang="en-US" altLang="zh-CN" sz="1200" dirty="0" smtClean="0">
                <a:latin typeface="微软雅黑" panose="020B0503020204020204" pitchFamily="34" charset="-122"/>
                <a:ea typeface="微软雅黑" panose="020B0503020204020204" pitchFamily="34" charset="-122"/>
              </a:rPr>
              <a:t>30s</a:t>
            </a:r>
            <a:r>
              <a:rPr lang="zh-CN" altLang="en-US" sz="1200" dirty="0" smtClean="0">
                <a:latin typeface="微软雅黑" panose="020B0503020204020204" pitchFamily="34" charset="-122"/>
                <a:ea typeface="微软雅黑" panose="020B0503020204020204" pitchFamily="34" charset="-122"/>
              </a:rPr>
              <a:t>。综上所述，极端情况下，会出现</a:t>
            </a:r>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分钟时间无法对外提供服务。</a:t>
            </a:r>
            <a:endParaRPr lang="en-US" altLang="zh-CN" sz="12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sym typeface="+mn-ea"/>
              </a:rPr>
              <a:t>框架</a:t>
            </a:r>
            <a:r>
              <a:rPr lang="en-US" altLang="zh-CN" sz="2800" dirty="0">
                <a:sym typeface="+mn-ea"/>
              </a:rPr>
              <a:t> - </a:t>
            </a:r>
            <a:r>
              <a:rPr lang="zh-CN" altLang="en-US" sz="2800" dirty="0">
                <a:sym typeface="+mn-ea"/>
              </a:rPr>
              <a:t>功能设计</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2863850" cy="368300"/>
          </a:xfrm>
          <a:prstGeom prst="rect">
            <a:avLst/>
          </a:prstGeom>
          <a:noFill/>
        </p:spPr>
        <p:txBody>
          <a:bodyPr wrap="square" rtlCol="0">
            <a:spAutoFit/>
          </a:bodyPr>
          <a:p>
            <a:pPr marL="285750" indent="-285750">
              <a:lnSpc>
                <a:spcPct val="150000"/>
              </a:lnSpc>
              <a:buFont typeface="Wingdings" panose="05000000000000000000" charset="0"/>
              <a:buChar char="n"/>
            </a:pP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API </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设计</a:t>
            </a: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 Dubbo</a:t>
            </a:r>
            <a:endPar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文本框 34"/>
          <p:cNvSpPr txBox="1"/>
          <p:nvPr/>
        </p:nvSpPr>
        <p:spPr>
          <a:xfrm>
            <a:off x="734695" y="1420495"/>
            <a:ext cx="4664075" cy="368300"/>
          </a:xfrm>
          <a:prstGeom prst="rect">
            <a:avLst/>
          </a:prstGeom>
          <a:noFill/>
        </p:spPr>
        <p:txBody>
          <a:bodyPr wrap="square" rtlCol="0" anchor="t">
            <a:spAutoFit/>
          </a:bodyPr>
          <a:p>
            <a:pPr marL="171450" indent="-171450">
              <a:lnSpc>
                <a:spcPct val="150000"/>
              </a:lnSpc>
              <a:buFont typeface="Wingdings" panose="05000000000000000000" charset="0"/>
              <a:buChar char="p"/>
            </a:pPr>
            <a:r>
              <a:rPr lang="en-US" sz="1200">
                <a:latin typeface="微软雅黑" panose="020B0503020204020204" pitchFamily="34" charset="-122"/>
                <a:ea typeface="微软雅黑" panose="020B0503020204020204" pitchFamily="34" charset="-122"/>
                <a:cs typeface="微软雅黑" panose="020B0503020204020204" pitchFamily="34" charset="-122"/>
              </a:rPr>
              <a:t>  Dubbo</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所谓微内核的架构设计，说的是什么？</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3847465" cy="527050"/>
          </a:xfrm>
        </p:spPr>
        <p:txBody>
          <a:bodyPr/>
          <a:lstStyle/>
          <a:p>
            <a:r>
              <a:rPr lang="zh-CN" altLang="en-US" sz="2800" dirty="0">
                <a:sym typeface="+mn-ea"/>
              </a:rPr>
              <a:t>架构模式</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8460105" y="598170"/>
            <a:ext cx="3520440" cy="337185"/>
          </a:xfrm>
          <a:prstGeom prst="rect">
            <a:avLst/>
          </a:prstGeom>
          <a:noFill/>
        </p:spPr>
        <p:txBody>
          <a:bodyPr wrap="square" rtlCol="0" anchor="t">
            <a:spAutoFit/>
          </a:bodyPr>
          <a:p>
            <a:r>
              <a:rPr lang="zh-CN" altLang="en-US" sz="1600"/>
              <a:t>https://herbertograca.com/</a:t>
            </a:r>
            <a:endParaRPr lang="zh-CN" altLang="en-US" sz="1600"/>
          </a:p>
        </p:txBody>
      </p:sp>
      <p:pic>
        <p:nvPicPr>
          <p:cNvPr id="5" name="图片 4" descr="Infographic 16_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498725" y="1266190"/>
            <a:ext cx="9481820" cy="5334635"/>
          </a:xfrm>
          <a:prstGeom prst="rect">
            <a:avLst/>
          </a:prstGeom>
        </p:spPr>
      </p:pic>
      <p:sp>
        <p:nvSpPr>
          <p:cNvPr id="35" name="文本框 34"/>
          <p:cNvSpPr txBox="1"/>
          <p:nvPr/>
        </p:nvSpPr>
        <p:spPr>
          <a:xfrm>
            <a:off x="525780" y="897890"/>
            <a:ext cx="3733800"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软件为何要分层？</a:t>
            </a:r>
            <a:endParaRPr 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6990715" cy="527050"/>
          </a:xfrm>
        </p:spPr>
        <p:txBody>
          <a:bodyPr/>
          <a:lstStyle/>
          <a:p>
            <a:r>
              <a:rPr lang="zh-CN" altLang="en-US" sz="2800" dirty="0">
                <a:sym typeface="+mn-ea"/>
              </a:rPr>
              <a:t>架构模式</a:t>
            </a:r>
            <a:r>
              <a:rPr lang="en-US" altLang="zh-CN" sz="2800" dirty="0"/>
              <a:t> - Evolutionary Architectures</a:t>
            </a:r>
            <a:endParaRPr lang="en-US" altLang="zh-CN"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25780" y="897890"/>
            <a:ext cx="3733800"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演进式架构设计</a:t>
            </a:r>
            <a:endPar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descr="evolution.1e925d7f"/>
          <p:cNvPicPr>
            <a:picLocks noChangeAspect="1"/>
          </p:cNvPicPr>
          <p:nvPr/>
        </p:nvPicPr>
        <p:blipFill>
          <a:blip r:embed="rId1"/>
          <a:stretch>
            <a:fillRect/>
          </a:stretch>
        </p:blipFill>
        <p:spPr>
          <a:xfrm>
            <a:off x="5556250" y="1703070"/>
            <a:ext cx="6179820" cy="4170680"/>
          </a:xfrm>
          <a:prstGeom prst="rect">
            <a:avLst/>
          </a:prstGeom>
        </p:spPr>
      </p:pic>
      <p:sp>
        <p:nvSpPr>
          <p:cNvPr id="6" name="文本框 5"/>
          <p:cNvSpPr txBox="1"/>
          <p:nvPr/>
        </p:nvSpPr>
        <p:spPr>
          <a:xfrm>
            <a:off x="361315" y="1862455"/>
            <a:ext cx="4585335" cy="2676525"/>
          </a:xfrm>
          <a:prstGeom prst="rect">
            <a:avLst/>
          </a:prstGeom>
          <a:noFill/>
        </p:spPr>
        <p:txBody>
          <a:bodyPr wrap="square" rtlCol="0" anchor="t">
            <a:spAutoFit/>
          </a:bodyPr>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大型软件的建设是一个不断推倒重来的演进过程，前一个版本对后一个版本的价值在于它满足了这个阶段用户的需要，让团队成功适应了这个阶段的复杂度，可以向下一个台阶迈进。</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对于最终用户来说，一个能在演进过程中逐步为用户提供价值的系统，体验也要远好于一个憋大招的系统——哪怕这大招最终能成功憋出来。</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6990715" cy="527050"/>
          </a:xfrm>
        </p:spPr>
        <p:txBody>
          <a:bodyPr/>
          <a:lstStyle/>
          <a:p>
            <a:r>
              <a:rPr lang="zh-CN" altLang="en-US" sz="2800" dirty="0">
                <a:sym typeface="+mn-ea"/>
              </a:rPr>
              <a:t>架构模式</a:t>
            </a:r>
            <a:r>
              <a:rPr lang="en-US" altLang="zh-CN" sz="2800" dirty="0"/>
              <a:t> - Pace Layered Architecture</a:t>
            </a:r>
            <a:endParaRPr lang="en-US" altLang="zh-CN"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25780" y="897890"/>
            <a:ext cx="3733800"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步速分层架构</a:t>
            </a:r>
            <a:endPar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descr="pla-3"/>
          <p:cNvPicPr>
            <a:picLocks noChangeAspect="1"/>
          </p:cNvPicPr>
          <p:nvPr/>
        </p:nvPicPr>
        <p:blipFill>
          <a:blip r:embed="rId1"/>
          <a:stretch>
            <a:fillRect/>
          </a:stretch>
        </p:blipFill>
        <p:spPr>
          <a:xfrm>
            <a:off x="1297940" y="1845945"/>
            <a:ext cx="9992360" cy="4524375"/>
          </a:xfrm>
          <a:prstGeom prst="rect">
            <a:avLst/>
          </a:prstGeom>
        </p:spPr>
      </p:pic>
      <p:sp>
        <p:nvSpPr>
          <p:cNvPr id="4" name="文本框 3"/>
          <p:cNvSpPr txBox="1"/>
          <p:nvPr/>
        </p:nvSpPr>
        <p:spPr>
          <a:xfrm>
            <a:off x="5104130" y="929005"/>
            <a:ext cx="6186170" cy="306705"/>
          </a:xfrm>
          <a:prstGeom prst="rect">
            <a:avLst/>
          </a:prstGeom>
          <a:noFill/>
        </p:spPr>
        <p:txBody>
          <a:bodyPr wrap="square" rtlCol="0" anchor="t">
            <a:spAutoFit/>
          </a:bodyPr>
          <a:p>
            <a:r>
              <a:rPr lang="zh-CN" altLang="en-US" sz="1400"/>
              <a:t>https://platform.deloitte.com.au/articles/a-pace-layered-integration-architecture</a:t>
            </a:r>
            <a:endParaRPr lang="zh-CN" alt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6990715" cy="527050"/>
          </a:xfrm>
        </p:spPr>
        <p:txBody>
          <a:bodyPr/>
          <a:lstStyle/>
          <a:p>
            <a:r>
              <a:rPr lang="zh-CN" altLang="en-US" sz="2800" dirty="0">
                <a:sym typeface="+mn-ea"/>
              </a:rPr>
              <a:t>架构模式</a:t>
            </a:r>
            <a:r>
              <a:rPr lang="en-US" altLang="zh-CN" sz="2800" dirty="0"/>
              <a:t> - Pace Layered Architecture</a:t>
            </a:r>
            <a:endParaRPr lang="en-US" altLang="zh-CN"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25780" y="897890"/>
            <a:ext cx="3733800"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步速分层架构</a:t>
            </a:r>
            <a:endPar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pla-5"/>
          <p:cNvPicPr>
            <a:picLocks noChangeAspect="1"/>
          </p:cNvPicPr>
          <p:nvPr/>
        </p:nvPicPr>
        <p:blipFill>
          <a:blip r:embed="rId1"/>
          <a:stretch>
            <a:fillRect/>
          </a:stretch>
        </p:blipFill>
        <p:spPr>
          <a:xfrm>
            <a:off x="1882775" y="1765300"/>
            <a:ext cx="8633460" cy="48387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6990715" cy="527050"/>
          </a:xfrm>
        </p:spPr>
        <p:txBody>
          <a:bodyPr/>
          <a:lstStyle/>
          <a:p>
            <a:r>
              <a:rPr lang="zh-CN" altLang="en-US" sz="2800" dirty="0">
                <a:sym typeface="+mn-ea"/>
              </a:rPr>
              <a:t>架构模式</a:t>
            </a:r>
            <a:r>
              <a:rPr lang="en-US" altLang="zh-CN" sz="2800" dirty="0"/>
              <a:t> - Pace Layered Architecture</a:t>
            </a:r>
            <a:endParaRPr lang="en-US" altLang="zh-CN"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25780" y="897890"/>
            <a:ext cx="3733800"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步速分层架构</a:t>
            </a:r>
            <a:endPar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descr="pace-latered-architecture"/>
          <p:cNvPicPr>
            <a:picLocks noChangeAspect="1"/>
          </p:cNvPicPr>
          <p:nvPr>
            <p:custDataLst>
              <p:tags r:id="rId1"/>
            </p:custDataLst>
          </p:nvPr>
        </p:nvPicPr>
        <p:blipFill>
          <a:blip r:embed="rId2"/>
          <a:stretch>
            <a:fillRect/>
          </a:stretch>
        </p:blipFill>
        <p:spPr>
          <a:xfrm>
            <a:off x="1430020" y="1513205"/>
            <a:ext cx="9748520" cy="496633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5586730" cy="527050"/>
          </a:xfrm>
        </p:spPr>
        <p:txBody>
          <a:bodyPr/>
          <a:lstStyle/>
          <a:p>
            <a:r>
              <a:rPr lang="zh-CN" altLang="en-US" sz="2800" dirty="0">
                <a:sym typeface="+mn-ea"/>
              </a:rPr>
              <a:t>架构模式</a:t>
            </a:r>
            <a:r>
              <a:rPr lang="en-US" altLang="zh-CN" sz="2800" dirty="0"/>
              <a:t> - </a:t>
            </a:r>
            <a:r>
              <a:rPr lang="zh-CN" altLang="en-US" sz="2800" dirty="0"/>
              <a:t>Clean Architecture</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22935" y="982980"/>
            <a:ext cx="4963160" cy="368300"/>
          </a:xfrm>
          <a:prstGeom prst="rect">
            <a:avLst/>
          </a:prstGeom>
          <a:noFill/>
        </p:spPr>
        <p:txBody>
          <a:bodyPr wrap="square" rtlCol="0" anchor="t">
            <a:spAutoFit/>
          </a:bodyPr>
          <a:p>
            <a:pPr marL="171450" indent="-171450">
              <a:lnSpc>
                <a:spcPct val="150000"/>
              </a:lnSpc>
              <a:buFont typeface="Wingdings" panose="05000000000000000000" charset="0"/>
              <a:buChar char="p"/>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整洁架构</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5292090" cy="527050"/>
          </a:xfrm>
        </p:spPr>
        <p:txBody>
          <a:bodyPr/>
          <a:lstStyle/>
          <a:p>
            <a:r>
              <a:rPr lang="zh-CN" altLang="en-US" sz="2800" dirty="0">
                <a:sym typeface="+mn-ea"/>
              </a:rPr>
              <a:t>架构模式</a:t>
            </a:r>
            <a:r>
              <a:rPr lang="en-US" altLang="zh-CN" sz="2800" dirty="0"/>
              <a:t> - </a:t>
            </a:r>
            <a:r>
              <a:rPr lang="zh-CN" altLang="en-US" sz="2800" dirty="0"/>
              <a:t>Onion Architecture </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58800" y="1048385"/>
            <a:ext cx="4963160" cy="368300"/>
          </a:xfrm>
          <a:prstGeom prst="rect">
            <a:avLst/>
          </a:prstGeom>
          <a:noFill/>
        </p:spPr>
        <p:txBody>
          <a:bodyPr wrap="square" rtlCol="0" anchor="t">
            <a:spAutoFit/>
          </a:bodyPr>
          <a:p>
            <a:pPr marL="171450" indent="-171450">
              <a:lnSpc>
                <a:spcPct val="150000"/>
              </a:lnSpc>
              <a:buFont typeface="Wingdings" panose="05000000000000000000" charset="0"/>
              <a:buChar char="p"/>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洋葱架构</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t>框架</a:t>
            </a:r>
            <a:r>
              <a:rPr lang="en-US" altLang="zh-CN" sz="2800" dirty="0"/>
              <a:t> - </a:t>
            </a:r>
            <a:r>
              <a:rPr lang="zh-CN" altLang="en-US" sz="2800" dirty="0"/>
              <a:t>面向对象</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4340860" cy="368300"/>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什么是面向对象？为什么不是面向类？</a:t>
            </a:r>
            <a:endPar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622935" y="1501140"/>
            <a:ext cx="4949190" cy="2676525"/>
          </a:xfrm>
          <a:prstGeom prst="rect">
            <a:avLst/>
          </a:prstGeom>
          <a:noFill/>
        </p:spPr>
        <p:txBody>
          <a:bodyPr wrap="square" rtlCol="0" anchor="t">
            <a:spAutoFit/>
          </a:bodyPr>
          <a:p>
            <a:pPr marL="342900" indent="-342900">
              <a:lnSpc>
                <a:spcPct val="20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类和对象的关系，程序运行起来还有类吗？</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20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你觉得</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JavaScript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Go</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是面向对象的语言吗？</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20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面向对象的设计是不是已经过时了？函数式编程。</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20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类的属性和方法分别代表什么含义？</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20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为什么说数据库系统的出现是一个变革？</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20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什么是有状态，无状态？状态在哪里？</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20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数据库的事务的隔离级别有什么实际含义？</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圆角矩形 18"/>
          <p:cNvSpPr/>
          <p:nvPr/>
        </p:nvSpPr>
        <p:spPr>
          <a:xfrm>
            <a:off x="6254115" y="1208405"/>
            <a:ext cx="1974215" cy="2541270"/>
          </a:xfrm>
          <a:prstGeom prst="roundRect">
            <a:avLst>
              <a:gd name="adj" fmla="val 2058"/>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22" name="矩形 21"/>
          <p:cNvSpPr/>
          <p:nvPr/>
        </p:nvSpPr>
        <p:spPr>
          <a:xfrm>
            <a:off x="6884035" y="2760345"/>
            <a:ext cx="993775" cy="356235"/>
          </a:xfrm>
          <a:prstGeom prst="rect">
            <a:avLst/>
          </a:prstGeom>
          <a:solidFill>
            <a:schemeClr val="accent2">
              <a:lumMod val="20000"/>
              <a:lumOff val="80000"/>
            </a:schemeClr>
          </a:solidFill>
          <a:ln>
            <a:solidFill>
              <a:schemeClr val="accent2">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marL="171450" indent="-171450" algn="ctr">
              <a:buFont typeface="Arial" panose="020B0604020202020204" pitchFamily="34" charset="0"/>
              <a:buChar char="•"/>
            </a:pPr>
            <a:r>
              <a:rPr lang="en-US" altLang="zh-CN" sz="1000">
                <a:latin typeface="微软雅黑" panose="020B0503020204020204" pitchFamily="34" charset="-122"/>
                <a:ea typeface="微软雅黑" panose="020B0503020204020204" pitchFamily="34" charset="-122"/>
              </a:rPr>
              <a:t>service1()</a:t>
            </a:r>
            <a:endParaRPr lang="zh-CN" altLang="en-US" sz="1000">
              <a:latin typeface="微软雅黑" panose="020B0503020204020204" pitchFamily="34" charset="-122"/>
              <a:ea typeface="微软雅黑" panose="020B0503020204020204" pitchFamily="34" charset="-122"/>
            </a:endParaRPr>
          </a:p>
        </p:txBody>
      </p:sp>
      <p:sp>
        <p:nvSpPr>
          <p:cNvPr id="3" name="矩形 2"/>
          <p:cNvSpPr/>
          <p:nvPr/>
        </p:nvSpPr>
        <p:spPr>
          <a:xfrm>
            <a:off x="6884035" y="3136265"/>
            <a:ext cx="993775" cy="356235"/>
          </a:xfrm>
          <a:prstGeom prst="rect">
            <a:avLst/>
          </a:prstGeom>
          <a:solidFill>
            <a:schemeClr val="accent2">
              <a:lumMod val="20000"/>
              <a:lumOff val="80000"/>
            </a:schemeClr>
          </a:solidFill>
          <a:ln>
            <a:solidFill>
              <a:schemeClr val="accent2">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marL="171450" indent="-171450" algn="ctr">
              <a:buFont typeface="Arial" panose="020B0604020202020204" pitchFamily="34" charset="0"/>
              <a:buChar char="•"/>
            </a:pPr>
            <a:r>
              <a:rPr lang="en-US" altLang="zh-CN" sz="1000">
                <a:latin typeface="微软雅黑" panose="020B0503020204020204" pitchFamily="34" charset="-122"/>
                <a:ea typeface="微软雅黑" panose="020B0503020204020204" pitchFamily="34" charset="-122"/>
              </a:rPr>
              <a:t>service2()</a:t>
            </a:r>
            <a:endParaRPr lang="zh-CN" altLang="en-US" sz="1000">
              <a:latin typeface="微软雅黑" panose="020B0503020204020204" pitchFamily="34" charset="-122"/>
              <a:ea typeface="微软雅黑" panose="020B0503020204020204" pitchFamily="34" charset="-122"/>
            </a:endParaRPr>
          </a:p>
        </p:txBody>
      </p:sp>
      <p:sp>
        <p:nvSpPr>
          <p:cNvPr id="40" name="矩形 39"/>
          <p:cNvSpPr/>
          <p:nvPr/>
        </p:nvSpPr>
        <p:spPr>
          <a:xfrm>
            <a:off x="6884035" y="1748155"/>
            <a:ext cx="993775" cy="314325"/>
          </a:xfrm>
          <a:prstGeom prst="rect">
            <a:avLst/>
          </a:prstGeom>
          <a:solidFill>
            <a:schemeClr val="accent1">
              <a:lumMod val="20000"/>
              <a:lumOff val="80000"/>
            </a:schemeClr>
          </a:solidFill>
          <a:ln>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indent="0" algn="ctr">
              <a:buFont typeface="Arial" panose="020B0604020202020204" pitchFamily="34" charset="0"/>
              <a:buNone/>
            </a:pPr>
            <a:r>
              <a:rPr lang="en-US" altLang="zh-CN" sz="1000">
                <a:latin typeface="微软雅黑" panose="020B0503020204020204" pitchFamily="34" charset="-122"/>
                <a:ea typeface="微软雅黑" panose="020B0503020204020204" pitchFamily="34" charset="-122"/>
              </a:rPr>
              <a:t>field1</a:t>
            </a:r>
            <a:endParaRPr lang="en-US" altLang="zh-CN" sz="1000">
              <a:latin typeface="微软雅黑" panose="020B0503020204020204" pitchFamily="34" charset="-122"/>
              <a:ea typeface="微软雅黑" panose="020B0503020204020204" pitchFamily="34" charset="-122"/>
            </a:endParaRPr>
          </a:p>
        </p:txBody>
      </p:sp>
      <p:sp>
        <p:nvSpPr>
          <p:cNvPr id="4" name="矩形 3"/>
          <p:cNvSpPr/>
          <p:nvPr/>
        </p:nvSpPr>
        <p:spPr>
          <a:xfrm>
            <a:off x="6884035" y="2081530"/>
            <a:ext cx="993775" cy="314325"/>
          </a:xfrm>
          <a:prstGeom prst="rect">
            <a:avLst/>
          </a:prstGeom>
          <a:solidFill>
            <a:schemeClr val="accent1">
              <a:lumMod val="20000"/>
              <a:lumOff val="80000"/>
            </a:schemeClr>
          </a:solidFill>
          <a:ln>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indent="0" algn="ctr">
              <a:buFont typeface="Arial" panose="020B0604020202020204" pitchFamily="34" charset="0"/>
              <a:buNone/>
            </a:pPr>
            <a:r>
              <a:rPr lang="en-US" altLang="zh-CN" sz="1000">
                <a:latin typeface="微软雅黑" panose="020B0503020204020204" pitchFamily="34" charset="-122"/>
                <a:ea typeface="微软雅黑" panose="020B0503020204020204" pitchFamily="34" charset="-122"/>
              </a:rPr>
              <a:t>field2</a:t>
            </a:r>
            <a:endParaRPr lang="en-US" altLang="zh-CN" sz="1000">
              <a:latin typeface="微软雅黑" panose="020B0503020204020204" pitchFamily="34" charset="-122"/>
              <a:ea typeface="微软雅黑" panose="020B0503020204020204" pitchFamily="34" charset="-122"/>
            </a:endParaRPr>
          </a:p>
        </p:txBody>
      </p:sp>
      <p:sp>
        <p:nvSpPr>
          <p:cNvPr id="29" name="文本框 28"/>
          <p:cNvSpPr txBox="1"/>
          <p:nvPr/>
        </p:nvSpPr>
        <p:spPr>
          <a:xfrm>
            <a:off x="6878320" y="1208405"/>
            <a:ext cx="1000760" cy="245110"/>
          </a:xfrm>
          <a:prstGeom prst="rect">
            <a:avLst/>
          </a:prstGeom>
          <a:noFill/>
        </p:spPr>
        <p:txBody>
          <a:bodyPr wrap="square" rtlCol="0">
            <a:spAutoFit/>
          </a:bodyPr>
          <a:p>
            <a:r>
              <a:rPr lang="en-US" sz="1000" b="1">
                <a:solidFill>
                  <a:schemeClr val="accent1">
                    <a:lumMod val="75000"/>
                  </a:schemeClr>
                </a:solidFill>
                <a:latin typeface="微软雅黑" panose="020B0503020204020204" pitchFamily="34" charset="-122"/>
                <a:ea typeface="微软雅黑" panose="020B0503020204020204" pitchFamily="34" charset="-122"/>
              </a:rPr>
              <a:t>Object1</a:t>
            </a:r>
            <a:endParaRPr lang="en-US" sz="10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圆角矩形 4"/>
          <p:cNvSpPr/>
          <p:nvPr/>
        </p:nvSpPr>
        <p:spPr>
          <a:xfrm>
            <a:off x="9418320" y="1208405"/>
            <a:ext cx="1974215" cy="2541270"/>
          </a:xfrm>
          <a:prstGeom prst="roundRect">
            <a:avLst>
              <a:gd name="adj" fmla="val 2058"/>
            </a:avLst>
          </a:prstGeom>
          <a:ln>
            <a:solidFill>
              <a:schemeClr val="accent6">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10" name="矩形 9"/>
          <p:cNvSpPr/>
          <p:nvPr/>
        </p:nvSpPr>
        <p:spPr>
          <a:xfrm>
            <a:off x="9908540" y="2760345"/>
            <a:ext cx="993775" cy="356235"/>
          </a:xfrm>
          <a:prstGeom prst="rect">
            <a:avLst/>
          </a:prstGeom>
          <a:solidFill>
            <a:schemeClr val="accent2">
              <a:lumMod val="20000"/>
              <a:lumOff val="80000"/>
            </a:schemeClr>
          </a:solidFill>
          <a:ln>
            <a:solidFill>
              <a:schemeClr val="accent2">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marL="171450" indent="-171450" algn="ctr">
              <a:buFont typeface="Arial" panose="020B0604020202020204" pitchFamily="34" charset="0"/>
              <a:buChar char="•"/>
            </a:pPr>
            <a:r>
              <a:rPr lang="en-US" altLang="zh-CN" sz="1000">
                <a:latin typeface="微软雅黑" panose="020B0503020204020204" pitchFamily="34" charset="-122"/>
                <a:ea typeface="微软雅黑" panose="020B0503020204020204" pitchFamily="34" charset="-122"/>
              </a:rPr>
              <a:t>service1()</a:t>
            </a:r>
            <a:endParaRPr lang="zh-CN" altLang="en-US" sz="1000">
              <a:latin typeface="微软雅黑" panose="020B0503020204020204" pitchFamily="34" charset="-122"/>
              <a:ea typeface="微软雅黑" panose="020B0503020204020204" pitchFamily="34" charset="-122"/>
            </a:endParaRPr>
          </a:p>
        </p:txBody>
      </p:sp>
      <p:sp>
        <p:nvSpPr>
          <p:cNvPr id="11" name="矩形 10"/>
          <p:cNvSpPr/>
          <p:nvPr/>
        </p:nvSpPr>
        <p:spPr>
          <a:xfrm>
            <a:off x="9908540" y="3136265"/>
            <a:ext cx="993775" cy="356235"/>
          </a:xfrm>
          <a:prstGeom prst="rect">
            <a:avLst/>
          </a:prstGeom>
          <a:solidFill>
            <a:schemeClr val="accent2">
              <a:lumMod val="20000"/>
              <a:lumOff val="80000"/>
            </a:schemeClr>
          </a:solidFill>
          <a:ln>
            <a:solidFill>
              <a:schemeClr val="accent2">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marL="171450" indent="-171450" algn="ctr">
              <a:buFont typeface="Arial" panose="020B0604020202020204" pitchFamily="34" charset="0"/>
              <a:buChar char="•"/>
            </a:pPr>
            <a:r>
              <a:rPr lang="en-US" altLang="zh-CN" sz="1000">
                <a:latin typeface="微软雅黑" panose="020B0503020204020204" pitchFamily="34" charset="-122"/>
                <a:ea typeface="微软雅黑" panose="020B0503020204020204" pitchFamily="34" charset="-122"/>
              </a:rPr>
              <a:t>service2()</a:t>
            </a:r>
            <a:endParaRPr lang="zh-CN" altLang="en-US" sz="1000">
              <a:latin typeface="微软雅黑" panose="020B0503020204020204" pitchFamily="34" charset="-122"/>
              <a:ea typeface="微软雅黑" panose="020B0503020204020204" pitchFamily="34" charset="-122"/>
            </a:endParaRPr>
          </a:p>
        </p:txBody>
      </p:sp>
      <p:sp>
        <p:nvSpPr>
          <p:cNvPr id="12" name="矩形 11"/>
          <p:cNvSpPr/>
          <p:nvPr/>
        </p:nvSpPr>
        <p:spPr>
          <a:xfrm>
            <a:off x="9908540" y="1748155"/>
            <a:ext cx="993775" cy="314325"/>
          </a:xfrm>
          <a:prstGeom prst="rect">
            <a:avLst/>
          </a:prstGeom>
          <a:solidFill>
            <a:schemeClr val="accent1">
              <a:lumMod val="20000"/>
              <a:lumOff val="80000"/>
            </a:schemeClr>
          </a:solidFill>
          <a:ln>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indent="0" algn="ctr">
              <a:buFont typeface="Arial" panose="020B0604020202020204" pitchFamily="34" charset="0"/>
              <a:buNone/>
            </a:pPr>
            <a:r>
              <a:rPr lang="en-US" altLang="zh-CN" sz="1000">
                <a:latin typeface="微软雅黑" panose="020B0503020204020204" pitchFamily="34" charset="-122"/>
                <a:ea typeface="微软雅黑" panose="020B0503020204020204" pitchFamily="34" charset="-122"/>
              </a:rPr>
              <a:t>field1</a:t>
            </a:r>
            <a:endParaRPr lang="en-US" altLang="zh-CN" sz="1000">
              <a:latin typeface="微软雅黑" panose="020B0503020204020204" pitchFamily="34" charset="-122"/>
              <a:ea typeface="微软雅黑" panose="020B0503020204020204" pitchFamily="34" charset="-122"/>
            </a:endParaRPr>
          </a:p>
        </p:txBody>
      </p:sp>
      <p:sp>
        <p:nvSpPr>
          <p:cNvPr id="13" name="矩形 12"/>
          <p:cNvSpPr/>
          <p:nvPr/>
        </p:nvSpPr>
        <p:spPr>
          <a:xfrm>
            <a:off x="9908540" y="2081530"/>
            <a:ext cx="993775" cy="314325"/>
          </a:xfrm>
          <a:prstGeom prst="rect">
            <a:avLst/>
          </a:prstGeom>
          <a:solidFill>
            <a:schemeClr val="accent1">
              <a:lumMod val="20000"/>
              <a:lumOff val="80000"/>
            </a:schemeClr>
          </a:solidFill>
          <a:ln>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indent="0" algn="ctr">
              <a:buFont typeface="Arial" panose="020B0604020202020204" pitchFamily="34" charset="0"/>
              <a:buNone/>
            </a:pPr>
            <a:r>
              <a:rPr lang="en-US" altLang="zh-CN" sz="1000">
                <a:latin typeface="微软雅黑" panose="020B0503020204020204" pitchFamily="34" charset="-122"/>
                <a:ea typeface="微软雅黑" panose="020B0503020204020204" pitchFamily="34" charset="-122"/>
              </a:rPr>
              <a:t>field2</a:t>
            </a:r>
            <a:endParaRPr lang="en-US" altLang="zh-CN" sz="1000">
              <a:latin typeface="微软雅黑" panose="020B0503020204020204" pitchFamily="34" charset="-122"/>
              <a:ea typeface="微软雅黑" panose="020B0503020204020204" pitchFamily="34" charset="-122"/>
            </a:endParaRPr>
          </a:p>
        </p:txBody>
      </p:sp>
      <p:sp>
        <p:nvSpPr>
          <p:cNvPr id="14" name="文本框 13"/>
          <p:cNvSpPr txBox="1"/>
          <p:nvPr/>
        </p:nvSpPr>
        <p:spPr>
          <a:xfrm>
            <a:off x="10042525" y="1208405"/>
            <a:ext cx="1000760" cy="245110"/>
          </a:xfrm>
          <a:prstGeom prst="rect">
            <a:avLst/>
          </a:prstGeom>
          <a:noFill/>
        </p:spPr>
        <p:txBody>
          <a:bodyPr wrap="square" rtlCol="0">
            <a:spAutoFit/>
          </a:bodyPr>
          <a:p>
            <a:r>
              <a:rPr lang="en-US" sz="1000" b="1">
                <a:solidFill>
                  <a:schemeClr val="accent6">
                    <a:lumMod val="50000"/>
                  </a:schemeClr>
                </a:solidFill>
                <a:latin typeface="微软雅黑" panose="020B0503020204020204" pitchFamily="34" charset="-122"/>
                <a:ea typeface="微软雅黑" panose="020B0503020204020204" pitchFamily="34" charset="-122"/>
              </a:rPr>
              <a:t>Object2</a:t>
            </a:r>
            <a:endParaRPr lang="en-US" sz="1000" b="1">
              <a:solidFill>
                <a:schemeClr val="accent6">
                  <a:lumMod val="50000"/>
                </a:schemeClr>
              </a:solidFill>
              <a:latin typeface="微软雅黑" panose="020B0503020204020204" pitchFamily="34" charset="-122"/>
              <a:ea typeface="微软雅黑" panose="020B0503020204020204" pitchFamily="34" charset="-122"/>
            </a:endParaRPr>
          </a:p>
        </p:txBody>
      </p:sp>
      <p:sp>
        <p:nvSpPr>
          <p:cNvPr id="16" name="右箭头 15"/>
          <p:cNvSpPr/>
          <p:nvPr/>
        </p:nvSpPr>
        <p:spPr>
          <a:xfrm>
            <a:off x="7953375" y="2170430"/>
            <a:ext cx="1445895" cy="111125"/>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6336030" y="1925320"/>
            <a:ext cx="497840" cy="245110"/>
          </a:xfrm>
          <a:prstGeom prst="rect">
            <a:avLst/>
          </a:prstGeom>
          <a:noFill/>
        </p:spPr>
        <p:txBody>
          <a:bodyPr wrap="square" rtlCol="0">
            <a:spAutoFit/>
          </a:bodyPr>
          <a:p>
            <a:r>
              <a:rPr lang="zh-CN" altLang="en-US" sz="1000" b="1">
                <a:solidFill>
                  <a:schemeClr val="accent1">
                    <a:lumMod val="75000"/>
                  </a:schemeClr>
                </a:solidFill>
                <a:latin typeface="微软雅黑" panose="020B0503020204020204" pitchFamily="34" charset="-122"/>
                <a:ea typeface="微软雅黑" panose="020B0503020204020204" pitchFamily="34" charset="-122"/>
              </a:rPr>
              <a:t>存储</a:t>
            </a:r>
            <a:endParaRPr lang="zh-CN" altLang="en-US" sz="10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329680" y="2997200"/>
            <a:ext cx="497840" cy="245110"/>
          </a:xfrm>
          <a:prstGeom prst="rect">
            <a:avLst/>
          </a:prstGeom>
          <a:noFill/>
        </p:spPr>
        <p:txBody>
          <a:bodyPr wrap="square" rtlCol="0">
            <a:spAutoFit/>
          </a:bodyPr>
          <a:p>
            <a:r>
              <a:rPr lang="zh-CN" altLang="en-US" sz="1000" b="1">
                <a:solidFill>
                  <a:schemeClr val="accent2">
                    <a:lumMod val="50000"/>
                  </a:schemeClr>
                </a:solidFill>
                <a:latin typeface="微软雅黑" panose="020B0503020204020204" pitchFamily="34" charset="-122"/>
                <a:ea typeface="微软雅黑" panose="020B0503020204020204" pitchFamily="34" charset="-122"/>
              </a:rPr>
              <a:t>计算</a:t>
            </a:r>
            <a:endParaRPr lang="zh-CN" altLang="en-US" sz="1000" b="1">
              <a:solidFill>
                <a:schemeClr val="accent2">
                  <a:lumMod val="5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8552815" y="1925320"/>
            <a:ext cx="497840" cy="245110"/>
          </a:xfrm>
          <a:prstGeom prst="rect">
            <a:avLst/>
          </a:prstGeom>
          <a:noFill/>
        </p:spPr>
        <p:txBody>
          <a:bodyPr wrap="square" rtlCol="0">
            <a:spAutoFit/>
          </a:bodyPr>
          <a:p>
            <a:r>
              <a:rPr lang="zh-CN" altLang="en-US" sz="1000" b="1">
                <a:solidFill>
                  <a:schemeClr val="accent1">
                    <a:lumMod val="75000"/>
                  </a:schemeClr>
                </a:solidFill>
                <a:latin typeface="微软雅黑" panose="020B0503020204020204" pitchFamily="34" charset="-122"/>
                <a:ea typeface="微软雅黑" panose="020B0503020204020204" pitchFamily="34" charset="-122"/>
              </a:rPr>
              <a:t>组合</a:t>
            </a:r>
            <a:endParaRPr lang="zh-CN" altLang="en-US" sz="10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1" name="右箭头 20"/>
          <p:cNvSpPr/>
          <p:nvPr/>
        </p:nvSpPr>
        <p:spPr>
          <a:xfrm>
            <a:off x="7941310" y="2882900"/>
            <a:ext cx="1923415" cy="114300"/>
          </a:xfrm>
          <a:prstGeom prst="rightArrow">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8539480" y="2682240"/>
            <a:ext cx="497840" cy="245110"/>
          </a:xfrm>
          <a:prstGeom prst="rect">
            <a:avLst/>
          </a:prstGeom>
          <a:noFill/>
        </p:spPr>
        <p:txBody>
          <a:bodyPr wrap="square" rtlCol="0">
            <a:spAutoFit/>
          </a:bodyPr>
          <a:p>
            <a:r>
              <a:rPr lang="zh-CN" altLang="en-US" sz="1000" b="1">
                <a:solidFill>
                  <a:schemeClr val="accent1">
                    <a:lumMod val="75000"/>
                  </a:schemeClr>
                </a:solidFill>
                <a:latin typeface="微软雅黑" panose="020B0503020204020204" pitchFamily="34" charset="-122"/>
                <a:ea typeface="微软雅黑" panose="020B0503020204020204" pitchFamily="34" charset="-122"/>
              </a:rPr>
              <a:t>通信</a:t>
            </a:r>
            <a:endParaRPr lang="zh-CN" altLang="en-US" sz="10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6254115" y="4232910"/>
            <a:ext cx="5138420" cy="1325880"/>
          </a:xfrm>
          <a:prstGeom prst="roundRect">
            <a:avLst>
              <a:gd name="adj" fmla="val 2058"/>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pic>
        <p:nvPicPr>
          <p:cNvPr id="33795" name="Picture 3"/>
          <p:cNvPicPr>
            <a:picLocks noChangeAspect="1" noChangeArrowheads="1"/>
          </p:cNvPicPr>
          <p:nvPr/>
        </p:nvPicPr>
        <p:blipFill>
          <a:blip r:embed="rId1"/>
          <a:srcRect/>
          <a:stretch>
            <a:fillRect/>
          </a:stretch>
        </p:blipFill>
        <p:spPr bwMode="auto">
          <a:xfrm>
            <a:off x="6650884" y="4629075"/>
            <a:ext cx="905311" cy="533487"/>
          </a:xfrm>
          <a:prstGeom prst="rect">
            <a:avLst/>
          </a:prstGeom>
          <a:noFill/>
          <a:ln w="9525">
            <a:noFill/>
            <a:miter lim="800000"/>
            <a:headEnd/>
            <a:tailEnd/>
          </a:ln>
          <a:effectLst/>
        </p:spPr>
      </p:pic>
      <p:pic>
        <p:nvPicPr>
          <p:cNvPr id="1026" name="Picture 2"/>
          <p:cNvPicPr>
            <a:picLocks noChangeAspect="1" noChangeArrowheads="1"/>
          </p:cNvPicPr>
          <p:nvPr/>
        </p:nvPicPr>
        <p:blipFill>
          <a:blip r:embed="rId2" cstate="print"/>
          <a:srcRect/>
          <a:stretch>
            <a:fillRect/>
          </a:stretch>
        </p:blipFill>
        <p:spPr bwMode="auto">
          <a:xfrm>
            <a:off x="10251440" y="4599305"/>
            <a:ext cx="582930" cy="633095"/>
          </a:xfrm>
          <a:prstGeom prst="rect">
            <a:avLst/>
          </a:prstGeom>
          <a:noFill/>
          <a:ln w="9525">
            <a:noFill/>
            <a:miter lim="800000"/>
            <a:headEnd/>
            <a:tailEnd/>
          </a:ln>
          <a:effectLst/>
        </p:spPr>
      </p:pic>
      <p:pic>
        <p:nvPicPr>
          <p:cNvPr id="4100" name="Picture 4" descr="C:\Users\Lenovo\Desktop\Redis_Logo.svg_.png"/>
          <p:cNvPicPr>
            <a:picLocks noChangeAspect="1" noChangeArrowheads="1"/>
          </p:cNvPicPr>
          <p:nvPr/>
        </p:nvPicPr>
        <p:blipFill>
          <a:blip r:embed="rId3" cstate="print"/>
          <a:srcRect/>
          <a:stretch>
            <a:fillRect/>
          </a:stretch>
        </p:blipFill>
        <p:spPr bwMode="auto">
          <a:xfrm>
            <a:off x="8171699" y="4714530"/>
            <a:ext cx="1549178" cy="518237"/>
          </a:xfrm>
          <a:prstGeom prst="rect">
            <a:avLst/>
          </a:prstGeom>
          <a:noFill/>
        </p:spPr>
      </p:pic>
      <p:sp>
        <p:nvSpPr>
          <p:cNvPr id="35" name="文本框 34"/>
          <p:cNvSpPr txBox="1"/>
          <p:nvPr/>
        </p:nvSpPr>
        <p:spPr>
          <a:xfrm>
            <a:off x="6201410" y="5815330"/>
            <a:ext cx="5631180" cy="645160"/>
          </a:xfrm>
          <a:prstGeom prst="rect">
            <a:avLst/>
          </a:prstGeom>
          <a:noFill/>
        </p:spPr>
        <p:txBody>
          <a:bodyPr wrap="square" rtlCol="0" anchor="t">
            <a:spAutoFit/>
          </a:bodyPr>
          <a:p>
            <a:pPr marL="171450" indent="-171450">
              <a:lnSpc>
                <a:spcPct val="150000"/>
              </a:lnSpc>
              <a:buFont typeface="Wingdings" panose="05000000000000000000" charset="0"/>
              <a:buChar char="p"/>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一个不支持事务的数据库系统，它的使用场景，必然不适合</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OLTP</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型的业务。</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Wingdings" panose="05000000000000000000" charset="0"/>
              <a:buChar char="p"/>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对于共享资源的多线程访问问题，关系型数据库在帮你保证安全问题。</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6" name="表格 25"/>
          <p:cNvGraphicFramePr/>
          <p:nvPr>
            <p:custDataLst>
              <p:tags r:id="rId4"/>
            </p:custDataLst>
          </p:nvPr>
        </p:nvGraphicFramePr>
        <p:xfrm>
          <a:off x="622935" y="4418965"/>
          <a:ext cx="5184140" cy="1905000"/>
        </p:xfrm>
        <a:graphic>
          <a:graphicData uri="http://schemas.openxmlformats.org/drawingml/2006/table">
            <a:tbl>
              <a:tblPr firstRow="1" bandRow="1">
                <a:tableStyleId>{5C22544A-7EE6-4342-B048-85BDC9FD1C3A}</a:tableStyleId>
              </a:tblPr>
              <a:tblGrid>
                <a:gridCol w="1296035"/>
                <a:gridCol w="1296035"/>
                <a:gridCol w="1296035"/>
                <a:gridCol w="1296035"/>
              </a:tblGrid>
              <a:tr h="381000">
                <a:tc>
                  <a:txBody>
                    <a:bodyPr/>
                    <a:p>
                      <a:pPr>
                        <a:buNone/>
                      </a:pPr>
                      <a:r>
                        <a:rPr lang="zh-CN" altLang="en-US" sz="1200">
                          <a:latin typeface="微软雅黑" panose="020B0503020204020204" pitchFamily="34" charset="-122"/>
                          <a:ea typeface="微软雅黑" panose="020B0503020204020204" pitchFamily="34" charset="-122"/>
                        </a:rPr>
                        <a:t>隔离级别</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rPr>
                        <a:t>脏读</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rPr>
                        <a:t>不可重复读</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rPr>
                        <a:t>幻读</a:t>
                      </a:r>
                      <a:endParaRPr lang="zh-CN" altLang="en-US" sz="1200">
                        <a:latin typeface="微软雅黑" panose="020B0503020204020204" pitchFamily="34" charset="-122"/>
                        <a:ea typeface="微软雅黑" panose="020B0503020204020204" pitchFamily="34" charset="-122"/>
                      </a:endParaRPr>
                    </a:p>
                  </a:txBody>
                  <a:tcPr anchor="ctr" anchorCtr="0"/>
                </a:tc>
              </a:tr>
              <a:tr h="381000">
                <a:tc>
                  <a:txBody>
                    <a:bodyPr/>
                    <a:p>
                      <a:pPr>
                        <a:buNone/>
                      </a:pPr>
                      <a:r>
                        <a:rPr lang="en-US" altLang="zh-CN" sz="1200">
                          <a:latin typeface="微软雅黑" panose="020B0503020204020204" pitchFamily="34" charset="-122"/>
                          <a:ea typeface="微软雅黑" panose="020B0503020204020204" pitchFamily="34" charset="-122"/>
                        </a:rPr>
                        <a:t>RU 读未提交</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rPr>
                        <a:t>是</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rPr>
                        <a:t>是</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rPr>
                        <a:t>是</a:t>
                      </a:r>
                      <a:endParaRPr lang="zh-CN" altLang="en-US" sz="1200">
                        <a:latin typeface="微软雅黑" panose="020B0503020204020204" pitchFamily="34" charset="-122"/>
                        <a:ea typeface="微软雅黑" panose="020B0503020204020204" pitchFamily="34" charset="-122"/>
                      </a:endParaRPr>
                    </a:p>
                  </a:txBody>
                  <a:tcPr anchor="ctr" anchorCtr="0"/>
                </a:tc>
              </a:tr>
              <a:tr h="381000">
                <a:tc>
                  <a:txBody>
                    <a:bodyPr/>
                    <a:p>
                      <a:pPr>
                        <a:buNone/>
                      </a:pPr>
                      <a:r>
                        <a:rPr lang="en-US" altLang="zh-CN" sz="1200">
                          <a:latin typeface="微软雅黑" panose="020B0503020204020204" pitchFamily="34" charset="-122"/>
                          <a:ea typeface="微软雅黑" panose="020B0503020204020204" pitchFamily="34" charset="-122"/>
                        </a:rPr>
                        <a:t>RC 读已提交</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rPr>
                        <a:t>否</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rPr>
                        <a:t>是</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rPr>
                        <a:t>是</a:t>
                      </a:r>
                      <a:endParaRPr lang="zh-CN" altLang="en-US" sz="1200">
                        <a:latin typeface="微软雅黑" panose="020B0503020204020204" pitchFamily="34" charset="-122"/>
                        <a:ea typeface="微软雅黑" panose="020B0503020204020204" pitchFamily="34" charset="-122"/>
                      </a:endParaRPr>
                    </a:p>
                  </a:txBody>
                  <a:tcPr anchor="ctr" anchorCtr="0"/>
                </a:tc>
              </a:tr>
              <a:tr h="381000">
                <a:tc>
                  <a:txBody>
                    <a:bodyPr/>
                    <a:p>
                      <a:pPr>
                        <a:buNone/>
                      </a:pPr>
                      <a:r>
                        <a:rPr lang="en-US" altLang="zh-CN" sz="1200">
                          <a:latin typeface="微软雅黑" panose="020B0503020204020204" pitchFamily="34" charset="-122"/>
                          <a:ea typeface="微软雅黑" panose="020B0503020204020204" pitchFamily="34" charset="-122"/>
                        </a:rPr>
                        <a:t>RR 可重复读</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sym typeface="+mn-ea"/>
                        </a:rPr>
                        <a:t>否</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rPr>
                        <a:t>否</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rPr>
                        <a:t>是</a:t>
                      </a:r>
                      <a:endParaRPr lang="zh-CN" altLang="en-US" sz="1200">
                        <a:latin typeface="微软雅黑" panose="020B0503020204020204" pitchFamily="34" charset="-122"/>
                        <a:ea typeface="微软雅黑" panose="020B0503020204020204" pitchFamily="34" charset="-122"/>
                      </a:endParaRPr>
                    </a:p>
                  </a:txBody>
                  <a:tcPr anchor="ctr" anchorCtr="0"/>
                </a:tc>
              </a:tr>
              <a:tr h="381000">
                <a:tc>
                  <a:txBody>
                    <a:bodyPr/>
                    <a:p>
                      <a:pPr>
                        <a:buNone/>
                      </a:pPr>
                      <a:r>
                        <a:rPr lang="en-US" altLang="zh-CN" sz="1200">
                          <a:latin typeface="微软雅黑" panose="020B0503020204020204" pitchFamily="34" charset="-122"/>
                          <a:ea typeface="微软雅黑" panose="020B0503020204020204" pitchFamily="34" charset="-122"/>
                        </a:rPr>
                        <a:t>S   串行化</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sym typeface="+mn-ea"/>
                        </a:rPr>
                        <a:t>否</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rPr>
                        <a:t>否</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rPr>
                        <a:t>否</a:t>
                      </a:r>
                      <a:endParaRPr lang="zh-CN" altLang="en-US" sz="1200">
                        <a:latin typeface="微软雅黑" panose="020B0503020204020204" pitchFamily="34" charset="-122"/>
                        <a:ea typeface="微软雅黑" panose="020B0503020204020204" pitchFamily="34" charset="-122"/>
                      </a:endParaRPr>
                    </a:p>
                  </a:txBody>
                  <a:tcPr anchor="ctr" anchorCtr="0"/>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6160770" cy="527050"/>
          </a:xfrm>
        </p:spPr>
        <p:txBody>
          <a:bodyPr/>
          <a:lstStyle/>
          <a:p>
            <a:r>
              <a:rPr lang="zh-CN" altLang="en-US" sz="2800" dirty="0">
                <a:sym typeface="+mn-ea"/>
              </a:rPr>
              <a:t>架构模式</a:t>
            </a:r>
            <a:r>
              <a:rPr lang="en-US" altLang="zh-CN" sz="2800" dirty="0"/>
              <a:t> - </a:t>
            </a:r>
            <a:r>
              <a:rPr lang="zh-CN" altLang="en-US" sz="2800" dirty="0"/>
              <a:t>Hexagonal Architecture </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58165" y="996315"/>
            <a:ext cx="4963160" cy="368300"/>
          </a:xfrm>
          <a:prstGeom prst="rect">
            <a:avLst/>
          </a:prstGeom>
          <a:noFill/>
        </p:spPr>
        <p:txBody>
          <a:bodyPr wrap="square" rtlCol="0" anchor="t">
            <a:spAutoFit/>
          </a:bodyPr>
          <a:p>
            <a:pPr marL="171450" indent="-171450">
              <a:lnSpc>
                <a:spcPct val="150000"/>
              </a:lnSpc>
              <a:buFont typeface="Wingdings" panose="05000000000000000000" charset="0"/>
              <a:buChar char="p"/>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六边形架构（</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端口适配器架构）</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sym typeface="+mn-ea"/>
              </a:rPr>
              <a:t>架构模式</a:t>
            </a:r>
            <a:r>
              <a:rPr lang="en-US" altLang="zh-CN" sz="2800" dirty="0">
                <a:sym typeface="+mn-ea"/>
              </a:rPr>
              <a:t> - </a:t>
            </a:r>
            <a:r>
              <a:rPr lang="en-US" altLang="zh-CN" sz="2800" dirty="0"/>
              <a:t>MVC </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79780" y="1165860"/>
            <a:ext cx="10166350" cy="368300"/>
          </a:xfrm>
          <a:prstGeom prst="rect">
            <a:avLst/>
          </a:prstGeom>
          <a:noFill/>
        </p:spPr>
        <p:txBody>
          <a:bodyPr wrap="square" rtlCol="0" anchor="t">
            <a:spAutoFit/>
          </a:bodyPr>
          <a:p>
            <a:pPr marL="171450" indent="-171450">
              <a:lnSpc>
                <a:spcPct val="150000"/>
              </a:lnSpc>
              <a:buFont typeface="Wingdings" panose="05000000000000000000" charset="0"/>
              <a:buChar char="p"/>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JavaEE</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为什么不将</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MVC</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内置到框架中，而是形成</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Servlet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规范，交给应用服务器来实现？一流厂商制定规范。</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4064000" cy="527050"/>
          </a:xfrm>
        </p:spPr>
        <p:txBody>
          <a:bodyPr/>
          <a:lstStyle/>
          <a:p>
            <a:r>
              <a:rPr lang="zh-CN" altLang="en-US" sz="2800" dirty="0">
                <a:sym typeface="+mn-ea"/>
              </a:rPr>
              <a:t>架构模式</a:t>
            </a:r>
            <a:r>
              <a:rPr lang="en-US" altLang="zh-CN" sz="2800" dirty="0">
                <a:sym typeface="+mn-ea"/>
              </a:rPr>
              <a:t> - </a:t>
            </a:r>
            <a:r>
              <a:rPr lang="zh-CN" altLang="en-US" sz="2800" dirty="0"/>
              <a:t>无状态</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15010" y="1172210"/>
            <a:ext cx="7714615" cy="368300"/>
          </a:xfrm>
          <a:prstGeom prst="rect">
            <a:avLst/>
          </a:prstGeom>
          <a:noFill/>
        </p:spPr>
        <p:txBody>
          <a:bodyPr wrap="square" rtlCol="0" anchor="t">
            <a:spAutoFit/>
          </a:bodyPr>
          <a:p>
            <a:pPr marL="171450" indent="-171450">
              <a:lnSpc>
                <a:spcPct val="150000"/>
              </a:lnSpc>
              <a:buFont typeface="Wingdings" panose="05000000000000000000" charset="0"/>
              <a:buChar char="p"/>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经典的三层架构，也就是所谓的</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贫血模型</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，真的有那么不堪吗？问题出在哪里？</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 name="圆角矩形 37"/>
          <p:cNvSpPr/>
          <p:nvPr/>
        </p:nvSpPr>
        <p:spPr>
          <a:xfrm>
            <a:off x="9738360" y="763270"/>
            <a:ext cx="1428750" cy="356870"/>
          </a:xfrm>
          <a:prstGeom prst="roundRect">
            <a:avLst>
              <a:gd name="adj" fmla="val 7167"/>
            </a:avLst>
          </a:prstGeom>
          <a:solidFill>
            <a:schemeClr val="accent1">
              <a:lumMod val="40000"/>
              <a:lumOff val="60000"/>
            </a:schemeClr>
          </a:solidFill>
          <a:ln>
            <a:solidFill>
              <a:schemeClr val="accent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zh-CN" altLang="en-US" sz="1000" b="1">
                <a:solidFill>
                  <a:schemeClr val="accent1">
                    <a:lumMod val="50000"/>
                  </a:schemeClr>
                </a:solidFill>
                <a:latin typeface="微软雅黑" panose="020B0503020204020204" pitchFamily="34" charset="-122"/>
                <a:ea typeface="微软雅黑" panose="020B0503020204020204" pitchFamily="34" charset="-122"/>
              </a:rPr>
              <a:t>什么是状态？</a:t>
            </a:r>
            <a:endParaRPr lang="zh-CN" altLang="en-US" sz="1000" b="1">
              <a:solidFill>
                <a:schemeClr val="accent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4064000" cy="527050"/>
          </a:xfrm>
        </p:spPr>
        <p:txBody>
          <a:bodyPr/>
          <a:lstStyle/>
          <a:p>
            <a:r>
              <a:rPr lang="zh-CN" altLang="en-US" sz="2800" dirty="0">
                <a:sym typeface="+mn-ea"/>
              </a:rPr>
              <a:t>架构模式</a:t>
            </a:r>
            <a:r>
              <a:rPr lang="en-US" altLang="zh-CN" sz="2800" dirty="0">
                <a:sym typeface="+mn-ea"/>
              </a:rPr>
              <a:t> - </a:t>
            </a:r>
            <a:r>
              <a:rPr lang="en-US" altLang="zh-CN" sz="2800" dirty="0"/>
              <a:t>Restful</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381635" y="1132840"/>
            <a:ext cx="7668895"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为什么</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Restful API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是微服务架构下的</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HTTP</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接口设计的默认风格？</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712470" y="1919605"/>
            <a:ext cx="7828280" cy="645160"/>
          </a:xfrm>
          <a:prstGeom prst="rect">
            <a:avLst/>
          </a:prstGeom>
          <a:noFill/>
        </p:spPr>
        <p:txBody>
          <a:bodyPr wrap="square" rtlCol="0" anchor="t">
            <a:spAutoFit/>
          </a:bodyPr>
          <a:p>
            <a:pPr marL="171450" indent="-1714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要从数据角度，而不要从行为角度去构建 API，以保证构建的 API 能够和领域模型结合得更加紧密。</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API 作为对外暴露的接口，也是需要保持高稳定性的组件。我们希望 API 最好能像领域模型一样稳定。</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6885305" y="855980"/>
            <a:ext cx="4284980" cy="275590"/>
          </a:xfrm>
          <a:prstGeom prst="rect">
            <a:avLst/>
          </a:prstGeom>
          <a:noFill/>
        </p:spPr>
        <p:txBody>
          <a:bodyPr wrap="square" rtlCol="0" anchor="t">
            <a:spAutoFit/>
          </a:bodyPr>
          <a:p>
            <a:pPr marL="171450" indent="-171450">
              <a:buFont typeface="Wingdings" panose="05000000000000000000" charset="0"/>
              <a:buChar char="p"/>
            </a:pP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渐进式服务消费（Progressive Service Consumption）</a:t>
            </a:r>
            <a:endPar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4064000" cy="527050"/>
          </a:xfrm>
        </p:spPr>
        <p:txBody>
          <a:bodyPr/>
          <a:lstStyle/>
          <a:p>
            <a:r>
              <a:rPr lang="zh-CN" altLang="en-US" sz="2800" dirty="0">
                <a:sym typeface="+mn-ea"/>
              </a:rPr>
              <a:t>架构模式</a:t>
            </a:r>
            <a:r>
              <a:rPr lang="en-US" altLang="zh-CN" sz="2800" dirty="0">
                <a:sym typeface="+mn-ea"/>
              </a:rPr>
              <a:t> - OSGI</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74065" y="1054735"/>
            <a:ext cx="4145280"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插件化的架构</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4064000" cy="527050"/>
          </a:xfrm>
        </p:spPr>
        <p:txBody>
          <a:bodyPr/>
          <a:lstStyle/>
          <a:p>
            <a:r>
              <a:rPr lang="zh-CN" altLang="en-US" sz="2800" dirty="0">
                <a:sym typeface="+mn-ea"/>
              </a:rPr>
              <a:t>架构模式</a:t>
            </a:r>
            <a:r>
              <a:rPr lang="en-US" altLang="zh-CN" sz="2800" dirty="0">
                <a:sym typeface="+mn-ea"/>
              </a:rPr>
              <a:t> - </a:t>
            </a:r>
            <a:r>
              <a:rPr lang="zh-CN" altLang="en-US" sz="2800" dirty="0">
                <a:sym typeface="+mn-ea"/>
              </a:rPr>
              <a:t>分布式</a:t>
            </a:r>
            <a:endParaRPr lang="zh-CN" altLang="en-US" sz="2800" dirty="0">
              <a:sym typeface="+mn-ea"/>
            </a:endParaRPr>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22935" y="1061720"/>
            <a:ext cx="3158490"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何为分布式系统？</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647700" y="1709420"/>
            <a:ext cx="4655820"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CAP</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：达成</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共识</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很重要，成年人的世界为什么要舍弃？</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5351780" cy="527050"/>
          </a:xfrm>
        </p:spPr>
        <p:txBody>
          <a:bodyPr/>
          <a:lstStyle/>
          <a:p>
            <a:r>
              <a:rPr lang="zh-CN" altLang="en-US" sz="2800" dirty="0">
                <a:sym typeface="+mn-ea"/>
              </a:rPr>
              <a:t>架构模式</a:t>
            </a:r>
            <a:r>
              <a:rPr lang="en-US" altLang="zh-CN" sz="2800" dirty="0">
                <a:sym typeface="+mn-ea"/>
              </a:rPr>
              <a:t> -  SOA vs. </a:t>
            </a:r>
            <a:r>
              <a:rPr lang="zh-CN" altLang="en-US" sz="2800" dirty="0">
                <a:sym typeface="+mn-ea"/>
              </a:rPr>
              <a:t>微服务</a:t>
            </a:r>
            <a:endParaRPr lang="zh-CN" altLang="en-US" sz="2800" dirty="0">
              <a:sym typeface="+mn-ea"/>
            </a:endParaRPr>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图片 3" descr="Evolution-of-Software-architecture-1"/>
          <p:cNvPicPr>
            <a:picLocks noChangeAspect="1"/>
          </p:cNvPicPr>
          <p:nvPr/>
        </p:nvPicPr>
        <p:blipFill>
          <a:blip r:embed="rId1"/>
          <a:stretch>
            <a:fillRect/>
          </a:stretch>
        </p:blipFill>
        <p:spPr>
          <a:xfrm>
            <a:off x="1500505" y="1878330"/>
            <a:ext cx="9250045" cy="4438015"/>
          </a:xfrm>
          <a:prstGeom prst="rect">
            <a:avLst/>
          </a:prstGeom>
        </p:spPr>
      </p:pic>
      <p:sp>
        <p:nvSpPr>
          <p:cNvPr id="5" name="文本框 4"/>
          <p:cNvSpPr txBox="1"/>
          <p:nvPr/>
        </p:nvSpPr>
        <p:spPr>
          <a:xfrm>
            <a:off x="5178425" y="979170"/>
            <a:ext cx="6240145" cy="306705"/>
          </a:xfrm>
          <a:prstGeom prst="rect">
            <a:avLst/>
          </a:prstGeom>
          <a:noFill/>
        </p:spPr>
        <p:txBody>
          <a:bodyPr wrap="square" rtlCol="0" anchor="t">
            <a:spAutoFit/>
          </a:bodyPr>
          <a:p>
            <a:r>
              <a:rPr lang="zh-CN" altLang="en-US" sz="1400"/>
              <a:t>https://maveric-systems.com/blog/microservices-i-microservices-vs-soa/</a:t>
            </a:r>
            <a:endParaRPr lang="zh-CN" altLang="en-US" sz="1400"/>
          </a:p>
        </p:txBody>
      </p:sp>
      <p:sp>
        <p:nvSpPr>
          <p:cNvPr id="6" name="文本框 5"/>
          <p:cNvSpPr txBox="1"/>
          <p:nvPr/>
        </p:nvSpPr>
        <p:spPr>
          <a:xfrm>
            <a:off x="407670" y="1021715"/>
            <a:ext cx="3949065"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软件架构模式的演进</a:t>
            </a:r>
            <a:endPar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4064000" cy="527050"/>
          </a:xfrm>
        </p:spPr>
        <p:txBody>
          <a:bodyPr/>
          <a:lstStyle/>
          <a:p>
            <a:r>
              <a:rPr lang="zh-CN" altLang="en-US" sz="2800" dirty="0">
                <a:sym typeface="+mn-ea"/>
              </a:rPr>
              <a:t>架构模式</a:t>
            </a:r>
            <a:r>
              <a:rPr lang="en-US" altLang="zh-CN" sz="2800" dirty="0">
                <a:sym typeface="+mn-ea"/>
              </a:rPr>
              <a:t> - SOA</a:t>
            </a:r>
            <a:endParaRPr lang="zh-CN" altLang="en-US" sz="2800" dirty="0">
              <a:sym typeface="+mn-ea"/>
            </a:endParaRPr>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34695" y="1120140"/>
            <a:ext cx="5674995"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sz="1200">
                <a:latin typeface="微软雅黑" panose="020B0503020204020204" pitchFamily="34" charset="-122"/>
                <a:ea typeface="微软雅黑" panose="020B0503020204020204" pitchFamily="34" charset="-122"/>
                <a:cs typeface="微软雅黑" panose="020B0503020204020204" pitchFamily="34" charset="-122"/>
              </a:rPr>
              <a:t>不是你想的那个</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ESB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总线式的</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“SOA”</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 name="圆角矩形 37"/>
          <p:cNvSpPr/>
          <p:nvPr/>
        </p:nvSpPr>
        <p:spPr>
          <a:xfrm>
            <a:off x="10418445" y="603885"/>
            <a:ext cx="1428750" cy="356870"/>
          </a:xfrm>
          <a:prstGeom prst="roundRect">
            <a:avLst>
              <a:gd name="adj" fmla="val 7167"/>
            </a:avLst>
          </a:prstGeom>
          <a:solidFill>
            <a:schemeClr val="accent1">
              <a:lumMod val="40000"/>
              <a:lumOff val="60000"/>
            </a:schemeClr>
          </a:solidFill>
          <a:ln>
            <a:solidFill>
              <a:schemeClr val="accent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b="1">
                <a:latin typeface="微软雅黑" panose="020B0503020204020204" pitchFamily="34" charset="-122"/>
                <a:ea typeface="微软雅黑" panose="020B0503020204020204" pitchFamily="34" charset="-122"/>
              </a:rPr>
              <a:t>Dubbo</a:t>
            </a:r>
            <a:endParaRPr lang="en-US" altLang="zh-CN" sz="1000" b="1">
              <a:latin typeface="微软雅黑" panose="020B0503020204020204" pitchFamily="34" charset="-122"/>
              <a:ea typeface="微软雅黑" panose="020B0503020204020204" pitchFamily="34" charset="-122"/>
            </a:endParaRPr>
          </a:p>
        </p:txBody>
      </p:sp>
      <p:sp>
        <p:nvSpPr>
          <p:cNvPr id="3" name="文本框 2"/>
          <p:cNvSpPr txBox="1"/>
          <p:nvPr/>
        </p:nvSpPr>
        <p:spPr>
          <a:xfrm>
            <a:off x="805180" y="1826260"/>
            <a:ext cx="3158490"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RPC</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分布式系统的经络</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4064000" cy="527050"/>
          </a:xfrm>
        </p:spPr>
        <p:txBody>
          <a:bodyPr/>
          <a:lstStyle/>
          <a:p>
            <a:r>
              <a:rPr lang="zh-CN" altLang="en-US" sz="2800" dirty="0">
                <a:sym typeface="+mn-ea"/>
              </a:rPr>
              <a:t>架构模式</a:t>
            </a:r>
            <a:r>
              <a:rPr lang="en-US" altLang="zh-CN" sz="2800" dirty="0">
                <a:sym typeface="+mn-ea"/>
              </a:rPr>
              <a:t> - </a:t>
            </a:r>
            <a:r>
              <a:rPr lang="zh-CN" altLang="en-US" sz="2800" dirty="0">
                <a:sym typeface="+mn-ea"/>
              </a:rPr>
              <a:t>微服务</a:t>
            </a:r>
            <a:endParaRPr lang="zh-CN" altLang="en-US" sz="2800" dirty="0">
              <a:sym typeface="+mn-ea"/>
            </a:endParaRPr>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368300" y="1035050"/>
            <a:ext cx="5458460"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明明不是，为什么大家都在声称自己在做微服务？</a:t>
            </a:r>
            <a:endParaRPr 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 name="圆角矩形 37"/>
          <p:cNvSpPr/>
          <p:nvPr/>
        </p:nvSpPr>
        <p:spPr>
          <a:xfrm>
            <a:off x="10594975" y="678180"/>
            <a:ext cx="1428750" cy="356870"/>
          </a:xfrm>
          <a:prstGeom prst="roundRect">
            <a:avLst>
              <a:gd name="adj" fmla="val 7167"/>
            </a:avLst>
          </a:prstGeom>
          <a:solidFill>
            <a:schemeClr val="accent1">
              <a:lumMod val="40000"/>
              <a:lumOff val="60000"/>
            </a:schemeClr>
          </a:solidFill>
          <a:ln>
            <a:solidFill>
              <a:schemeClr val="accent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b="1">
                <a:latin typeface="微软雅黑" panose="020B0503020204020204" pitchFamily="34" charset="-122"/>
                <a:ea typeface="微软雅黑" panose="020B0503020204020204" pitchFamily="34" charset="-122"/>
              </a:rPr>
              <a:t>Spring Cloud</a:t>
            </a:r>
            <a:endParaRPr lang="en-US" altLang="zh-CN" sz="1000" b="1">
              <a:latin typeface="微软雅黑" panose="020B0503020204020204" pitchFamily="34" charset="-122"/>
              <a:ea typeface="微软雅黑" panose="020B0503020204020204" pitchFamily="34" charset="-122"/>
            </a:endParaRPr>
          </a:p>
        </p:txBody>
      </p:sp>
      <p:graphicFrame>
        <p:nvGraphicFramePr>
          <p:cNvPr id="18" name="表格 17"/>
          <p:cNvGraphicFramePr>
            <a:graphicFrameLocks noGrp="1"/>
          </p:cNvGraphicFramePr>
          <p:nvPr>
            <p:custDataLst>
              <p:tags r:id="rId1"/>
            </p:custDataLst>
          </p:nvPr>
        </p:nvGraphicFramePr>
        <p:xfrm>
          <a:off x="469900" y="2901950"/>
          <a:ext cx="5598795" cy="3356610"/>
        </p:xfrm>
        <a:graphic>
          <a:graphicData uri="http://schemas.openxmlformats.org/drawingml/2006/table">
            <a:tbl>
              <a:tblPr firstRow="1" bandRow="1">
                <a:tableStyleId>{5A111915-BE36-4E01-A7E5-04B1672EAD32}</a:tableStyleId>
              </a:tblPr>
              <a:tblGrid>
                <a:gridCol w="1851660"/>
                <a:gridCol w="3747135"/>
              </a:tblGrid>
              <a:tr h="309245">
                <a:tc>
                  <a:txBody>
                    <a:bodyPr/>
                    <a:p>
                      <a:pPr algn="ctr" fontAlgn="ctr"/>
                      <a:r>
                        <a:rPr lang="zh-CN" altLang="en-US" sz="1200" dirty="0" smtClean="0">
                          <a:latin typeface="微软雅黑" panose="020B0503020204020204" pitchFamily="34" charset="-122"/>
                          <a:ea typeface="微软雅黑" panose="020B0503020204020204" pitchFamily="34" charset="-122"/>
                        </a:rPr>
                        <a:t>序号</a:t>
                      </a:r>
                      <a:endParaRPr lang="zh-CN" altLang="en-US" sz="1200" dirty="0" smtClean="0">
                        <a:latin typeface="微软雅黑" panose="020B0503020204020204" pitchFamily="34" charset="-122"/>
                        <a:ea typeface="微软雅黑" panose="020B0503020204020204" pitchFamily="34" charset="-122"/>
                      </a:endParaRPr>
                    </a:p>
                  </a:txBody>
                  <a:tcPr anchor="ctr" anchorCtr="0">
                    <a:lnL w="12700" cap="flat" cmpd="sng" algn="ctr">
                      <a:solidFill>
                        <a:schemeClr val="tx1"/>
                      </a:solidFill>
                      <a:prstDash val="solid"/>
                      <a:miter lim="800000"/>
                    </a:lnL>
                    <a:lnR w="12700">
                      <a:solidFill>
                        <a:schemeClr val="tx1"/>
                      </a:solidFill>
                      <a:prstDash val="solid"/>
                    </a:lnR>
                    <a:lnT w="12700" cap="flat" cmpd="sng" algn="ctr">
                      <a:solidFill>
                        <a:schemeClr val="tx1"/>
                      </a:solidFill>
                      <a:prstDash val="solid"/>
                      <a:miter lim="800000"/>
                    </a:lnT>
                    <a:lnB w="12700" cap="flat" cmpd="sng" algn="ctr">
                      <a:solidFill>
                        <a:schemeClr val="tx1"/>
                      </a:solidFill>
                      <a:prstDash val="solid"/>
                      <a:miter lim="800000"/>
                    </a:lnB>
                  </a:tcPr>
                </a:tc>
                <a:tc>
                  <a:txBody>
                    <a:bodyPr/>
                    <a:p>
                      <a:pPr algn="ctr" fontAlgn="ctr"/>
                      <a:r>
                        <a:rPr lang="zh-CN" altLang="en-US" sz="1200" dirty="0" smtClean="0">
                          <a:latin typeface="微软雅黑" panose="020B0503020204020204" pitchFamily="34" charset="-122"/>
                          <a:ea typeface="微软雅黑" panose="020B0503020204020204" pitchFamily="34" charset="-122"/>
                        </a:rPr>
                        <a:t>描述</a:t>
                      </a:r>
                      <a:endParaRPr lang="zh-CN" altLang="en-US" sz="1200" dirty="0" smtClean="0">
                        <a:latin typeface="微软雅黑" panose="020B0503020204020204" pitchFamily="34" charset="-122"/>
                        <a:ea typeface="微软雅黑" panose="020B0503020204020204" pitchFamily="34" charset="-122"/>
                      </a:endParaRPr>
                    </a:p>
                  </a:txBody>
                  <a:tcPr anchor="ctr" anchorCtr="0">
                    <a:lnL w="12700">
                      <a:solidFill>
                        <a:schemeClr val="tx1"/>
                      </a:solidFill>
                      <a:prstDash val="solid"/>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348615">
                <a:tc>
                  <a:txBody>
                    <a:bodyPr/>
                    <a:p>
                      <a:pPr algn="l" fontAlgn="ctr"/>
                      <a:r>
                        <a:rPr lang="zh-CN" altLang="en-US" sz="1200" dirty="0" smtClean="0">
                          <a:latin typeface="微软雅黑" panose="020B0503020204020204" pitchFamily="34" charset="-122"/>
                          <a:ea typeface="微软雅黑" panose="020B0503020204020204" pitchFamily="34" charset="-122"/>
                          <a:sym typeface="+mn-ea"/>
                        </a:rPr>
                        <a:t>快速预配</a:t>
                      </a:r>
                      <a:endParaRPr lang="en-US" altLang="zh-CN" sz="1200" dirty="0" smtClean="0">
                        <a:latin typeface="微软雅黑" panose="020B0503020204020204" pitchFamily="34" charset="-122"/>
                        <a:ea typeface="微软雅黑" panose="020B0503020204020204" pitchFamily="34" charset="-122"/>
                      </a:endParaRPr>
                    </a:p>
                  </a:txBody>
                  <a:tcPr anchor="ctr" anchorCtr="0">
                    <a:lnL w="12700" cap="flat" cmpd="sng" algn="ctr">
                      <a:solidFill>
                        <a:schemeClr val="tx1"/>
                      </a:solidFill>
                      <a:prstDash val="solid"/>
                      <a:miter lim="800000"/>
                    </a:lnL>
                    <a:lnR w="12700">
                      <a:solidFill>
                        <a:schemeClr val="tx1"/>
                      </a:solidFill>
                      <a:prstDash val="solid"/>
                    </a:lnR>
                    <a:lnT w="12700" cap="flat" cmpd="sng" algn="ctr">
                      <a:solidFill>
                        <a:schemeClr val="tx1"/>
                      </a:solidFill>
                      <a:prstDash val="solid"/>
                      <a:miter lim="800000"/>
                    </a:lnT>
                    <a:lnB w="12700" cap="flat" cmpd="sng" algn="ctr">
                      <a:solidFill>
                        <a:schemeClr val="tx1"/>
                      </a:solidFill>
                      <a:prstDash val="solid"/>
                      <a:miter lim="800000"/>
                    </a:lnB>
                  </a:tcPr>
                </a:tc>
                <a:tc>
                  <a:txBody>
                    <a:bodyPr/>
                    <a:p>
                      <a:pPr algn="l" fontAlgn="ctr"/>
                      <a:r>
                        <a:rPr lang="zh-CN" altLang="en-US" sz="1200" dirty="0" smtClean="0">
                          <a:latin typeface="微软雅黑" panose="020B0503020204020204" pitchFamily="34" charset="-122"/>
                          <a:ea typeface="微软雅黑" panose="020B0503020204020204" pitchFamily="34" charset="-122"/>
                        </a:rPr>
                        <a:t>能够快速预配服务器</a:t>
                      </a:r>
                      <a:endParaRPr lang="zh-CN" altLang="en-US" sz="1200" dirty="0" smtClean="0">
                        <a:latin typeface="微软雅黑" panose="020B0503020204020204" pitchFamily="34" charset="-122"/>
                        <a:ea typeface="微软雅黑" panose="020B0503020204020204" pitchFamily="34" charset="-122"/>
                      </a:endParaRPr>
                    </a:p>
                  </a:txBody>
                  <a:tcPr anchor="ctr" anchorCtr="0">
                    <a:lnL w="12700">
                      <a:solidFill>
                        <a:schemeClr val="tx1"/>
                      </a:solidFill>
                      <a:prstDash val="solid"/>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358140">
                <a:tc>
                  <a:txBody>
                    <a:bodyPr/>
                    <a:p>
                      <a:pPr algn="l" fontAlgn="ctr"/>
                      <a:r>
                        <a:rPr lang="zh-CN" altLang="en-US" sz="1200" dirty="0" smtClean="0">
                          <a:latin typeface="微软雅黑" panose="020B0503020204020204" pitchFamily="34" charset="-122"/>
                          <a:ea typeface="微软雅黑" panose="020B0503020204020204" pitchFamily="34" charset="-122"/>
                          <a:sym typeface="+mn-ea"/>
                        </a:rPr>
                        <a:t>基本监视</a:t>
                      </a:r>
                      <a:endParaRPr lang="en-US" altLang="zh-CN" sz="1200" dirty="0" smtClean="0">
                        <a:latin typeface="微软雅黑" panose="020B0503020204020204" pitchFamily="34" charset="-122"/>
                        <a:ea typeface="微软雅黑" panose="020B0503020204020204" pitchFamily="34" charset="-122"/>
                      </a:endParaRPr>
                    </a:p>
                  </a:txBody>
                  <a:tcPr anchor="ctr" anchorCtr="0">
                    <a:lnL w="12700" cap="flat" cmpd="sng" algn="ctr">
                      <a:solidFill>
                        <a:schemeClr val="tx1"/>
                      </a:solidFill>
                      <a:prstDash val="solid"/>
                      <a:miter lim="800000"/>
                    </a:lnL>
                    <a:lnR w="12700">
                      <a:solidFill>
                        <a:schemeClr val="tx1"/>
                      </a:solidFill>
                      <a:prstDash val="solid"/>
                    </a:lnR>
                    <a:lnT w="12700" cap="flat" cmpd="sng" algn="ctr">
                      <a:solidFill>
                        <a:schemeClr val="tx1"/>
                      </a:solidFill>
                      <a:prstDash val="solid"/>
                      <a:miter lim="800000"/>
                    </a:lnT>
                    <a:lnB w="12700" cap="flat" cmpd="sng" algn="ctr">
                      <a:solidFill>
                        <a:schemeClr val="tx1"/>
                      </a:solidFill>
                      <a:prstDash val="solid"/>
                      <a:miter lim="800000"/>
                    </a:lnB>
                  </a:tcPr>
                </a:tc>
                <a:tc>
                  <a:txBody>
                    <a:bodyPr/>
                    <a:p>
                      <a:pPr algn="l" fontAlgn="ctr"/>
                      <a:r>
                        <a:rPr lang="zh-CN" altLang="en-US" sz="1200" b="0" dirty="0" smtClean="0">
                          <a:latin typeface="微软雅黑" panose="020B0503020204020204" pitchFamily="34" charset="-122"/>
                          <a:ea typeface="微软雅黑" panose="020B0503020204020204" pitchFamily="34" charset="-122"/>
                        </a:rPr>
                        <a:t>能够检测服务问题和业务问题。服务问题包括服务可用性、功能错误和性能问题</a:t>
                      </a:r>
                      <a:endParaRPr lang="zh-CN" altLang="en-US" sz="1200" b="0" dirty="0" smtClean="0">
                        <a:latin typeface="微软雅黑" panose="020B0503020204020204" pitchFamily="34" charset="-122"/>
                        <a:ea typeface="微软雅黑" panose="020B0503020204020204" pitchFamily="34" charset="-122"/>
                      </a:endParaRPr>
                    </a:p>
                  </a:txBody>
                  <a:tcPr anchor="ctr" anchorCtr="0">
                    <a:lnL w="12700">
                      <a:solidFill>
                        <a:schemeClr val="tx1"/>
                      </a:solidFill>
                      <a:prstDash val="solid"/>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328930">
                <a:tc>
                  <a:txBody>
                    <a:bodyPr/>
                    <a:p>
                      <a:pPr algn="l" fontAlgn="ctr"/>
                      <a:r>
                        <a:rPr lang="zh-CN" altLang="en-US" sz="1200" dirty="0" smtClean="0">
                          <a:latin typeface="微软雅黑" panose="020B0503020204020204" pitchFamily="34" charset="-122"/>
                          <a:ea typeface="微软雅黑" panose="020B0503020204020204" pitchFamily="34" charset="-122"/>
                          <a:sym typeface="+mn-ea"/>
                        </a:rPr>
                        <a:t>快速部署应用程序</a:t>
                      </a:r>
                      <a:endParaRPr lang="en-US" altLang="zh-CN" sz="1200" dirty="0" smtClean="0">
                        <a:latin typeface="微软雅黑" panose="020B0503020204020204" pitchFamily="34" charset="-122"/>
                        <a:ea typeface="微软雅黑" panose="020B0503020204020204" pitchFamily="34" charset="-122"/>
                      </a:endParaRPr>
                    </a:p>
                  </a:txBody>
                  <a:tcPr anchor="ctr" anchorCtr="0">
                    <a:lnL w="12700" cap="flat" cmpd="sng" algn="ctr">
                      <a:solidFill>
                        <a:schemeClr val="tx1"/>
                      </a:solidFill>
                      <a:prstDash val="solid"/>
                      <a:miter lim="800000"/>
                    </a:lnL>
                    <a:lnR w="12700">
                      <a:solidFill>
                        <a:schemeClr val="tx1"/>
                      </a:solidFill>
                      <a:prstDash val="solid"/>
                    </a:lnR>
                    <a:lnT w="12700" cap="flat" cmpd="sng" algn="ctr">
                      <a:solidFill>
                        <a:schemeClr val="tx1"/>
                      </a:solidFill>
                      <a:prstDash val="solid"/>
                      <a:miter lim="800000"/>
                    </a:lnT>
                    <a:lnB w="12700" cap="flat" cmpd="sng" algn="ctr">
                      <a:solidFill>
                        <a:schemeClr val="tx1"/>
                      </a:solidFill>
                      <a:prstDash val="solid"/>
                      <a:miter lim="800000"/>
                    </a:lnB>
                  </a:tcPr>
                </a:tc>
                <a:tc>
                  <a:txBody>
                    <a:bodyPr/>
                    <a:p>
                      <a:pPr algn="l" fontAlgn="ctr"/>
                      <a:r>
                        <a:rPr lang="zh-CN" altLang="en-US" sz="1200" dirty="0" smtClean="0">
                          <a:latin typeface="微软雅黑" panose="020B0503020204020204" pitchFamily="34" charset="-122"/>
                          <a:ea typeface="微软雅黑" panose="020B0503020204020204" pitchFamily="34" charset="-122"/>
                        </a:rPr>
                        <a:t>能够迅速将任何服务部署到测试和生产环境</a:t>
                      </a:r>
                      <a:endParaRPr lang="zh-CN" altLang="en-US" sz="1200" dirty="0" smtClean="0">
                        <a:latin typeface="微软雅黑" panose="020B0503020204020204" pitchFamily="34" charset="-122"/>
                        <a:ea typeface="微软雅黑" panose="020B0503020204020204" pitchFamily="34" charset="-122"/>
                      </a:endParaRPr>
                    </a:p>
                  </a:txBody>
                  <a:tcPr anchor="ctr" anchorCtr="0">
                    <a:lnL w="12700">
                      <a:solidFill>
                        <a:schemeClr val="tx1"/>
                      </a:solidFill>
                      <a:prstDash val="solid"/>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bl>
          </a:graphicData>
        </a:graphic>
      </p:graphicFrame>
      <p:graphicFrame>
        <p:nvGraphicFramePr>
          <p:cNvPr id="4" name="表格 3"/>
          <p:cNvGraphicFramePr>
            <a:graphicFrameLocks noGrp="1"/>
          </p:cNvGraphicFramePr>
          <p:nvPr>
            <p:custDataLst>
              <p:tags r:id="rId2"/>
            </p:custDataLst>
          </p:nvPr>
        </p:nvGraphicFramePr>
        <p:xfrm>
          <a:off x="6640830" y="2901950"/>
          <a:ext cx="5194935" cy="3257550"/>
        </p:xfrm>
        <a:graphic>
          <a:graphicData uri="http://schemas.openxmlformats.org/drawingml/2006/table">
            <a:tbl>
              <a:tblPr firstRow="1" bandRow="1">
                <a:tableStyleId>{5A111915-BE36-4E01-A7E5-04B1672EAD32}</a:tableStyleId>
              </a:tblPr>
              <a:tblGrid>
                <a:gridCol w="528320"/>
                <a:gridCol w="4666615"/>
              </a:tblGrid>
              <a:tr h="309245">
                <a:tc>
                  <a:txBody>
                    <a:bodyPr/>
                    <a:p>
                      <a:pPr algn="ctr" fontAlgn="ctr"/>
                      <a:r>
                        <a:rPr lang="zh-CN" altLang="en-US" sz="1200" dirty="0" smtClean="0">
                          <a:latin typeface="微软雅黑" panose="020B0503020204020204" pitchFamily="34" charset="-122"/>
                          <a:ea typeface="微软雅黑" panose="020B0503020204020204" pitchFamily="34" charset="-122"/>
                        </a:rPr>
                        <a:t>序号</a:t>
                      </a:r>
                      <a:endParaRPr lang="zh-CN" altLang="en-US" sz="1200" dirty="0" smtClean="0">
                        <a:latin typeface="微软雅黑" panose="020B0503020204020204" pitchFamily="34" charset="-122"/>
                        <a:ea typeface="微软雅黑" panose="020B0503020204020204" pitchFamily="34" charset="-122"/>
                      </a:endParaRPr>
                    </a:p>
                  </a:txBody>
                  <a:tcPr anchor="ctr" anchorCtr="0">
                    <a:lnL w="12700" cap="flat" cmpd="sng" algn="ctr">
                      <a:solidFill>
                        <a:schemeClr val="tx1"/>
                      </a:solidFill>
                      <a:prstDash val="solid"/>
                      <a:miter lim="800000"/>
                    </a:lnL>
                    <a:lnR w="12700">
                      <a:solidFill>
                        <a:schemeClr val="tx1"/>
                      </a:solidFill>
                      <a:prstDash val="solid"/>
                    </a:lnR>
                    <a:lnT w="12700" cap="flat" cmpd="sng" algn="ctr">
                      <a:solidFill>
                        <a:schemeClr val="tx1"/>
                      </a:solidFill>
                      <a:prstDash val="solid"/>
                      <a:miter lim="800000"/>
                    </a:lnT>
                    <a:lnB w="12700" cap="flat" cmpd="sng" algn="ctr">
                      <a:solidFill>
                        <a:schemeClr val="tx1"/>
                      </a:solidFill>
                      <a:prstDash val="solid"/>
                      <a:miter lim="800000"/>
                    </a:lnB>
                  </a:tcPr>
                </a:tc>
                <a:tc>
                  <a:txBody>
                    <a:bodyPr/>
                    <a:p>
                      <a:pPr algn="ctr" fontAlgn="ctr"/>
                      <a:r>
                        <a:rPr lang="zh-CN" altLang="en-US" sz="1200" dirty="0" smtClean="0">
                          <a:latin typeface="微软雅黑" panose="020B0503020204020204" pitchFamily="34" charset="-122"/>
                          <a:ea typeface="微软雅黑" panose="020B0503020204020204" pitchFamily="34" charset="-122"/>
                        </a:rPr>
                        <a:t>描述</a:t>
                      </a:r>
                      <a:endParaRPr lang="zh-CN" altLang="en-US" sz="1200" dirty="0" smtClean="0">
                        <a:latin typeface="微软雅黑" panose="020B0503020204020204" pitchFamily="34" charset="-122"/>
                        <a:ea typeface="微软雅黑" panose="020B0503020204020204" pitchFamily="34" charset="-122"/>
                      </a:endParaRPr>
                    </a:p>
                  </a:txBody>
                  <a:tcPr anchor="ctr" anchorCtr="0">
                    <a:lnL w="12700">
                      <a:solidFill>
                        <a:schemeClr val="tx1"/>
                      </a:solidFill>
                      <a:prstDash val="solid"/>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348615">
                <a:tc>
                  <a:txBody>
                    <a:bodyPr/>
                    <a:p>
                      <a:pPr algn="ctr" fontAlgn="ctr"/>
                      <a:r>
                        <a:rPr lang="en-US" altLang="zh-CN" sz="1200" dirty="0" smtClean="0">
                          <a:latin typeface="微软雅黑" panose="020B0503020204020204" pitchFamily="34" charset="-122"/>
                          <a:ea typeface="微软雅黑" panose="020B0503020204020204" pitchFamily="34" charset="-122"/>
                        </a:rPr>
                        <a:t>1</a:t>
                      </a:r>
                      <a:endParaRPr lang="en-US" altLang="zh-CN" sz="1200" dirty="0" smtClean="0">
                        <a:latin typeface="微软雅黑" panose="020B0503020204020204" pitchFamily="34" charset="-122"/>
                        <a:ea typeface="微软雅黑" panose="020B0503020204020204" pitchFamily="34" charset="-122"/>
                      </a:endParaRPr>
                    </a:p>
                  </a:txBody>
                  <a:tcPr anchor="ctr" anchorCtr="0">
                    <a:lnL w="12700" cap="flat" cmpd="sng" algn="ctr">
                      <a:solidFill>
                        <a:schemeClr val="tx1"/>
                      </a:solidFill>
                      <a:prstDash val="solid"/>
                      <a:miter lim="800000"/>
                    </a:lnL>
                    <a:lnR w="12700">
                      <a:solidFill>
                        <a:schemeClr val="tx1"/>
                      </a:solidFill>
                      <a:prstDash val="solid"/>
                    </a:lnR>
                    <a:lnT w="12700" cap="flat" cmpd="sng" algn="ctr">
                      <a:solidFill>
                        <a:schemeClr val="tx1"/>
                      </a:solidFill>
                      <a:prstDash val="solid"/>
                      <a:miter lim="800000"/>
                    </a:lnT>
                    <a:lnB w="12700" cap="flat" cmpd="sng" algn="ctr">
                      <a:solidFill>
                        <a:schemeClr val="tx1"/>
                      </a:solidFill>
                      <a:prstDash val="solid"/>
                      <a:miter lim="800000"/>
                    </a:lnB>
                  </a:tcPr>
                </a:tc>
                <a:tc>
                  <a:txBody>
                    <a:bodyPr/>
                    <a:p>
                      <a:pPr algn="l" fontAlgn="ctr"/>
                      <a:r>
                        <a:rPr lang="zh-CN" altLang="en-US" sz="1200" dirty="0" smtClean="0">
                          <a:latin typeface="微软雅黑" panose="020B0503020204020204" pitchFamily="34" charset="-122"/>
                          <a:ea typeface="微软雅黑" panose="020B0503020204020204" pitchFamily="34" charset="-122"/>
                        </a:rPr>
                        <a:t>通过服务实现组件化</a:t>
                      </a:r>
                      <a:endParaRPr lang="zh-CN" altLang="en-US" sz="1200" dirty="0" smtClean="0">
                        <a:latin typeface="微软雅黑" panose="020B0503020204020204" pitchFamily="34" charset="-122"/>
                        <a:ea typeface="微软雅黑" panose="020B0503020204020204" pitchFamily="34" charset="-122"/>
                      </a:endParaRPr>
                    </a:p>
                  </a:txBody>
                  <a:tcPr anchor="ctr" anchorCtr="0">
                    <a:lnL w="12700">
                      <a:solidFill>
                        <a:schemeClr val="tx1"/>
                      </a:solidFill>
                      <a:prstDash val="solid"/>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358140">
                <a:tc>
                  <a:txBody>
                    <a:bodyPr/>
                    <a:p>
                      <a:pPr algn="ctr" fontAlgn="ctr"/>
                      <a:r>
                        <a:rPr lang="en-US" altLang="zh-CN" sz="1200" dirty="0" smtClean="0">
                          <a:latin typeface="微软雅黑" panose="020B0503020204020204" pitchFamily="34" charset="-122"/>
                          <a:ea typeface="微软雅黑" panose="020B0503020204020204" pitchFamily="34" charset="-122"/>
                        </a:rPr>
                        <a:t>2</a:t>
                      </a:r>
                      <a:endParaRPr lang="en-US" altLang="zh-CN" sz="1200" dirty="0" smtClean="0">
                        <a:latin typeface="微软雅黑" panose="020B0503020204020204" pitchFamily="34" charset="-122"/>
                        <a:ea typeface="微软雅黑" panose="020B0503020204020204" pitchFamily="34" charset="-122"/>
                      </a:endParaRPr>
                    </a:p>
                  </a:txBody>
                  <a:tcPr anchor="ctr" anchorCtr="0">
                    <a:lnL w="12700" cap="flat" cmpd="sng" algn="ctr">
                      <a:solidFill>
                        <a:schemeClr val="tx1"/>
                      </a:solidFill>
                      <a:prstDash val="solid"/>
                      <a:miter lim="800000"/>
                    </a:lnL>
                    <a:lnR w="12700">
                      <a:solidFill>
                        <a:schemeClr val="tx1"/>
                      </a:solidFill>
                      <a:prstDash val="solid"/>
                    </a:lnR>
                    <a:lnT w="12700" cap="flat" cmpd="sng" algn="ctr">
                      <a:solidFill>
                        <a:schemeClr val="tx1"/>
                      </a:solidFill>
                      <a:prstDash val="solid"/>
                      <a:miter lim="800000"/>
                    </a:lnT>
                    <a:lnB w="12700" cap="flat" cmpd="sng" algn="ctr">
                      <a:solidFill>
                        <a:schemeClr val="tx1"/>
                      </a:solidFill>
                      <a:prstDash val="solid"/>
                      <a:miter lim="800000"/>
                    </a:lnB>
                  </a:tcPr>
                </a:tc>
                <a:tc>
                  <a:txBody>
                    <a:bodyPr/>
                    <a:p>
                      <a:pPr algn="l" fontAlgn="ctr"/>
                      <a:r>
                        <a:rPr lang="zh-CN" altLang="en-US" sz="1200" b="1" dirty="0" smtClean="0">
                          <a:latin typeface="微软雅黑" panose="020B0503020204020204" pitchFamily="34" charset="-122"/>
                          <a:ea typeface="微软雅黑" panose="020B0503020204020204" pitchFamily="34" charset="-122"/>
                        </a:rPr>
                        <a:t>服务按照业务能力划分组织</a:t>
                      </a:r>
                      <a:endParaRPr lang="zh-CN" altLang="en-US" sz="1200" b="1" dirty="0" smtClean="0">
                        <a:latin typeface="微软雅黑" panose="020B0503020204020204" pitchFamily="34" charset="-122"/>
                        <a:ea typeface="微软雅黑" panose="020B0503020204020204" pitchFamily="34" charset="-122"/>
                      </a:endParaRPr>
                    </a:p>
                  </a:txBody>
                  <a:tcPr anchor="ctr" anchorCtr="0">
                    <a:lnL w="12700">
                      <a:solidFill>
                        <a:schemeClr val="tx1"/>
                      </a:solidFill>
                      <a:prstDash val="solid"/>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328930">
                <a:tc>
                  <a:txBody>
                    <a:bodyPr/>
                    <a:p>
                      <a:pPr algn="ctr" fontAlgn="ctr"/>
                      <a:r>
                        <a:rPr lang="en-US" altLang="zh-CN" sz="1200" dirty="0" smtClean="0">
                          <a:latin typeface="微软雅黑" panose="020B0503020204020204" pitchFamily="34" charset="-122"/>
                          <a:ea typeface="微软雅黑" panose="020B0503020204020204" pitchFamily="34" charset="-122"/>
                        </a:rPr>
                        <a:t>3</a:t>
                      </a:r>
                      <a:endParaRPr lang="en-US" altLang="zh-CN" sz="1200" dirty="0" smtClean="0">
                        <a:latin typeface="微软雅黑" panose="020B0503020204020204" pitchFamily="34" charset="-122"/>
                        <a:ea typeface="微软雅黑" panose="020B0503020204020204" pitchFamily="34" charset="-122"/>
                      </a:endParaRPr>
                    </a:p>
                  </a:txBody>
                  <a:tcPr anchor="ctr" anchorCtr="0">
                    <a:lnL w="12700" cap="flat" cmpd="sng" algn="ctr">
                      <a:solidFill>
                        <a:schemeClr val="tx1"/>
                      </a:solidFill>
                      <a:prstDash val="solid"/>
                      <a:miter lim="800000"/>
                    </a:lnL>
                    <a:lnR w="12700">
                      <a:solidFill>
                        <a:schemeClr val="tx1"/>
                      </a:solidFill>
                      <a:prstDash val="solid"/>
                    </a:lnR>
                    <a:lnT w="12700" cap="flat" cmpd="sng" algn="ctr">
                      <a:solidFill>
                        <a:schemeClr val="tx1"/>
                      </a:solidFill>
                      <a:prstDash val="solid"/>
                      <a:miter lim="800000"/>
                    </a:lnT>
                    <a:lnB w="12700" cap="flat" cmpd="sng" algn="ctr">
                      <a:solidFill>
                        <a:schemeClr val="tx1"/>
                      </a:solidFill>
                      <a:prstDash val="solid"/>
                      <a:miter lim="800000"/>
                    </a:lnB>
                  </a:tcPr>
                </a:tc>
                <a:tc>
                  <a:txBody>
                    <a:bodyPr/>
                    <a:p>
                      <a:pPr algn="l" fontAlgn="ctr"/>
                      <a:r>
                        <a:rPr lang="zh-CN" altLang="en-US" sz="1200" b="1" dirty="0" smtClean="0">
                          <a:latin typeface="微软雅黑" panose="020B0503020204020204" pitchFamily="34" charset="-122"/>
                          <a:ea typeface="微软雅黑" panose="020B0503020204020204" pitchFamily="34" charset="-122"/>
                        </a:rPr>
                        <a:t>服务以产品而不是项目研发</a:t>
                      </a:r>
                      <a:endParaRPr lang="zh-CN" altLang="en-US" sz="1200" b="1" dirty="0" smtClean="0">
                        <a:latin typeface="微软雅黑" panose="020B0503020204020204" pitchFamily="34" charset="-122"/>
                        <a:ea typeface="微软雅黑" panose="020B0503020204020204" pitchFamily="34" charset="-122"/>
                      </a:endParaRPr>
                    </a:p>
                  </a:txBody>
                  <a:tcPr anchor="ctr" anchorCtr="0">
                    <a:lnL w="12700">
                      <a:solidFill>
                        <a:schemeClr val="tx1"/>
                      </a:solidFill>
                      <a:prstDash val="solid"/>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318770">
                <a:tc>
                  <a:txBody>
                    <a:bodyPr/>
                    <a:p>
                      <a:pPr algn="ctr" fontAlgn="ctr"/>
                      <a:r>
                        <a:rPr lang="en-US" altLang="zh-CN" sz="1200" dirty="0" smtClean="0">
                          <a:latin typeface="微软雅黑" panose="020B0503020204020204" pitchFamily="34" charset="-122"/>
                          <a:ea typeface="微软雅黑" panose="020B0503020204020204" pitchFamily="34" charset="-122"/>
                        </a:rPr>
                        <a:t>4</a:t>
                      </a:r>
                      <a:endParaRPr lang="en-US" altLang="zh-CN" sz="1200" dirty="0" smtClean="0">
                        <a:latin typeface="微软雅黑" panose="020B0503020204020204" pitchFamily="34" charset="-122"/>
                        <a:ea typeface="微软雅黑" panose="020B0503020204020204" pitchFamily="34" charset="-122"/>
                      </a:endParaRPr>
                    </a:p>
                  </a:txBody>
                  <a:tcPr anchor="ctr" anchorCtr="0">
                    <a:lnL w="12700" cap="flat" cmpd="sng" algn="ctr">
                      <a:solidFill>
                        <a:schemeClr val="tx1"/>
                      </a:solidFill>
                      <a:prstDash val="solid"/>
                      <a:miter lim="800000"/>
                    </a:lnL>
                    <a:lnR w="12700">
                      <a:solidFill>
                        <a:schemeClr val="tx1"/>
                      </a:solidFill>
                      <a:prstDash val="solid"/>
                    </a:lnR>
                    <a:lnT w="12700" cap="flat" cmpd="sng" algn="ctr">
                      <a:solidFill>
                        <a:schemeClr val="tx1"/>
                      </a:solidFill>
                      <a:prstDash val="solid"/>
                      <a:miter lim="800000"/>
                    </a:lnT>
                    <a:lnB w="12700" cap="flat" cmpd="sng" algn="ctr">
                      <a:solidFill>
                        <a:schemeClr val="tx1"/>
                      </a:solidFill>
                      <a:prstDash val="solid"/>
                      <a:miter lim="800000"/>
                    </a:lnB>
                  </a:tcPr>
                </a:tc>
                <a:tc>
                  <a:txBody>
                    <a:bodyPr/>
                    <a:p>
                      <a:pPr algn="l" fontAlgn="ctr"/>
                      <a:r>
                        <a:rPr lang="zh-CN" altLang="en-US" sz="1200" dirty="0" smtClean="0">
                          <a:latin typeface="微软雅黑" panose="020B0503020204020204" pitchFamily="34" charset="-122"/>
                          <a:ea typeface="微软雅黑" panose="020B0503020204020204" pitchFamily="34" charset="-122"/>
                        </a:rPr>
                        <a:t>逻辑集中在服务中，编排简单</a:t>
                      </a:r>
                      <a:endParaRPr lang="zh-CN" altLang="en-US" sz="1200" dirty="0" smtClean="0">
                        <a:latin typeface="微软雅黑" panose="020B0503020204020204" pitchFamily="34" charset="-122"/>
                        <a:ea typeface="微软雅黑" panose="020B0503020204020204" pitchFamily="34" charset="-122"/>
                      </a:endParaRPr>
                    </a:p>
                  </a:txBody>
                  <a:tcPr anchor="ctr" anchorCtr="0">
                    <a:lnL w="12700">
                      <a:solidFill>
                        <a:schemeClr val="tx1"/>
                      </a:solidFill>
                      <a:prstDash val="solid"/>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318770">
                <a:tc>
                  <a:txBody>
                    <a:bodyPr/>
                    <a:p>
                      <a:pPr algn="ctr" fontAlgn="ctr">
                        <a:buNone/>
                      </a:pPr>
                      <a:r>
                        <a:rPr lang="en-US" altLang="zh-CN" sz="1200" dirty="0" smtClean="0">
                          <a:latin typeface="微软雅黑" panose="020B0503020204020204" pitchFamily="34" charset="-122"/>
                          <a:ea typeface="微软雅黑" panose="020B0503020204020204" pitchFamily="34" charset="-122"/>
                        </a:rPr>
                        <a:t>5</a:t>
                      </a:r>
                      <a:endParaRPr lang="en-US" altLang="zh-CN" sz="1200" dirty="0" smtClean="0">
                        <a:latin typeface="微软雅黑" panose="020B0503020204020204" pitchFamily="34" charset="-122"/>
                        <a:ea typeface="微软雅黑" panose="020B0503020204020204" pitchFamily="34" charset="-122"/>
                      </a:endParaRPr>
                    </a:p>
                  </a:txBody>
                  <a:tcPr anchor="ctr" anchorCtr="0">
                    <a:lnL w="12700" cap="flat" cmpd="sng" algn="ctr">
                      <a:solidFill>
                        <a:schemeClr val="tx1"/>
                      </a:solidFill>
                      <a:prstDash val="solid"/>
                      <a:miter lim="800000"/>
                    </a:lnL>
                    <a:lnR w="12700">
                      <a:solidFill>
                        <a:schemeClr val="tx1"/>
                      </a:solidFill>
                      <a:prstDash val="solid"/>
                    </a:lnR>
                    <a:lnT w="12700" cap="flat" cmpd="sng" algn="ctr">
                      <a:solidFill>
                        <a:schemeClr val="tx1"/>
                      </a:solidFill>
                      <a:prstDash val="solid"/>
                      <a:miter lim="800000"/>
                    </a:lnT>
                    <a:lnB w="12700" cap="flat" cmpd="sng" algn="ctr">
                      <a:solidFill>
                        <a:schemeClr val="tx1"/>
                      </a:solidFill>
                      <a:prstDash val="solid"/>
                      <a:miter lim="800000"/>
                    </a:lnB>
                  </a:tcPr>
                </a:tc>
                <a:tc>
                  <a:txBody>
                    <a:bodyPr/>
                    <a:p>
                      <a:pPr algn="l" fontAlgn="ctr">
                        <a:buNone/>
                      </a:pPr>
                      <a:r>
                        <a:rPr lang="zh-CN" altLang="en-US" sz="1200" dirty="0" smtClean="0">
                          <a:latin typeface="微软雅黑" panose="020B0503020204020204" pitchFamily="34" charset="-122"/>
                          <a:ea typeface="微软雅黑" panose="020B0503020204020204" pitchFamily="34" charset="-122"/>
                        </a:rPr>
                        <a:t>每个服务自主决策（技术栈、语言等等）</a:t>
                      </a:r>
                      <a:endParaRPr lang="zh-CN" altLang="en-US" sz="1200" dirty="0" smtClean="0">
                        <a:latin typeface="微软雅黑" panose="020B0503020204020204" pitchFamily="34" charset="-122"/>
                        <a:ea typeface="微软雅黑" panose="020B0503020204020204" pitchFamily="34" charset="-122"/>
                      </a:endParaRPr>
                    </a:p>
                  </a:txBody>
                  <a:tcPr anchor="ctr" anchorCtr="0">
                    <a:lnL w="12700">
                      <a:solidFill>
                        <a:schemeClr val="tx1"/>
                      </a:solidFill>
                      <a:prstDash val="solid"/>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318770">
                <a:tc>
                  <a:txBody>
                    <a:bodyPr/>
                    <a:p>
                      <a:pPr algn="ctr" fontAlgn="ctr">
                        <a:buNone/>
                      </a:pPr>
                      <a:r>
                        <a:rPr lang="en-US" altLang="zh-CN" sz="1200" dirty="0" smtClean="0">
                          <a:latin typeface="微软雅黑" panose="020B0503020204020204" pitchFamily="34" charset="-122"/>
                          <a:ea typeface="微软雅黑" panose="020B0503020204020204" pitchFamily="34" charset="-122"/>
                        </a:rPr>
                        <a:t>6</a:t>
                      </a:r>
                      <a:endParaRPr lang="en-US" altLang="zh-CN" sz="1200" dirty="0" smtClean="0">
                        <a:latin typeface="微软雅黑" panose="020B0503020204020204" pitchFamily="34" charset="-122"/>
                        <a:ea typeface="微软雅黑" panose="020B0503020204020204" pitchFamily="34" charset="-122"/>
                      </a:endParaRPr>
                    </a:p>
                  </a:txBody>
                  <a:tcPr anchor="ctr" anchorCtr="0">
                    <a:lnL w="12700" cap="flat" cmpd="sng" algn="ctr">
                      <a:solidFill>
                        <a:schemeClr val="tx1"/>
                      </a:solidFill>
                      <a:prstDash val="solid"/>
                      <a:miter lim="800000"/>
                    </a:lnL>
                    <a:lnR w="12700">
                      <a:solidFill>
                        <a:schemeClr val="tx1"/>
                      </a:solidFill>
                      <a:prstDash val="solid"/>
                    </a:lnR>
                    <a:lnT w="12700" cap="flat" cmpd="sng" algn="ctr">
                      <a:solidFill>
                        <a:schemeClr val="tx1"/>
                      </a:solidFill>
                      <a:prstDash val="solid"/>
                      <a:miter lim="800000"/>
                    </a:lnT>
                    <a:lnB w="12700" cap="flat" cmpd="sng" algn="ctr">
                      <a:solidFill>
                        <a:schemeClr val="tx1"/>
                      </a:solidFill>
                      <a:prstDash val="solid"/>
                      <a:miter lim="800000"/>
                    </a:lnB>
                  </a:tcPr>
                </a:tc>
                <a:tc>
                  <a:txBody>
                    <a:bodyPr/>
                    <a:p>
                      <a:pPr algn="l" fontAlgn="ctr">
                        <a:buNone/>
                      </a:pPr>
                      <a:r>
                        <a:rPr lang="zh-CN" altLang="en-US" sz="1200" dirty="0" smtClean="0">
                          <a:latin typeface="微软雅黑" panose="020B0503020204020204" pitchFamily="34" charset="-122"/>
                          <a:ea typeface="微软雅黑" panose="020B0503020204020204" pitchFamily="34" charset="-122"/>
                        </a:rPr>
                        <a:t>每个服务自主管理数据（不强制使用统一数据源）</a:t>
                      </a:r>
                      <a:endParaRPr lang="zh-CN" altLang="en-US" sz="1200" dirty="0" smtClean="0">
                        <a:latin typeface="微软雅黑" panose="020B0503020204020204" pitchFamily="34" charset="-122"/>
                        <a:ea typeface="微软雅黑" panose="020B0503020204020204" pitchFamily="34" charset="-122"/>
                      </a:endParaRPr>
                    </a:p>
                  </a:txBody>
                  <a:tcPr anchor="ctr" anchorCtr="0">
                    <a:lnL w="12700">
                      <a:solidFill>
                        <a:schemeClr val="tx1"/>
                      </a:solidFill>
                      <a:prstDash val="solid"/>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318770">
                <a:tc>
                  <a:txBody>
                    <a:bodyPr/>
                    <a:p>
                      <a:pPr algn="ctr" fontAlgn="ctr">
                        <a:buNone/>
                      </a:pPr>
                      <a:r>
                        <a:rPr lang="en-US" altLang="zh-CN" sz="1200" dirty="0" smtClean="0">
                          <a:latin typeface="微软雅黑" panose="020B0503020204020204" pitchFamily="34" charset="-122"/>
                          <a:ea typeface="微软雅黑" panose="020B0503020204020204" pitchFamily="34" charset="-122"/>
                        </a:rPr>
                        <a:t>7</a:t>
                      </a:r>
                      <a:endParaRPr lang="en-US" altLang="zh-CN" sz="1200" dirty="0" smtClean="0">
                        <a:latin typeface="微软雅黑" panose="020B0503020204020204" pitchFamily="34" charset="-122"/>
                        <a:ea typeface="微软雅黑" panose="020B0503020204020204" pitchFamily="34" charset="-122"/>
                      </a:endParaRPr>
                    </a:p>
                  </a:txBody>
                  <a:tcPr anchor="ctr" anchorCtr="0">
                    <a:lnL w="12700" cap="flat" cmpd="sng" algn="ctr">
                      <a:solidFill>
                        <a:schemeClr val="tx1"/>
                      </a:solidFill>
                      <a:prstDash val="solid"/>
                      <a:miter lim="800000"/>
                    </a:lnL>
                    <a:lnR w="12700">
                      <a:solidFill>
                        <a:schemeClr val="tx1"/>
                      </a:solidFill>
                      <a:prstDash val="solid"/>
                    </a:lnR>
                    <a:lnT w="12700" cap="flat" cmpd="sng" algn="ctr">
                      <a:solidFill>
                        <a:schemeClr val="tx1"/>
                      </a:solidFill>
                      <a:prstDash val="solid"/>
                      <a:miter lim="800000"/>
                    </a:lnT>
                    <a:lnB w="12700" cap="flat" cmpd="sng" algn="ctr">
                      <a:solidFill>
                        <a:schemeClr val="tx1"/>
                      </a:solidFill>
                      <a:prstDash val="solid"/>
                      <a:miter lim="800000"/>
                    </a:lnB>
                  </a:tcPr>
                </a:tc>
                <a:tc>
                  <a:txBody>
                    <a:bodyPr/>
                    <a:p>
                      <a:pPr algn="l" fontAlgn="ctr">
                        <a:buNone/>
                      </a:pPr>
                      <a:r>
                        <a:rPr lang="zh-CN" altLang="en-US" sz="1200" dirty="0" smtClean="0">
                          <a:latin typeface="微软雅黑" panose="020B0503020204020204" pitchFamily="34" charset="-122"/>
                          <a:ea typeface="微软雅黑" panose="020B0503020204020204" pitchFamily="34" charset="-122"/>
                        </a:rPr>
                        <a:t>基础设施自动化</a:t>
                      </a:r>
                      <a:endParaRPr lang="zh-CN" altLang="en-US" sz="1200" dirty="0" smtClean="0">
                        <a:latin typeface="微软雅黑" panose="020B0503020204020204" pitchFamily="34" charset="-122"/>
                        <a:ea typeface="微软雅黑" panose="020B0503020204020204" pitchFamily="34" charset="-122"/>
                      </a:endParaRPr>
                    </a:p>
                  </a:txBody>
                  <a:tcPr anchor="ctr" anchorCtr="0">
                    <a:lnL w="12700">
                      <a:solidFill>
                        <a:schemeClr val="tx1"/>
                      </a:solidFill>
                      <a:prstDash val="solid"/>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318770">
                <a:tc>
                  <a:txBody>
                    <a:bodyPr/>
                    <a:p>
                      <a:pPr algn="ctr" fontAlgn="ctr">
                        <a:buNone/>
                      </a:pPr>
                      <a:r>
                        <a:rPr lang="en-US" altLang="zh-CN" sz="1200" dirty="0" smtClean="0">
                          <a:latin typeface="微软雅黑" panose="020B0503020204020204" pitchFamily="34" charset="-122"/>
                          <a:ea typeface="微软雅黑" panose="020B0503020204020204" pitchFamily="34" charset="-122"/>
                        </a:rPr>
                        <a:t>8</a:t>
                      </a:r>
                      <a:endParaRPr lang="en-US" altLang="zh-CN" sz="1200" dirty="0" smtClean="0">
                        <a:latin typeface="微软雅黑" panose="020B0503020204020204" pitchFamily="34" charset="-122"/>
                        <a:ea typeface="微软雅黑" panose="020B0503020204020204" pitchFamily="34" charset="-122"/>
                      </a:endParaRPr>
                    </a:p>
                  </a:txBody>
                  <a:tcPr anchor="ctr" anchorCtr="0">
                    <a:lnL w="12700" cap="flat" cmpd="sng" algn="ctr">
                      <a:solidFill>
                        <a:schemeClr val="tx1"/>
                      </a:solidFill>
                      <a:prstDash val="solid"/>
                      <a:miter lim="800000"/>
                    </a:lnL>
                    <a:lnR w="12700">
                      <a:solidFill>
                        <a:schemeClr val="tx1"/>
                      </a:solidFill>
                      <a:prstDash val="solid"/>
                    </a:lnR>
                    <a:lnT w="12700" cap="flat" cmpd="sng" algn="ctr">
                      <a:solidFill>
                        <a:schemeClr val="tx1"/>
                      </a:solidFill>
                      <a:prstDash val="solid"/>
                      <a:miter lim="800000"/>
                    </a:lnT>
                    <a:lnB w="12700" cap="flat" cmpd="sng" algn="ctr">
                      <a:solidFill>
                        <a:schemeClr val="tx1"/>
                      </a:solidFill>
                      <a:prstDash val="solid"/>
                      <a:miter lim="800000"/>
                    </a:lnB>
                  </a:tcPr>
                </a:tc>
                <a:tc>
                  <a:txBody>
                    <a:bodyPr/>
                    <a:p>
                      <a:pPr algn="l" fontAlgn="ctr">
                        <a:buNone/>
                      </a:pPr>
                      <a:r>
                        <a:rPr lang="zh-CN" altLang="en-US" sz="1200" dirty="0" smtClean="0">
                          <a:latin typeface="微软雅黑" panose="020B0503020204020204" pitchFamily="34" charset="-122"/>
                          <a:ea typeface="微软雅黑" panose="020B0503020204020204" pitchFamily="34" charset="-122"/>
                        </a:rPr>
                        <a:t>将服务失败当作常态纳入设计考量</a:t>
                      </a:r>
                      <a:endParaRPr lang="zh-CN" altLang="en-US" sz="1200" dirty="0" smtClean="0">
                        <a:latin typeface="微软雅黑" panose="020B0503020204020204" pitchFamily="34" charset="-122"/>
                        <a:ea typeface="微软雅黑" panose="020B0503020204020204" pitchFamily="34" charset="-122"/>
                      </a:endParaRPr>
                    </a:p>
                  </a:txBody>
                  <a:tcPr anchor="ctr" anchorCtr="0">
                    <a:lnL w="12700">
                      <a:solidFill>
                        <a:schemeClr val="tx1"/>
                      </a:solidFill>
                      <a:prstDash val="solid"/>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318770">
                <a:tc>
                  <a:txBody>
                    <a:bodyPr/>
                    <a:p>
                      <a:pPr algn="ctr" fontAlgn="ctr">
                        <a:buNone/>
                      </a:pPr>
                      <a:r>
                        <a:rPr lang="en-US" altLang="zh-CN" sz="1200" dirty="0" smtClean="0">
                          <a:latin typeface="微软雅黑" panose="020B0503020204020204" pitchFamily="34" charset="-122"/>
                          <a:ea typeface="微软雅黑" panose="020B0503020204020204" pitchFamily="34" charset="-122"/>
                        </a:rPr>
                        <a:t>9</a:t>
                      </a:r>
                      <a:endParaRPr lang="en-US" altLang="zh-CN" sz="1200" dirty="0" smtClean="0">
                        <a:latin typeface="微软雅黑" panose="020B0503020204020204" pitchFamily="34" charset="-122"/>
                        <a:ea typeface="微软雅黑" panose="020B0503020204020204" pitchFamily="34" charset="-122"/>
                      </a:endParaRPr>
                    </a:p>
                  </a:txBody>
                  <a:tcPr anchor="ctr" anchorCtr="0">
                    <a:lnL w="12700" cap="flat" cmpd="sng" algn="ctr">
                      <a:solidFill>
                        <a:schemeClr val="tx1"/>
                      </a:solidFill>
                      <a:prstDash val="solid"/>
                      <a:miter lim="800000"/>
                    </a:lnL>
                    <a:lnR w="12700">
                      <a:solidFill>
                        <a:schemeClr val="tx1"/>
                      </a:solidFill>
                      <a:prstDash val="solid"/>
                    </a:lnR>
                    <a:lnT w="12700" cap="flat" cmpd="sng" algn="ctr">
                      <a:solidFill>
                        <a:schemeClr val="tx1"/>
                      </a:solidFill>
                      <a:prstDash val="solid"/>
                      <a:miter lim="800000"/>
                    </a:lnT>
                    <a:lnB w="12700" cap="flat" cmpd="sng" algn="ctr">
                      <a:solidFill>
                        <a:schemeClr val="tx1"/>
                      </a:solidFill>
                      <a:prstDash val="solid"/>
                      <a:miter lim="800000"/>
                    </a:lnB>
                  </a:tcPr>
                </a:tc>
                <a:tc>
                  <a:txBody>
                    <a:bodyPr/>
                    <a:p>
                      <a:pPr algn="l" fontAlgn="ctr">
                        <a:buNone/>
                      </a:pPr>
                      <a:r>
                        <a:rPr lang="zh-CN" altLang="en-US" sz="1200" b="1" dirty="0" smtClean="0">
                          <a:latin typeface="微软雅黑" panose="020B0503020204020204" pitchFamily="34" charset="-122"/>
                          <a:ea typeface="微软雅黑" panose="020B0503020204020204" pitchFamily="34" charset="-122"/>
                        </a:rPr>
                        <a:t>演进式设计（不求一步到位）</a:t>
                      </a:r>
                      <a:endParaRPr lang="zh-CN" altLang="en-US" sz="1200" b="1" dirty="0" smtClean="0">
                        <a:latin typeface="微软雅黑" panose="020B0503020204020204" pitchFamily="34" charset="-122"/>
                        <a:ea typeface="微软雅黑" panose="020B0503020204020204" pitchFamily="34" charset="-122"/>
                      </a:endParaRPr>
                    </a:p>
                  </a:txBody>
                  <a:tcPr anchor="ctr" anchorCtr="0">
                    <a:lnL w="12700">
                      <a:solidFill>
                        <a:schemeClr val="tx1"/>
                      </a:solidFill>
                      <a:prstDash val="solid"/>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bl>
          </a:graphicData>
        </a:graphic>
      </p:graphicFrame>
      <p:sp>
        <p:nvSpPr>
          <p:cNvPr id="5" name="文本框 4"/>
          <p:cNvSpPr txBox="1"/>
          <p:nvPr/>
        </p:nvSpPr>
        <p:spPr>
          <a:xfrm>
            <a:off x="368300" y="2262505"/>
            <a:ext cx="2146300"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微服务前提条件</a:t>
            </a:r>
            <a:endParaRPr lang="zh-CN" altLang="en-US" sz="1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6539230" y="2203450"/>
            <a:ext cx="2146300"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微服务九种特质</a:t>
            </a:r>
            <a:endParaRPr lang="zh-CN" altLang="en-US" sz="1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7153910" y="678180"/>
            <a:ext cx="4356100" cy="922020"/>
          </a:xfrm>
          <a:prstGeom prst="rect">
            <a:avLst/>
          </a:prstGeom>
          <a:noFill/>
        </p:spPr>
        <p:txBody>
          <a:bodyPr wrap="square" rtlCol="0" anchor="t">
            <a:spAutoFit/>
          </a:bodyPr>
          <a:p>
            <a:pPr marL="171450" indent="-171450">
              <a:lnSpc>
                <a:spcPct val="150000"/>
              </a:lnSpc>
              <a:buFont typeface="Wingdings" panose="05000000000000000000" charset="0"/>
              <a:buChar char="p"/>
            </a:pP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确保微服务架构的优势超过成本</a:t>
            </a:r>
            <a:endPar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Wingdings" panose="05000000000000000000" charset="0"/>
              <a:buChar char="p"/>
            </a:pP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微服务为松散耦合的服务集合</a:t>
            </a:r>
            <a:endPar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Wingdings" panose="05000000000000000000" charset="0"/>
              <a:buChar char="p"/>
            </a:pP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微服务遵循无共享模式，并作为无状态进程运行</a:t>
            </a:r>
            <a:endPar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4064000" cy="527050"/>
          </a:xfrm>
        </p:spPr>
        <p:txBody>
          <a:bodyPr/>
          <a:lstStyle/>
          <a:p>
            <a:r>
              <a:rPr lang="zh-CN" altLang="en-US" sz="2800" dirty="0">
                <a:sym typeface="+mn-ea"/>
              </a:rPr>
              <a:t>架构模式</a:t>
            </a:r>
            <a:r>
              <a:rPr lang="en-US" altLang="zh-CN" sz="2800" dirty="0">
                <a:sym typeface="+mn-ea"/>
              </a:rPr>
              <a:t> - CQRS</a:t>
            </a:r>
            <a:endParaRPr lang="zh-CN" altLang="en-US" sz="2800" dirty="0">
              <a:sym typeface="+mn-ea"/>
            </a:endParaRPr>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97535" y="1002030"/>
            <a:ext cx="4523740"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读写分离</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t>框架</a:t>
            </a:r>
            <a:r>
              <a:rPr lang="en-US" altLang="zh-CN" sz="2800" dirty="0"/>
              <a:t> - </a:t>
            </a:r>
            <a:r>
              <a:rPr lang="zh-CN" altLang="en-US" sz="2800" dirty="0"/>
              <a:t>设计原则</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2177415" cy="368300"/>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依赖倒置（</a:t>
            </a: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DIP</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文本框 17"/>
          <p:cNvSpPr txBox="1"/>
          <p:nvPr/>
        </p:nvSpPr>
        <p:spPr>
          <a:xfrm>
            <a:off x="532765" y="1545590"/>
            <a:ext cx="5772785" cy="3138170"/>
          </a:xfrm>
          <a:prstGeom prst="rect">
            <a:avLst/>
          </a:prstGeom>
          <a:noFill/>
        </p:spPr>
        <p:txBody>
          <a:bodyPr wrap="square" rtlCol="0" anchor="t">
            <a:spAutoFit/>
          </a:bodyPr>
          <a:p>
            <a:pPr marL="171450" indent="-171450">
              <a:lnSpc>
                <a:spcPct val="150000"/>
              </a:lnSpc>
              <a:buFont typeface="Wingdings" panose="05000000000000000000" charset="0"/>
              <a:buChar char="p"/>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DIP</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 Dependency Inversion Principle</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628650" lvl="1" indent="-1714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高层次的模块不应该依赖于低层次的模块，两者都应该依赖于抽象接口</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628650" lvl="1" indent="-1714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抽象接口不应该依赖于具体实现。而具体实现则应该依赖于抽象接口</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lvl="1" indent="0">
              <a:lnSpc>
                <a:spcPct val="150000"/>
              </a:lnSpc>
              <a:buFont typeface="Arial" panose="020B0604020202020204" pitchFamily="34" charset="0"/>
              <a:buNone/>
            </a:pP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lvl="0" indent="-171450">
              <a:lnSpc>
                <a:spcPct val="150000"/>
              </a:lnSpc>
              <a:buFont typeface="Wingdings" panose="05000000000000000000" charset="0"/>
              <a:buChar char="p"/>
            </a:pP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DIP - </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依赖倒置了什么？</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628650" lvl="1" indent="-171450">
              <a:lnSpc>
                <a:spcPct val="150000"/>
              </a:lnSpc>
              <a:buFont typeface="Arial" panose="020B0604020202020204" pitchFamily="34" charset="0"/>
              <a:buChar char="•"/>
            </a:pP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模块或包的依赖关系</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628650" lvl="1" indent="-171450">
              <a:lnSpc>
                <a:spcPct val="150000"/>
              </a:lnSpc>
              <a:buFont typeface="Arial" panose="020B0604020202020204" pitchFamily="34" charset="0"/>
              <a:buChar char="•"/>
            </a:pP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开发顺序和职责</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nSpc>
                <a:spcPct val="150000"/>
              </a:lnSpc>
              <a:buFont typeface="Arial" panose="020B0604020202020204" pitchFamily="34" charset="0"/>
              <a:buNone/>
            </a:pP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171450" lvl="0" indent="-171450">
              <a:lnSpc>
                <a:spcPct val="150000"/>
              </a:lnSpc>
              <a:buFont typeface="Wingdings" panose="05000000000000000000" charset="0"/>
              <a:buChar char="p"/>
            </a:pP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软件的层次化</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628650" lvl="1" indent="-171450">
              <a:lnSpc>
                <a:spcPct val="150000"/>
              </a:lnSpc>
              <a:buFont typeface="Arial" panose="020B0604020202020204" pitchFamily="34" charset="0"/>
              <a:buChar char="•"/>
            </a:pP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高层模块决定低层模块</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628650" lvl="1" indent="-171450">
              <a:lnSpc>
                <a:spcPct val="150000"/>
              </a:lnSpc>
              <a:buFont typeface="Arial" panose="020B0604020202020204" pitchFamily="34" charset="0"/>
              <a:buChar char="•"/>
            </a:pP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高层模块被复用</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圆角矩形 18"/>
          <p:cNvSpPr/>
          <p:nvPr/>
        </p:nvSpPr>
        <p:spPr>
          <a:xfrm>
            <a:off x="7365365" y="774065"/>
            <a:ext cx="3928745" cy="2541270"/>
          </a:xfrm>
          <a:prstGeom prst="roundRect">
            <a:avLst>
              <a:gd name="adj" fmla="val 749"/>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20" name="减号 19"/>
          <p:cNvSpPr/>
          <p:nvPr/>
        </p:nvSpPr>
        <p:spPr>
          <a:xfrm>
            <a:off x="6896100" y="2091690"/>
            <a:ext cx="4874895" cy="88900"/>
          </a:xfrm>
          <a:prstGeom prst="mathMinus">
            <a:avLst/>
          </a:prstGeom>
          <a:solidFill>
            <a:schemeClr val="accent6">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7972425" y="2590165"/>
            <a:ext cx="993140" cy="232410"/>
          </a:xfrm>
          <a:prstGeom prst="rect">
            <a:avLst/>
          </a:prstGeom>
          <a:solidFill>
            <a:schemeClr val="accent2">
              <a:lumMod val="20000"/>
              <a:lumOff val="80000"/>
            </a:schemeClr>
          </a:solidFill>
          <a:ln>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000">
                <a:latin typeface="微软雅黑" panose="020B0503020204020204" pitchFamily="34" charset="-122"/>
                <a:ea typeface="微软雅黑" panose="020B0503020204020204" pitchFamily="34" charset="-122"/>
              </a:rPr>
              <a:t>IService</a:t>
            </a:r>
            <a:endParaRPr lang="en-US" altLang="zh-CN" sz="1000">
              <a:latin typeface="微软雅黑" panose="020B0503020204020204" pitchFamily="34" charset="-122"/>
              <a:ea typeface="微软雅黑" panose="020B0503020204020204" pitchFamily="34" charset="-122"/>
            </a:endParaRPr>
          </a:p>
        </p:txBody>
      </p:sp>
      <p:sp>
        <p:nvSpPr>
          <p:cNvPr id="22" name="矩形 21"/>
          <p:cNvSpPr/>
          <p:nvPr/>
        </p:nvSpPr>
        <p:spPr>
          <a:xfrm>
            <a:off x="7972425" y="2825115"/>
            <a:ext cx="993775" cy="356235"/>
          </a:xfrm>
          <a:prstGeom prst="rect">
            <a:avLst/>
          </a:prstGeom>
          <a:solidFill>
            <a:schemeClr val="accent2">
              <a:lumMod val="20000"/>
              <a:lumOff val="80000"/>
            </a:schemeClr>
          </a:solidFill>
          <a:ln>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marL="171450" indent="-171450" algn="ctr">
              <a:buFont typeface="Arial" panose="020B0604020202020204" pitchFamily="34" charset="0"/>
              <a:buChar char="•"/>
            </a:pPr>
            <a:r>
              <a:rPr lang="en-US" altLang="zh-CN" sz="1000">
                <a:latin typeface="微软雅黑" panose="020B0503020204020204" pitchFamily="34" charset="-122"/>
                <a:ea typeface="微软雅黑" panose="020B0503020204020204" pitchFamily="34" charset="-122"/>
              </a:rPr>
              <a:t>service1()</a:t>
            </a:r>
            <a:endParaRPr lang="zh-CN" altLang="en-US" sz="1000">
              <a:latin typeface="微软雅黑" panose="020B0503020204020204" pitchFamily="34" charset="-122"/>
              <a:ea typeface="微软雅黑" panose="020B0503020204020204" pitchFamily="34" charset="-122"/>
            </a:endParaRPr>
          </a:p>
        </p:txBody>
      </p:sp>
      <p:sp>
        <p:nvSpPr>
          <p:cNvPr id="23" name="矩形 22"/>
          <p:cNvSpPr/>
          <p:nvPr/>
        </p:nvSpPr>
        <p:spPr>
          <a:xfrm>
            <a:off x="9855200" y="2583815"/>
            <a:ext cx="993140" cy="232410"/>
          </a:xfrm>
          <a:prstGeom prst="rect">
            <a:avLst/>
          </a:prstGeom>
          <a:solidFill>
            <a:schemeClr val="accent2">
              <a:lumMod val="60000"/>
              <a:lumOff val="40000"/>
            </a:schemeClr>
          </a:solidFill>
          <a:ln>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000">
                <a:latin typeface="微软雅黑" panose="020B0503020204020204" pitchFamily="34" charset="-122"/>
                <a:ea typeface="微软雅黑" panose="020B0503020204020204" pitchFamily="34" charset="-122"/>
              </a:rPr>
              <a:t>Service</a:t>
            </a:r>
            <a:endParaRPr lang="en-US" altLang="zh-CN" sz="1000">
              <a:latin typeface="微软雅黑" panose="020B0503020204020204" pitchFamily="34" charset="-122"/>
              <a:ea typeface="微软雅黑" panose="020B0503020204020204" pitchFamily="34" charset="-122"/>
            </a:endParaRPr>
          </a:p>
        </p:txBody>
      </p:sp>
      <p:sp>
        <p:nvSpPr>
          <p:cNvPr id="24" name="矩形 23"/>
          <p:cNvSpPr/>
          <p:nvPr/>
        </p:nvSpPr>
        <p:spPr>
          <a:xfrm>
            <a:off x="9855200" y="2818765"/>
            <a:ext cx="993775" cy="356235"/>
          </a:xfrm>
          <a:prstGeom prst="rect">
            <a:avLst/>
          </a:prstGeom>
          <a:solidFill>
            <a:schemeClr val="accent2">
              <a:lumMod val="60000"/>
              <a:lumOff val="40000"/>
            </a:schemeClr>
          </a:solidFill>
          <a:ln>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marL="171450" indent="-171450" algn="ctr">
              <a:buFont typeface="Arial" panose="020B0604020202020204" pitchFamily="34" charset="0"/>
              <a:buChar char="•"/>
            </a:pPr>
            <a:r>
              <a:rPr lang="en-US" altLang="zh-CN" sz="1000">
                <a:latin typeface="微软雅黑" panose="020B0503020204020204" pitchFamily="34" charset="-122"/>
                <a:ea typeface="微软雅黑" panose="020B0503020204020204" pitchFamily="34" charset="-122"/>
              </a:rPr>
              <a:t>service1()</a:t>
            </a:r>
            <a:endParaRPr lang="zh-CN" altLang="en-US" sz="1000">
              <a:latin typeface="微软雅黑" panose="020B0503020204020204" pitchFamily="34" charset="-122"/>
              <a:ea typeface="微软雅黑" panose="020B0503020204020204" pitchFamily="34" charset="-122"/>
            </a:endParaRPr>
          </a:p>
        </p:txBody>
      </p:sp>
      <p:sp>
        <p:nvSpPr>
          <p:cNvPr id="25" name="左箭头 24"/>
          <p:cNvSpPr/>
          <p:nvPr/>
        </p:nvSpPr>
        <p:spPr>
          <a:xfrm>
            <a:off x="9150985" y="2837180"/>
            <a:ext cx="509905" cy="117475"/>
          </a:xfrm>
          <a:prstGeom prst="leftArrow">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7945120" y="1258570"/>
            <a:ext cx="993140" cy="232410"/>
          </a:xfrm>
          <a:prstGeom prst="rect">
            <a:avLst/>
          </a:prstGeom>
          <a:solidFill>
            <a:schemeClr val="accent1">
              <a:lumMod val="60000"/>
              <a:lumOff val="40000"/>
            </a:schemeClr>
          </a:solidFill>
          <a:ln>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000">
                <a:latin typeface="微软雅黑" panose="020B0503020204020204" pitchFamily="34" charset="-122"/>
                <a:ea typeface="微软雅黑" panose="020B0503020204020204" pitchFamily="34" charset="-122"/>
              </a:rPr>
              <a:t>App</a:t>
            </a:r>
            <a:endParaRPr lang="en-US" altLang="zh-CN" sz="1000">
              <a:latin typeface="微软雅黑" panose="020B0503020204020204" pitchFamily="34" charset="-122"/>
              <a:ea typeface="微软雅黑" panose="020B0503020204020204" pitchFamily="34" charset="-122"/>
            </a:endParaRPr>
          </a:p>
        </p:txBody>
      </p:sp>
      <p:sp>
        <p:nvSpPr>
          <p:cNvPr id="27" name="矩形 26"/>
          <p:cNvSpPr/>
          <p:nvPr/>
        </p:nvSpPr>
        <p:spPr>
          <a:xfrm>
            <a:off x="7945120" y="1493520"/>
            <a:ext cx="993775" cy="327660"/>
          </a:xfrm>
          <a:prstGeom prst="rect">
            <a:avLst/>
          </a:prstGeom>
          <a:solidFill>
            <a:schemeClr val="accent1">
              <a:lumMod val="60000"/>
              <a:lumOff val="40000"/>
            </a:schemeClr>
          </a:solidFill>
          <a:ln>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indent="0" algn="ctr">
              <a:buFont typeface="Arial" panose="020B0604020202020204" pitchFamily="34" charset="0"/>
              <a:buNone/>
            </a:pPr>
            <a:endParaRPr lang="zh-CN" altLang="en-US" sz="1000">
              <a:latin typeface="微软雅黑" panose="020B0503020204020204" pitchFamily="34" charset="-122"/>
              <a:ea typeface="微软雅黑" panose="020B0503020204020204" pitchFamily="34" charset="-122"/>
            </a:endParaRPr>
          </a:p>
        </p:txBody>
      </p:sp>
      <p:sp>
        <p:nvSpPr>
          <p:cNvPr id="29" name="文本框 28"/>
          <p:cNvSpPr txBox="1"/>
          <p:nvPr/>
        </p:nvSpPr>
        <p:spPr>
          <a:xfrm>
            <a:off x="7421245" y="845820"/>
            <a:ext cx="1294130" cy="245110"/>
          </a:xfrm>
          <a:prstGeom prst="rect">
            <a:avLst/>
          </a:prstGeom>
          <a:noFill/>
        </p:spPr>
        <p:txBody>
          <a:bodyPr wrap="square" rtlCol="0">
            <a:spAutoFit/>
          </a:bodyPr>
          <a:p>
            <a:r>
              <a:rPr lang="en-US" sz="1000" b="1">
                <a:solidFill>
                  <a:schemeClr val="accent1">
                    <a:lumMod val="75000"/>
                  </a:schemeClr>
                </a:solidFill>
                <a:latin typeface="微软雅黑" panose="020B0503020204020204" pitchFamily="34" charset="-122"/>
                <a:ea typeface="微软雅黑" panose="020B0503020204020204" pitchFamily="34" charset="-122"/>
              </a:rPr>
              <a:t>Application</a:t>
            </a:r>
            <a:endParaRPr lang="en-US" sz="10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30" name="下箭头 29"/>
          <p:cNvSpPr/>
          <p:nvPr/>
        </p:nvSpPr>
        <p:spPr>
          <a:xfrm>
            <a:off x="8386445" y="1949450"/>
            <a:ext cx="117475" cy="537845"/>
          </a:xfrm>
          <a:prstGeom prst="downArrow">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7466965" y="2240280"/>
            <a:ext cx="1294130" cy="245110"/>
          </a:xfrm>
          <a:prstGeom prst="rect">
            <a:avLst/>
          </a:prstGeom>
          <a:noFill/>
        </p:spPr>
        <p:txBody>
          <a:bodyPr wrap="square" rtlCol="0">
            <a:spAutoFit/>
          </a:bodyPr>
          <a:p>
            <a:r>
              <a:rPr lang="en-US" sz="1000" b="1">
                <a:solidFill>
                  <a:schemeClr val="accent2">
                    <a:lumMod val="75000"/>
                  </a:schemeClr>
                </a:solidFill>
                <a:latin typeface="微软雅黑" panose="020B0503020204020204" pitchFamily="34" charset="-122"/>
                <a:ea typeface="微软雅黑" panose="020B0503020204020204" pitchFamily="34" charset="-122"/>
              </a:rPr>
              <a:t>Service</a:t>
            </a:r>
            <a:endParaRPr lang="en-US" sz="1000" b="1">
              <a:solidFill>
                <a:schemeClr val="accent2">
                  <a:lumMod val="75000"/>
                </a:schemeClr>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7365365" y="3921760"/>
            <a:ext cx="3928745" cy="2541270"/>
          </a:xfrm>
          <a:prstGeom prst="roundRect">
            <a:avLst>
              <a:gd name="adj" fmla="val 1249"/>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33" name="减号 32"/>
          <p:cNvSpPr/>
          <p:nvPr/>
        </p:nvSpPr>
        <p:spPr>
          <a:xfrm>
            <a:off x="6915150" y="5259705"/>
            <a:ext cx="4874895" cy="88900"/>
          </a:xfrm>
          <a:prstGeom prst="mathMinus">
            <a:avLst/>
          </a:prstGeom>
          <a:solidFill>
            <a:schemeClr val="accent6">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9855835" y="4384040"/>
            <a:ext cx="993140" cy="232410"/>
          </a:xfrm>
          <a:prstGeom prst="rect">
            <a:avLst/>
          </a:prstGeom>
          <a:solidFill>
            <a:schemeClr val="accent1">
              <a:lumMod val="40000"/>
              <a:lumOff val="60000"/>
            </a:schemeClr>
          </a:solidFill>
          <a:ln>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000">
                <a:latin typeface="微软雅黑" panose="020B0503020204020204" pitchFamily="34" charset="-122"/>
                <a:ea typeface="微软雅黑" panose="020B0503020204020204" pitchFamily="34" charset="-122"/>
              </a:rPr>
              <a:t>IService</a:t>
            </a:r>
            <a:endParaRPr lang="en-US" altLang="zh-CN" sz="1000">
              <a:latin typeface="微软雅黑" panose="020B0503020204020204" pitchFamily="34" charset="-122"/>
              <a:ea typeface="微软雅黑" panose="020B0503020204020204" pitchFamily="34" charset="-122"/>
            </a:endParaRPr>
          </a:p>
        </p:txBody>
      </p:sp>
      <p:sp>
        <p:nvSpPr>
          <p:cNvPr id="35" name="矩形 34"/>
          <p:cNvSpPr/>
          <p:nvPr/>
        </p:nvSpPr>
        <p:spPr>
          <a:xfrm>
            <a:off x="9855835" y="4618990"/>
            <a:ext cx="993775" cy="356235"/>
          </a:xfrm>
          <a:prstGeom prst="rect">
            <a:avLst/>
          </a:prstGeom>
          <a:solidFill>
            <a:schemeClr val="accent1">
              <a:lumMod val="40000"/>
              <a:lumOff val="60000"/>
            </a:schemeClr>
          </a:solidFill>
          <a:ln>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marL="171450" indent="-171450" algn="ctr">
              <a:buFont typeface="Arial" panose="020B0604020202020204" pitchFamily="34" charset="0"/>
              <a:buChar char="•"/>
            </a:pPr>
            <a:r>
              <a:rPr lang="en-US" altLang="zh-CN" sz="1000">
                <a:latin typeface="微软雅黑" panose="020B0503020204020204" pitchFamily="34" charset="-122"/>
                <a:ea typeface="微软雅黑" panose="020B0503020204020204" pitchFamily="34" charset="-122"/>
              </a:rPr>
              <a:t>service1()</a:t>
            </a:r>
            <a:endParaRPr lang="zh-CN" altLang="en-US" sz="1000">
              <a:latin typeface="微软雅黑" panose="020B0503020204020204" pitchFamily="34" charset="-122"/>
              <a:ea typeface="微软雅黑" panose="020B0503020204020204" pitchFamily="34" charset="-122"/>
            </a:endParaRPr>
          </a:p>
        </p:txBody>
      </p:sp>
      <p:sp>
        <p:nvSpPr>
          <p:cNvPr id="36" name="矩形 35"/>
          <p:cNvSpPr/>
          <p:nvPr/>
        </p:nvSpPr>
        <p:spPr>
          <a:xfrm>
            <a:off x="9855200" y="5731510"/>
            <a:ext cx="993140" cy="232410"/>
          </a:xfrm>
          <a:prstGeom prst="rect">
            <a:avLst/>
          </a:prstGeom>
          <a:solidFill>
            <a:schemeClr val="accent2">
              <a:lumMod val="60000"/>
              <a:lumOff val="40000"/>
            </a:schemeClr>
          </a:solidFill>
          <a:ln>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000">
                <a:latin typeface="微软雅黑" panose="020B0503020204020204" pitchFamily="34" charset="-122"/>
                <a:ea typeface="微软雅黑" panose="020B0503020204020204" pitchFamily="34" charset="-122"/>
              </a:rPr>
              <a:t>Service</a:t>
            </a:r>
            <a:endParaRPr lang="en-US" altLang="zh-CN" sz="1000">
              <a:latin typeface="微软雅黑" panose="020B0503020204020204" pitchFamily="34" charset="-122"/>
              <a:ea typeface="微软雅黑" panose="020B0503020204020204" pitchFamily="34" charset="-122"/>
            </a:endParaRPr>
          </a:p>
        </p:txBody>
      </p:sp>
      <p:sp>
        <p:nvSpPr>
          <p:cNvPr id="37" name="矩形 36"/>
          <p:cNvSpPr/>
          <p:nvPr/>
        </p:nvSpPr>
        <p:spPr>
          <a:xfrm>
            <a:off x="9855200" y="5966460"/>
            <a:ext cx="993775" cy="356235"/>
          </a:xfrm>
          <a:prstGeom prst="rect">
            <a:avLst/>
          </a:prstGeom>
          <a:solidFill>
            <a:schemeClr val="accent2">
              <a:lumMod val="60000"/>
              <a:lumOff val="40000"/>
            </a:schemeClr>
          </a:solidFill>
          <a:ln>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marL="171450" indent="-171450" algn="ctr">
              <a:buFont typeface="Arial" panose="020B0604020202020204" pitchFamily="34" charset="0"/>
              <a:buChar char="•"/>
            </a:pPr>
            <a:r>
              <a:rPr lang="en-US" altLang="zh-CN" sz="1000">
                <a:latin typeface="微软雅黑" panose="020B0503020204020204" pitchFamily="34" charset="-122"/>
                <a:ea typeface="微软雅黑" panose="020B0503020204020204" pitchFamily="34" charset="-122"/>
              </a:rPr>
              <a:t>service1()</a:t>
            </a:r>
            <a:endParaRPr lang="zh-CN" altLang="en-US" sz="1000">
              <a:latin typeface="微软雅黑" panose="020B0503020204020204" pitchFamily="34" charset="-122"/>
              <a:ea typeface="微软雅黑" panose="020B0503020204020204" pitchFamily="34" charset="-122"/>
            </a:endParaRPr>
          </a:p>
        </p:txBody>
      </p:sp>
      <p:sp>
        <p:nvSpPr>
          <p:cNvPr id="39" name="矩形 38"/>
          <p:cNvSpPr/>
          <p:nvPr/>
        </p:nvSpPr>
        <p:spPr>
          <a:xfrm>
            <a:off x="7945120" y="4406265"/>
            <a:ext cx="993140" cy="232410"/>
          </a:xfrm>
          <a:prstGeom prst="rect">
            <a:avLst/>
          </a:prstGeom>
          <a:solidFill>
            <a:schemeClr val="accent1">
              <a:lumMod val="60000"/>
              <a:lumOff val="40000"/>
            </a:schemeClr>
          </a:solidFill>
          <a:ln>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000">
                <a:latin typeface="微软雅黑" panose="020B0503020204020204" pitchFamily="34" charset="-122"/>
                <a:ea typeface="微软雅黑" panose="020B0503020204020204" pitchFamily="34" charset="-122"/>
              </a:rPr>
              <a:t>App</a:t>
            </a:r>
            <a:endParaRPr lang="en-US" altLang="zh-CN" sz="1000">
              <a:latin typeface="微软雅黑" panose="020B0503020204020204" pitchFamily="34" charset="-122"/>
              <a:ea typeface="微软雅黑" panose="020B0503020204020204" pitchFamily="34" charset="-122"/>
            </a:endParaRPr>
          </a:p>
        </p:txBody>
      </p:sp>
      <p:sp>
        <p:nvSpPr>
          <p:cNvPr id="40" name="矩形 39"/>
          <p:cNvSpPr/>
          <p:nvPr/>
        </p:nvSpPr>
        <p:spPr>
          <a:xfrm>
            <a:off x="7945120" y="4641215"/>
            <a:ext cx="993775" cy="327660"/>
          </a:xfrm>
          <a:prstGeom prst="rect">
            <a:avLst/>
          </a:prstGeom>
          <a:solidFill>
            <a:schemeClr val="accent1">
              <a:lumMod val="60000"/>
              <a:lumOff val="40000"/>
            </a:schemeClr>
          </a:solidFill>
          <a:ln>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p>
            <a:pPr indent="0" algn="ctr">
              <a:buFont typeface="Arial" panose="020B0604020202020204" pitchFamily="34" charset="0"/>
              <a:buNone/>
            </a:pPr>
            <a:endParaRPr lang="zh-CN" altLang="en-US" sz="1000">
              <a:latin typeface="微软雅黑" panose="020B0503020204020204" pitchFamily="34" charset="-122"/>
              <a:ea typeface="微软雅黑" panose="020B0503020204020204" pitchFamily="34" charset="-122"/>
            </a:endParaRPr>
          </a:p>
        </p:txBody>
      </p:sp>
      <p:sp>
        <p:nvSpPr>
          <p:cNvPr id="41" name="文本框 40"/>
          <p:cNvSpPr txBox="1"/>
          <p:nvPr/>
        </p:nvSpPr>
        <p:spPr>
          <a:xfrm>
            <a:off x="7421245" y="3993515"/>
            <a:ext cx="1294130" cy="245110"/>
          </a:xfrm>
          <a:prstGeom prst="rect">
            <a:avLst/>
          </a:prstGeom>
          <a:noFill/>
        </p:spPr>
        <p:txBody>
          <a:bodyPr wrap="square" rtlCol="0">
            <a:spAutoFit/>
          </a:bodyPr>
          <a:p>
            <a:r>
              <a:rPr lang="en-US" sz="1000" b="1">
                <a:solidFill>
                  <a:schemeClr val="accent1">
                    <a:lumMod val="75000"/>
                  </a:schemeClr>
                </a:solidFill>
                <a:latin typeface="微软雅黑" panose="020B0503020204020204" pitchFamily="34" charset="-122"/>
                <a:ea typeface="微软雅黑" panose="020B0503020204020204" pitchFamily="34" charset="-122"/>
              </a:rPr>
              <a:t>Application</a:t>
            </a:r>
            <a:endParaRPr lang="en-US" sz="10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42" name="下箭头 41"/>
          <p:cNvSpPr/>
          <p:nvPr/>
        </p:nvSpPr>
        <p:spPr>
          <a:xfrm>
            <a:off x="10293985" y="5095240"/>
            <a:ext cx="117475" cy="537845"/>
          </a:xfrm>
          <a:prstGeom prst="downArrow">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文本框 42"/>
          <p:cNvSpPr txBox="1"/>
          <p:nvPr/>
        </p:nvSpPr>
        <p:spPr>
          <a:xfrm>
            <a:off x="7466965" y="5387975"/>
            <a:ext cx="797560" cy="245110"/>
          </a:xfrm>
          <a:prstGeom prst="rect">
            <a:avLst/>
          </a:prstGeom>
          <a:noFill/>
        </p:spPr>
        <p:txBody>
          <a:bodyPr wrap="square" rtlCol="0">
            <a:spAutoFit/>
          </a:bodyPr>
          <a:p>
            <a:r>
              <a:rPr lang="en-US" sz="1000" b="1">
                <a:solidFill>
                  <a:schemeClr val="accent2">
                    <a:lumMod val="75000"/>
                  </a:schemeClr>
                </a:solidFill>
                <a:latin typeface="微软雅黑" panose="020B0503020204020204" pitchFamily="34" charset="-122"/>
                <a:ea typeface="微软雅黑" panose="020B0503020204020204" pitchFamily="34" charset="-122"/>
              </a:rPr>
              <a:t>Service</a:t>
            </a:r>
            <a:endParaRPr lang="en-US" sz="1000" b="1">
              <a:solidFill>
                <a:schemeClr val="accent2">
                  <a:lumMod val="75000"/>
                </a:schemeClr>
              </a:solidFill>
              <a:latin typeface="微软雅黑" panose="020B0503020204020204" pitchFamily="34" charset="-122"/>
              <a:ea typeface="微软雅黑" panose="020B0503020204020204" pitchFamily="34" charset="-122"/>
            </a:endParaRPr>
          </a:p>
        </p:txBody>
      </p:sp>
      <p:sp>
        <p:nvSpPr>
          <p:cNvPr id="44" name="右箭头 43"/>
          <p:cNvSpPr/>
          <p:nvPr/>
        </p:nvSpPr>
        <p:spPr>
          <a:xfrm>
            <a:off x="9131300" y="4596765"/>
            <a:ext cx="516255" cy="117475"/>
          </a:xfrm>
          <a:prstGeom prst="rightArrow">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4064000" cy="527050"/>
          </a:xfrm>
        </p:spPr>
        <p:txBody>
          <a:bodyPr/>
          <a:lstStyle/>
          <a:p>
            <a:r>
              <a:rPr lang="zh-CN" altLang="en-US" sz="2800" dirty="0">
                <a:sym typeface="+mn-ea"/>
              </a:rPr>
              <a:t>架构模式</a:t>
            </a:r>
            <a:r>
              <a:rPr lang="en-US" altLang="zh-CN" sz="2800" dirty="0">
                <a:sym typeface="+mn-ea"/>
              </a:rPr>
              <a:t> - </a:t>
            </a:r>
            <a:r>
              <a:rPr lang="zh-CN" altLang="en-US" sz="2800" dirty="0">
                <a:sym typeface="+mn-ea"/>
              </a:rPr>
              <a:t>云原生</a:t>
            </a:r>
            <a:endParaRPr lang="zh-CN" altLang="en-US" sz="2800" dirty="0">
              <a:sym typeface="+mn-ea"/>
            </a:endParaRPr>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43255" y="1139825"/>
            <a:ext cx="4008120"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sz="1200">
                <a:latin typeface="微软雅黑" panose="020B0503020204020204" pitchFamily="34" charset="-122"/>
                <a:ea typeface="微软雅黑" panose="020B0503020204020204" pitchFamily="34" charset="-122"/>
                <a:cs typeface="微软雅黑" panose="020B0503020204020204" pitchFamily="34" charset="-122"/>
              </a:rPr>
              <a:t>云厂商的崛起，为什么你无法拒绝？</a:t>
            </a:r>
            <a:endParaRPr lang="zh-CN"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4631690" cy="527050"/>
          </a:xfrm>
        </p:spPr>
        <p:txBody>
          <a:bodyPr/>
          <a:lstStyle/>
          <a:p>
            <a:r>
              <a:rPr lang="zh-CN" altLang="en-US" sz="2800" dirty="0">
                <a:sym typeface="+mn-ea"/>
              </a:rPr>
              <a:t>架构模式</a:t>
            </a:r>
            <a:r>
              <a:rPr lang="en-US" altLang="zh-CN" sz="2800" dirty="0">
                <a:sym typeface="+mn-ea"/>
              </a:rPr>
              <a:t> - Service Mesh</a:t>
            </a:r>
            <a:endParaRPr lang="zh-CN" altLang="en-US" sz="2800" dirty="0">
              <a:sym typeface="+mn-ea"/>
            </a:endParaRPr>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15010" y="1107440"/>
            <a:ext cx="4105910"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sz="1200">
                <a:latin typeface="微软雅黑" panose="020B0503020204020204" pitchFamily="34" charset="-122"/>
                <a:ea typeface="微软雅黑" panose="020B0503020204020204" pitchFamily="34" charset="-122"/>
                <a:cs typeface="微软雅黑" panose="020B0503020204020204" pitchFamily="34" charset="-122"/>
              </a:rPr>
              <a:t>这是你能搞的东西吗？</a:t>
            </a:r>
            <a:endParaRPr lang="zh-CN"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4064000" cy="527050"/>
          </a:xfrm>
        </p:spPr>
        <p:txBody>
          <a:bodyPr/>
          <a:lstStyle/>
          <a:p>
            <a:r>
              <a:rPr lang="zh-CN" altLang="en-US" sz="2800" dirty="0">
                <a:sym typeface="+mn-ea"/>
              </a:rPr>
              <a:t>架构模式</a:t>
            </a:r>
            <a:r>
              <a:rPr lang="en-US" altLang="zh-CN" sz="2800" dirty="0">
                <a:sym typeface="+mn-ea"/>
              </a:rPr>
              <a:t> - Serverless</a:t>
            </a:r>
            <a:endParaRPr lang="en-US" altLang="zh-CN" sz="2800" dirty="0">
              <a:sym typeface="+mn-ea"/>
            </a:endParaRPr>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23570" y="1002665"/>
            <a:ext cx="3151505"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前端同学可以飘了</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3847465" cy="527050"/>
          </a:xfrm>
        </p:spPr>
        <p:txBody>
          <a:bodyPr/>
          <a:lstStyle/>
          <a:p>
            <a:r>
              <a:rPr lang="zh-CN" altLang="en-US" sz="2800" dirty="0">
                <a:sym typeface="+mn-ea"/>
              </a:rPr>
              <a:t>架构模式</a:t>
            </a:r>
            <a:r>
              <a:rPr lang="en-US" altLang="zh-CN" sz="2800" dirty="0"/>
              <a:t> - </a:t>
            </a:r>
            <a:r>
              <a:rPr lang="zh-CN" altLang="en-US" sz="2800" dirty="0"/>
              <a:t>中台</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62940" y="982980"/>
            <a:ext cx="3249930"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真的是大忽悠吗？</a:t>
            </a:r>
            <a:endPar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302385" y="1551940"/>
            <a:ext cx="2419985" cy="368300"/>
          </a:xfrm>
          <a:prstGeom prst="rect">
            <a:avLst/>
          </a:prstGeom>
          <a:noFill/>
        </p:spPr>
        <p:txBody>
          <a:bodyPr wrap="square" rtlCol="0" anchor="t">
            <a:spAutoFit/>
          </a:bodyPr>
          <a:p>
            <a:pPr indent="0">
              <a:lnSpc>
                <a:spcPct val="150000"/>
              </a:lnSpc>
              <a:buFont typeface="Wingdings" panose="05000000000000000000" charset="0"/>
              <a:buNone/>
            </a:pPr>
            <a:r>
              <a:rPr lang="zh-CN" sz="1200">
                <a:latin typeface="微软雅黑" panose="020B0503020204020204" pitchFamily="34" charset="-122"/>
                <a:ea typeface="微软雅黑" panose="020B0503020204020204" pitchFamily="34" charset="-122"/>
                <a:cs typeface="微软雅黑" panose="020B0503020204020204" pitchFamily="34" charset="-122"/>
              </a:rPr>
              <a:t>业务模式的</a:t>
            </a:r>
            <a:r>
              <a:rPr lang="zh-CN" sz="1200">
                <a:latin typeface="微软雅黑" panose="020B0503020204020204" pitchFamily="34" charset="-122"/>
                <a:ea typeface="微软雅黑" panose="020B0503020204020204" pitchFamily="34" charset="-122"/>
                <a:cs typeface="微软雅黑" panose="020B0503020204020204" pitchFamily="34" charset="-122"/>
                <a:sym typeface="+mn-ea"/>
              </a:rPr>
              <a:t>复用</a:t>
            </a:r>
            <a:endParaRPr lang="zh-CN"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3847465" cy="527050"/>
          </a:xfrm>
        </p:spPr>
        <p:txBody>
          <a:bodyPr/>
          <a:lstStyle/>
          <a:p>
            <a:r>
              <a:rPr lang="zh-CN" altLang="en-US" sz="2800" dirty="0">
                <a:sym typeface="+mn-ea"/>
              </a:rPr>
              <a:t>架构模式</a:t>
            </a:r>
            <a:r>
              <a:rPr lang="en-US" altLang="zh-CN" sz="2800" dirty="0"/>
              <a:t> - SaaS</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78485" y="1074420"/>
            <a:ext cx="3348355"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产品经理的福音</a:t>
            </a:r>
            <a:endPar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3847465" cy="527050"/>
          </a:xfrm>
        </p:spPr>
        <p:txBody>
          <a:bodyPr/>
          <a:lstStyle/>
          <a:p>
            <a:r>
              <a:rPr lang="zh-CN" altLang="en-US" sz="2800" dirty="0"/>
              <a:t>模型设计</a:t>
            </a:r>
            <a:r>
              <a:rPr lang="en-US" altLang="zh-CN" sz="2800" dirty="0"/>
              <a:t> - </a:t>
            </a:r>
            <a:r>
              <a:rPr lang="en-US" sz="2800" dirty="0"/>
              <a:t>DDD</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452755" y="1002665"/>
            <a:ext cx="7211695"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面向领域服务设计的架构风格，</a:t>
            </a:r>
            <a:r>
              <a:rPr 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你知道我在说啥吗？遇事不决，</a:t>
            </a: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DDD</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8" name="圆角矩形 37"/>
          <p:cNvSpPr/>
          <p:nvPr/>
        </p:nvSpPr>
        <p:spPr>
          <a:xfrm>
            <a:off x="9738360" y="763270"/>
            <a:ext cx="1428750" cy="356870"/>
          </a:xfrm>
          <a:prstGeom prst="roundRect">
            <a:avLst>
              <a:gd name="adj" fmla="val 7167"/>
            </a:avLst>
          </a:prstGeom>
          <a:solidFill>
            <a:schemeClr val="accent1">
              <a:lumMod val="40000"/>
              <a:lumOff val="60000"/>
            </a:schemeClr>
          </a:solidFill>
          <a:ln>
            <a:solidFill>
              <a:schemeClr val="accent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zh-CN" altLang="en-US" sz="1000" b="1">
                <a:solidFill>
                  <a:schemeClr val="accent1">
                    <a:lumMod val="50000"/>
                  </a:schemeClr>
                </a:solidFill>
                <a:latin typeface="微软雅黑" panose="020B0503020204020204" pitchFamily="34" charset="-122"/>
                <a:ea typeface="微软雅黑" panose="020B0503020204020204" pitchFamily="34" charset="-122"/>
              </a:rPr>
              <a:t>玄学？</a:t>
            </a:r>
            <a:endParaRPr lang="zh-CN" altLang="en-US" sz="1000" b="1">
              <a:solidFill>
                <a:schemeClr val="accent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3847465" cy="527050"/>
          </a:xfrm>
        </p:spPr>
        <p:txBody>
          <a:bodyPr/>
          <a:lstStyle/>
          <a:p>
            <a:r>
              <a:rPr lang="zh-CN" altLang="en-US" sz="2800" dirty="0"/>
              <a:t>模型设计</a:t>
            </a:r>
            <a:r>
              <a:rPr lang="en-US" altLang="zh-CN" sz="2800" dirty="0"/>
              <a:t> - </a:t>
            </a:r>
            <a:r>
              <a:rPr lang="zh-CN" altLang="en-US" sz="2800" dirty="0"/>
              <a:t>业务</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25780" y="946785"/>
            <a:ext cx="3733800" cy="368300"/>
          </a:xfrm>
          <a:prstGeom prst="rect">
            <a:avLst/>
          </a:prstGeom>
          <a:noFill/>
        </p:spPr>
        <p:txBody>
          <a:bodyPr wrap="square" rtlCol="0" anchor="t">
            <a:spAutoFit/>
          </a:bodyPr>
          <a:p>
            <a:pPr marL="171450" indent="-171450">
              <a:lnSpc>
                <a:spcPct val="150000"/>
              </a:lnSpc>
              <a:buFont typeface="Wingdings" panose="05000000000000000000" charset="0"/>
              <a:buChar char="n"/>
            </a:pP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何为领域，何为业务？</a:t>
            </a:r>
            <a:endPar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7793990" y="782320"/>
            <a:ext cx="3409950" cy="337185"/>
          </a:xfrm>
          <a:prstGeom prst="rect">
            <a:avLst/>
          </a:prstGeom>
          <a:noFill/>
        </p:spPr>
        <p:txBody>
          <a:bodyPr wrap="square" rtlCol="0" anchor="t">
            <a:spAutoFit/>
          </a:bodyPr>
          <a:p>
            <a:r>
              <a:rPr lang="zh-CN" altLang="en-US" sz="1600"/>
              <a:t>https://business-oriented.design/</a:t>
            </a:r>
            <a:endParaRPr lang="zh-CN" altLang="en-US" sz="1600"/>
          </a:p>
        </p:txBody>
      </p:sp>
      <p:sp>
        <p:nvSpPr>
          <p:cNvPr id="4" name="文本框 3"/>
          <p:cNvSpPr txBox="1"/>
          <p:nvPr/>
        </p:nvSpPr>
        <p:spPr>
          <a:xfrm>
            <a:off x="882015" y="1479550"/>
            <a:ext cx="4970145" cy="368300"/>
          </a:xfrm>
          <a:prstGeom prst="rect">
            <a:avLst/>
          </a:prstGeom>
          <a:noFill/>
        </p:spPr>
        <p:txBody>
          <a:bodyPr wrap="square" rtlCol="0" anchor="t">
            <a:spAutoFit/>
          </a:bodyPr>
          <a:p>
            <a:pPr indent="0">
              <a:lnSpc>
                <a:spcPct val="150000"/>
              </a:lnSpc>
              <a:buFont typeface="Wingdings" panose="05000000000000000000" charset="0"/>
              <a:buNone/>
            </a:pPr>
            <a:r>
              <a:rPr lang="zh-CN" sz="1200">
                <a:latin typeface="微软雅黑" panose="020B0503020204020204" pitchFamily="34" charset="-122"/>
                <a:ea typeface="微软雅黑" panose="020B0503020204020204" pitchFamily="34" charset="-122"/>
                <a:cs typeface="微软雅黑" panose="020B0503020204020204" pitchFamily="34" charset="-122"/>
              </a:rPr>
              <a:t>面向</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t>
            </a:r>
            <a:r>
              <a:rPr lang="zh-CN" sz="1200">
                <a:latin typeface="微软雅黑" panose="020B0503020204020204" pitchFamily="34" charset="-122"/>
                <a:ea typeface="微软雅黑" panose="020B0503020204020204" pitchFamily="34" charset="-122"/>
                <a:cs typeface="微软雅黑" panose="020B0503020204020204" pitchFamily="34" charset="-122"/>
              </a:rPr>
              <a:t>变化点</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t>
            </a:r>
            <a:r>
              <a:rPr lang="zh-CN" sz="1200">
                <a:latin typeface="微软雅黑" panose="020B0503020204020204" pitchFamily="34" charset="-122"/>
                <a:ea typeface="微软雅黑" panose="020B0503020204020204" pitchFamily="34" charset="-122"/>
                <a:cs typeface="微软雅黑" panose="020B0503020204020204" pitchFamily="34" charset="-122"/>
              </a:rPr>
              <a:t>去做业务设计，实际落地非常困难。</a:t>
            </a:r>
            <a:endParaRPr lang="zh-CN"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 name="圆角矩形 37"/>
          <p:cNvSpPr/>
          <p:nvPr/>
        </p:nvSpPr>
        <p:spPr>
          <a:xfrm>
            <a:off x="8875395" y="1847850"/>
            <a:ext cx="1619885" cy="474345"/>
          </a:xfrm>
          <a:prstGeom prst="roundRect">
            <a:avLst>
              <a:gd name="adj" fmla="val 1740"/>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nchorCtr="0"/>
          <a:p>
            <a:pPr algn="ctr">
              <a:lnSpc>
                <a:spcPct val="100000"/>
              </a:lnSpc>
            </a:pPr>
            <a:r>
              <a:rPr lang="zh-CN" altLang="en-US" sz="1000" b="1">
                <a:solidFill>
                  <a:srgbClr val="C00000"/>
                </a:solidFill>
                <a:latin typeface="微软雅黑" panose="020B0503020204020204" pitchFamily="34" charset="-122"/>
                <a:ea typeface="微软雅黑" panose="020B0503020204020204" pitchFamily="34" charset="-122"/>
              </a:rPr>
              <a:t>领域</a:t>
            </a:r>
            <a:r>
              <a:rPr lang="en-US" altLang="zh-CN" sz="1000" b="1">
                <a:solidFill>
                  <a:srgbClr val="C00000"/>
                </a:solidFill>
                <a:latin typeface="微软雅黑" panose="020B0503020204020204" pitchFamily="34" charset="-122"/>
                <a:ea typeface="微软雅黑" panose="020B0503020204020204" pitchFamily="34" charset="-122"/>
              </a:rPr>
              <a:t>  </a:t>
            </a:r>
            <a:r>
              <a:rPr lang="zh-CN" altLang="en-US" sz="10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000" b="1">
                <a:solidFill>
                  <a:srgbClr val="C00000"/>
                </a:solidFill>
                <a:latin typeface="微软雅黑" panose="020B0503020204020204" pitchFamily="34" charset="-122"/>
                <a:ea typeface="微软雅黑" panose="020B0503020204020204" pitchFamily="34" charset="-122"/>
              </a:rPr>
              <a:t>  </a:t>
            </a:r>
            <a:r>
              <a:rPr lang="zh-CN" altLang="en-US" sz="1000" b="1">
                <a:solidFill>
                  <a:srgbClr val="C00000"/>
                </a:solidFill>
                <a:latin typeface="微软雅黑" panose="020B0503020204020204" pitchFamily="34" charset="-122"/>
                <a:ea typeface="微软雅黑" panose="020B0503020204020204" pitchFamily="34" charset="-122"/>
              </a:rPr>
              <a:t>业务</a:t>
            </a:r>
            <a:r>
              <a:rPr lang="en-US" altLang="zh-CN" sz="1000" b="1">
                <a:solidFill>
                  <a:srgbClr val="C00000"/>
                </a:solidFill>
                <a:latin typeface="微软雅黑" panose="020B0503020204020204" pitchFamily="34" charset="-122"/>
                <a:ea typeface="微软雅黑" panose="020B0503020204020204" pitchFamily="34" charset="-122"/>
              </a:rPr>
              <a:t>  </a:t>
            </a:r>
            <a:endParaRPr lang="en-US" altLang="zh-CN" sz="1000" b="1">
              <a:solidFill>
                <a:srgbClr val="C00000"/>
              </a:solidFill>
              <a:latin typeface="微软雅黑" panose="020B0503020204020204" pitchFamily="34" charset="-122"/>
              <a:ea typeface="微软雅黑" panose="020B0503020204020204" pitchFamily="34" charset="-122"/>
            </a:endParaRPr>
          </a:p>
        </p:txBody>
      </p:sp>
      <p:sp>
        <p:nvSpPr>
          <p:cNvPr id="6" name="圆角矩形 5"/>
          <p:cNvSpPr/>
          <p:nvPr/>
        </p:nvSpPr>
        <p:spPr>
          <a:xfrm>
            <a:off x="8881745" y="2353945"/>
            <a:ext cx="1619250" cy="467995"/>
          </a:xfrm>
          <a:prstGeom prst="roundRect">
            <a:avLst>
              <a:gd name="adj" fmla="val 0"/>
            </a:avLst>
          </a:prstGeom>
          <a:solidFill>
            <a:schemeClr val="accent4">
              <a:lumMod val="20000"/>
              <a:lumOff val="80000"/>
            </a:schemeClr>
          </a:solidFill>
          <a:ln>
            <a:solidFill>
              <a:schemeClr val="accent4">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nchorCtr="0"/>
          <a:p>
            <a:pPr algn="ctr">
              <a:lnSpc>
                <a:spcPct val="100000"/>
              </a:lnSpc>
            </a:pPr>
            <a:r>
              <a:rPr lang="zh-CN" altLang="en-US" sz="1000" b="1">
                <a:solidFill>
                  <a:srgbClr val="C00000"/>
                </a:solidFill>
                <a:latin typeface="微软雅黑" panose="020B0503020204020204" pitchFamily="34" charset="-122"/>
                <a:ea typeface="微软雅黑" panose="020B0503020204020204" pitchFamily="34" charset="-122"/>
                <a:sym typeface="+mn-ea"/>
              </a:rPr>
              <a:t>专家</a:t>
            </a:r>
            <a:r>
              <a:rPr lang="en-US" altLang="zh-CN" sz="1000" b="1">
                <a:solidFill>
                  <a:srgbClr val="C00000"/>
                </a:solidFill>
                <a:latin typeface="微软雅黑" panose="020B0503020204020204" pitchFamily="34" charset="-122"/>
                <a:ea typeface="微软雅黑" panose="020B0503020204020204" pitchFamily="34" charset="-122"/>
                <a:sym typeface="+mn-ea"/>
              </a:rPr>
              <a:t>  </a:t>
            </a:r>
            <a:r>
              <a:rPr lang="zh-CN" altLang="en-US" sz="10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000" b="1">
                <a:solidFill>
                  <a:srgbClr val="C00000"/>
                </a:solidFill>
                <a:latin typeface="微软雅黑" panose="020B0503020204020204" pitchFamily="34" charset="-122"/>
                <a:ea typeface="微软雅黑" panose="020B0503020204020204" pitchFamily="34" charset="-122"/>
                <a:sym typeface="+mn-ea"/>
              </a:rPr>
              <a:t>  </a:t>
            </a:r>
            <a:r>
              <a:rPr lang="zh-CN" altLang="en-US" sz="1000" b="1">
                <a:solidFill>
                  <a:srgbClr val="C00000"/>
                </a:solidFill>
                <a:latin typeface="微软雅黑" panose="020B0503020204020204" pitchFamily="34" charset="-122"/>
                <a:ea typeface="微软雅黑" panose="020B0503020204020204" pitchFamily="34" charset="-122"/>
                <a:sym typeface="+mn-ea"/>
              </a:rPr>
              <a:t>砖家</a:t>
            </a:r>
            <a:r>
              <a:rPr lang="en-US" altLang="zh-CN" sz="1000" b="1">
                <a:solidFill>
                  <a:srgbClr val="C00000"/>
                </a:solidFill>
                <a:latin typeface="微软雅黑" panose="020B0503020204020204" pitchFamily="34" charset="-122"/>
                <a:ea typeface="微软雅黑" panose="020B0503020204020204" pitchFamily="34" charset="-122"/>
              </a:rPr>
              <a:t> </a:t>
            </a:r>
            <a:endParaRPr lang="en-US" altLang="zh-CN" sz="1000" b="1">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t>软件分层</a:t>
            </a:r>
            <a:r>
              <a:rPr lang="en-US" altLang="zh-CN" sz="2800" dirty="0"/>
              <a:t> - </a:t>
            </a:r>
            <a:r>
              <a:rPr lang="zh-CN" altLang="en-US" sz="2800" dirty="0"/>
              <a:t>模块</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t>软件分层</a:t>
            </a:r>
            <a:r>
              <a:rPr lang="en-US" altLang="zh-CN" sz="2800" dirty="0"/>
              <a:t> - </a:t>
            </a:r>
            <a:r>
              <a:rPr lang="zh-CN" altLang="en-US" sz="2800" dirty="0"/>
              <a:t>服务</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en-US" altLang="zh-CN" sz="2800" dirty="0"/>
              <a:t>Spring</a:t>
            </a:r>
            <a:r>
              <a:rPr lang="zh-CN" altLang="en-US" sz="2800" dirty="0"/>
              <a:t>技术栈</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4484370" cy="368300"/>
          </a:xfrm>
          <a:prstGeom prst="rect">
            <a:avLst/>
          </a:prstGeom>
          <a:noFill/>
        </p:spPr>
        <p:txBody>
          <a:bodyPr wrap="square" rtlCol="0">
            <a:spAutoFit/>
          </a:bodyPr>
          <a:p>
            <a:pPr marL="285750" indent="-285750">
              <a:lnSpc>
                <a:spcPct val="150000"/>
              </a:lnSpc>
              <a:buFont typeface="Wingdings" panose="05000000000000000000" charset="0"/>
              <a:buChar char="n"/>
            </a:pPr>
            <a:r>
              <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Spring</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技术栈有什么特性？</a:t>
            </a:r>
            <a:endPar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文本框 34"/>
          <p:cNvSpPr txBox="1"/>
          <p:nvPr/>
        </p:nvSpPr>
        <p:spPr>
          <a:xfrm>
            <a:off x="862330" y="1636395"/>
            <a:ext cx="10467340" cy="368300"/>
          </a:xfrm>
          <a:prstGeom prst="rect">
            <a:avLst/>
          </a:prstGeom>
          <a:noFill/>
        </p:spPr>
        <p:txBody>
          <a:bodyPr wrap="square" rtlCol="0" anchor="t">
            <a:spAutoFit/>
          </a:bodyPr>
          <a:p>
            <a:pPr indent="0">
              <a:lnSpc>
                <a:spcPct val="150000"/>
              </a:lnSpc>
              <a:buFont typeface="Wingdings" panose="05000000000000000000" charset="0"/>
              <a:buNone/>
            </a:pPr>
            <a:r>
              <a:rPr lang="zh-CN" sz="1200">
                <a:latin typeface="微软雅黑" panose="020B0503020204020204" pitchFamily="34" charset="-122"/>
                <a:ea typeface="微软雅黑" panose="020B0503020204020204" pitchFamily="34" charset="-122"/>
                <a:cs typeface="微软雅黑" panose="020B0503020204020204" pitchFamily="34" charset="-122"/>
              </a:rPr>
              <a:t>论企业级应用开发，没有语言、框架能超出</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Spring</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的范畴之外。身为一名</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程序员，不懂</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Spring</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编程思想，就像是入宝山而空回。</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7919085" y="957580"/>
            <a:ext cx="2980690" cy="368300"/>
          </a:xfrm>
          <a:prstGeom prst="rect">
            <a:avLst/>
          </a:prstGeom>
          <a:noFill/>
        </p:spPr>
        <p:txBody>
          <a:bodyPr wrap="square" rtlCol="0" anchor="t">
            <a:spAutoFit/>
          </a:bodyPr>
          <a:p>
            <a:pPr marL="171450" indent="-171450">
              <a:lnSpc>
                <a:spcPct val="150000"/>
              </a:lnSpc>
              <a:buFont typeface="Wingdings" panose="05000000000000000000" charset="0"/>
              <a:buChar char="p"/>
            </a:pPr>
            <a:r>
              <a:rPr lang="en-US" altLang="zh-CN" sz="1200" b="1">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200" b="1">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屠龙者变成了巨龙？</a:t>
            </a:r>
            <a:endParaRPr lang="zh-CN" sz="1200" b="1">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t>框架</a:t>
            </a:r>
            <a:r>
              <a:rPr lang="en-US" altLang="zh-CN" sz="2800" dirty="0"/>
              <a:t> - </a:t>
            </a:r>
            <a:r>
              <a:rPr lang="zh-CN" altLang="en-US" sz="2800" dirty="0"/>
              <a:t>功能设计</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2177415" cy="368300"/>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生命周期管理</a:t>
            </a:r>
            <a:endPar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415925" y="1501140"/>
            <a:ext cx="5380990" cy="1476375"/>
          </a:xfrm>
          <a:prstGeom prst="rect">
            <a:avLst/>
          </a:prstGeom>
          <a:noFill/>
        </p:spPr>
        <p:txBody>
          <a:bodyPr wrap="square" rtlCol="0" anchor="t">
            <a:spAutoFit/>
          </a:bodyPr>
          <a:p>
            <a:pPr indent="0">
              <a:lnSpc>
                <a:spcPct val="150000"/>
              </a:lnSpc>
              <a:buFont typeface="+mj-lt"/>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当下面三个条件存在的时候，生命周期就需要存在：</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buFont typeface="+mj-lt"/>
              <a:buNone/>
            </a:pP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lnSpc>
                <a:spcPct val="150000"/>
              </a:lnSpc>
              <a:buFont typeface="+mj-lt"/>
              <a:buAutoNum type="arabicPeriod"/>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业务代码是被调度执行，且调度器和业务逻辑是交叉执行。</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lnSpc>
                <a:spcPct val="150000"/>
              </a:lnSpc>
              <a:buFont typeface="+mj-lt"/>
              <a:buAutoNum type="arabicPeriod"/>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某些</a:t>
            </a: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状态</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是调度器掌控，业务代码无法知晓时机。</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lnSpc>
                <a:spcPct val="150000"/>
              </a:lnSpc>
              <a:buFont typeface="+mj-lt"/>
              <a:buAutoNum type="arabicPeriod"/>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对状态变化的反应要超出调度器自身能力。</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435610" y="3797935"/>
            <a:ext cx="5341620" cy="1753235"/>
          </a:xfrm>
          <a:prstGeom prst="rect">
            <a:avLst/>
          </a:prstGeom>
          <a:noFill/>
        </p:spPr>
        <p:txBody>
          <a:bodyPr wrap="square" rtlCol="0" anchor="t">
            <a:spAutoFit/>
          </a:bodyPr>
          <a:p>
            <a:pPr indent="0">
              <a:lnSpc>
                <a:spcPct val="150000"/>
              </a:lnSpc>
              <a:buFont typeface="+mj-lt"/>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由此可以得出以下结论：</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buFont typeface="+mj-lt"/>
              <a:buNone/>
            </a:pP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lnSpc>
                <a:spcPct val="150000"/>
              </a:lnSpc>
              <a:buFont typeface="+mj-lt"/>
              <a:buAutoNum type="arabicPeriod"/>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业务代码被集成到框架中，如何运行就不受业务代码控制，而且也不应该由业务代码控制。</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lnSpc>
                <a:spcPct val="150000"/>
              </a:lnSpc>
              <a:buFont typeface="+mj-lt"/>
              <a:buAutoNum type="arabicPeriod"/>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当程序运行时不由你掌控，而你又想在对应时机切入对应的代码时，生命周期就不得不存在了。</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6223000" y="1213485"/>
            <a:ext cx="5707380" cy="2584450"/>
          </a:xfrm>
          <a:prstGeom prst="rect">
            <a:avLst/>
          </a:prstGeom>
          <a:noFill/>
        </p:spPr>
        <p:txBody>
          <a:bodyPr wrap="square" rtlCol="0" anchor="t">
            <a:spAutoFit/>
          </a:bodyPr>
          <a:p>
            <a:pPr indent="0">
              <a:lnSpc>
                <a:spcPct val="150000"/>
              </a:lnSpc>
              <a:buFont typeface="+mj-lt"/>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以前端框架为例：</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buFont typeface="+mj-lt"/>
              <a:buNone/>
            </a:pP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lnSpc>
                <a:spcPct val="150000"/>
              </a:lnSpc>
              <a:buFont typeface="+mj-lt"/>
              <a:buAutoNum type="arabicPeriod"/>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开发者的组件是声明式的，组件被创建、被挂载和被消费都不是开发者主动掌握的，而是框架调度的。</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lnSpc>
                <a:spcPct val="150000"/>
              </a:lnSpc>
              <a:buFont typeface="+mj-lt"/>
              <a:buAutoNum type="arabicPeriod"/>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组件从unMount状态过渡到mount状态，或者从mount状态变成unMount时，开发者并不知晓，这个状态变化由调度器掌控。</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lnSpc>
                <a:spcPct val="150000"/>
              </a:lnSpc>
              <a:buFont typeface="+mj-lt"/>
              <a:buAutoNum type="arabicPeriod"/>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框架自身的能力是 </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View = F(state)</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 ，但是开发者有副作用的需求，比如拉取外部数据、设置定时器等等，这些超出了框架自身能力。为此框架必须开一些口子给开发者，也就是所谓的生命周期hooks。</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495" y="255270"/>
            <a:ext cx="4718050" cy="527050"/>
          </a:xfrm>
        </p:spPr>
        <p:txBody>
          <a:bodyPr/>
          <a:lstStyle/>
          <a:p>
            <a:r>
              <a:rPr lang="en-US" altLang="zh-CN" sz="2800" dirty="0"/>
              <a:t>Spring Micro Framework</a:t>
            </a:r>
            <a:endParaRPr lang="en-US" altLang="zh-CN"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4484370" cy="368300"/>
          </a:xfrm>
          <a:prstGeom prst="rect">
            <a:avLst/>
          </a:prstGeom>
          <a:noFill/>
        </p:spPr>
        <p:txBody>
          <a:bodyPr wrap="square" rtlCol="0">
            <a:spAutoFit/>
          </a:bodyPr>
          <a:p>
            <a:pPr marL="285750" indent="-285750">
              <a:lnSpc>
                <a:spcPct val="150000"/>
              </a:lnSpc>
              <a:buFont typeface="Wingdings" panose="05000000000000000000" charset="0"/>
              <a:buChar char="n"/>
            </a:pPr>
            <a:r>
              <a:rPr 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为什么要做这样一件事情？</a:t>
            </a:r>
            <a:endParaRPr 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文本框 34"/>
          <p:cNvSpPr txBox="1"/>
          <p:nvPr/>
        </p:nvSpPr>
        <p:spPr>
          <a:xfrm>
            <a:off x="744855" y="1501140"/>
            <a:ext cx="6670040" cy="368300"/>
          </a:xfrm>
          <a:prstGeom prst="rect">
            <a:avLst/>
          </a:prstGeom>
          <a:noFill/>
        </p:spPr>
        <p:txBody>
          <a:bodyPr wrap="square" rtlCol="0" anchor="t">
            <a:spAutoFit/>
          </a:bodyPr>
          <a:p>
            <a:pPr indent="0">
              <a:lnSpc>
                <a:spcPct val="150000"/>
              </a:lnSpc>
              <a:buFont typeface="Wingdings" panose="05000000000000000000" charset="0"/>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在项目型的研发体系下，我们认为抬高下限，比提升上限更重要。</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t>预留</a:t>
            </a:r>
            <a:r>
              <a:rPr lang="zh-CN" altLang="en-US" sz="2800" dirty="0" smtClean="0"/>
              <a:t>页</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descr="spring-aop-process"/>
          <p:cNvPicPr>
            <a:picLocks noChangeAspect="1"/>
          </p:cNvPicPr>
          <p:nvPr>
            <p:custDataLst>
              <p:tags r:id="rId1"/>
            </p:custDataLst>
          </p:nvPr>
        </p:nvPicPr>
        <p:blipFill>
          <a:blip r:embed="rId2"/>
          <a:stretch>
            <a:fillRect/>
          </a:stretch>
        </p:blipFill>
        <p:spPr>
          <a:xfrm>
            <a:off x="1856105" y="1755775"/>
            <a:ext cx="8479790" cy="417703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t>预留</a:t>
            </a:r>
            <a:r>
              <a:rPr lang="zh-CN" altLang="en-US" sz="2800" dirty="0" smtClean="0"/>
              <a:t>页</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t>框架</a:t>
            </a:r>
            <a:r>
              <a:rPr lang="en-US" altLang="zh-CN" sz="2800" dirty="0"/>
              <a:t> - </a:t>
            </a:r>
            <a:r>
              <a:rPr lang="zh-CN" altLang="en-US" sz="2800" dirty="0"/>
              <a:t>功能设计</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2177415" cy="368300"/>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生命周期管理</a:t>
            </a:r>
            <a:endPar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9" name="组合 38"/>
          <p:cNvGrpSpPr/>
          <p:nvPr/>
        </p:nvGrpSpPr>
        <p:grpSpPr>
          <a:xfrm>
            <a:off x="208915" y="1630045"/>
            <a:ext cx="11626215" cy="4667250"/>
            <a:chOff x="370" y="2516"/>
            <a:chExt cx="18309" cy="7350"/>
          </a:xfrm>
        </p:grpSpPr>
        <p:sp>
          <p:nvSpPr>
            <p:cNvPr id="5" name="圆角矩形 4"/>
            <p:cNvSpPr/>
            <p:nvPr/>
          </p:nvSpPr>
          <p:spPr>
            <a:xfrm>
              <a:off x="3101" y="2516"/>
              <a:ext cx="15579" cy="7351"/>
            </a:xfrm>
            <a:prstGeom prst="roundRect">
              <a:avLst>
                <a:gd name="adj" fmla="val 707"/>
              </a:avLst>
            </a:prstGeom>
            <a:ln>
              <a:solidFill>
                <a:schemeClr val="accent5">
                  <a:lumMod val="75000"/>
                </a:schemeClr>
              </a:solidFill>
              <a:prstDash val="solid"/>
            </a:ln>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10" name="圆角矩形 9"/>
            <p:cNvSpPr/>
            <p:nvPr/>
          </p:nvSpPr>
          <p:spPr>
            <a:xfrm>
              <a:off x="12286" y="3920"/>
              <a:ext cx="6062" cy="5113"/>
            </a:xfrm>
            <a:prstGeom prst="roundRect">
              <a:avLst>
                <a:gd name="adj" fmla="val 1265"/>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31" name="文本框 30"/>
            <p:cNvSpPr txBox="1"/>
            <p:nvPr/>
          </p:nvSpPr>
          <p:spPr>
            <a:xfrm>
              <a:off x="15013" y="3920"/>
              <a:ext cx="1287" cy="386"/>
            </a:xfrm>
            <a:prstGeom prst="rect">
              <a:avLst/>
            </a:prstGeom>
            <a:noFill/>
          </p:spPr>
          <p:txBody>
            <a:bodyPr wrap="square" rtlCol="0">
              <a:spAutoFit/>
            </a:bodyPr>
            <a:p>
              <a:r>
                <a:rPr lang="en-US" sz="1000" b="1">
                  <a:solidFill>
                    <a:schemeClr val="accent1">
                      <a:lumMod val="75000"/>
                    </a:schemeClr>
                  </a:solidFill>
                  <a:latin typeface="微软雅黑" panose="020B0503020204020204" pitchFamily="34" charset="-122"/>
                  <a:ea typeface="微软雅黑" panose="020B0503020204020204" pitchFamily="34" charset="-122"/>
                </a:rPr>
                <a:t>Servlet</a:t>
              </a:r>
              <a:endParaRPr lang="en-US" sz="10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15706" y="4814"/>
              <a:ext cx="814" cy="319"/>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15729" y="8258"/>
              <a:ext cx="814" cy="319"/>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15553" y="5533"/>
              <a:ext cx="1138" cy="443"/>
            </a:xfrm>
            <a:prstGeom prst="roundRect">
              <a:avLst/>
            </a:prstGeom>
            <a:solidFill>
              <a:schemeClr val="accent2">
                <a:lumMod val="20000"/>
                <a:lumOff val="80000"/>
              </a:schemeClr>
            </a:solidFill>
            <a:ln>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p>
              <a:pPr algn="ctr"/>
              <a:r>
                <a:rPr lang="en-US" altLang="zh-CN" sz="900">
                  <a:latin typeface="微软雅黑" panose="020B0503020204020204" pitchFamily="34" charset="-122"/>
                  <a:ea typeface="微软雅黑" panose="020B0503020204020204" pitchFamily="34" charset="-122"/>
                </a:rPr>
                <a:t>Init</a:t>
              </a:r>
              <a:endParaRPr lang="en-US" altLang="zh-CN" sz="900">
                <a:latin typeface="微软雅黑" panose="020B0503020204020204" pitchFamily="34" charset="-122"/>
                <a:ea typeface="微软雅黑" panose="020B0503020204020204" pitchFamily="34" charset="-122"/>
              </a:endParaRPr>
            </a:p>
          </p:txBody>
        </p:sp>
        <p:sp>
          <p:nvSpPr>
            <p:cNvPr id="16" name="圆角矩形 15"/>
            <p:cNvSpPr/>
            <p:nvPr/>
          </p:nvSpPr>
          <p:spPr>
            <a:xfrm>
              <a:off x="15554" y="7284"/>
              <a:ext cx="1127" cy="443"/>
            </a:xfrm>
            <a:prstGeom prst="roundRect">
              <a:avLst>
                <a:gd name="adj" fmla="val 9932"/>
              </a:avLst>
            </a:prstGeom>
            <a:solidFill>
              <a:schemeClr val="accent5">
                <a:lumMod val="60000"/>
                <a:lumOff val="40000"/>
              </a:schemeClr>
            </a:solidFill>
            <a:ln>
              <a:solidFill>
                <a:schemeClr val="accent5">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p>
              <a:pPr algn="ctr"/>
              <a:r>
                <a:rPr lang="en-US" altLang="zh-CN" sz="900">
                  <a:latin typeface="微软雅黑" panose="020B0503020204020204" pitchFamily="34" charset="-122"/>
                  <a:ea typeface="微软雅黑" panose="020B0503020204020204" pitchFamily="34" charset="-122"/>
                </a:rPr>
                <a:t>Destroy</a:t>
              </a:r>
              <a:endParaRPr lang="en-US" altLang="zh-CN" sz="900">
                <a:latin typeface="微软雅黑" panose="020B0503020204020204" pitchFamily="34" charset="-122"/>
                <a:ea typeface="微软雅黑" panose="020B0503020204020204" pitchFamily="34" charset="-122"/>
              </a:endParaRPr>
            </a:p>
          </p:txBody>
        </p:sp>
        <p:sp>
          <p:nvSpPr>
            <p:cNvPr id="29" name="文本框 28"/>
            <p:cNvSpPr txBox="1"/>
            <p:nvPr/>
          </p:nvSpPr>
          <p:spPr>
            <a:xfrm>
              <a:off x="9170" y="2526"/>
              <a:ext cx="2038" cy="386"/>
            </a:xfrm>
            <a:prstGeom prst="rect">
              <a:avLst/>
            </a:prstGeom>
            <a:noFill/>
          </p:spPr>
          <p:txBody>
            <a:bodyPr wrap="square" rtlCol="0">
              <a:spAutoFit/>
            </a:bodyPr>
            <a:p>
              <a:r>
                <a:rPr lang="en-US" sz="1000" b="1">
                  <a:solidFill>
                    <a:schemeClr val="accent5">
                      <a:lumMod val="75000"/>
                    </a:schemeClr>
                  </a:solidFill>
                  <a:latin typeface="微软雅黑" panose="020B0503020204020204" pitchFamily="34" charset="-122"/>
                  <a:ea typeface="微软雅黑" panose="020B0503020204020204" pitchFamily="34" charset="-122"/>
                </a:rPr>
                <a:t>ServletContext</a:t>
              </a:r>
              <a:endParaRPr lang="en-US" sz="1000" b="1">
                <a:solidFill>
                  <a:schemeClr val="accent5">
                    <a:lumMod val="7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10699" y="4306"/>
              <a:ext cx="287" cy="416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p>
              <a:pPr algn="ctr"/>
              <a:endParaRPr lang="zh-CN" altLang="en-US"/>
            </a:p>
          </p:txBody>
        </p:sp>
        <p:sp>
          <p:nvSpPr>
            <p:cNvPr id="18" name="圆角矩形 17"/>
            <p:cNvSpPr/>
            <p:nvPr/>
          </p:nvSpPr>
          <p:spPr>
            <a:xfrm>
              <a:off x="9852" y="4307"/>
              <a:ext cx="256" cy="416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p>
              <a:pPr algn="ctr"/>
              <a:endParaRPr lang="zh-CN" altLang="en-US"/>
            </a:p>
          </p:txBody>
        </p:sp>
        <p:sp>
          <p:nvSpPr>
            <p:cNvPr id="19" name="圆角矩形 18"/>
            <p:cNvSpPr/>
            <p:nvPr/>
          </p:nvSpPr>
          <p:spPr>
            <a:xfrm>
              <a:off x="8932" y="4306"/>
              <a:ext cx="238" cy="416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p>
              <a:pPr algn="ctr"/>
              <a:endParaRPr lang="zh-CN" altLang="en-US"/>
            </a:p>
          </p:txBody>
        </p:sp>
        <p:sp>
          <p:nvSpPr>
            <p:cNvPr id="22" name="文本框 21"/>
            <p:cNvSpPr txBox="1"/>
            <p:nvPr/>
          </p:nvSpPr>
          <p:spPr>
            <a:xfrm>
              <a:off x="9636" y="3746"/>
              <a:ext cx="1226" cy="386"/>
            </a:xfrm>
            <a:prstGeom prst="rect">
              <a:avLst/>
            </a:prstGeom>
            <a:noFill/>
          </p:spPr>
          <p:txBody>
            <a:bodyPr wrap="square" rtlCol="0">
              <a:spAutoFit/>
            </a:bodyPr>
            <a:p>
              <a:r>
                <a:rPr lang="en-US" sz="1000" b="1">
                  <a:solidFill>
                    <a:schemeClr val="accent4">
                      <a:lumMod val="75000"/>
                    </a:schemeClr>
                  </a:solidFill>
                  <a:latin typeface="微软雅黑" panose="020B0503020204020204" pitchFamily="34" charset="-122"/>
                  <a:ea typeface="微软雅黑" panose="020B0503020204020204" pitchFamily="34" charset="-122"/>
                </a:rPr>
                <a:t>Filter</a:t>
              </a:r>
              <a:endParaRPr lang="en-US" sz="1000" b="1">
                <a:solidFill>
                  <a:schemeClr val="accent4">
                    <a:lumMod val="75000"/>
                  </a:schemeClr>
                </a:solidFill>
                <a:latin typeface="微软雅黑" panose="020B0503020204020204" pitchFamily="34" charset="-122"/>
                <a:ea typeface="微软雅黑" panose="020B0503020204020204" pitchFamily="34" charset="-122"/>
              </a:endParaRPr>
            </a:p>
          </p:txBody>
        </p:sp>
        <p:sp>
          <p:nvSpPr>
            <p:cNvPr id="3" name="圆角矩形 2"/>
            <p:cNvSpPr/>
            <p:nvPr/>
          </p:nvSpPr>
          <p:spPr>
            <a:xfrm>
              <a:off x="3121" y="2546"/>
              <a:ext cx="2628" cy="865"/>
            </a:xfrm>
            <a:prstGeom prst="roundRect">
              <a:avLst>
                <a:gd name="adj" fmla="val 7167"/>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900" b="1">
                  <a:latin typeface="微软雅黑" panose="020B0503020204020204" pitchFamily="34" charset="-122"/>
                  <a:ea typeface="微软雅黑" panose="020B0503020204020204" pitchFamily="34" charset="-122"/>
                </a:rPr>
                <a:t>ServletContextListener</a:t>
              </a:r>
              <a:endParaRPr lang="en-US" altLang="zh-CN" sz="900">
                <a:latin typeface="微软雅黑" panose="020B0503020204020204" pitchFamily="34" charset="-122"/>
                <a:ea typeface="微软雅黑" panose="020B0503020204020204" pitchFamily="34" charset="-122"/>
              </a:endParaRPr>
            </a:p>
            <a:p>
              <a:pPr algn="ctr"/>
              <a:r>
                <a:rPr lang="zh-CN" altLang="en-US" sz="90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contextInitialized</a:t>
              </a:r>
              <a:r>
                <a:rPr lang="zh-CN" altLang="en-US" sz="90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 </a:t>
              </a:r>
              <a:endParaRPr lang="en-US" altLang="zh-CN" sz="900">
                <a:latin typeface="微软雅黑" panose="020B0503020204020204" pitchFamily="34" charset="-122"/>
                <a:ea typeface="微软雅黑" panose="020B0503020204020204" pitchFamily="34" charset="-122"/>
              </a:endParaRPr>
            </a:p>
          </p:txBody>
        </p:sp>
        <p:sp>
          <p:nvSpPr>
            <p:cNvPr id="4" name="圆角矩形 3"/>
            <p:cNvSpPr/>
            <p:nvPr/>
          </p:nvSpPr>
          <p:spPr>
            <a:xfrm>
              <a:off x="3121" y="8982"/>
              <a:ext cx="2628" cy="865"/>
            </a:xfrm>
            <a:prstGeom prst="roundRect">
              <a:avLst>
                <a:gd name="adj" fmla="val 7167"/>
              </a:avLst>
            </a:prstGeom>
            <a:solidFill>
              <a:schemeClr val="accent1">
                <a:lumMod val="60000"/>
                <a:lumOff val="4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900" b="1">
                  <a:latin typeface="微软雅黑" panose="020B0503020204020204" pitchFamily="34" charset="-122"/>
                  <a:ea typeface="微软雅黑" panose="020B0503020204020204" pitchFamily="34" charset="-122"/>
                </a:rPr>
                <a:t>ServletContextListener</a:t>
              </a:r>
              <a:endParaRPr lang="en-US" altLang="zh-CN" sz="900">
                <a:latin typeface="微软雅黑" panose="020B0503020204020204" pitchFamily="34" charset="-122"/>
                <a:ea typeface="微软雅黑" panose="020B0503020204020204" pitchFamily="34" charset="-122"/>
              </a:endParaRPr>
            </a:p>
            <a:p>
              <a:pPr algn="ctr"/>
              <a:r>
                <a:rPr lang="zh-CN" altLang="en-US" sz="90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contextDestroyed </a:t>
              </a:r>
              <a:r>
                <a:rPr lang="zh-CN" altLang="en-US" sz="90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 </a:t>
              </a:r>
              <a:endParaRPr lang="en-US" altLang="zh-CN" sz="900">
                <a:latin typeface="微软雅黑" panose="020B0503020204020204" pitchFamily="34" charset="-122"/>
                <a:ea typeface="微软雅黑" panose="020B0503020204020204" pitchFamily="34" charset="-122"/>
              </a:endParaRPr>
            </a:p>
          </p:txBody>
        </p:sp>
        <p:sp>
          <p:nvSpPr>
            <p:cNvPr id="27" name="圆角矩形 26"/>
            <p:cNvSpPr/>
            <p:nvPr/>
          </p:nvSpPr>
          <p:spPr>
            <a:xfrm>
              <a:off x="12485" y="4439"/>
              <a:ext cx="2883" cy="4309"/>
            </a:xfrm>
            <a:prstGeom prst="roundRect">
              <a:avLst>
                <a:gd name="adj" fmla="val 2742"/>
              </a:avLst>
            </a:prstGeom>
            <a:ln>
              <a:solidFill>
                <a:schemeClr val="accent6">
                  <a:lumMod val="60000"/>
                  <a:lumOff val="4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26" name="右箭头 25"/>
            <p:cNvSpPr/>
            <p:nvPr/>
          </p:nvSpPr>
          <p:spPr>
            <a:xfrm>
              <a:off x="11189" y="4894"/>
              <a:ext cx="1462" cy="175"/>
            </a:xfrm>
            <a:prstGeom prst="rightArrow">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圆角矩形 31"/>
            <p:cNvSpPr/>
            <p:nvPr/>
          </p:nvSpPr>
          <p:spPr>
            <a:xfrm>
              <a:off x="4443" y="3829"/>
              <a:ext cx="2960" cy="4901"/>
            </a:xfrm>
            <a:prstGeom prst="roundRect">
              <a:avLst>
                <a:gd name="adj" fmla="val 2742"/>
              </a:avLst>
            </a:prstGeom>
            <a:ln>
              <a:solidFill>
                <a:schemeClr val="accent2">
                  <a:lumMod val="40000"/>
                  <a:lumOff val="60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14" name="圆角矩形 13"/>
            <p:cNvSpPr/>
            <p:nvPr/>
          </p:nvSpPr>
          <p:spPr>
            <a:xfrm>
              <a:off x="12733" y="6339"/>
              <a:ext cx="4047" cy="443"/>
            </a:xfrm>
            <a:prstGeom prst="roundRect">
              <a:avLst/>
            </a:prstGeom>
            <a:solidFill>
              <a:schemeClr val="accent1">
                <a:lumMod val="60000"/>
                <a:lumOff val="4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a:latin typeface="微软雅黑" panose="020B0503020204020204" pitchFamily="34" charset="-122"/>
                  <a:ea typeface="微软雅黑" panose="020B0503020204020204" pitchFamily="34" charset="-122"/>
                </a:rPr>
                <a:t>Service</a:t>
              </a:r>
              <a:endParaRPr lang="en-US" altLang="zh-CN" sz="1000">
                <a:latin typeface="微软雅黑" panose="020B0503020204020204" pitchFamily="34" charset="-122"/>
                <a:ea typeface="微软雅黑" panose="020B0503020204020204" pitchFamily="34" charset="-122"/>
              </a:endParaRPr>
            </a:p>
          </p:txBody>
        </p:sp>
        <p:sp>
          <p:nvSpPr>
            <p:cNvPr id="28" name="圆角矩形 27"/>
            <p:cNvSpPr/>
            <p:nvPr/>
          </p:nvSpPr>
          <p:spPr>
            <a:xfrm>
              <a:off x="12733" y="4752"/>
              <a:ext cx="2460" cy="53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b="1">
                  <a:solidFill>
                    <a:schemeClr val="tx1"/>
                  </a:solidFill>
                  <a:latin typeface="微软雅黑" panose="020B0503020204020204" pitchFamily="34" charset="-122"/>
                  <a:ea typeface="微软雅黑" panose="020B0503020204020204" pitchFamily="34" charset="-122"/>
                </a:rPr>
                <a:t>ServletRequestListener</a:t>
              </a:r>
              <a:endParaRPr lang="en-US" altLang="zh-CN" sz="900">
                <a:solidFill>
                  <a:schemeClr val="tx1"/>
                </a:solidFill>
                <a:latin typeface="微软雅黑" panose="020B0503020204020204" pitchFamily="34" charset="-122"/>
                <a:ea typeface="微软雅黑" panose="020B0503020204020204" pitchFamily="34" charset="-122"/>
              </a:endParaRPr>
            </a:p>
            <a:p>
              <a:pPr algn="ctr"/>
              <a:r>
                <a:rPr lang="zh-CN" altLang="en-US" sz="900">
                  <a:solidFill>
                    <a:schemeClr val="tx1"/>
                  </a:solidFill>
                  <a:latin typeface="微软雅黑" panose="020B0503020204020204" pitchFamily="34" charset="-122"/>
                  <a:ea typeface="微软雅黑" panose="020B0503020204020204" pitchFamily="34" charset="-122"/>
                </a:rPr>
                <a:t>（requestInitialized）</a:t>
              </a:r>
              <a:endParaRPr lang="zh-CN" altLang="en-US" sz="900">
                <a:solidFill>
                  <a:schemeClr val="tx1"/>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12733" y="7658"/>
              <a:ext cx="2461" cy="600"/>
            </a:xfrm>
            <a:prstGeom prst="roundRect">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b="1">
                  <a:solidFill>
                    <a:schemeClr val="tx1"/>
                  </a:solidFill>
                  <a:latin typeface="微软雅黑" panose="020B0503020204020204" pitchFamily="34" charset="-122"/>
                  <a:ea typeface="微软雅黑" panose="020B0503020204020204" pitchFamily="34" charset="-122"/>
                  <a:sym typeface="+mn-ea"/>
                </a:rPr>
                <a:t>ServletRequestListener</a:t>
              </a:r>
              <a:endParaRPr lang="en-US" altLang="zh-CN" sz="900">
                <a:solidFill>
                  <a:schemeClr val="tx1"/>
                </a:solidFill>
                <a:latin typeface="微软雅黑" panose="020B0503020204020204" pitchFamily="34" charset="-122"/>
                <a:ea typeface="微软雅黑" panose="020B0503020204020204" pitchFamily="34" charset="-122"/>
                <a:sym typeface="+mn-ea"/>
              </a:endParaRPr>
            </a:p>
            <a:p>
              <a:pPr algn="ctr"/>
              <a:r>
                <a:rPr lang="zh-CN" altLang="en-US" sz="900">
                  <a:solidFill>
                    <a:schemeClr val="tx1"/>
                  </a:solidFill>
                  <a:latin typeface="微软雅黑" panose="020B0503020204020204" pitchFamily="34" charset="-122"/>
                  <a:ea typeface="微软雅黑" panose="020B0503020204020204" pitchFamily="34" charset="-122"/>
                  <a:sym typeface="+mn-ea"/>
                </a:rPr>
                <a:t>（requestDestroyed）</a:t>
              </a:r>
              <a:endParaRPr lang="zh-CN" altLang="en-US" sz="900">
                <a:solidFill>
                  <a:schemeClr val="tx1"/>
                </a:solidFill>
                <a:latin typeface="微软雅黑" panose="020B0503020204020204" pitchFamily="34" charset="-122"/>
                <a:ea typeface="微软雅黑" panose="020B0503020204020204" pitchFamily="34" charset="-122"/>
                <a:sym typeface="+mn-ea"/>
              </a:endParaRPr>
            </a:p>
          </p:txBody>
        </p:sp>
        <p:sp>
          <p:nvSpPr>
            <p:cNvPr id="6" name="圆角矩形 5"/>
            <p:cNvSpPr/>
            <p:nvPr/>
          </p:nvSpPr>
          <p:spPr>
            <a:xfrm>
              <a:off x="4712" y="4638"/>
              <a:ext cx="2403" cy="686"/>
            </a:xfrm>
            <a:prstGeom prst="roundRect">
              <a:avLst>
                <a:gd name="adj" fmla="val 7167"/>
              </a:avLst>
            </a:prstGeom>
            <a:solidFill>
              <a:schemeClr val="accent2">
                <a:lumMod val="20000"/>
                <a:lumOff val="80000"/>
              </a:schemeClr>
            </a:solidFill>
            <a:ln>
              <a:solidFill>
                <a:schemeClr val="accent2">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900" b="1">
                  <a:latin typeface="微软雅黑" panose="020B0503020204020204" pitchFamily="34" charset="-122"/>
                  <a:ea typeface="微软雅黑" panose="020B0503020204020204" pitchFamily="34" charset="-122"/>
                </a:rPr>
                <a:t>HttpSessionListener</a:t>
              </a:r>
              <a:endParaRPr lang="en-US" altLang="zh-CN" sz="900">
                <a:latin typeface="微软雅黑" panose="020B0503020204020204" pitchFamily="34" charset="-122"/>
                <a:ea typeface="微软雅黑" panose="020B0503020204020204" pitchFamily="34" charset="-122"/>
              </a:endParaRPr>
            </a:p>
            <a:p>
              <a:pPr algn="ctr"/>
              <a:r>
                <a:rPr lang="zh-CN" altLang="en-US" sz="90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sessionCreated</a:t>
              </a:r>
              <a:r>
                <a:rPr lang="zh-CN" altLang="en-US" sz="90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 </a:t>
              </a:r>
              <a:endParaRPr lang="en-US" altLang="zh-CN" sz="900">
                <a:latin typeface="微软雅黑" panose="020B0503020204020204" pitchFamily="34" charset="-122"/>
                <a:ea typeface="微软雅黑" panose="020B0503020204020204" pitchFamily="34" charset="-122"/>
              </a:endParaRPr>
            </a:p>
          </p:txBody>
        </p:sp>
        <p:sp>
          <p:nvSpPr>
            <p:cNvPr id="23" name="圆角矩形 22"/>
            <p:cNvSpPr/>
            <p:nvPr/>
          </p:nvSpPr>
          <p:spPr>
            <a:xfrm>
              <a:off x="4722" y="7592"/>
              <a:ext cx="2403" cy="686"/>
            </a:xfrm>
            <a:prstGeom prst="roundRect">
              <a:avLst>
                <a:gd name="adj" fmla="val 7167"/>
              </a:avLst>
            </a:prstGeom>
            <a:solidFill>
              <a:schemeClr val="accent2">
                <a:lumMod val="60000"/>
                <a:lumOff val="40000"/>
              </a:schemeClr>
            </a:solidFill>
            <a:ln>
              <a:solidFill>
                <a:schemeClr val="accent2">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900" b="1">
                  <a:latin typeface="微软雅黑" panose="020B0503020204020204" pitchFamily="34" charset="-122"/>
                  <a:ea typeface="微软雅黑" panose="020B0503020204020204" pitchFamily="34" charset="-122"/>
                </a:rPr>
                <a:t>HttpSessionListener</a:t>
              </a:r>
              <a:endParaRPr lang="en-US" altLang="zh-CN" sz="900">
                <a:latin typeface="微软雅黑" panose="020B0503020204020204" pitchFamily="34" charset="-122"/>
                <a:ea typeface="微软雅黑" panose="020B0503020204020204" pitchFamily="34" charset="-122"/>
              </a:endParaRPr>
            </a:p>
            <a:p>
              <a:pPr algn="ctr"/>
              <a:r>
                <a:rPr lang="zh-CN" altLang="en-US" sz="90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sessionDestroyed </a:t>
              </a:r>
              <a:r>
                <a:rPr lang="zh-CN" altLang="en-US" sz="90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 </a:t>
              </a:r>
              <a:endParaRPr lang="en-US" altLang="zh-CN" sz="900">
                <a:latin typeface="微软雅黑" panose="020B0503020204020204" pitchFamily="34" charset="-122"/>
                <a:ea typeface="微软雅黑" panose="020B0503020204020204" pitchFamily="34" charset="-122"/>
              </a:endParaRPr>
            </a:p>
          </p:txBody>
        </p:sp>
        <p:sp>
          <p:nvSpPr>
            <p:cNvPr id="24" name="右箭头 23"/>
            <p:cNvSpPr/>
            <p:nvPr/>
          </p:nvSpPr>
          <p:spPr>
            <a:xfrm>
              <a:off x="1619" y="4878"/>
              <a:ext cx="2992" cy="175"/>
            </a:xfrm>
            <a:prstGeom prst="rightArrow">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右箭头 24"/>
            <p:cNvSpPr/>
            <p:nvPr/>
          </p:nvSpPr>
          <p:spPr>
            <a:xfrm>
              <a:off x="7217" y="4878"/>
              <a:ext cx="1532" cy="175"/>
            </a:xfrm>
            <a:prstGeom prst="rightArrow">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下箭头 32"/>
            <p:cNvSpPr/>
            <p:nvPr/>
          </p:nvSpPr>
          <p:spPr>
            <a:xfrm>
              <a:off x="13876" y="5533"/>
              <a:ext cx="176" cy="1978"/>
            </a:xfrm>
            <a:prstGeom prst="downArrow">
              <a:avLst/>
            </a:prstGeom>
            <a:solidFill>
              <a:srgbClr val="B2E2BD"/>
            </a:solidFill>
            <a:ln>
              <a:solidFill>
                <a:srgbClr val="B2E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左箭头 33"/>
            <p:cNvSpPr/>
            <p:nvPr/>
          </p:nvSpPr>
          <p:spPr>
            <a:xfrm>
              <a:off x="11132" y="7880"/>
              <a:ext cx="1503" cy="154"/>
            </a:xfrm>
            <a:prstGeom prst="leftArrow">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左箭头 34"/>
            <p:cNvSpPr/>
            <p:nvPr/>
          </p:nvSpPr>
          <p:spPr>
            <a:xfrm>
              <a:off x="7243" y="7858"/>
              <a:ext cx="1503" cy="154"/>
            </a:xfrm>
            <a:prstGeom prst="leftArrow">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左箭头 35"/>
            <p:cNvSpPr/>
            <p:nvPr/>
          </p:nvSpPr>
          <p:spPr>
            <a:xfrm>
              <a:off x="1618" y="7858"/>
              <a:ext cx="2986" cy="154"/>
            </a:xfrm>
            <a:prstGeom prst="leftArrow">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nvSpPr>
          <p:spPr>
            <a:xfrm>
              <a:off x="5403" y="3829"/>
              <a:ext cx="1226" cy="386"/>
            </a:xfrm>
            <a:prstGeom prst="rect">
              <a:avLst/>
            </a:prstGeom>
            <a:noFill/>
          </p:spPr>
          <p:txBody>
            <a:bodyPr wrap="square" rtlCol="0">
              <a:spAutoFit/>
            </a:bodyPr>
            <a:p>
              <a:r>
                <a:rPr lang="en-US" sz="1000" b="1">
                  <a:solidFill>
                    <a:schemeClr val="accent2">
                      <a:lumMod val="75000"/>
                    </a:schemeClr>
                  </a:solidFill>
                  <a:latin typeface="微软雅黑" panose="020B0503020204020204" pitchFamily="34" charset="-122"/>
                  <a:ea typeface="微软雅黑" panose="020B0503020204020204" pitchFamily="34" charset="-122"/>
                </a:rPr>
                <a:t>Session</a:t>
              </a:r>
              <a:endParaRPr lang="en-US" sz="1000" b="1">
                <a:solidFill>
                  <a:schemeClr val="accent2">
                    <a:lumMod val="75000"/>
                  </a:schemeClr>
                </a:solidFill>
                <a:latin typeface="微软雅黑" panose="020B0503020204020204" pitchFamily="34" charset="-122"/>
                <a:ea typeface="微软雅黑" panose="020B0503020204020204" pitchFamily="34" charset="-122"/>
              </a:endParaRPr>
            </a:p>
          </p:txBody>
        </p:sp>
        <p:sp>
          <p:nvSpPr>
            <p:cNvPr id="38" name="圆角矩形 37"/>
            <p:cNvSpPr/>
            <p:nvPr/>
          </p:nvSpPr>
          <p:spPr>
            <a:xfrm>
              <a:off x="16098" y="2698"/>
              <a:ext cx="2250" cy="562"/>
            </a:xfrm>
            <a:prstGeom prst="roundRect">
              <a:avLst>
                <a:gd name="adj" fmla="val 7167"/>
              </a:avLst>
            </a:prstGeom>
            <a:solidFill>
              <a:schemeClr val="accent1">
                <a:lumMod val="40000"/>
                <a:lumOff val="60000"/>
              </a:schemeClr>
            </a:solidFill>
            <a:ln>
              <a:solidFill>
                <a:schemeClr val="accent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000" b="1">
                  <a:latin typeface="微软雅黑" panose="020B0503020204020204" pitchFamily="34" charset="-122"/>
                  <a:ea typeface="微软雅黑" panose="020B0503020204020204" pitchFamily="34" charset="-122"/>
                </a:rPr>
                <a:t>AttributeListener </a:t>
              </a:r>
              <a:endParaRPr lang="en-US" altLang="zh-CN" sz="1000" b="1">
                <a:latin typeface="微软雅黑" panose="020B0503020204020204" pitchFamily="34" charset="-122"/>
                <a:ea typeface="微软雅黑" panose="020B0503020204020204" pitchFamily="34" charset="-122"/>
              </a:endParaRPr>
            </a:p>
          </p:txBody>
        </p:sp>
        <p:sp>
          <p:nvSpPr>
            <p:cNvPr id="40" name="右箭头 39"/>
            <p:cNvSpPr/>
            <p:nvPr/>
          </p:nvSpPr>
          <p:spPr>
            <a:xfrm>
              <a:off x="9353" y="4905"/>
              <a:ext cx="408" cy="148"/>
            </a:xfrm>
            <a:prstGeom prst="rightArrow">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右箭头 42"/>
            <p:cNvSpPr/>
            <p:nvPr/>
          </p:nvSpPr>
          <p:spPr>
            <a:xfrm>
              <a:off x="10200" y="4918"/>
              <a:ext cx="408" cy="148"/>
            </a:xfrm>
            <a:prstGeom prst="rightArrow">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左箭头 43"/>
            <p:cNvSpPr/>
            <p:nvPr/>
          </p:nvSpPr>
          <p:spPr>
            <a:xfrm>
              <a:off x="10174" y="7872"/>
              <a:ext cx="379" cy="133"/>
            </a:xfrm>
            <a:prstGeom prst="leftArrow">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左箭头 44"/>
            <p:cNvSpPr/>
            <p:nvPr/>
          </p:nvSpPr>
          <p:spPr>
            <a:xfrm>
              <a:off x="9322" y="7871"/>
              <a:ext cx="379" cy="133"/>
            </a:xfrm>
            <a:prstGeom prst="leftArrow">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圆角矩形 46"/>
            <p:cNvSpPr/>
            <p:nvPr/>
          </p:nvSpPr>
          <p:spPr>
            <a:xfrm>
              <a:off x="1748" y="4377"/>
              <a:ext cx="1242" cy="400"/>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b="1">
                  <a:solidFill>
                    <a:schemeClr val="tx1"/>
                  </a:solidFill>
                  <a:latin typeface="微软雅黑" panose="020B0503020204020204" pitchFamily="34" charset="-122"/>
                  <a:ea typeface="微软雅黑" panose="020B0503020204020204" pitchFamily="34" charset="-122"/>
                </a:rPr>
                <a:t>request</a:t>
              </a:r>
              <a:endParaRPr lang="en-US" altLang="zh-CN" sz="1000" b="1">
                <a:solidFill>
                  <a:schemeClr val="tx1"/>
                </a:solidFill>
                <a:latin typeface="微软雅黑" panose="020B0503020204020204" pitchFamily="34" charset="-122"/>
                <a:ea typeface="微软雅黑" panose="020B0503020204020204" pitchFamily="34" charset="-122"/>
              </a:endParaRPr>
            </a:p>
          </p:txBody>
        </p:sp>
        <p:sp>
          <p:nvSpPr>
            <p:cNvPr id="48" name="圆角矩形 47"/>
            <p:cNvSpPr/>
            <p:nvPr/>
          </p:nvSpPr>
          <p:spPr>
            <a:xfrm>
              <a:off x="1748" y="7376"/>
              <a:ext cx="1242" cy="400"/>
            </a:xfrm>
            <a:prstGeom prst="roundRect">
              <a:avLst/>
            </a:prstGeom>
            <a:solidFill>
              <a:schemeClr val="accent5">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b="1">
                  <a:solidFill>
                    <a:schemeClr val="tx1"/>
                  </a:solidFill>
                  <a:latin typeface="微软雅黑" panose="020B0503020204020204" pitchFamily="34" charset="-122"/>
                  <a:ea typeface="微软雅黑" panose="020B0503020204020204" pitchFamily="34" charset="-122"/>
                </a:rPr>
                <a:t>response</a:t>
              </a:r>
              <a:endParaRPr lang="en-US" altLang="zh-CN" sz="1000" b="1">
                <a:solidFill>
                  <a:schemeClr val="tx1"/>
                </a:solidFill>
                <a:latin typeface="微软雅黑" panose="020B0503020204020204" pitchFamily="34" charset="-122"/>
                <a:ea typeface="微软雅黑" panose="020B0503020204020204" pitchFamily="34" charset="-122"/>
              </a:endParaRPr>
            </a:p>
          </p:txBody>
        </p:sp>
        <p:sp>
          <p:nvSpPr>
            <p:cNvPr id="49" name="圆角矩形 48"/>
            <p:cNvSpPr/>
            <p:nvPr/>
          </p:nvSpPr>
          <p:spPr>
            <a:xfrm>
              <a:off x="16887" y="5854"/>
              <a:ext cx="1350" cy="1431"/>
            </a:xfrm>
            <a:prstGeom prst="roundRect">
              <a:avLst>
                <a:gd name="adj" fmla="val 4074"/>
              </a:avLst>
            </a:prstGeom>
            <a:ln>
              <a:solidFill>
                <a:schemeClr val="accent1">
                  <a:lumMod val="40000"/>
                  <a:lumOff val="6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20" name="圆角矩形 19"/>
            <p:cNvSpPr/>
            <p:nvPr/>
          </p:nvSpPr>
          <p:spPr>
            <a:xfrm>
              <a:off x="17082" y="6126"/>
              <a:ext cx="941" cy="361"/>
            </a:xfrm>
            <a:prstGeom prst="roundRect">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900">
                  <a:latin typeface="微软雅黑" panose="020B0503020204020204" pitchFamily="34" charset="-122"/>
                  <a:ea typeface="微软雅黑" panose="020B0503020204020204" pitchFamily="34" charset="-122"/>
                </a:rPr>
                <a:t>doGet</a:t>
              </a:r>
              <a:endParaRPr lang="en-US" altLang="zh-CN" sz="900">
                <a:latin typeface="微软雅黑" panose="020B0503020204020204" pitchFamily="34" charset="-122"/>
                <a:ea typeface="微软雅黑" panose="020B0503020204020204" pitchFamily="34" charset="-122"/>
              </a:endParaRPr>
            </a:p>
          </p:txBody>
        </p:sp>
        <p:sp>
          <p:nvSpPr>
            <p:cNvPr id="21" name="圆角矩形 20"/>
            <p:cNvSpPr/>
            <p:nvPr/>
          </p:nvSpPr>
          <p:spPr>
            <a:xfrm>
              <a:off x="17082" y="6692"/>
              <a:ext cx="941" cy="361"/>
            </a:xfrm>
            <a:prstGeom prst="roundRect">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900">
                  <a:latin typeface="微软雅黑" panose="020B0503020204020204" pitchFamily="34" charset="-122"/>
                  <a:ea typeface="微软雅黑" panose="020B0503020204020204" pitchFamily="34" charset="-122"/>
                </a:rPr>
                <a:t>doPost</a:t>
              </a:r>
              <a:endParaRPr lang="en-US" altLang="zh-CN" sz="900">
                <a:latin typeface="微软雅黑" panose="020B0503020204020204" pitchFamily="34" charset="-122"/>
                <a:ea typeface="微软雅黑" panose="020B0503020204020204" pitchFamily="34" charset="-122"/>
              </a:endParaRPr>
            </a:p>
          </p:txBody>
        </p:sp>
        <p:sp>
          <p:nvSpPr>
            <p:cNvPr id="50" name="圆角矩形 49"/>
            <p:cNvSpPr/>
            <p:nvPr/>
          </p:nvSpPr>
          <p:spPr>
            <a:xfrm>
              <a:off x="4969" y="5996"/>
              <a:ext cx="1858" cy="363"/>
            </a:xfrm>
            <a:prstGeom prst="roundRect">
              <a:avLst>
                <a:gd name="adj" fmla="val 14027"/>
              </a:avLst>
            </a:prstGeom>
            <a:solidFill>
              <a:schemeClr val="accent2">
                <a:lumMod val="40000"/>
                <a:lumOff val="60000"/>
              </a:schemeClr>
            </a:solidFill>
            <a:ln>
              <a:solidFill>
                <a:schemeClr val="accent2">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800" b="1">
                  <a:latin typeface="微软雅黑" panose="020B0503020204020204" pitchFamily="34" charset="-122"/>
                  <a:ea typeface="微软雅黑" panose="020B0503020204020204" pitchFamily="34" charset="-122"/>
                </a:rPr>
                <a:t>BindingListener</a:t>
              </a:r>
              <a:endParaRPr lang="en-US" altLang="zh-CN" sz="800" b="1">
                <a:latin typeface="微软雅黑" panose="020B0503020204020204" pitchFamily="34" charset="-122"/>
                <a:ea typeface="微软雅黑" panose="020B0503020204020204" pitchFamily="34" charset="-122"/>
              </a:endParaRPr>
            </a:p>
          </p:txBody>
        </p:sp>
        <p:sp>
          <p:nvSpPr>
            <p:cNvPr id="52" name="圆角矩形 51"/>
            <p:cNvSpPr/>
            <p:nvPr/>
          </p:nvSpPr>
          <p:spPr>
            <a:xfrm>
              <a:off x="4959" y="6507"/>
              <a:ext cx="1869" cy="363"/>
            </a:xfrm>
            <a:prstGeom prst="roundRect">
              <a:avLst>
                <a:gd name="adj" fmla="val 14027"/>
              </a:avLst>
            </a:prstGeom>
            <a:solidFill>
              <a:schemeClr val="accent2">
                <a:lumMod val="40000"/>
                <a:lumOff val="60000"/>
              </a:schemeClr>
            </a:solidFill>
            <a:ln>
              <a:solidFill>
                <a:schemeClr val="accent2">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800" b="1">
                  <a:latin typeface="微软雅黑" panose="020B0503020204020204" pitchFamily="34" charset="-122"/>
                  <a:ea typeface="微软雅黑" panose="020B0503020204020204" pitchFamily="34" charset="-122"/>
                  <a:sym typeface="+mn-ea"/>
                </a:rPr>
                <a:t>ActivationListener</a:t>
              </a:r>
              <a:endParaRPr lang="en-US" altLang="zh-CN" sz="800" b="1">
                <a:latin typeface="微软雅黑" panose="020B0503020204020204" pitchFamily="34" charset="-122"/>
                <a:ea typeface="微软雅黑" panose="020B0503020204020204" pitchFamily="34" charset="-122"/>
              </a:endParaRPr>
            </a:p>
          </p:txBody>
        </p:sp>
        <p:pic>
          <p:nvPicPr>
            <p:cNvPr id="54" name="图片 53" descr="google"/>
            <p:cNvPicPr>
              <a:picLocks noChangeAspect="1"/>
            </p:cNvPicPr>
            <p:nvPr/>
          </p:nvPicPr>
          <p:blipFill>
            <a:blip r:embed="rId1"/>
            <a:stretch>
              <a:fillRect/>
            </a:stretch>
          </p:blipFill>
          <p:spPr>
            <a:xfrm>
              <a:off x="370" y="7454"/>
              <a:ext cx="962" cy="962"/>
            </a:xfrm>
            <a:prstGeom prst="rect">
              <a:avLst/>
            </a:prstGeom>
          </p:spPr>
        </p:pic>
        <p:pic>
          <p:nvPicPr>
            <p:cNvPr id="55" name="图片 54" descr="person"/>
            <p:cNvPicPr>
              <a:picLocks noChangeAspect="1"/>
            </p:cNvPicPr>
            <p:nvPr/>
          </p:nvPicPr>
          <p:blipFill>
            <a:blip r:embed="rId2"/>
            <a:stretch>
              <a:fillRect/>
            </a:stretch>
          </p:blipFill>
          <p:spPr>
            <a:xfrm>
              <a:off x="370" y="4132"/>
              <a:ext cx="1093" cy="1268"/>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t>框架</a:t>
            </a:r>
            <a:r>
              <a:rPr lang="en-US" altLang="zh-CN" sz="2800" dirty="0"/>
              <a:t> - </a:t>
            </a:r>
            <a:r>
              <a:rPr lang="zh-CN" altLang="en-US" sz="2800" dirty="0"/>
              <a:t>功能设计</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2177415" cy="368300"/>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生命周期管理</a:t>
            </a:r>
            <a:endPar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 name="文本框 40"/>
          <p:cNvSpPr txBox="1"/>
          <p:nvPr/>
        </p:nvSpPr>
        <p:spPr>
          <a:xfrm>
            <a:off x="338455" y="3154045"/>
            <a:ext cx="878840" cy="275590"/>
          </a:xfrm>
          <a:prstGeom prst="rect">
            <a:avLst/>
          </a:prstGeom>
          <a:noFill/>
        </p:spPr>
        <p:txBody>
          <a:bodyPr wrap="square" rtlCol="0">
            <a:spAutoFit/>
          </a:bodyPr>
          <a:p>
            <a:r>
              <a:rPr lang="en-US" sz="1200" b="1">
                <a:solidFill>
                  <a:schemeClr val="accent5">
                    <a:lumMod val="75000"/>
                  </a:schemeClr>
                </a:solidFill>
                <a:latin typeface="微软雅黑" panose="020B0503020204020204" pitchFamily="34" charset="-122"/>
                <a:ea typeface="微软雅黑" panose="020B0503020204020204" pitchFamily="34" charset="-122"/>
              </a:rPr>
              <a:t>Spring</a:t>
            </a:r>
            <a:endParaRPr lang="en-US" sz="1200" b="1">
              <a:solidFill>
                <a:schemeClr val="accent5">
                  <a:lumMod val="75000"/>
                </a:schemeClr>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809750" y="1130300"/>
            <a:ext cx="10029190" cy="5517515"/>
          </a:xfrm>
          <a:prstGeom prst="roundRect">
            <a:avLst>
              <a:gd name="adj" fmla="val 707"/>
            </a:avLst>
          </a:prstGeom>
          <a:ln>
            <a:solidFill>
              <a:schemeClr val="accent5">
                <a:lumMod val="75000"/>
              </a:schemeClr>
            </a:solidFill>
            <a:prstDash val="solid"/>
          </a:ln>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29" name="文本框 28"/>
          <p:cNvSpPr txBox="1"/>
          <p:nvPr/>
        </p:nvSpPr>
        <p:spPr>
          <a:xfrm>
            <a:off x="5926455" y="1130300"/>
            <a:ext cx="1659255" cy="245110"/>
          </a:xfrm>
          <a:prstGeom prst="rect">
            <a:avLst/>
          </a:prstGeom>
          <a:noFill/>
        </p:spPr>
        <p:txBody>
          <a:bodyPr wrap="square" rtlCol="0" anchor="ctr" anchorCtr="0">
            <a:spAutoFit/>
          </a:bodyPr>
          <a:p>
            <a:pPr fontAlgn="ctr"/>
            <a:r>
              <a:rPr lang="en-US" sz="1000" b="1">
                <a:solidFill>
                  <a:schemeClr val="accent5">
                    <a:lumMod val="75000"/>
                  </a:schemeClr>
                </a:solidFill>
                <a:latin typeface="微软雅黑" panose="020B0503020204020204" pitchFamily="34" charset="-122"/>
                <a:ea typeface="微软雅黑" panose="020B0503020204020204" pitchFamily="34" charset="-122"/>
              </a:rPr>
              <a:t>ApplicationContext</a:t>
            </a:r>
            <a:endParaRPr lang="en-US" sz="1000" b="1">
              <a:solidFill>
                <a:schemeClr val="accent5">
                  <a:lumMod val="75000"/>
                </a:schemeClr>
              </a:solidFill>
              <a:latin typeface="微软雅黑" panose="020B0503020204020204" pitchFamily="34" charset="-122"/>
              <a:ea typeface="微软雅黑" panose="020B0503020204020204" pitchFamily="34" charset="-122"/>
            </a:endParaRPr>
          </a:p>
        </p:txBody>
      </p:sp>
      <p:sp>
        <p:nvSpPr>
          <p:cNvPr id="6" name="圆角矩形 5"/>
          <p:cNvSpPr/>
          <p:nvPr/>
        </p:nvSpPr>
        <p:spPr>
          <a:xfrm>
            <a:off x="2395220" y="1511300"/>
            <a:ext cx="2369185" cy="508000"/>
          </a:xfrm>
          <a:prstGeom prst="roundRect">
            <a:avLst>
              <a:gd name="adj" fmla="val 7167"/>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nchorCtr="0"/>
          <a:p>
            <a:pPr algn="ctr" fontAlgn="ctr">
              <a:lnSpc>
                <a:spcPct val="150000"/>
              </a:lnSpc>
            </a:pPr>
            <a:r>
              <a:rPr lang="en-US" altLang="zh-CN" sz="900" b="1">
                <a:solidFill>
                  <a:schemeClr val="accent1">
                    <a:lumMod val="75000"/>
                  </a:schemeClr>
                </a:solidFill>
                <a:latin typeface="微软雅黑" panose="020B0503020204020204" pitchFamily="34" charset="-122"/>
                <a:ea typeface="微软雅黑" panose="020B0503020204020204" pitchFamily="34" charset="-122"/>
              </a:rPr>
              <a:t>prepareRefresh</a:t>
            </a:r>
            <a:endParaRPr lang="en-US" altLang="zh-CN" sz="900" b="1">
              <a:solidFill>
                <a:schemeClr val="accent1">
                  <a:lumMod val="75000"/>
                </a:schemeClr>
              </a:solidFill>
              <a:latin typeface="微软雅黑" panose="020B0503020204020204" pitchFamily="34" charset="-122"/>
              <a:ea typeface="微软雅黑" panose="020B0503020204020204" pitchFamily="34" charset="-122"/>
            </a:endParaRPr>
          </a:p>
          <a:p>
            <a:pPr algn="ctr" fontAlgn="ctr">
              <a:lnSpc>
                <a:spcPct val="150000"/>
              </a:lnSpc>
            </a:pPr>
            <a:r>
              <a:rPr lang="en-US" altLang="zh-CN" sz="900" b="1">
                <a:solidFill>
                  <a:schemeClr val="accent1">
                    <a:lumMod val="75000"/>
                  </a:schemeClr>
                </a:solidFill>
                <a:latin typeface="微软雅黑" panose="020B0503020204020204" pitchFamily="34" charset="-122"/>
                <a:ea typeface="微软雅黑" panose="020B0503020204020204" pitchFamily="34" charset="-122"/>
              </a:rPr>
              <a:t>1. 应用上下文启动准备</a:t>
            </a:r>
            <a:r>
              <a:rPr lang="en-US" altLang="zh-CN" sz="900">
                <a:solidFill>
                  <a:schemeClr val="accent1">
                    <a:lumMod val="75000"/>
                  </a:schemeClr>
                </a:solidFill>
                <a:latin typeface="微软雅黑" panose="020B0503020204020204" pitchFamily="34" charset="-122"/>
                <a:ea typeface="微软雅黑" panose="020B0503020204020204" pitchFamily="34" charset="-122"/>
              </a:rPr>
              <a:t> </a:t>
            </a:r>
            <a:endParaRPr lang="en-US" altLang="zh-CN" sz="90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 name="圆角矩形 2"/>
          <p:cNvSpPr/>
          <p:nvPr/>
        </p:nvSpPr>
        <p:spPr>
          <a:xfrm>
            <a:off x="2402205" y="2352675"/>
            <a:ext cx="2363470" cy="508000"/>
          </a:xfrm>
          <a:prstGeom prst="roundRect">
            <a:avLst>
              <a:gd name="adj" fmla="val 7167"/>
            </a:avLst>
          </a:prstGeom>
          <a:solidFill>
            <a:schemeClr val="accent6">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nchorCtr="0"/>
          <a:p>
            <a:pPr algn="ctr" fontAlgn="ctr">
              <a:lnSpc>
                <a:spcPct val="150000"/>
              </a:lnSpc>
            </a:pPr>
            <a:r>
              <a:rPr lang="en-US" altLang="zh-CN" sz="900" b="1">
                <a:solidFill>
                  <a:schemeClr val="accent6">
                    <a:lumMod val="75000"/>
                  </a:schemeClr>
                </a:solidFill>
                <a:latin typeface="微软雅黑" panose="020B0503020204020204" pitchFamily="34" charset="-122"/>
                <a:ea typeface="微软雅黑" panose="020B0503020204020204" pitchFamily="34" charset="-122"/>
              </a:rPr>
              <a:t>obtainFreshBeanFactory</a:t>
            </a:r>
            <a:endParaRPr lang="en-US" altLang="zh-CN" sz="900" b="1">
              <a:solidFill>
                <a:schemeClr val="accent6">
                  <a:lumMod val="75000"/>
                </a:schemeClr>
              </a:solidFill>
              <a:latin typeface="微软雅黑" panose="020B0503020204020204" pitchFamily="34" charset="-122"/>
              <a:ea typeface="微软雅黑" panose="020B0503020204020204" pitchFamily="34" charset="-122"/>
            </a:endParaRPr>
          </a:p>
          <a:p>
            <a:pPr algn="ctr" fontAlgn="ctr">
              <a:lnSpc>
                <a:spcPct val="150000"/>
              </a:lnSpc>
            </a:pPr>
            <a:r>
              <a:rPr lang="en-US" altLang="zh-CN" sz="900" b="1">
                <a:solidFill>
                  <a:schemeClr val="accent6">
                    <a:lumMod val="75000"/>
                  </a:schemeClr>
                </a:solidFill>
                <a:latin typeface="微软雅黑" panose="020B0503020204020204" pitchFamily="34" charset="-122"/>
                <a:ea typeface="微软雅黑" panose="020B0503020204020204" pitchFamily="34" charset="-122"/>
              </a:rPr>
              <a:t>2. BeanFactory 创建阶段</a:t>
            </a:r>
            <a:r>
              <a:rPr lang="en-US" altLang="zh-CN" sz="900">
                <a:solidFill>
                  <a:schemeClr val="accent6">
                    <a:lumMod val="75000"/>
                  </a:schemeClr>
                </a:solidFill>
                <a:latin typeface="微软雅黑" panose="020B0503020204020204" pitchFamily="34" charset="-122"/>
                <a:ea typeface="微软雅黑" panose="020B0503020204020204" pitchFamily="34" charset="-122"/>
              </a:rPr>
              <a:t> </a:t>
            </a:r>
            <a:endParaRPr lang="en-US" altLang="zh-CN" sz="90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 name="圆角矩形 3"/>
          <p:cNvSpPr/>
          <p:nvPr/>
        </p:nvSpPr>
        <p:spPr>
          <a:xfrm>
            <a:off x="5214620" y="2348865"/>
            <a:ext cx="2472690" cy="508000"/>
          </a:xfrm>
          <a:prstGeom prst="roundRect">
            <a:avLst>
              <a:gd name="adj" fmla="val 7167"/>
            </a:avLst>
          </a:prstGeom>
          <a:solidFill>
            <a:schemeClr val="accent6">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nchorCtr="0"/>
          <a:p>
            <a:pPr algn="ctr" fontAlgn="ctr">
              <a:lnSpc>
                <a:spcPct val="150000"/>
              </a:lnSpc>
            </a:pPr>
            <a:r>
              <a:rPr lang="en-US" altLang="zh-CN" sz="900" b="1">
                <a:solidFill>
                  <a:schemeClr val="accent6">
                    <a:lumMod val="75000"/>
                  </a:schemeClr>
                </a:solidFill>
                <a:latin typeface="微软雅黑" panose="020B0503020204020204" pitchFamily="34" charset="-122"/>
                <a:ea typeface="微软雅黑" panose="020B0503020204020204" pitchFamily="34" charset="-122"/>
              </a:rPr>
              <a:t>prepareBeanFactory</a:t>
            </a:r>
            <a:endParaRPr lang="en-US" altLang="zh-CN" sz="900" b="1">
              <a:solidFill>
                <a:schemeClr val="accent6">
                  <a:lumMod val="75000"/>
                </a:schemeClr>
              </a:solidFill>
              <a:latin typeface="微软雅黑" panose="020B0503020204020204" pitchFamily="34" charset="-122"/>
              <a:ea typeface="微软雅黑" panose="020B0503020204020204" pitchFamily="34" charset="-122"/>
            </a:endParaRPr>
          </a:p>
          <a:p>
            <a:pPr algn="ctr" fontAlgn="ctr">
              <a:lnSpc>
                <a:spcPct val="150000"/>
              </a:lnSpc>
            </a:pPr>
            <a:r>
              <a:rPr lang="en-US" altLang="zh-CN" sz="900" b="1">
                <a:solidFill>
                  <a:schemeClr val="accent6">
                    <a:lumMod val="75000"/>
                  </a:schemeClr>
                </a:solidFill>
                <a:latin typeface="微软雅黑" panose="020B0503020204020204" pitchFamily="34" charset="-122"/>
                <a:ea typeface="微软雅黑" panose="020B0503020204020204" pitchFamily="34" charset="-122"/>
              </a:rPr>
              <a:t>3. BeanFactory </a:t>
            </a:r>
            <a:r>
              <a:rPr lang="zh-CN" altLang="en-US" sz="900" b="1">
                <a:solidFill>
                  <a:schemeClr val="accent6">
                    <a:lumMod val="75000"/>
                  </a:schemeClr>
                </a:solidFill>
                <a:latin typeface="微软雅黑" panose="020B0503020204020204" pitchFamily="34" charset="-122"/>
                <a:ea typeface="微软雅黑" panose="020B0503020204020204" pitchFamily="34" charset="-122"/>
              </a:rPr>
              <a:t>准备</a:t>
            </a:r>
            <a:r>
              <a:rPr lang="en-US" altLang="zh-CN" sz="900" b="1">
                <a:solidFill>
                  <a:schemeClr val="accent6">
                    <a:lumMod val="75000"/>
                  </a:schemeClr>
                </a:solidFill>
                <a:latin typeface="微软雅黑" panose="020B0503020204020204" pitchFamily="34" charset="-122"/>
                <a:ea typeface="微软雅黑" panose="020B0503020204020204" pitchFamily="34" charset="-122"/>
              </a:rPr>
              <a:t>阶段</a:t>
            </a:r>
            <a:r>
              <a:rPr lang="en-US" altLang="zh-CN" sz="900">
                <a:solidFill>
                  <a:schemeClr val="accent6">
                    <a:lumMod val="75000"/>
                  </a:schemeClr>
                </a:solidFill>
                <a:latin typeface="微软雅黑" panose="020B0503020204020204" pitchFamily="34" charset="-122"/>
                <a:ea typeface="微软雅黑" panose="020B0503020204020204" pitchFamily="34" charset="-122"/>
              </a:rPr>
              <a:t> </a:t>
            </a:r>
            <a:endParaRPr lang="en-US" altLang="zh-CN" sz="90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8108315" y="2352675"/>
            <a:ext cx="2289810" cy="508000"/>
          </a:xfrm>
          <a:prstGeom prst="roundRect">
            <a:avLst>
              <a:gd name="adj" fmla="val 7167"/>
            </a:avLst>
          </a:prstGeom>
          <a:solidFill>
            <a:schemeClr val="accent6">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nchorCtr="0"/>
          <a:p>
            <a:pPr algn="ctr" fontAlgn="ctr">
              <a:lnSpc>
                <a:spcPct val="150000"/>
              </a:lnSpc>
            </a:pPr>
            <a:r>
              <a:rPr lang="en-US" altLang="zh-CN" sz="900" b="1">
                <a:solidFill>
                  <a:schemeClr val="accent6">
                    <a:lumMod val="75000"/>
                  </a:schemeClr>
                </a:solidFill>
                <a:latin typeface="微软雅黑" panose="020B0503020204020204" pitchFamily="34" charset="-122"/>
                <a:ea typeface="微软雅黑" panose="020B0503020204020204" pitchFamily="34" charset="-122"/>
              </a:rPr>
              <a:t>postProcessBeanFactory</a:t>
            </a:r>
            <a:endParaRPr lang="en-US" altLang="zh-CN" sz="900" b="1">
              <a:solidFill>
                <a:schemeClr val="accent6">
                  <a:lumMod val="75000"/>
                </a:schemeClr>
              </a:solidFill>
              <a:latin typeface="微软雅黑" panose="020B0503020204020204" pitchFamily="34" charset="-122"/>
              <a:ea typeface="微软雅黑" panose="020B0503020204020204" pitchFamily="34" charset="-122"/>
            </a:endParaRPr>
          </a:p>
          <a:p>
            <a:pPr algn="ctr" fontAlgn="ctr">
              <a:lnSpc>
                <a:spcPct val="150000"/>
              </a:lnSpc>
            </a:pPr>
            <a:r>
              <a:rPr lang="en-US" altLang="zh-CN" sz="900" b="1">
                <a:solidFill>
                  <a:schemeClr val="accent6">
                    <a:lumMod val="75000"/>
                  </a:schemeClr>
                </a:solidFill>
                <a:latin typeface="微软雅黑" panose="020B0503020204020204" pitchFamily="34" charset="-122"/>
                <a:ea typeface="微软雅黑" panose="020B0503020204020204" pitchFamily="34" charset="-122"/>
              </a:rPr>
              <a:t>4. BeanFactory </a:t>
            </a:r>
            <a:r>
              <a:rPr lang="zh-CN" altLang="en-US" sz="900" b="1">
                <a:solidFill>
                  <a:schemeClr val="accent6">
                    <a:lumMod val="75000"/>
                  </a:schemeClr>
                </a:solidFill>
                <a:latin typeface="微软雅黑" panose="020B0503020204020204" pitchFamily="34" charset="-122"/>
                <a:ea typeface="微软雅黑" panose="020B0503020204020204" pitchFamily="34" charset="-122"/>
              </a:rPr>
              <a:t>后置处理</a:t>
            </a:r>
            <a:r>
              <a:rPr lang="en-US" altLang="zh-CN" sz="900" b="1">
                <a:solidFill>
                  <a:schemeClr val="accent6">
                    <a:lumMod val="75000"/>
                  </a:schemeClr>
                </a:solidFill>
                <a:latin typeface="微软雅黑" panose="020B0503020204020204" pitchFamily="34" charset="-122"/>
                <a:ea typeface="微软雅黑" panose="020B0503020204020204" pitchFamily="34" charset="-122"/>
              </a:rPr>
              <a:t>阶段</a:t>
            </a:r>
            <a:r>
              <a:rPr lang="en-US" altLang="zh-CN" sz="900">
                <a:solidFill>
                  <a:schemeClr val="accent6">
                    <a:lumMod val="75000"/>
                  </a:schemeClr>
                </a:solidFill>
                <a:latin typeface="微软雅黑" panose="020B0503020204020204" pitchFamily="34" charset="-122"/>
                <a:ea typeface="微软雅黑" panose="020B0503020204020204" pitchFamily="34" charset="-122"/>
              </a:rPr>
              <a:t> </a:t>
            </a:r>
            <a:endParaRPr lang="en-US" altLang="zh-CN" sz="90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5214620" y="3178175"/>
            <a:ext cx="2472690" cy="508000"/>
          </a:xfrm>
          <a:prstGeom prst="roundRect">
            <a:avLst>
              <a:gd name="adj" fmla="val 7167"/>
            </a:avLst>
          </a:prstGeom>
          <a:solidFill>
            <a:schemeClr val="accent6">
              <a:lumMod val="40000"/>
              <a:lumOff val="6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nchorCtr="0"/>
          <a:p>
            <a:pPr algn="ctr" fontAlgn="ctr">
              <a:lnSpc>
                <a:spcPct val="150000"/>
              </a:lnSpc>
            </a:pPr>
            <a:r>
              <a:rPr lang="en-US" altLang="zh-CN" sz="900" b="1">
                <a:solidFill>
                  <a:schemeClr val="accent6">
                    <a:lumMod val="75000"/>
                  </a:schemeClr>
                </a:solidFill>
                <a:latin typeface="微软雅黑" panose="020B0503020204020204" pitchFamily="34" charset="-122"/>
                <a:ea typeface="微软雅黑" panose="020B0503020204020204" pitchFamily="34" charset="-122"/>
              </a:rPr>
              <a:t>registerBeanPostProcessors</a:t>
            </a:r>
            <a:endParaRPr lang="en-US" altLang="zh-CN" sz="900" b="1">
              <a:solidFill>
                <a:schemeClr val="accent6">
                  <a:lumMod val="75000"/>
                </a:schemeClr>
              </a:solidFill>
              <a:latin typeface="微软雅黑" panose="020B0503020204020204" pitchFamily="34" charset="-122"/>
              <a:ea typeface="微软雅黑" panose="020B0503020204020204" pitchFamily="34" charset="-122"/>
            </a:endParaRPr>
          </a:p>
          <a:p>
            <a:pPr algn="l" fontAlgn="ctr">
              <a:lnSpc>
                <a:spcPct val="150000"/>
              </a:lnSpc>
            </a:pPr>
            <a:r>
              <a:rPr lang="en-US" altLang="zh-CN" sz="900" b="1">
                <a:solidFill>
                  <a:schemeClr val="accent6">
                    <a:lumMod val="75000"/>
                  </a:schemeClr>
                </a:solidFill>
                <a:latin typeface="微软雅黑" panose="020B0503020204020204" pitchFamily="34" charset="-122"/>
                <a:ea typeface="微软雅黑" panose="020B0503020204020204" pitchFamily="34" charset="-122"/>
              </a:rPr>
              <a:t>6. BeanFactory </a:t>
            </a:r>
            <a:r>
              <a:rPr sz="900" b="1">
                <a:solidFill>
                  <a:schemeClr val="accent6">
                    <a:lumMod val="75000"/>
                  </a:schemeClr>
                </a:solidFill>
                <a:latin typeface="微软雅黑" panose="020B0503020204020204" pitchFamily="34" charset="-122"/>
                <a:ea typeface="微软雅黑" panose="020B0503020204020204" pitchFamily="34" charset="-122"/>
              </a:rPr>
              <a:t>注册 BeanPostProcessor</a:t>
            </a:r>
            <a:r>
              <a:rPr lang="en-US" altLang="zh-CN" sz="900">
                <a:solidFill>
                  <a:schemeClr val="accent6">
                    <a:lumMod val="75000"/>
                  </a:schemeClr>
                </a:solidFill>
                <a:latin typeface="微软雅黑" panose="020B0503020204020204" pitchFamily="34" charset="-122"/>
                <a:ea typeface="微软雅黑" panose="020B0503020204020204" pitchFamily="34" charset="-122"/>
              </a:rPr>
              <a:t> </a:t>
            </a:r>
            <a:endParaRPr lang="en-US" altLang="zh-CN" sz="90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2402205" y="4023995"/>
            <a:ext cx="2362200" cy="508000"/>
          </a:xfrm>
          <a:prstGeom prst="roundRect">
            <a:avLst>
              <a:gd name="adj" fmla="val 7167"/>
            </a:avLst>
          </a:prstGeom>
          <a:solidFill>
            <a:schemeClr val="accent1">
              <a:lumMod val="40000"/>
              <a:lumOff val="6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nchorCtr="0"/>
          <a:p>
            <a:pPr algn="ctr" fontAlgn="ctr">
              <a:lnSpc>
                <a:spcPct val="150000"/>
              </a:lnSpc>
            </a:pPr>
            <a:r>
              <a:rPr lang="en-US" altLang="zh-CN" sz="900" b="1">
                <a:solidFill>
                  <a:schemeClr val="accent1">
                    <a:lumMod val="75000"/>
                  </a:schemeClr>
                </a:solidFill>
                <a:latin typeface="微软雅黑" panose="020B0503020204020204" pitchFamily="34" charset="-122"/>
                <a:ea typeface="微软雅黑" panose="020B0503020204020204" pitchFamily="34" charset="-122"/>
              </a:rPr>
              <a:t>initMessageSource</a:t>
            </a:r>
            <a:endParaRPr lang="en-US" altLang="zh-CN" sz="900" b="1">
              <a:solidFill>
                <a:schemeClr val="accent1">
                  <a:lumMod val="75000"/>
                </a:schemeClr>
              </a:solidFill>
              <a:latin typeface="微软雅黑" panose="020B0503020204020204" pitchFamily="34" charset="-122"/>
              <a:ea typeface="微软雅黑" panose="020B0503020204020204" pitchFamily="34" charset="-122"/>
            </a:endParaRPr>
          </a:p>
          <a:p>
            <a:pPr algn="ctr" fontAlgn="ctr">
              <a:lnSpc>
                <a:spcPct val="150000"/>
              </a:lnSpc>
            </a:pPr>
            <a:r>
              <a:rPr lang="en-US" sz="900" b="1">
                <a:solidFill>
                  <a:schemeClr val="accent1">
                    <a:lumMod val="75000"/>
                  </a:schemeClr>
                </a:solidFill>
                <a:latin typeface="微软雅黑" panose="020B0503020204020204" pitchFamily="34" charset="-122"/>
                <a:ea typeface="微软雅黑" panose="020B0503020204020204" pitchFamily="34" charset="-122"/>
              </a:rPr>
              <a:t>7. </a:t>
            </a:r>
            <a:r>
              <a:rPr sz="900" b="1">
                <a:solidFill>
                  <a:schemeClr val="accent1">
                    <a:lumMod val="75000"/>
                  </a:schemeClr>
                </a:solidFill>
                <a:latin typeface="微软雅黑" panose="020B0503020204020204" pitchFamily="34" charset="-122"/>
                <a:ea typeface="微软雅黑" panose="020B0503020204020204" pitchFamily="34" charset="-122"/>
              </a:rPr>
              <a:t>初始化內建 Bean：MessageSource</a:t>
            </a:r>
            <a:r>
              <a:rPr lang="en-US" altLang="zh-CN" sz="900">
                <a:solidFill>
                  <a:schemeClr val="accent1">
                    <a:lumMod val="75000"/>
                  </a:schemeClr>
                </a:solidFill>
                <a:latin typeface="微软雅黑" panose="020B0503020204020204" pitchFamily="34" charset="-122"/>
                <a:ea typeface="微软雅黑" panose="020B0503020204020204" pitchFamily="34" charset="-122"/>
              </a:rPr>
              <a:t> </a:t>
            </a:r>
            <a:endParaRPr lang="en-US" altLang="zh-CN" sz="90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5223510" y="4023995"/>
            <a:ext cx="2463165" cy="508000"/>
          </a:xfrm>
          <a:prstGeom prst="roundRect">
            <a:avLst>
              <a:gd name="adj" fmla="val 7167"/>
            </a:avLst>
          </a:prstGeom>
          <a:solidFill>
            <a:schemeClr val="accent1">
              <a:lumMod val="40000"/>
              <a:lumOff val="6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nchorCtr="0"/>
          <a:p>
            <a:pPr algn="ctr" fontAlgn="ctr">
              <a:lnSpc>
                <a:spcPct val="150000"/>
              </a:lnSpc>
            </a:pPr>
            <a:r>
              <a:rPr lang="en-US" altLang="zh-CN" sz="900" b="1">
                <a:solidFill>
                  <a:schemeClr val="accent1">
                    <a:lumMod val="75000"/>
                  </a:schemeClr>
                </a:solidFill>
                <a:latin typeface="微软雅黑" panose="020B0503020204020204" pitchFamily="34" charset="-122"/>
                <a:ea typeface="微软雅黑" panose="020B0503020204020204" pitchFamily="34" charset="-122"/>
              </a:rPr>
              <a:t>initApplicationEventMulticaster</a:t>
            </a:r>
            <a:endParaRPr lang="en-US" altLang="zh-CN" sz="900" b="1">
              <a:solidFill>
                <a:schemeClr val="accent1">
                  <a:lumMod val="75000"/>
                </a:schemeClr>
              </a:solidFill>
              <a:latin typeface="微软雅黑" panose="020B0503020204020204" pitchFamily="34" charset="-122"/>
              <a:ea typeface="微软雅黑" panose="020B0503020204020204" pitchFamily="34" charset="-122"/>
            </a:endParaRPr>
          </a:p>
          <a:p>
            <a:pPr algn="ctr" fontAlgn="ctr">
              <a:lnSpc>
                <a:spcPct val="150000"/>
              </a:lnSpc>
            </a:pPr>
            <a:r>
              <a:rPr lang="en-US" sz="900" b="1">
                <a:solidFill>
                  <a:schemeClr val="accent1">
                    <a:lumMod val="75000"/>
                  </a:schemeClr>
                </a:solidFill>
                <a:latin typeface="微软雅黑" panose="020B0503020204020204" pitchFamily="34" charset="-122"/>
                <a:ea typeface="微软雅黑" panose="020B0503020204020204" pitchFamily="34" charset="-122"/>
              </a:rPr>
              <a:t>8. </a:t>
            </a:r>
            <a:r>
              <a:rPr sz="900" b="1">
                <a:solidFill>
                  <a:schemeClr val="accent1">
                    <a:lumMod val="75000"/>
                  </a:schemeClr>
                </a:solidFill>
                <a:latin typeface="微软雅黑" panose="020B0503020204020204" pitchFamily="34" charset="-122"/>
                <a:ea typeface="微软雅黑" panose="020B0503020204020204" pitchFamily="34" charset="-122"/>
              </a:rPr>
              <a:t>初始化內建 Bean：Spring 事件广播器</a:t>
            </a:r>
            <a:r>
              <a:rPr lang="en-US" altLang="zh-CN" sz="900">
                <a:solidFill>
                  <a:schemeClr val="accent1">
                    <a:lumMod val="75000"/>
                  </a:schemeClr>
                </a:solidFill>
                <a:latin typeface="微软雅黑" panose="020B0503020204020204" pitchFamily="34" charset="-122"/>
                <a:ea typeface="微软雅黑" panose="020B0503020204020204" pitchFamily="34" charset="-122"/>
              </a:rPr>
              <a:t> </a:t>
            </a:r>
            <a:endParaRPr lang="en-US" altLang="zh-CN" sz="90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8140065" y="4021455"/>
            <a:ext cx="1369695" cy="508000"/>
          </a:xfrm>
          <a:prstGeom prst="roundRect">
            <a:avLst>
              <a:gd name="adj" fmla="val 7167"/>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vertOverflow="overflow" horzOverflow="overflow" vert="horz" wrap="square" numCol="1" spcCol="0" rtlCol="0" fromWordArt="0" anchor="ctr" anchorCtr="0" forceAA="0" compatLnSpc="1">
            <a:noAutofit/>
          </a:bodyPr>
          <a:p>
            <a:pPr lvl="0" algn="ctr" fontAlgn="ctr">
              <a:lnSpc>
                <a:spcPct val="150000"/>
              </a:lnSpc>
              <a:buClrTx/>
              <a:buSzTx/>
              <a:buFontTx/>
            </a:pPr>
            <a:r>
              <a:rPr lang="en-US" altLang="zh-CN" sz="900" b="1">
                <a:solidFill>
                  <a:schemeClr val="accent1">
                    <a:lumMod val="75000"/>
                  </a:schemeClr>
                </a:solidFill>
                <a:latin typeface="微软雅黑" panose="020B0503020204020204" pitchFamily="34" charset="-122"/>
                <a:ea typeface="微软雅黑" panose="020B0503020204020204" pitchFamily="34" charset="-122"/>
                <a:sym typeface="+mn-ea"/>
              </a:rPr>
              <a:t>onRefresh</a:t>
            </a:r>
            <a:endParaRPr lang="en-US" altLang="zh-CN" sz="900" b="1">
              <a:solidFill>
                <a:schemeClr val="accent1">
                  <a:lumMod val="75000"/>
                </a:schemeClr>
              </a:solidFill>
              <a:latin typeface="微软雅黑" panose="020B0503020204020204" pitchFamily="34" charset="-122"/>
              <a:ea typeface="微软雅黑" panose="020B0503020204020204" pitchFamily="34" charset="-122"/>
              <a:sym typeface="+mn-ea"/>
            </a:endParaRPr>
          </a:p>
          <a:p>
            <a:pPr lvl="0" algn="ctr" fontAlgn="ctr">
              <a:lnSpc>
                <a:spcPct val="150000"/>
              </a:lnSpc>
              <a:buClrTx/>
              <a:buSzTx/>
              <a:buFontTx/>
            </a:pPr>
            <a:r>
              <a:rPr lang="en-US" altLang="zh-CN" sz="900" b="1">
                <a:solidFill>
                  <a:schemeClr val="accent1">
                    <a:lumMod val="75000"/>
                  </a:schemeClr>
                </a:solidFill>
                <a:latin typeface="微软雅黑" panose="020B0503020204020204" pitchFamily="34" charset="-122"/>
                <a:ea typeface="微软雅黑" panose="020B0503020204020204" pitchFamily="34" charset="-122"/>
                <a:sym typeface="+mn-ea"/>
              </a:rPr>
              <a:t>应用上下文刷新 </a:t>
            </a:r>
            <a:endParaRPr lang="en-US" altLang="zh-CN" sz="900" b="1">
              <a:solidFill>
                <a:schemeClr val="accent1">
                  <a:lumMod val="75000"/>
                </a:schemeClr>
              </a:solidFill>
              <a:latin typeface="微软雅黑" panose="020B0503020204020204" pitchFamily="34" charset="-122"/>
              <a:ea typeface="微软雅黑" panose="020B0503020204020204" pitchFamily="34" charset="-122"/>
              <a:sym typeface="+mn-ea"/>
            </a:endParaRPr>
          </a:p>
        </p:txBody>
      </p:sp>
      <p:sp>
        <p:nvSpPr>
          <p:cNvPr id="17" name="圆角矩形 16"/>
          <p:cNvSpPr/>
          <p:nvPr/>
        </p:nvSpPr>
        <p:spPr>
          <a:xfrm>
            <a:off x="10013315" y="4021455"/>
            <a:ext cx="1325245" cy="508000"/>
          </a:xfrm>
          <a:prstGeom prst="roundRect">
            <a:avLst>
              <a:gd name="adj" fmla="val 7167"/>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nchorCtr="0"/>
          <a:p>
            <a:pPr algn="ctr" fontAlgn="ctr">
              <a:lnSpc>
                <a:spcPct val="150000"/>
              </a:lnSpc>
            </a:pPr>
            <a:r>
              <a:rPr lang="en-US" altLang="zh-CN" sz="900" b="1">
                <a:solidFill>
                  <a:schemeClr val="accent1">
                    <a:lumMod val="75000"/>
                  </a:schemeClr>
                </a:solidFill>
                <a:latin typeface="微软雅黑" panose="020B0503020204020204" pitchFamily="34" charset="-122"/>
                <a:ea typeface="微软雅黑" panose="020B0503020204020204" pitchFamily="34" charset="-122"/>
              </a:rPr>
              <a:t>registerListeners</a:t>
            </a:r>
            <a:endParaRPr lang="en-US" altLang="zh-CN" sz="900" b="1">
              <a:solidFill>
                <a:schemeClr val="accent1">
                  <a:lumMod val="75000"/>
                </a:schemeClr>
              </a:solidFill>
              <a:latin typeface="微软雅黑" panose="020B0503020204020204" pitchFamily="34" charset="-122"/>
              <a:ea typeface="微软雅黑" panose="020B0503020204020204" pitchFamily="34" charset="-122"/>
            </a:endParaRPr>
          </a:p>
          <a:p>
            <a:pPr algn="ctr" fontAlgn="ctr">
              <a:lnSpc>
                <a:spcPct val="150000"/>
              </a:lnSpc>
            </a:pPr>
            <a:r>
              <a:rPr sz="900" b="1">
                <a:solidFill>
                  <a:schemeClr val="accent1">
                    <a:lumMod val="75000"/>
                  </a:schemeClr>
                </a:solidFill>
                <a:latin typeface="微软雅黑" panose="020B0503020204020204" pitchFamily="34" charset="-122"/>
                <a:ea typeface="微软雅黑" panose="020B0503020204020204" pitchFamily="34" charset="-122"/>
              </a:rPr>
              <a:t>事件监听器注册</a:t>
            </a:r>
            <a:r>
              <a:rPr lang="en-US" altLang="zh-CN" sz="900">
                <a:solidFill>
                  <a:schemeClr val="accent1">
                    <a:lumMod val="75000"/>
                  </a:schemeClr>
                </a:solidFill>
                <a:latin typeface="微软雅黑" panose="020B0503020204020204" pitchFamily="34" charset="-122"/>
                <a:ea typeface="微软雅黑" panose="020B0503020204020204" pitchFamily="34" charset="-122"/>
              </a:rPr>
              <a:t> </a:t>
            </a:r>
            <a:endParaRPr lang="en-US" altLang="zh-CN" sz="90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2395220" y="4878070"/>
            <a:ext cx="2369185" cy="508000"/>
          </a:xfrm>
          <a:prstGeom prst="roundRect">
            <a:avLst>
              <a:gd name="adj" fmla="val 7167"/>
            </a:avLst>
          </a:prstGeom>
          <a:solidFill>
            <a:schemeClr val="accent6">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nchorCtr="0"/>
          <a:p>
            <a:pPr algn="ctr" fontAlgn="ctr">
              <a:lnSpc>
                <a:spcPct val="150000"/>
              </a:lnSpc>
            </a:pPr>
            <a:r>
              <a:rPr lang="en-US" altLang="zh-CN" sz="900" b="1">
                <a:solidFill>
                  <a:schemeClr val="accent6">
                    <a:lumMod val="75000"/>
                  </a:schemeClr>
                </a:solidFill>
                <a:latin typeface="微软雅黑" panose="020B0503020204020204" pitchFamily="34" charset="-122"/>
                <a:ea typeface="微软雅黑" panose="020B0503020204020204" pitchFamily="34" charset="-122"/>
              </a:rPr>
              <a:t>finishBeanFactoryInitialization</a:t>
            </a:r>
            <a:endParaRPr lang="en-US" altLang="zh-CN" sz="900" b="1">
              <a:solidFill>
                <a:schemeClr val="accent6">
                  <a:lumMod val="75000"/>
                </a:schemeClr>
              </a:solidFill>
              <a:latin typeface="微软雅黑" panose="020B0503020204020204" pitchFamily="34" charset="-122"/>
              <a:ea typeface="微软雅黑" panose="020B0503020204020204" pitchFamily="34" charset="-122"/>
            </a:endParaRPr>
          </a:p>
          <a:p>
            <a:pPr algn="ctr" fontAlgn="ctr">
              <a:lnSpc>
                <a:spcPct val="150000"/>
              </a:lnSpc>
            </a:pPr>
            <a:r>
              <a:rPr lang="en-US" sz="900" b="1">
                <a:solidFill>
                  <a:schemeClr val="accent6">
                    <a:lumMod val="75000"/>
                  </a:schemeClr>
                </a:solidFill>
                <a:latin typeface="微软雅黑" panose="020B0503020204020204" pitchFamily="34" charset="-122"/>
                <a:ea typeface="微软雅黑" panose="020B0503020204020204" pitchFamily="34" charset="-122"/>
              </a:rPr>
              <a:t>11. </a:t>
            </a:r>
            <a:r>
              <a:rPr sz="900" b="1">
                <a:solidFill>
                  <a:schemeClr val="accent6">
                    <a:lumMod val="75000"/>
                  </a:schemeClr>
                </a:solidFill>
                <a:latin typeface="微软雅黑" panose="020B0503020204020204" pitchFamily="34" charset="-122"/>
                <a:ea typeface="微软雅黑" panose="020B0503020204020204" pitchFamily="34" charset="-122"/>
              </a:rPr>
              <a:t>BeanFactory 初始化完成</a:t>
            </a:r>
            <a:r>
              <a:rPr lang="en-US" altLang="zh-CN" sz="900">
                <a:solidFill>
                  <a:schemeClr val="accent6">
                    <a:lumMod val="75000"/>
                  </a:schemeClr>
                </a:solidFill>
                <a:latin typeface="微软雅黑" panose="020B0503020204020204" pitchFamily="34" charset="-122"/>
                <a:ea typeface="微软雅黑" panose="020B0503020204020204" pitchFamily="34" charset="-122"/>
              </a:rPr>
              <a:t> </a:t>
            </a:r>
            <a:endParaRPr lang="en-US" altLang="zh-CN" sz="90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2395220" y="5732145"/>
            <a:ext cx="2369820" cy="508000"/>
          </a:xfrm>
          <a:prstGeom prst="roundRect">
            <a:avLst>
              <a:gd name="adj" fmla="val 7167"/>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vertOverflow="overflow" horzOverflow="overflow" vert="horz" wrap="square" numCol="1" spcCol="0" rtlCol="0" fromWordArt="0" anchor="ctr" anchorCtr="0" forceAA="0" compatLnSpc="1">
            <a:noAutofit/>
          </a:bodyPr>
          <a:p>
            <a:pPr lvl="0" algn="ctr" fontAlgn="ctr">
              <a:lnSpc>
                <a:spcPct val="150000"/>
              </a:lnSpc>
              <a:buClrTx/>
              <a:buSzTx/>
              <a:buFontTx/>
            </a:pPr>
            <a:r>
              <a:rPr lang="en-US" altLang="zh-CN" sz="900" b="1">
                <a:solidFill>
                  <a:schemeClr val="accent1">
                    <a:lumMod val="75000"/>
                  </a:schemeClr>
                </a:solidFill>
                <a:latin typeface="微软雅黑" panose="020B0503020204020204" pitchFamily="34" charset="-122"/>
                <a:ea typeface="微软雅黑" panose="020B0503020204020204" pitchFamily="34" charset="-122"/>
                <a:sym typeface="+mn-ea"/>
              </a:rPr>
              <a:t>finishRefresh</a:t>
            </a:r>
            <a:endParaRPr lang="en-US" altLang="zh-CN" sz="900" b="1">
              <a:solidFill>
                <a:schemeClr val="accent1">
                  <a:lumMod val="75000"/>
                </a:schemeClr>
              </a:solidFill>
              <a:latin typeface="微软雅黑" panose="020B0503020204020204" pitchFamily="34" charset="-122"/>
              <a:ea typeface="微软雅黑" panose="020B0503020204020204" pitchFamily="34" charset="-122"/>
              <a:sym typeface="+mn-ea"/>
            </a:endParaRPr>
          </a:p>
          <a:p>
            <a:pPr lvl="0" algn="ctr" fontAlgn="ctr">
              <a:lnSpc>
                <a:spcPct val="150000"/>
              </a:lnSpc>
              <a:buClrTx/>
              <a:buSzTx/>
              <a:buFontTx/>
            </a:pPr>
            <a:r>
              <a:rPr lang="en-US" altLang="zh-CN" sz="900" b="1">
                <a:solidFill>
                  <a:schemeClr val="accent1">
                    <a:lumMod val="75000"/>
                  </a:schemeClr>
                </a:solidFill>
                <a:latin typeface="微软雅黑" panose="020B0503020204020204" pitchFamily="34" charset="-122"/>
                <a:ea typeface="微软雅黑" panose="020B0503020204020204" pitchFamily="34" charset="-122"/>
                <a:sym typeface="+mn-ea"/>
              </a:rPr>
              <a:t>12. </a:t>
            </a:r>
            <a:r>
              <a:rPr lang="en-US" altLang="zh-CN" sz="900" b="1">
                <a:solidFill>
                  <a:schemeClr val="accent1">
                    <a:lumMod val="75000"/>
                  </a:schemeClr>
                </a:solidFill>
                <a:latin typeface="微软雅黑" panose="020B0503020204020204" pitchFamily="34" charset="-122"/>
                <a:ea typeface="微软雅黑" panose="020B0503020204020204" pitchFamily="34" charset="-122"/>
                <a:sym typeface="+mn-ea"/>
              </a:rPr>
              <a:t>应用上下刷新完成</a:t>
            </a:r>
            <a:r>
              <a:rPr lang="en-US" altLang="zh-CN" sz="900" b="1">
                <a:solidFill>
                  <a:schemeClr val="accent1">
                    <a:lumMod val="75000"/>
                  </a:schemeClr>
                </a:solidFill>
                <a:latin typeface="微软雅黑" panose="020B0503020204020204" pitchFamily="34" charset="-122"/>
                <a:ea typeface="微软雅黑" panose="020B0503020204020204" pitchFamily="34" charset="-122"/>
                <a:sym typeface="+mn-ea"/>
              </a:rPr>
              <a:t> </a:t>
            </a:r>
            <a:endParaRPr lang="en-US" altLang="zh-CN" sz="900" b="1">
              <a:solidFill>
                <a:schemeClr val="accent1">
                  <a:lumMod val="75000"/>
                </a:schemeClr>
              </a:solidFill>
              <a:latin typeface="微软雅黑" panose="020B0503020204020204" pitchFamily="34" charset="-122"/>
              <a:ea typeface="微软雅黑" panose="020B0503020204020204" pitchFamily="34" charset="-122"/>
              <a:sym typeface="+mn-ea"/>
            </a:endParaRPr>
          </a:p>
        </p:txBody>
      </p:sp>
      <p:sp>
        <p:nvSpPr>
          <p:cNvPr id="20" name="圆角矩形 19"/>
          <p:cNvSpPr/>
          <p:nvPr/>
        </p:nvSpPr>
        <p:spPr>
          <a:xfrm>
            <a:off x="5151755" y="5732145"/>
            <a:ext cx="1243330" cy="508000"/>
          </a:xfrm>
          <a:prstGeom prst="roundRect">
            <a:avLst>
              <a:gd name="adj" fmla="val 7167"/>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nchorCtr="0"/>
          <a:p>
            <a:pPr algn="ctr" fontAlgn="ctr">
              <a:lnSpc>
                <a:spcPct val="150000"/>
              </a:lnSpc>
            </a:pPr>
            <a:r>
              <a:rPr lang="en-US" altLang="zh-CN" sz="900" b="1">
                <a:solidFill>
                  <a:schemeClr val="accent1">
                    <a:lumMod val="75000"/>
                  </a:schemeClr>
                </a:solidFill>
                <a:latin typeface="微软雅黑" panose="020B0503020204020204" pitchFamily="34" charset="-122"/>
                <a:ea typeface="微软雅黑" panose="020B0503020204020204" pitchFamily="34" charset="-122"/>
              </a:rPr>
              <a:t>start</a:t>
            </a:r>
            <a:endParaRPr lang="en-US" altLang="zh-CN" sz="900" b="1">
              <a:solidFill>
                <a:schemeClr val="accent1">
                  <a:lumMod val="75000"/>
                </a:schemeClr>
              </a:solidFill>
              <a:latin typeface="微软雅黑" panose="020B0503020204020204" pitchFamily="34" charset="-122"/>
              <a:ea typeface="微软雅黑" panose="020B0503020204020204" pitchFamily="34" charset="-122"/>
            </a:endParaRPr>
          </a:p>
          <a:p>
            <a:pPr algn="ctr" fontAlgn="ctr">
              <a:lnSpc>
                <a:spcPct val="150000"/>
              </a:lnSpc>
            </a:pPr>
            <a:r>
              <a:rPr lang="en-US" sz="900" b="1">
                <a:solidFill>
                  <a:schemeClr val="accent1">
                    <a:lumMod val="75000"/>
                  </a:schemeClr>
                </a:solidFill>
                <a:latin typeface="微软雅黑" panose="020B0503020204020204" pitchFamily="34" charset="-122"/>
                <a:ea typeface="微软雅黑" panose="020B0503020204020204" pitchFamily="34" charset="-122"/>
              </a:rPr>
              <a:t>13. </a:t>
            </a:r>
            <a:r>
              <a:rPr sz="900" b="1">
                <a:solidFill>
                  <a:schemeClr val="accent1">
                    <a:lumMod val="75000"/>
                  </a:schemeClr>
                </a:solidFill>
                <a:latin typeface="微软雅黑" panose="020B0503020204020204" pitchFamily="34" charset="-122"/>
                <a:ea typeface="微软雅黑" panose="020B0503020204020204" pitchFamily="34" charset="-122"/>
              </a:rPr>
              <a:t>应用上下文启动</a:t>
            </a:r>
            <a:r>
              <a:rPr lang="en-US" altLang="zh-CN" sz="900">
                <a:solidFill>
                  <a:schemeClr val="accent1">
                    <a:lumMod val="75000"/>
                  </a:schemeClr>
                </a:solidFill>
                <a:latin typeface="微软雅黑" panose="020B0503020204020204" pitchFamily="34" charset="-122"/>
                <a:ea typeface="微软雅黑" panose="020B0503020204020204" pitchFamily="34" charset="-122"/>
              </a:rPr>
              <a:t> </a:t>
            </a:r>
            <a:endParaRPr lang="en-US" altLang="zh-CN" sz="90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6876415" y="5732145"/>
            <a:ext cx="1270635" cy="508000"/>
          </a:xfrm>
          <a:prstGeom prst="roundRect">
            <a:avLst>
              <a:gd name="adj" fmla="val 7167"/>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nchorCtr="0"/>
          <a:p>
            <a:pPr algn="ctr" fontAlgn="ctr">
              <a:lnSpc>
                <a:spcPct val="150000"/>
              </a:lnSpc>
            </a:pPr>
            <a:r>
              <a:rPr lang="en-US" altLang="zh-CN" sz="900" b="1">
                <a:solidFill>
                  <a:schemeClr val="accent1">
                    <a:lumMod val="75000"/>
                  </a:schemeClr>
                </a:solidFill>
                <a:latin typeface="微软雅黑" panose="020B0503020204020204" pitchFamily="34" charset="-122"/>
                <a:ea typeface="微软雅黑" panose="020B0503020204020204" pitchFamily="34" charset="-122"/>
              </a:rPr>
              <a:t>stop</a:t>
            </a:r>
            <a:endParaRPr lang="en-US" altLang="zh-CN" sz="900" b="1">
              <a:solidFill>
                <a:schemeClr val="accent1">
                  <a:lumMod val="75000"/>
                </a:schemeClr>
              </a:solidFill>
              <a:latin typeface="微软雅黑" panose="020B0503020204020204" pitchFamily="34" charset="-122"/>
              <a:ea typeface="微软雅黑" panose="020B0503020204020204" pitchFamily="34" charset="-122"/>
            </a:endParaRPr>
          </a:p>
          <a:p>
            <a:pPr algn="ctr" fontAlgn="ctr">
              <a:lnSpc>
                <a:spcPct val="150000"/>
              </a:lnSpc>
            </a:pPr>
            <a:r>
              <a:rPr lang="en-US" sz="900" b="1">
                <a:solidFill>
                  <a:schemeClr val="accent1">
                    <a:lumMod val="75000"/>
                  </a:schemeClr>
                </a:solidFill>
                <a:latin typeface="微软雅黑" panose="020B0503020204020204" pitchFamily="34" charset="-122"/>
                <a:ea typeface="微软雅黑" panose="020B0503020204020204" pitchFamily="34" charset="-122"/>
              </a:rPr>
              <a:t>14. </a:t>
            </a:r>
            <a:r>
              <a:rPr sz="900" b="1">
                <a:solidFill>
                  <a:schemeClr val="accent1">
                    <a:lumMod val="75000"/>
                  </a:schemeClr>
                </a:solidFill>
                <a:latin typeface="微软雅黑" panose="020B0503020204020204" pitchFamily="34" charset="-122"/>
                <a:ea typeface="微软雅黑" panose="020B0503020204020204" pitchFamily="34" charset="-122"/>
              </a:rPr>
              <a:t>应用上下文</a:t>
            </a:r>
            <a:r>
              <a:rPr lang="zh-CN" sz="900" b="1">
                <a:solidFill>
                  <a:schemeClr val="accent1">
                    <a:lumMod val="75000"/>
                  </a:schemeClr>
                </a:solidFill>
                <a:latin typeface="微软雅黑" panose="020B0503020204020204" pitchFamily="34" charset="-122"/>
                <a:ea typeface="微软雅黑" panose="020B0503020204020204" pitchFamily="34" charset="-122"/>
              </a:rPr>
              <a:t>停止</a:t>
            </a:r>
            <a:r>
              <a:rPr lang="en-US" altLang="zh-CN" sz="900">
                <a:solidFill>
                  <a:schemeClr val="accent1">
                    <a:lumMod val="75000"/>
                  </a:schemeClr>
                </a:solidFill>
                <a:latin typeface="微软雅黑" panose="020B0503020204020204" pitchFamily="34" charset="-122"/>
                <a:ea typeface="微软雅黑" panose="020B0503020204020204" pitchFamily="34" charset="-122"/>
              </a:rPr>
              <a:t> </a:t>
            </a:r>
            <a:endParaRPr lang="en-US" altLang="zh-CN" sz="90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8629015" y="5732145"/>
            <a:ext cx="1404620" cy="508000"/>
          </a:xfrm>
          <a:prstGeom prst="roundRect">
            <a:avLst>
              <a:gd name="adj" fmla="val 7167"/>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nchorCtr="0"/>
          <a:p>
            <a:pPr algn="ctr" fontAlgn="ctr">
              <a:lnSpc>
                <a:spcPct val="150000"/>
              </a:lnSpc>
            </a:pPr>
            <a:r>
              <a:rPr lang="en-US" altLang="zh-CN" sz="900" b="1">
                <a:solidFill>
                  <a:schemeClr val="accent1">
                    <a:lumMod val="75000"/>
                  </a:schemeClr>
                </a:solidFill>
                <a:latin typeface="微软雅黑" panose="020B0503020204020204" pitchFamily="34" charset="-122"/>
                <a:ea typeface="微软雅黑" panose="020B0503020204020204" pitchFamily="34" charset="-122"/>
              </a:rPr>
              <a:t>close</a:t>
            </a:r>
            <a:endParaRPr lang="en-US" altLang="zh-CN" sz="900" b="1">
              <a:solidFill>
                <a:schemeClr val="accent1">
                  <a:lumMod val="75000"/>
                </a:schemeClr>
              </a:solidFill>
              <a:latin typeface="微软雅黑" panose="020B0503020204020204" pitchFamily="34" charset="-122"/>
              <a:ea typeface="微软雅黑" panose="020B0503020204020204" pitchFamily="34" charset="-122"/>
            </a:endParaRPr>
          </a:p>
          <a:p>
            <a:pPr algn="ctr" fontAlgn="ctr">
              <a:lnSpc>
                <a:spcPct val="150000"/>
              </a:lnSpc>
            </a:pPr>
            <a:r>
              <a:rPr lang="en-US" sz="900" b="1">
                <a:solidFill>
                  <a:schemeClr val="accent1">
                    <a:lumMod val="75000"/>
                  </a:schemeClr>
                </a:solidFill>
                <a:latin typeface="微软雅黑" panose="020B0503020204020204" pitchFamily="34" charset="-122"/>
                <a:ea typeface="微软雅黑" panose="020B0503020204020204" pitchFamily="34" charset="-122"/>
              </a:rPr>
              <a:t>15. </a:t>
            </a:r>
            <a:r>
              <a:rPr sz="900" b="1">
                <a:solidFill>
                  <a:schemeClr val="accent1">
                    <a:lumMod val="75000"/>
                  </a:schemeClr>
                </a:solidFill>
                <a:latin typeface="微软雅黑" panose="020B0503020204020204" pitchFamily="34" charset="-122"/>
                <a:ea typeface="微软雅黑" panose="020B0503020204020204" pitchFamily="34" charset="-122"/>
              </a:rPr>
              <a:t>应用上下文</a:t>
            </a:r>
            <a:r>
              <a:rPr lang="zh-CN" sz="900" b="1">
                <a:solidFill>
                  <a:schemeClr val="accent1">
                    <a:lumMod val="75000"/>
                  </a:schemeClr>
                </a:solidFill>
                <a:latin typeface="微软雅黑" panose="020B0503020204020204" pitchFamily="34" charset="-122"/>
                <a:ea typeface="微软雅黑" panose="020B0503020204020204" pitchFamily="34" charset="-122"/>
              </a:rPr>
              <a:t>关闭</a:t>
            </a:r>
            <a:r>
              <a:rPr lang="en-US" altLang="zh-CN" sz="900">
                <a:solidFill>
                  <a:schemeClr val="accent1">
                    <a:lumMod val="75000"/>
                  </a:schemeClr>
                </a:solidFill>
                <a:latin typeface="微软雅黑" panose="020B0503020204020204" pitchFamily="34" charset="-122"/>
                <a:ea typeface="微软雅黑" panose="020B0503020204020204" pitchFamily="34" charset="-122"/>
              </a:rPr>
              <a:t> </a:t>
            </a:r>
            <a:endParaRPr lang="en-US" altLang="zh-CN" sz="90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3" name="圆角矩形 22"/>
          <p:cNvSpPr/>
          <p:nvPr/>
        </p:nvSpPr>
        <p:spPr>
          <a:xfrm>
            <a:off x="2402205" y="3178175"/>
            <a:ext cx="2363470" cy="508000"/>
          </a:xfrm>
          <a:prstGeom prst="roundRect">
            <a:avLst>
              <a:gd name="adj" fmla="val 7167"/>
            </a:avLst>
          </a:prstGeom>
          <a:solidFill>
            <a:schemeClr val="accent6">
              <a:lumMod val="40000"/>
              <a:lumOff val="6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nchorCtr="0"/>
          <a:p>
            <a:pPr algn="ctr" fontAlgn="ctr">
              <a:lnSpc>
                <a:spcPct val="150000"/>
              </a:lnSpc>
            </a:pPr>
            <a:r>
              <a:rPr lang="en-US" altLang="zh-CN" sz="900" b="1">
                <a:solidFill>
                  <a:schemeClr val="accent6">
                    <a:lumMod val="75000"/>
                  </a:schemeClr>
                </a:solidFill>
                <a:latin typeface="微软雅黑" panose="020B0503020204020204" pitchFamily="34" charset="-122"/>
                <a:ea typeface="微软雅黑" panose="020B0503020204020204" pitchFamily="34" charset="-122"/>
              </a:rPr>
              <a:t>invokeBeanFactoryPostProcessors</a:t>
            </a:r>
            <a:endParaRPr lang="en-US" altLang="zh-CN" sz="900" b="1">
              <a:solidFill>
                <a:schemeClr val="accent6">
                  <a:lumMod val="75000"/>
                </a:schemeClr>
              </a:solidFill>
              <a:latin typeface="微软雅黑" panose="020B0503020204020204" pitchFamily="34" charset="-122"/>
              <a:ea typeface="微软雅黑" panose="020B0503020204020204" pitchFamily="34" charset="-122"/>
            </a:endParaRPr>
          </a:p>
          <a:p>
            <a:pPr algn="ctr" fontAlgn="ctr">
              <a:lnSpc>
                <a:spcPct val="150000"/>
              </a:lnSpc>
            </a:pPr>
            <a:r>
              <a:rPr lang="en-US" altLang="zh-CN" sz="900" b="1">
                <a:solidFill>
                  <a:schemeClr val="accent6">
                    <a:lumMod val="75000"/>
                  </a:schemeClr>
                </a:solidFill>
                <a:latin typeface="微软雅黑" panose="020B0503020204020204" pitchFamily="34" charset="-122"/>
                <a:ea typeface="微软雅黑" panose="020B0503020204020204" pitchFamily="34" charset="-122"/>
              </a:rPr>
              <a:t>5. BeanFactory </a:t>
            </a:r>
            <a:r>
              <a:rPr lang="zh-CN" altLang="en-US" sz="900" b="1">
                <a:solidFill>
                  <a:schemeClr val="accent6">
                    <a:lumMod val="75000"/>
                  </a:schemeClr>
                </a:solidFill>
                <a:latin typeface="微软雅黑" panose="020B0503020204020204" pitchFamily="34" charset="-122"/>
                <a:ea typeface="微软雅黑" panose="020B0503020204020204" pitchFamily="34" charset="-122"/>
              </a:rPr>
              <a:t>后置处理</a:t>
            </a:r>
            <a:r>
              <a:rPr lang="en-US" altLang="zh-CN" sz="900" b="1">
                <a:solidFill>
                  <a:schemeClr val="accent6">
                    <a:lumMod val="75000"/>
                  </a:schemeClr>
                </a:solidFill>
                <a:latin typeface="微软雅黑" panose="020B0503020204020204" pitchFamily="34" charset="-122"/>
                <a:ea typeface="微软雅黑" panose="020B0503020204020204" pitchFamily="34" charset="-122"/>
              </a:rPr>
              <a:t>阶段</a:t>
            </a:r>
            <a:r>
              <a:rPr lang="en-US" altLang="zh-CN" sz="900">
                <a:solidFill>
                  <a:schemeClr val="accent6">
                    <a:lumMod val="75000"/>
                  </a:schemeClr>
                </a:solidFill>
                <a:latin typeface="微软雅黑" panose="020B0503020204020204" pitchFamily="34" charset="-122"/>
                <a:ea typeface="微软雅黑" panose="020B0503020204020204" pitchFamily="34" charset="-122"/>
              </a:rPr>
              <a:t> </a:t>
            </a:r>
            <a:endParaRPr lang="en-US" altLang="zh-CN" sz="90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8140065" y="4017645"/>
            <a:ext cx="1369695" cy="508000"/>
          </a:xfrm>
          <a:prstGeom prst="roundRect">
            <a:avLst>
              <a:gd name="adj" fmla="val 7167"/>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vertOverflow="overflow" horzOverflow="overflow" vert="horz" wrap="square" numCol="1" spcCol="0" rtlCol="0" fromWordArt="0" anchor="ctr" anchorCtr="0" forceAA="0" compatLnSpc="1">
            <a:noAutofit/>
          </a:bodyPr>
          <a:p>
            <a:pPr lvl="0" algn="ctr" fontAlgn="ctr">
              <a:lnSpc>
                <a:spcPct val="150000"/>
              </a:lnSpc>
              <a:buClrTx/>
              <a:buSzTx/>
              <a:buFontTx/>
            </a:pPr>
            <a:r>
              <a:rPr lang="en-US" altLang="zh-CN" sz="900" b="1">
                <a:solidFill>
                  <a:schemeClr val="accent1">
                    <a:lumMod val="75000"/>
                  </a:schemeClr>
                </a:solidFill>
                <a:latin typeface="微软雅黑" panose="020B0503020204020204" pitchFamily="34" charset="-122"/>
                <a:ea typeface="微软雅黑" panose="020B0503020204020204" pitchFamily="34" charset="-122"/>
                <a:sym typeface="+mn-ea"/>
              </a:rPr>
              <a:t>onRefresh</a:t>
            </a:r>
            <a:endParaRPr lang="en-US" altLang="zh-CN" sz="900" b="1">
              <a:solidFill>
                <a:schemeClr val="accent1">
                  <a:lumMod val="75000"/>
                </a:schemeClr>
              </a:solidFill>
              <a:latin typeface="微软雅黑" panose="020B0503020204020204" pitchFamily="34" charset="-122"/>
              <a:ea typeface="微软雅黑" panose="020B0503020204020204" pitchFamily="34" charset="-122"/>
              <a:sym typeface="+mn-ea"/>
            </a:endParaRPr>
          </a:p>
          <a:p>
            <a:pPr lvl="0" algn="ctr" fontAlgn="ctr">
              <a:lnSpc>
                <a:spcPct val="150000"/>
              </a:lnSpc>
              <a:buClrTx/>
              <a:buSzTx/>
              <a:buFontTx/>
            </a:pPr>
            <a:r>
              <a:rPr lang="en-US" altLang="zh-CN" sz="900" b="1">
                <a:solidFill>
                  <a:schemeClr val="accent1">
                    <a:lumMod val="75000"/>
                  </a:schemeClr>
                </a:solidFill>
                <a:latin typeface="微软雅黑" panose="020B0503020204020204" pitchFamily="34" charset="-122"/>
                <a:ea typeface="微软雅黑" panose="020B0503020204020204" pitchFamily="34" charset="-122"/>
                <a:sym typeface="+mn-ea"/>
              </a:rPr>
              <a:t>9. 应用上下文刷新 </a:t>
            </a:r>
            <a:endParaRPr lang="en-US" altLang="zh-CN" sz="900" b="1">
              <a:solidFill>
                <a:schemeClr val="accent1">
                  <a:lumMod val="75000"/>
                </a:schemeClr>
              </a:solidFill>
              <a:latin typeface="微软雅黑" panose="020B0503020204020204" pitchFamily="34" charset="-122"/>
              <a:ea typeface="微软雅黑" panose="020B0503020204020204" pitchFamily="34" charset="-122"/>
              <a:sym typeface="+mn-ea"/>
            </a:endParaRPr>
          </a:p>
        </p:txBody>
      </p:sp>
      <p:sp>
        <p:nvSpPr>
          <p:cNvPr id="24" name="圆角矩形 23"/>
          <p:cNvSpPr/>
          <p:nvPr/>
        </p:nvSpPr>
        <p:spPr>
          <a:xfrm>
            <a:off x="10013315" y="4017645"/>
            <a:ext cx="1325245" cy="508000"/>
          </a:xfrm>
          <a:prstGeom prst="roundRect">
            <a:avLst>
              <a:gd name="adj" fmla="val 7167"/>
            </a:avLst>
          </a:prstGeom>
          <a:solidFill>
            <a:schemeClr val="accent1">
              <a:lumMod val="40000"/>
              <a:lumOff val="6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nchorCtr="0"/>
          <a:p>
            <a:pPr algn="ctr" fontAlgn="ctr">
              <a:lnSpc>
                <a:spcPct val="150000"/>
              </a:lnSpc>
            </a:pPr>
            <a:r>
              <a:rPr lang="en-US" altLang="zh-CN" sz="900" b="1">
                <a:solidFill>
                  <a:schemeClr val="accent1">
                    <a:lumMod val="75000"/>
                  </a:schemeClr>
                </a:solidFill>
                <a:latin typeface="微软雅黑" panose="020B0503020204020204" pitchFamily="34" charset="-122"/>
                <a:ea typeface="微软雅黑" panose="020B0503020204020204" pitchFamily="34" charset="-122"/>
              </a:rPr>
              <a:t>registerListeners</a:t>
            </a:r>
            <a:endParaRPr lang="en-US" altLang="zh-CN" sz="900" b="1">
              <a:solidFill>
                <a:schemeClr val="accent1">
                  <a:lumMod val="75000"/>
                </a:schemeClr>
              </a:solidFill>
              <a:latin typeface="微软雅黑" panose="020B0503020204020204" pitchFamily="34" charset="-122"/>
              <a:ea typeface="微软雅黑" panose="020B0503020204020204" pitchFamily="34" charset="-122"/>
            </a:endParaRPr>
          </a:p>
          <a:p>
            <a:pPr algn="ctr" fontAlgn="ctr">
              <a:lnSpc>
                <a:spcPct val="150000"/>
              </a:lnSpc>
            </a:pPr>
            <a:r>
              <a:rPr lang="en-US" sz="900" b="1">
                <a:solidFill>
                  <a:schemeClr val="accent1">
                    <a:lumMod val="75000"/>
                  </a:schemeClr>
                </a:solidFill>
                <a:latin typeface="微软雅黑" panose="020B0503020204020204" pitchFamily="34" charset="-122"/>
                <a:ea typeface="微软雅黑" panose="020B0503020204020204" pitchFamily="34" charset="-122"/>
              </a:rPr>
              <a:t>10. </a:t>
            </a:r>
            <a:r>
              <a:rPr sz="900" b="1">
                <a:solidFill>
                  <a:schemeClr val="accent1">
                    <a:lumMod val="75000"/>
                  </a:schemeClr>
                </a:solidFill>
                <a:latin typeface="微软雅黑" panose="020B0503020204020204" pitchFamily="34" charset="-122"/>
                <a:ea typeface="微软雅黑" panose="020B0503020204020204" pitchFamily="34" charset="-122"/>
              </a:rPr>
              <a:t>事件监听器注册</a:t>
            </a:r>
            <a:r>
              <a:rPr lang="en-US" altLang="zh-CN" sz="900">
                <a:solidFill>
                  <a:schemeClr val="accent1">
                    <a:lumMod val="75000"/>
                  </a:schemeClr>
                </a:solidFill>
                <a:latin typeface="微软雅黑" panose="020B0503020204020204" pitchFamily="34" charset="-122"/>
                <a:ea typeface="微软雅黑" panose="020B0503020204020204" pitchFamily="34" charset="-122"/>
              </a:rPr>
              <a:t> </a:t>
            </a:r>
            <a:endParaRPr lang="en-US" altLang="zh-CN" sz="90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173470" y="480060"/>
            <a:ext cx="5607050" cy="368300"/>
          </a:xfrm>
          <a:prstGeom prst="rect">
            <a:avLst/>
          </a:prstGeom>
          <a:noFill/>
        </p:spPr>
        <p:txBody>
          <a:bodyPr wrap="square" rtlCol="0" anchor="t">
            <a:spAutoFit/>
          </a:bodyPr>
          <a:p>
            <a:pPr marL="171450" indent="-171450">
              <a:lnSpc>
                <a:spcPct val="150000"/>
              </a:lnSpc>
              <a:buFont typeface="Wingdings" panose="05000000000000000000" charset="0"/>
              <a:buChar char="p"/>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每一个生命周期阶段，都会发布相应的事件，作为</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Spring</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的能力扩展点。</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p:cNvSpPr/>
          <p:nvPr/>
        </p:nvSpPr>
        <p:spPr>
          <a:xfrm>
            <a:off x="1809750" y="1130300"/>
            <a:ext cx="10029190" cy="5517515"/>
          </a:xfrm>
          <a:prstGeom prst="roundRect">
            <a:avLst>
              <a:gd name="adj" fmla="val 707"/>
            </a:avLst>
          </a:prstGeom>
          <a:ln>
            <a:solidFill>
              <a:schemeClr val="accent5">
                <a:lumMod val="75000"/>
              </a:schemeClr>
            </a:solidFill>
            <a:prstDash val="solid"/>
          </a:ln>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48" name="圆角矩形 47"/>
          <p:cNvSpPr/>
          <p:nvPr/>
        </p:nvSpPr>
        <p:spPr>
          <a:xfrm>
            <a:off x="8143875" y="1523365"/>
            <a:ext cx="2314575" cy="4908550"/>
          </a:xfrm>
          <a:prstGeom prst="roundRect">
            <a:avLst>
              <a:gd name="adj" fmla="val 3127"/>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圆角矩形 46"/>
          <p:cNvSpPr/>
          <p:nvPr/>
        </p:nvSpPr>
        <p:spPr>
          <a:xfrm>
            <a:off x="2669540" y="1512570"/>
            <a:ext cx="2314575" cy="4908550"/>
          </a:xfrm>
          <a:prstGeom prst="roundRect">
            <a:avLst>
              <a:gd name="adj" fmla="val 312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圆角矩形 44"/>
          <p:cNvSpPr/>
          <p:nvPr/>
        </p:nvSpPr>
        <p:spPr>
          <a:xfrm>
            <a:off x="5343525" y="1523365"/>
            <a:ext cx="2314575" cy="4908550"/>
          </a:xfrm>
          <a:prstGeom prst="roundRect">
            <a:avLst>
              <a:gd name="adj" fmla="val 3127"/>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5995035" y="1130300"/>
            <a:ext cx="1254760" cy="245110"/>
          </a:xfrm>
          <a:prstGeom prst="rect">
            <a:avLst/>
          </a:prstGeom>
          <a:noFill/>
        </p:spPr>
        <p:txBody>
          <a:bodyPr wrap="square" rtlCol="0" anchor="ctr" anchorCtr="0">
            <a:spAutoFit/>
          </a:bodyPr>
          <a:p>
            <a:pPr fontAlgn="ctr"/>
            <a:r>
              <a:rPr lang="en-US" sz="1000" b="1">
                <a:solidFill>
                  <a:schemeClr val="accent5">
                    <a:lumMod val="75000"/>
                  </a:schemeClr>
                </a:solidFill>
                <a:latin typeface="微软雅黑" panose="020B0503020204020204" pitchFamily="34" charset="-122"/>
                <a:ea typeface="微软雅黑" panose="020B0503020204020204" pitchFamily="34" charset="-122"/>
              </a:rPr>
              <a:t>Bean </a:t>
            </a:r>
            <a:r>
              <a:rPr lang="zh-CN" altLang="en-US" sz="1000" b="1">
                <a:solidFill>
                  <a:schemeClr val="accent5">
                    <a:lumMod val="75000"/>
                  </a:schemeClr>
                </a:solidFill>
                <a:latin typeface="微软雅黑" panose="020B0503020204020204" pitchFamily="34" charset="-122"/>
                <a:ea typeface="微软雅黑" panose="020B0503020204020204" pitchFamily="34" charset="-122"/>
              </a:rPr>
              <a:t>生命周期</a:t>
            </a:r>
            <a:endParaRPr lang="zh-CN" altLang="en-US" sz="1000" b="1">
              <a:solidFill>
                <a:schemeClr val="accent5">
                  <a:lumMod val="75000"/>
                </a:scheme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674289" y="255441"/>
            <a:ext cx="3724589" cy="526948"/>
          </a:xfrm>
        </p:spPr>
        <p:txBody>
          <a:bodyPr/>
          <a:lstStyle/>
          <a:p>
            <a:r>
              <a:rPr lang="zh-CN" altLang="en-US" sz="2800" dirty="0"/>
              <a:t>框架</a:t>
            </a:r>
            <a:r>
              <a:rPr lang="en-US" altLang="zh-CN" sz="2800" dirty="0"/>
              <a:t> - </a:t>
            </a:r>
            <a:r>
              <a:rPr lang="zh-CN" altLang="en-US" sz="2800" dirty="0"/>
              <a:t>功能设计</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2177415" cy="368300"/>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生命周期管理</a:t>
            </a:r>
            <a:endPar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 name="文本框 40"/>
          <p:cNvSpPr txBox="1"/>
          <p:nvPr/>
        </p:nvSpPr>
        <p:spPr>
          <a:xfrm>
            <a:off x="338455" y="3154045"/>
            <a:ext cx="878840" cy="275590"/>
          </a:xfrm>
          <a:prstGeom prst="rect">
            <a:avLst/>
          </a:prstGeom>
          <a:noFill/>
        </p:spPr>
        <p:txBody>
          <a:bodyPr wrap="square" rtlCol="0">
            <a:spAutoFit/>
          </a:bodyPr>
          <a:p>
            <a:r>
              <a:rPr lang="en-US" sz="1200" b="1">
                <a:solidFill>
                  <a:schemeClr val="accent5">
                    <a:lumMod val="75000"/>
                  </a:schemeClr>
                </a:solidFill>
                <a:latin typeface="微软雅黑" panose="020B0503020204020204" pitchFamily="34" charset="-122"/>
                <a:ea typeface="微软雅黑" panose="020B0503020204020204" pitchFamily="34" charset="-122"/>
              </a:rPr>
              <a:t>Spring</a:t>
            </a:r>
            <a:endParaRPr lang="en-US" sz="1200" b="1">
              <a:solidFill>
                <a:schemeClr val="accent5">
                  <a:lumMod val="7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183255" y="3032760"/>
            <a:ext cx="1429385" cy="462280"/>
          </a:xfrm>
          <a:prstGeom prst="roundRect">
            <a:avLst>
              <a:gd name="adj" fmla="val 7167"/>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nchorCtr="0"/>
          <a:p>
            <a:pPr algn="ctr" fontAlgn="ctr">
              <a:lnSpc>
                <a:spcPct val="150000"/>
              </a:lnSpc>
            </a:pPr>
            <a:r>
              <a:rPr lang="en-US" altLang="zh-CN" sz="900" b="1">
                <a:solidFill>
                  <a:schemeClr val="accent1">
                    <a:lumMod val="75000"/>
                  </a:schemeClr>
                </a:solidFill>
                <a:latin typeface="微软雅黑" panose="020B0503020204020204" pitchFamily="34" charset="-122"/>
                <a:ea typeface="微软雅黑" panose="020B0503020204020204" pitchFamily="34" charset="-122"/>
              </a:rPr>
              <a:t>2. Bean </a:t>
            </a:r>
            <a:r>
              <a:rPr lang="zh-CN" altLang="en-US" sz="900" b="1">
                <a:solidFill>
                  <a:schemeClr val="accent1">
                    <a:lumMod val="75000"/>
                  </a:schemeClr>
                </a:solidFill>
                <a:latin typeface="微软雅黑" panose="020B0503020204020204" pitchFamily="34" charset="-122"/>
                <a:ea typeface="微软雅黑" panose="020B0503020204020204" pitchFamily="34" charset="-122"/>
              </a:rPr>
              <a:t>实例化</a:t>
            </a:r>
            <a:endParaRPr lang="zh-CN" altLang="en-US" sz="900" b="1">
              <a:solidFill>
                <a:schemeClr val="accent1">
                  <a:lumMod val="75000"/>
                </a:schemeClr>
              </a:solidFill>
              <a:latin typeface="微软雅黑" panose="020B0503020204020204" pitchFamily="34" charset="-122"/>
              <a:ea typeface="微软雅黑" panose="020B0503020204020204" pitchFamily="34" charset="-122"/>
            </a:endParaRPr>
          </a:p>
          <a:p>
            <a:pPr algn="ctr" fontAlgn="ctr">
              <a:lnSpc>
                <a:spcPct val="150000"/>
              </a:lnSpc>
            </a:pPr>
            <a:r>
              <a:rPr lang="zh-CN" altLang="en-US" sz="900" b="1">
                <a:solidFill>
                  <a:schemeClr val="accent1">
                    <a:lumMod val="75000"/>
                  </a:schemeClr>
                </a:solidFill>
                <a:latin typeface="微软雅黑" panose="020B0503020204020204" pitchFamily="34" charset="-122"/>
                <a:ea typeface="微软雅黑" panose="020B0503020204020204" pitchFamily="34" charset="-122"/>
              </a:rPr>
              <a:t>前、中、后阶段</a:t>
            </a:r>
            <a:endParaRPr lang="zh-CN" altLang="en-US" sz="9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3182620" y="3850005"/>
            <a:ext cx="1429385" cy="462280"/>
          </a:xfrm>
          <a:prstGeom prst="roundRect">
            <a:avLst>
              <a:gd name="adj" fmla="val 7167"/>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nchorCtr="0"/>
          <a:p>
            <a:pPr algn="ctr" fontAlgn="ctr">
              <a:lnSpc>
                <a:spcPct val="150000"/>
              </a:lnSpc>
            </a:pPr>
            <a:r>
              <a:rPr lang="en-US" altLang="zh-CN" sz="900" b="1">
                <a:solidFill>
                  <a:schemeClr val="accent1">
                    <a:lumMod val="75000"/>
                  </a:schemeClr>
                </a:solidFill>
                <a:latin typeface="微软雅黑" panose="020B0503020204020204" pitchFamily="34" charset="-122"/>
                <a:ea typeface="微软雅黑" panose="020B0503020204020204" pitchFamily="34" charset="-122"/>
              </a:rPr>
              <a:t>3. Bean</a:t>
            </a:r>
            <a:r>
              <a:rPr lang="zh-CN" altLang="en-US" sz="900" b="1">
                <a:solidFill>
                  <a:schemeClr val="accent1">
                    <a:lumMod val="75000"/>
                  </a:schemeClr>
                </a:solidFill>
                <a:latin typeface="微软雅黑" panose="020B0503020204020204" pitchFamily="34" charset="-122"/>
                <a:ea typeface="微软雅黑" panose="020B0503020204020204" pitchFamily="34" charset="-122"/>
              </a:rPr>
              <a:t>属性赋值</a:t>
            </a:r>
            <a:endParaRPr lang="zh-CN" altLang="en-US" sz="900" b="1">
              <a:solidFill>
                <a:schemeClr val="accent1">
                  <a:lumMod val="75000"/>
                </a:schemeClr>
              </a:solidFill>
              <a:latin typeface="微软雅黑" panose="020B0503020204020204" pitchFamily="34" charset="-122"/>
              <a:ea typeface="微软雅黑" panose="020B0503020204020204" pitchFamily="34" charset="-122"/>
            </a:endParaRPr>
          </a:p>
          <a:p>
            <a:pPr algn="ctr" fontAlgn="ctr">
              <a:lnSpc>
                <a:spcPct val="150000"/>
              </a:lnSpc>
            </a:pPr>
            <a:r>
              <a:rPr lang="zh-CN" altLang="en-US" sz="900" b="1">
                <a:solidFill>
                  <a:schemeClr val="accent1">
                    <a:lumMod val="75000"/>
                  </a:schemeClr>
                </a:solidFill>
                <a:latin typeface="微软雅黑" panose="020B0503020204020204" pitchFamily="34" charset="-122"/>
                <a:ea typeface="微软雅黑" panose="020B0503020204020204" pitchFamily="34" charset="-122"/>
              </a:rPr>
              <a:t>前阶段</a:t>
            </a:r>
            <a:endParaRPr lang="zh-CN" altLang="en-US" sz="9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5753735" y="2118995"/>
            <a:ext cx="1525905" cy="435610"/>
          </a:xfrm>
          <a:prstGeom prst="roundRect">
            <a:avLst>
              <a:gd name="adj" fmla="val 7167"/>
            </a:avLst>
          </a:prstGeom>
          <a:solidFill>
            <a:schemeClr val="accent2">
              <a:lumMod val="20000"/>
              <a:lumOff val="80000"/>
            </a:schemeClr>
          </a:solidFill>
          <a:ln>
            <a:solidFill>
              <a:schemeClr val="accent2">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lnSpc>
                <a:spcPct val="150000"/>
              </a:lnSpc>
            </a:pPr>
            <a:r>
              <a:rPr lang="en-US" altLang="zh-CN" sz="900" b="1">
                <a:solidFill>
                  <a:schemeClr val="accent2">
                    <a:lumMod val="75000"/>
                  </a:schemeClr>
                </a:solidFill>
                <a:latin typeface="微软雅黑" panose="020B0503020204020204" pitchFamily="34" charset="-122"/>
                <a:ea typeface="微软雅黑" panose="020B0503020204020204" pitchFamily="34" charset="-122"/>
              </a:rPr>
              <a:t>4. Aware</a:t>
            </a:r>
            <a:endParaRPr lang="en-US" altLang="zh-CN" sz="900" b="1">
              <a:solidFill>
                <a:schemeClr val="accent2">
                  <a:lumMod val="7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900" b="1">
                <a:solidFill>
                  <a:schemeClr val="accent2">
                    <a:lumMod val="75000"/>
                  </a:schemeClr>
                </a:solidFill>
                <a:latin typeface="微软雅黑" panose="020B0503020204020204" pitchFamily="34" charset="-122"/>
                <a:ea typeface="微软雅黑" panose="020B0503020204020204" pitchFamily="34" charset="-122"/>
              </a:rPr>
              <a:t>接口</a:t>
            </a:r>
            <a:r>
              <a:rPr lang="zh-CN" sz="900" b="1">
                <a:solidFill>
                  <a:schemeClr val="accent2">
                    <a:lumMod val="75000"/>
                  </a:schemeClr>
                </a:solidFill>
                <a:latin typeface="微软雅黑" panose="020B0503020204020204" pitchFamily="34" charset="-122"/>
                <a:ea typeface="微软雅黑" panose="020B0503020204020204" pitchFamily="34" charset="-122"/>
              </a:rPr>
              <a:t>回调</a:t>
            </a:r>
            <a:endParaRPr lang="zh-CN" sz="900" b="1">
              <a:solidFill>
                <a:schemeClr val="accent2">
                  <a:lumMod val="75000"/>
                </a:schemeClr>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5747385" y="2886075"/>
            <a:ext cx="1525905" cy="487680"/>
          </a:xfrm>
          <a:prstGeom prst="roundRect">
            <a:avLst>
              <a:gd name="adj" fmla="val 7167"/>
            </a:avLst>
          </a:prstGeom>
          <a:solidFill>
            <a:schemeClr val="accent2">
              <a:lumMod val="20000"/>
              <a:lumOff val="80000"/>
            </a:schemeClr>
          </a:solidFill>
          <a:ln>
            <a:solidFill>
              <a:schemeClr val="accent2">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lnSpc>
                <a:spcPct val="150000"/>
              </a:lnSpc>
            </a:pPr>
            <a:r>
              <a:rPr lang="en-US" altLang="zh-CN" sz="900" b="1">
                <a:solidFill>
                  <a:schemeClr val="accent2">
                    <a:lumMod val="75000"/>
                  </a:schemeClr>
                </a:solidFill>
                <a:latin typeface="微软雅黑" panose="020B0503020204020204" pitchFamily="34" charset="-122"/>
                <a:ea typeface="微软雅黑" panose="020B0503020204020204" pitchFamily="34" charset="-122"/>
              </a:rPr>
              <a:t>5. </a:t>
            </a:r>
            <a:r>
              <a:rPr lang="en-US" sz="900" b="1">
                <a:solidFill>
                  <a:schemeClr val="accent2">
                    <a:lumMod val="75000"/>
                  </a:schemeClr>
                </a:solidFill>
                <a:latin typeface="微软雅黑" panose="020B0503020204020204" pitchFamily="34" charset="-122"/>
                <a:ea typeface="微软雅黑" panose="020B0503020204020204" pitchFamily="34" charset="-122"/>
              </a:rPr>
              <a:t>BeanPostProcessor</a:t>
            </a:r>
            <a:endParaRPr lang="en-US" sz="900" b="1">
              <a:solidFill>
                <a:schemeClr val="accent2">
                  <a:lumMod val="7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900" b="1">
                <a:solidFill>
                  <a:schemeClr val="accent2">
                    <a:lumMod val="75000"/>
                  </a:schemeClr>
                </a:solidFill>
                <a:latin typeface="微软雅黑" panose="020B0503020204020204" pitchFamily="34" charset="-122"/>
                <a:ea typeface="微软雅黑" panose="020B0503020204020204" pitchFamily="34" charset="-122"/>
              </a:rPr>
              <a:t>前置处理</a:t>
            </a:r>
            <a:endParaRPr lang="zh-CN" altLang="en-US" sz="900" b="1">
              <a:solidFill>
                <a:schemeClr val="accent2">
                  <a:lumMod val="75000"/>
                </a:schemeClr>
              </a:solidFill>
              <a:latin typeface="微软雅黑" panose="020B0503020204020204" pitchFamily="34" charset="-122"/>
              <a:ea typeface="微软雅黑" panose="020B0503020204020204" pitchFamily="34" charset="-122"/>
            </a:endParaRPr>
          </a:p>
        </p:txBody>
      </p:sp>
      <p:sp>
        <p:nvSpPr>
          <p:cNvPr id="33" name="圆角矩形 32"/>
          <p:cNvSpPr/>
          <p:nvPr/>
        </p:nvSpPr>
        <p:spPr>
          <a:xfrm>
            <a:off x="5753735" y="3723005"/>
            <a:ext cx="1525905" cy="487680"/>
          </a:xfrm>
          <a:prstGeom prst="roundRect">
            <a:avLst>
              <a:gd name="adj" fmla="val 7167"/>
            </a:avLst>
          </a:prstGeom>
          <a:solidFill>
            <a:schemeClr val="accent2">
              <a:lumMod val="20000"/>
              <a:lumOff val="80000"/>
            </a:schemeClr>
          </a:solidFill>
          <a:ln>
            <a:solidFill>
              <a:schemeClr val="accent2">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lnSpc>
                <a:spcPct val="150000"/>
              </a:lnSpc>
            </a:pPr>
            <a:r>
              <a:rPr lang="en-US" altLang="zh-CN" sz="900" b="1">
                <a:solidFill>
                  <a:schemeClr val="accent2">
                    <a:lumMod val="75000"/>
                  </a:schemeClr>
                </a:solidFill>
                <a:latin typeface="微软雅黑" panose="020B0503020204020204" pitchFamily="34" charset="-122"/>
                <a:ea typeface="微软雅黑" panose="020B0503020204020204" pitchFamily="34" charset="-122"/>
              </a:rPr>
              <a:t>6. InitializingBean </a:t>
            </a:r>
            <a:endParaRPr lang="en-US" altLang="zh-CN" sz="900" b="1">
              <a:solidFill>
                <a:schemeClr val="accent2">
                  <a:lumMod val="7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900" b="1">
                <a:solidFill>
                  <a:schemeClr val="accent2">
                    <a:lumMod val="75000"/>
                  </a:schemeClr>
                </a:solidFill>
                <a:latin typeface="微软雅黑" panose="020B0503020204020204" pitchFamily="34" charset="-122"/>
                <a:ea typeface="微软雅黑" panose="020B0503020204020204" pitchFamily="34" charset="-122"/>
              </a:rPr>
              <a:t>接口回调</a:t>
            </a:r>
            <a:endParaRPr lang="zh-CN" altLang="en-US" sz="900" b="1">
              <a:solidFill>
                <a:schemeClr val="accent2">
                  <a:lumMod val="75000"/>
                </a:schemeClr>
              </a:solidFill>
              <a:latin typeface="微软雅黑" panose="020B0503020204020204" pitchFamily="34" charset="-122"/>
              <a:ea typeface="微软雅黑" panose="020B0503020204020204" pitchFamily="34" charset="-122"/>
            </a:endParaRPr>
          </a:p>
        </p:txBody>
      </p:sp>
      <p:sp>
        <p:nvSpPr>
          <p:cNvPr id="34" name="圆角矩形 33"/>
          <p:cNvSpPr/>
          <p:nvPr/>
        </p:nvSpPr>
        <p:spPr>
          <a:xfrm>
            <a:off x="5753735" y="4657725"/>
            <a:ext cx="1525905" cy="487680"/>
          </a:xfrm>
          <a:prstGeom prst="roundRect">
            <a:avLst>
              <a:gd name="adj" fmla="val 7167"/>
            </a:avLst>
          </a:prstGeom>
          <a:solidFill>
            <a:schemeClr val="accent2">
              <a:lumMod val="20000"/>
              <a:lumOff val="80000"/>
            </a:schemeClr>
          </a:solidFill>
          <a:ln>
            <a:solidFill>
              <a:schemeClr val="accent2">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lnSpc>
                <a:spcPct val="150000"/>
              </a:lnSpc>
            </a:pPr>
            <a:r>
              <a:rPr lang="en-US" altLang="zh-CN" sz="900" b="1">
                <a:solidFill>
                  <a:schemeClr val="accent2">
                    <a:lumMod val="75000"/>
                  </a:schemeClr>
                </a:solidFill>
                <a:latin typeface="微软雅黑" panose="020B0503020204020204" pitchFamily="34" charset="-122"/>
                <a:ea typeface="微软雅黑" panose="020B0503020204020204" pitchFamily="34" charset="-122"/>
              </a:rPr>
              <a:t>7. </a:t>
            </a:r>
            <a:r>
              <a:rPr lang="en-US" sz="900" b="1">
                <a:solidFill>
                  <a:schemeClr val="accent2">
                    <a:lumMod val="75000"/>
                  </a:schemeClr>
                </a:solidFill>
                <a:latin typeface="微软雅黑" panose="020B0503020204020204" pitchFamily="34" charset="-122"/>
                <a:ea typeface="微软雅黑" panose="020B0503020204020204" pitchFamily="34" charset="-122"/>
              </a:rPr>
              <a:t>init-method</a:t>
            </a:r>
            <a:endParaRPr lang="en-US" sz="900" b="1">
              <a:solidFill>
                <a:schemeClr val="accent2">
                  <a:lumMod val="7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900" b="1">
                <a:solidFill>
                  <a:schemeClr val="accent2">
                    <a:lumMod val="75000"/>
                  </a:schemeClr>
                </a:solidFill>
                <a:latin typeface="微软雅黑" panose="020B0503020204020204" pitchFamily="34" charset="-122"/>
                <a:ea typeface="微软雅黑" panose="020B0503020204020204" pitchFamily="34" charset="-122"/>
              </a:rPr>
              <a:t>方法执行</a:t>
            </a:r>
            <a:endParaRPr lang="zh-CN" altLang="en-US" sz="900" b="1">
              <a:solidFill>
                <a:schemeClr val="accent2">
                  <a:lumMod val="75000"/>
                </a:schemeClr>
              </a:solidFill>
              <a:latin typeface="微软雅黑" panose="020B0503020204020204" pitchFamily="34" charset="-122"/>
              <a:ea typeface="微软雅黑" panose="020B0503020204020204" pitchFamily="34" charset="-122"/>
            </a:endParaRPr>
          </a:p>
        </p:txBody>
      </p:sp>
      <p:sp>
        <p:nvSpPr>
          <p:cNvPr id="37" name="圆角矩形 36"/>
          <p:cNvSpPr/>
          <p:nvPr/>
        </p:nvSpPr>
        <p:spPr>
          <a:xfrm>
            <a:off x="5753735" y="5592445"/>
            <a:ext cx="1525905" cy="487680"/>
          </a:xfrm>
          <a:prstGeom prst="roundRect">
            <a:avLst>
              <a:gd name="adj" fmla="val 7167"/>
            </a:avLst>
          </a:prstGeom>
          <a:solidFill>
            <a:schemeClr val="accent2">
              <a:lumMod val="20000"/>
              <a:lumOff val="80000"/>
            </a:schemeClr>
          </a:solidFill>
          <a:ln>
            <a:solidFill>
              <a:schemeClr val="accent2">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lnSpc>
                <a:spcPct val="150000"/>
              </a:lnSpc>
            </a:pPr>
            <a:r>
              <a:rPr lang="en-US" altLang="zh-CN" sz="900" b="1">
                <a:solidFill>
                  <a:schemeClr val="accent2">
                    <a:lumMod val="75000"/>
                  </a:schemeClr>
                </a:solidFill>
                <a:latin typeface="微软雅黑" panose="020B0503020204020204" pitchFamily="34" charset="-122"/>
                <a:ea typeface="微软雅黑" panose="020B0503020204020204" pitchFamily="34" charset="-122"/>
              </a:rPr>
              <a:t>8. </a:t>
            </a:r>
            <a:r>
              <a:rPr lang="en-US" sz="900" b="1">
                <a:solidFill>
                  <a:schemeClr val="accent2">
                    <a:lumMod val="75000"/>
                  </a:schemeClr>
                </a:solidFill>
                <a:latin typeface="微软雅黑" panose="020B0503020204020204" pitchFamily="34" charset="-122"/>
                <a:ea typeface="微软雅黑" panose="020B0503020204020204" pitchFamily="34" charset="-122"/>
              </a:rPr>
              <a:t>BeanPostProcessor</a:t>
            </a:r>
            <a:endParaRPr lang="en-US" sz="900" b="1">
              <a:solidFill>
                <a:schemeClr val="accent2">
                  <a:lumMod val="7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900" b="1">
                <a:solidFill>
                  <a:schemeClr val="accent2">
                    <a:lumMod val="75000"/>
                  </a:schemeClr>
                </a:solidFill>
                <a:latin typeface="微软雅黑" panose="020B0503020204020204" pitchFamily="34" charset="-122"/>
                <a:ea typeface="微软雅黑" panose="020B0503020204020204" pitchFamily="34" charset="-122"/>
              </a:rPr>
              <a:t>后置处理</a:t>
            </a:r>
            <a:endParaRPr lang="zh-CN" altLang="en-US" sz="900" b="1">
              <a:solidFill>
                <a:schemeClr val="accent2">
                  <a:lumMod val="75000"/>
                </a:schemeClr>
              </a:solidFill>
              <a:latin typeface="微软雅黑" panose="020B0503020204020204" pitchFamily="34" charset="-122"/>
              <a:ea typeface="微软雅黑" panose="020B0503020204020204" pitchFamily="34" charset="-122"/>
            </a:endParaRPr>
          </a:p>
        </p:txBody>
      </p:sp>
      <p:sp>
        <p:nvSpPr>
          <p:cNvPr id="38" name="圆角矩形 37"/>
          <p:cNvSpPr/>
          <p:nvPr/>
        </p:nvSpPr>
        <p:spPr>
          <a:xfrm>
            <a:off x="3182620" y="2143760"/>
            <a:ext cx="1429385" cy="462280"/>
          </a:xfrm>
          <a:prstGeom prst="roundRect">
            <a:avLst>
              <a:gd name="adj" fmla="val 7167"/>
            </a:avLst>
          </a:prstGeom>
          <a:solidFill>
            <a:schemeClr val="accent1">
              <a:lumMod val="20000"/>
              <a:lumOff val="80000"/>
            </a:schemeClr>
          </a:solidFill>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nchorCtr="0"/>
          <a:p>
            <a:pPr algn="ctr" fontAlgn="ctr">
              <a:lnSpc>
                <a:spcPct val="150000"/>
              </a:lnSpc>
            </a:pPr>
            <a:r>
              <a:rPr lang="en-US" altLang="zh-CN" sz="900" b="1">
                <a:solidFill>
                  <a:schemeClr val="accent1">
                    <a:lumMod val="75000"/>
                  </a:schemeClr>
                </a:solidFill>
                <a:latin typeface="微软雅黑" panose="020B0503020204020204" pitchFamily="34" charset="-122"/>
                <a:ea typeface="微软雅黑" panose="020B0503020204020204" pitchFamily="34" charset="-122"/>
              </a:rPr>
              <a:t>1. Bean Definition</a:t>
            </a:r>
            <a:endParaRPr lang="en-US" altLang="zh-CN" sz="900" b="1">
              <a:solidFill>
                <a:schemeClr val="accent1">
                  <a:lumMod val="75000"/>
                </a:schemeClr>
              </a:solidFill>
              <a:latin typeface="微软雅黑" panose="020B0503020204020204" pitchFamily="34" charset="-122"/>
              <a:ea typeface="微软雅黑" panose="020B0503020204020204" pitchFamily="34" charset="-122"/>
            </a:endParaRPr>
          </a:p>
          <a:p>
            <a:pPr algn="ctr" fontAlgn="ctr">
              <a:lnSpc>
                <a:spcPct val="150000"/>
              </a:lnSpc>
            </a:pPr>
            <a:r>
              <a:rPr lang="zh-CN" altLang="en-US" sz="900" b="1">
                <a:solidFill>
                  <a:schemeClr val="accent1">
                    <a:lumMod val="75000"/>
                  </a:schemeClr>
                </a:solidFill>
                <a:latin typeface="微软雅黑" panose="020B0503020204020204" pitchFamily="34" charset="-122"/>
                <a:ea typeface="微软雅黑" panose="020B0503020204020204" pitchFamily="34" charset="-122"/>
              </a:rPr>
              <a:t>配置、解析、注册</a:t>
            </a:r>
            <a:endParaRPr lang="zh-CN" altLang="en-US" sz="9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42" name="圆角矩形 41"/>
          <p:cNvSpPr/>
          <p:nvPr/>
        </p:nvSpPr>
        <p:spPr>
          <a:xfrm>
            <a:off x="8538210" y="2105660"/>
            <a:ext cx="1525905" cy="500380"/>
          </a:xfrm>
          <a:prstGeom prst="roundRect">
            <a:avLst>
              <a:gd name="adj" fmla="val 7167"/>
            </a:avLst>
          </a:prstGeom>
          <a:solidFill>
            <a:schemeClr val="tx2">
              <a:lumMod val="20000"/>
              <a:lumOff val="80000"/>
            </a:schemeClr>
          </a:solidFill>
          <a:ln>
            <a:solidFill>
              <a:schemeClr val="tx2">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lnSpc>
                <a:spcPct val="150000"/>
              </a:lnSpc>
            </a:pPr>
            <a:r>
              <a:rPr lang="en-US" altLang="zh-CN" sz="900" b="1">
                <a:solidFill>
                  <a:schemeClr val="bg2">
                    <a:lumMod val="25000"/>
                  </a:schemeClr>
                </a:solidFill>
                <a:latin typeface="微软雅黑" panose="020B0503020204020204" pitchFamily="34" charset="-122"/>
                <a:ea typeface="微软雅黑" panose="020B0503020204020204" pitchFamily="34" charset="-122"/>
              </a:rPr>
              <a:t>9. </a:t>
            </a:r>
            <a:r>
              <a:rPr sz="900" b="1">
                <a:solidFill>
                  <a:schemeClr val="bg2">
                    <a:lumMod val="25000"/>
                  </a:schemeClr>
                </a:solidFill>
                <a:latin typeface="微软雅黑" panose="020B0503020204020204" pitchFamily="34" charset="-122"/>
                <a:ea typeface="微软雅黑" panose="020B0503020204020204" pitchFamily="34" charset="-122"/>
              </a:rPr>
              <a:t>Destruction</a:t>
            </a:r>
            <a:endParaRPr sz="900" b="1">
              <a:solidFill>
                <a:schemeClr val="bg2">
                  <a:lumMod val="25000"/>
                </a:schemeClr>
              </a:solidFill>
              <a:latin typeface="微软雅黑" panose="020B0503020204020204" pitchFamily="34" charset="-122"/>
              <a:ea typeface="微软雅黑" panose="020B0503020204020204" pitchFamily="34" charset="-122"/>
            </a:endParaRPr>
          </a:p>
          <a:p>
            <a:pPr algn="ctr">
              <a:lnSpc>
                <a:spcPct val="150000"/>
              </a:lnSpc>
            </a:pPr>
            <a:r>
              <a:rPr lang="zh-CN" sz="900" b="1">
                <a:solidFill>
                  <a:schemeClr val="bg2">
                    <a:lumMod val="25000"/>
                  </a:schemeClr>
                </a:solidFill>
                <a:latin typeface="微软雅黑" panose="020B0503020204020204" pitchFamily="34" charset="-122"/>
                <a:ea typeface="微软雅黑" panose="020B0503020204020204" pitchFamily="34" charset="-122"/>
              </a:rPr>
              <a:t>接口回调</a:t>
            </a:r>
            <a:endParaRPr lang="zh-CN" sz="900" b="1">
              <a:solidFill>
                <a:schemeClr val="bg2">
                  <a:lumMod val="25000"/>
                </a:schemeClr>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8564245" y="2938145"/>
            <a:ext cx="1525905" cy="500380"/>
          </a:xfrm>
          <a:prstGeom prst="roundRect">
            <a:avLst>
              <a:gd name="adj" fmla="val 7167"/>
            </a:avLst>
          </a:prstGeom>
          <a:solidFill>
            <a:schemeClr val="tx2">
              <a:lumMod val="20000"/>
              <a:lumOff val="80000"/>
            </a:schemeClr>
          </a:solidFill>
          <a:ln>
            <a:solidFill>
              <a:schemeClr val="tx2">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lnSpc>
                <a:spcPct val="150000"/>
              </a:lnSpc>
            </a:pPr>
            <a:r>
              <a:rPr lang="en-US" altLang="zh-CN" sz="900" b="1">
                <a:solidFill>
                  <a:schemeClr val="bg2">
                    <a:lumMod val="25000"/>
                  </a:schemeClr>
                </a:solidFill>
                <a:latin typeface="微软雅黑" panose="020B0503020204020204" pitchFamily="34" charset="-122"/>
                <a:ea typeface="微软雅黑" panose="020B0503020204020204" pitchFamily="34" charset="-122"/>
              </a:rPr>
              <a:t>10. </a:t>
            </a:r>
            <a:r>
              <a:rPr sz="900" b="1">
                <a:solidFill>
                  <a:schemeClr val="bg2">
                    <a:lumMod val="25000"/>
                  </a:schemeClr>
                </a:solidFill>
                <a:latin typeface="微软雅黑" panose="020B0503020204020204" pitchFamily="34" charset="-122"/>
                <a:ea typeface="微软雅黑" panose="020B0503020204020204" pitchFamily="34" charset="-122"/>
              </a:rPr>
              <a:t>DisposableBean</a:t>
            </a:r>
            <a:endParaRPr sz="900" b="1">
              <a:solidFill>
                <a:schemeClr val="bg2">
                  <a:lumMod val="25000"/>
                </a:schemeClr>
              </a:solidFill>
              <a:latin typeface="微软雅黑" panose="020B0503020204020204" pitchFamily="34" charset="-122"/>
              <a:ea typeface="微软雅黑" panose="020B0503020204020204" pitchFamily="34" charset="-122"/>
            </a:endParaRPr>
          </a:p>
          <a:p>
            <a:pPr algn="ctr">
              <a:lnSpc>
                <a:spcPct val="150000"/>
              </a:lnSpc>
            </a:pPr>
            <a:r>
              <a:rPr lang="zh-CN" sz="900" b="1">
                <a:solidFill>
                  <a:schemeClr val="bg2">
                    <a:lumMod val="25000"/>
                  </a:schemeClr>
                </a:solidFill>
                <a:latin typeface="微软雅黑" panose="020B0503020204020204" pitchFamily="34" charset="-122"/>
                <a:ea typeface="微软雅黑" panose="020B0503020204020204" pitchFamily="34" charset="-122"/>
              </a:rPr>
              <a:t>接口回调</a:t>
            </a:r>
            <a:endParaRPr lang="zh-CN" sz="900" b="1">
              <a:solidFill>
                <a:schemeClr val="bg2">
                  <a:lumMod val="25000"/>
                </a:schemeClr>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8538210" y="3775075"/>
            <a:ext cx="1525905" cy="500380"/>
          </a:xfrm>
          <a:prstGeom prst="roundRect">
            <a:avLst>
              <a:gd name="adj" fmla="val 7167"/>
            </a:avLst>
          </a:prstGeom>
          <a:solidFill>
            <a:schemeClr val="tx2">
              <a:lumMod val="20000"/>
              <a:lumOff val="80000"/>
            </a:schemeClr>
          </a:solidFill>
          <a:ln>
            <a:solidFill>
              <a:schemeClr val="tx2">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p>
            <a:pPr algn="ctr">
              <a:lnSpc>
                <a:spcPct val="150000"/>
              </a:lnSpc>
            </a:pPr>
            <a:r>
              <a:rPr lang="en-US" altLang="zh-CN" sz="900" b="1">
                <a:solidFill>
                  <a:schemeClr val="bg2">
                    <a:lumMod val="25000"/>
                  </a:schemeClr>
                </a:solidFill>
                <a:latin typeface="微软雅黑" panose="020B0503020204020204" pitchFamily="34" charset="-122"/>
                <a:ea typeface="微软雅黑" panose="020B0503020204020204" pitchFamily="34" charset="-122"/>
              </a:rPr>
              <a:t>11. </a:t>
            </a:r>
            <a:r>
              <a:rPr lang="en-US" sz="900" b="1">
                <a:solidFill>
                  <a:schemeClr val="bg2">
                    <a:lumMod val="25000"/>
                  </a:schemeClr>
                </a:solidFill>
                <a:latin typeface="微软雅黑" panose="020B0503020204020204" pitchFamily="34" charset="-122"/>
                <a:ea typeface="微软雅黑" panose="020B0503020204020204" pitchFamily="34" charset="-122"/>
              </a:rPr>
              <a:t>destroy-method</a:t>
            </a:r>
            <a:endParaRPr sz="900" b="1">
              <a:solidFill>
                <a:schemeClr val="bg2">
                  <a:lumMod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900" b="1">
                <a:solidFill>
                  <a:schemeClr val="bg2">
                    <a:lumMod val="25000"/>
                  </a:schemeClr>
                </a:solidFill>
                <a:latin typeface="微软雅黑" panose="020B0503020204020204" pitchFamily="34" charset="-122"/>
                <a:ea typeface="微软雅黑" panose="020B0503020204020204" pitchFamily="34" charset="-122"/>
              </a:rPr>
              <a:t>方法执行</a:t>
            </a:r>
            <a:endParaRPr lang="zh-CN" altLang="en-US" sz="900" b="1">
              <a:solidFill>
                <a:schemeClr val="bg2">
                  <a:lumMod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398770" y="1572260"/>
            <a:ext cx="878840" cy="245110"/>
          </a:xfrm>
          <a:prstGeom prst="rect">
            <a:avLst/>
          </a:prstGeom>
          <a:noFill/>
        </p:spPr>
        <p:txBody>
          <a:bodyPr wrap="square" rtlCol="0">
            <a:spAutoFit/>
          </a:bodyPr>
          <a:p>
            <a:r>
              <a:rPr lang="zh-CN" altLang="en-US" sz="1000" b="1">
                <a:solidFill>
                  <a:schemeClr val="accent5">
                    <a:lumMod val="75000"/>
                  </a:schemeClr>
                </a:solidFill>
                <a:latin typeface="微软雅黑" panose="020B0503020204020204" pitchFamily="34" charset="-122"/>
                <a:ea typeface="微软雅黑" panose="020B0503020204020204" pitchFamily="34" charset="-122"/>
              </a:rPr>
              <a:t>初始化</a:t>
            </a:r>
            <a:endParaRPr lang="zh-CN" altLang="en-US" sz="1000" b="1">
              <a:solidFill>
                <a:schemeClr val="accent5">
                  <a:lumMod val="75000"/>
                </a:schemeClr>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2669540" y="1523365"/>
            <a:ext cx="735330" cy="245110"/>
          </a:xfrm>
          <a:prstGeom prst="rect">
            <a:avLst/>
          </a:prstGeom>
          <a:noFill/>
        </p:spPr>
        <p:txBody>
          <a:bodyPr wrap="square" rtlCol="0">
            <a:spAutoFit/>
          </a:bodyPr>
          <a:p>
            <a:r>
              <a:rPr lang="zh-CN" altLang="en-US" sz="1000" b="1">
                <a:solidFill>
                  <a:schemeClr val="accent5">
                    <a:lumMod val="75000"/>
                  </a:schemeClr>
                </a:solidFill>
                <a:latin typeface="微软雅黑" panose="020B0503020204020204" pitchFamily="34" charset="-122"/>
                <a:ea typeface="微软雅黑" panose="020B0503020204020204" pitchFamily="34" charset="-122"/>
              </a:rPr>
              <a:t>实例化</a:t>
            </a:r>
            <a:endParaRPr lang="zh-CN" altLang="en-US" sz="1000" b="1">
              <a:solidFill>
                <a:schemeClr val="accent5">
                  <a:lumMod val="75000"/>
                </a:schemeClr>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8200390" y="1562735"/>
            <a:ext cx="735330" cy="245110"/>
          </a:xfrm>
          <a:prstGeom prst="rect">
            <a:avLst/>
          </a:prstGeom>
          <a:noFill/>
        </p:spPr>
        <p:txBody>
          <a:bodyPr wrap="square" rtlCol="0">
            <a:spAutoFit/>
          </a:bodyPr>
          <a:p>
            <a:r>
              <a:rPr lang="zh-CN" altLang="en-US" sz="1000" b="1">
                <a:solidFill>
                  <a:schemeClr val="accent5">
                    <a:lumMod val="75000"/>
                  </a:schemeClr>
                </a:solidFill>
                <a:latin typeface="微软雅黑" panose="020B0503020204020204" pitchFamily="34" charset="-122"/>
                <a:ea typeface="微软雅黑" panose="020B0503020204020204" pitchFamily="34" charset="-122"/>
              </a:rPr>
              <a:t>销毁</a:t>
            </a:r>
            <a:endParaRPr lang="zh-CN" altLang="en-US" sz="1000" b="1">
              <a:solidFill>
                <a:schemeClr val="accent5">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4289" y="255441"/>
            <a:ext cx="3724589" cy="526948"/>
          </a:xfrm>
        </p:spPr>
        <p:txBody>
          <a:bodyPr/>
          <a:lstStyle/>
          <a:p>
            <a:r>
              <a:rPr lang="zh-CN" altLang="en-US" sz="2800" dirty="0"/>
              <a:t>框架</a:t>
            </a:r>
            <a:r>
              <a:rPr lang="en-US" altLang="zh-CN" sz="2800" dirty="0"/>
              <a:t> - </a:t>
            </a:r>
            <a:r>
              <a:rPr lang="zh-CN" altLang="en-US" sz="2800" dirty="0"/>
              <a:t>功能设计</a:t>
            </a:r>
            <a:endParaRPr lang="zh-CN" altLang="en-US" sz="2800" dirty="0"/>
          </a:p>
        </p:txBody>
      </p:sp>
      <p:sp>
        <p:nvSpPr>
          <p:cNvPr id="7" name="矩形 6"/>
          <p:cNvSpPr/>
          <p:nvPr/>
        </p:nvSpPr>
        <p:spPr>
          <a:xfrm>
            <a:off x="1432094" y="370655"/>
            <a:ext cx="68239"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6376" y="370655"/>
            <a:ext cx="1276066" cy="411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6"/>
          <p:cNvCxnSpPr/>
          <p:nvPr/>
        </p:nvCxnSpPr>
        <p:spPr>
          <a:xfrm>
            <a:off x="1674289" y="782389"/>
            <a:ext cx="36289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55" y="957580"/>
            <a:ext cx="2177415" cy="368300"/>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生命周期管理</a:t>
            </a:r>
            <a:endParaRPr lang="en-US" altLang="zh-CN" sz="1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descr="struts2"/>
          <p:cNvPicPr>
            <a:picLocks noChangeAspect="1"/>
          </p:cNvPicPr>
          <p:nvPr/>
        </p:nvPicPr>
        <p:blipFill>
          <a:blip r:embed="rId1"/>
          <a:stretch>
            <a:fillRect/>
          </a:stretch>
        </p:blipFill>
        <p:spPr>
          <a:xfrm>
            <a:off x="6751320" y="467995"/>
            <a:ext cx="5276850" cy="6184265"/>
          </a:xfrm>
          <a:prstGeom prst="rect">
            <a:avLst/>
          </a:prstGeom>
        </p:spPr>
      </p:pic>
      <p:sp>
        <p:nvSpPr>
          <p:cNvPr id="4" name="文本框 3"/>
          <p:cNvSpPr txBox="1"/>
          <p:nvPr/>
        </p:nvSpPr>
        <p:spPr>
          <a:xfrm>
            <a:off x="338455" y="1898650"/>
            <a:ext cx="5714365" cy="1476375"/>
          </a:xfrm>
          <a:prstGeom prst="rect">
            <a:avLst/>
          </a:prstGeom>
          <a:noFill/>
        </p:spPr>
        <p:txBody>
          <a:bodyPr wrap="square" rtlCol="0" anchor="t">
            <a:spAutoFit/>
          </a:bodyPr>
          <a:p>
            <a:pPr marL="171450" indent="-171450">
              <a:lnSpc>
                <a:spcPct val="150000"/>
              </a:lnSpc>
              <a:buFont typeface="Arial" panose="020B0604020202020204" pitchFamily="34" charset="0"/>
              <a:buChar char="•"/>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Struts2</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没有采用前端控制器模式，而是基于</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FilterDispatcher</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来实现的。</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基于这样的架构设计，</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Struts2</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Action</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，也就是</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Controller</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，是有状态的</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Bean</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Prototype</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类型。用完即销毁。</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Arial" panose="020B0604020202020204" pitchFamily="34" charset="0"/>
              <a:buChar char="•"/>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Struts2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框架内部也提供了</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@Inject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这样的依赖注入的功能。对应的也就是容器的能力。</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文本框 34"/>
          <p:cNvSpPr txBox="1"/>
          <p:nvPr/>
        </p:nvSpPr>
        <p:spPr>
          <a:xfrm>
            <a:off x="338455" y="4059555"/>
            <a:ext cx="5629275" cy="922020"/>
          </a:xfrm>
          <a:prstGeom prst="rect">
            <a:avLst/>
          </a:prstGeom>
          <a:noFill/>
        </p:spPr>
        <p:txBody>
          <a:bodyPr wrap="square" rtlCol="0" anchor="t">
            <a:spAutoFit/>
          </a:bodyPr>
          <a:p>
            <a:pPr marL="171450" indent="-171450">
              <a:lnSpc>
                <a:spcPct val="150000"/>
              </a:lnSpc>
              <a:buFont typeface="Wingdings" panose="05000000000000000000" charset="0"/>
              <a:buChar char="p"/>
            </a:pPr>
            <a:r>
              <a:rPr lang="zh-CN" sz="1200">
                <a:latin typeface="微软雅黑" panose="020B0503020204020204" pitchFamily="34" charset="-122"/>
                <a:ea typeface="微软雅黑" panose="020B0503020204020204" pitchFamily="34" charset="-122"/>
                <a:cs typeface="微软雅黑" panose="020B0503020204020204" pitchFamily="34" charset="-122"/>
              </a:rPr>
              <a:t>这样的设计风格，性能上比起</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Servlet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SpringMVC</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来怎么样？</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Wingdings" panose="05000000000000000000" charset="0"/>
              <a:buChar char="p"/>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对比不同的软件设计模式，大家觉得风格好与不好，都有什么评判标准？</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Wingdings" panose="05000000000000000000" charset="0"/>
              <a:buChar char="p"/>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在业务开发中，有状态的</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Bean</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的使用场景是什么样的？这样的设计真的好吗？</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4077970" y="1003935"/>
            <a:ext cx="2094865" cy="275590"/>
          </a:xfrm>
          <a:prstGeom prst="rect">
            <a:avLst/>
          </a:prstGeom>
          <a:noFill/>
        </p:spPr>
        <p:txBody>
          <a:bodyPr wrap="square" rtlCol="0">
            <a:spAutoFit/>
          </a:bodyPr>
          <a:p>
            <a:pPr marL="171450" indent="-171450">
              <a:buFont typeface="Wingdings" panose="05000000000000000000" charset="0"/>
              <a:buChar char="ü"/>
            </a:pPr>
            <a:r>
              <a:rPr lang="zh-CN" altLang="en-US" sz="1200" b="1">
                <a:solidFill>
                  <a:schemeClr val="accent2">
                    <a:lumMod val="50000"/>
                  </a:schemeClr>
                </a:solidFill>
                <a:latin typeface="微软雅黑" panose="020B0503020204020204" pitchFamily="34" charset="-122"/>
                <a:ea typeface="微软雅黑" panose="020B0503020204020204" pitchFamily="34" charset="-122"/>
              </a:rPr>
              <a:t>极具特色的设计风格</a:t>
            </a:r>
            <a:endParaRPr lang="zh-CN" altLang="en-US" sz="1200" b="1">
              <a:solidFill>
                <a:schemeClr val="accent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UNIT_TABLE_BEAUTIFY" val="smartTable{a995c1fe-2fde-4df0-8ae4-9246021dcefc}"/>
  <p:tag name="TABLE_ENDDRAG_ORIGIN_RECT" val="408*150"/>
  <p:tag name="TABLE_ENDDRAG_RECT" val="26*358*408*150"/>
</p:tagLst>
</file>

<file path=ppt/tags/tag2.xml><?xml version="1.0" encoding="utf-8"?>
<p:tagLst xmlns:p="http://schemas.openxmlformats.org/presentationml/2006/main">
  <p:tag name="KSO_WM_UNIT_TABLE_BEAUTIFY" val="smartTable{e8349c8e-70f8-4ca8-a235-5303d16a1265}"/>
</p:tagLst>
</file>

<file path=ppt/tags/tag3.xml><?xml version="1.0" encoding="utf-8"?>
<p:tagLst xmlns:p="http://schemas.openxmlformats.org/presentationml/2006/main">
  <p:tag name="KSO_WM_UNIT_PLACING_PICTURE_USER_VIEWPORT" val="{&quot;height&quot;:9510,&quot;width&quot;:18670}"/>
</p:tagLst>
</file>

<file path=ppt/tags/tag4.xml><?xml version="1.0" encoding="utf-8"?>
<p:tagLst xmlns:p="http://schemas.openxmlformats.org/presentationml/2006/main">
  <p:tag name="KSO_WM_UNIT_TABLE_BEAUTIFY" val="smartTable{7c83b747-6e62-48ea-ab91-521017adb216}"/>
  <p:tag name="TABLE_ENDDRAG_ORIGIN_RECT" val="440*264"/>
  <p:tag name="TABLE_ENDDRAG_RECT" val="25*146*440*264"/>
</p:tagLst>
</file>

<file path=ppt/tags/tag5.xml><?xml version="1.0" encoding="utf-8"?>
<p:tagLst xmlns:p="http://schemas.openxmlformats.org/presentationml/2006/main">
  <p:tag name="KSO_WM_UNIT_TABLE_BEAUTIFY" val="smartTable{04ec00b6-d10a-4c57-83f6-cce91c6174f0}"/>
  <p:tag name="TABLE_ENDDRAG_ORIGIN_RECT" val="459*256"/>
  <p:tag name="TABLE_ENDDRAG_RECT" val="127*216*459*256"/>
</p:tagLst>
</file>

<file path=ppt/tags/tag6.xml><?xml version="1.0" encoding="utf-8"?>
<p:tagLst xmlns:p="http://schemas.openxmlformats.org/presentationml/2006/main">
  <p:tag name="KSO_WM_UNIT_PLACING_PICTURE_USER_VIEWPORT" val="{&quot;height&quot;:6578,&quot;width&quot;:1335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7952</Words>
  <Application>WPS 演示</Application>
  <PresentationFormat>自定义</PresentationFormat>
  <Paragraphs>963</Paragraphs>
  <Slides>53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53</vt:i4>
      </vt:variant>
    </vt:vector>
  </HeadingPairs>
  <TitlesOfParts>
    <vt:vector size="63" baseType="lpstr">
      <vt:lpstr>Arial</vt:lpstr>
      <vt:lpstr>宋体</vt:lpstr>
      <vt:lpstr>Wingdings</vt:lpstr>
      <vt:lpstr>微软雅黑</vt:lpstr>
      <vt:lpstr>Wingdings</vt:lpstr>
      <vt:lpstr>Calibri</vt:lpstr>
      <vt:lpstr>Arial Unicode MS</vt:lpstr>
      <vt:lpstr>等线</vt:lpstr>
      <vt:lpstr>Calibri Light</vt:lpstr>
      <vt:lpstr>Office 主题</vt:lpstr>
      <vt:lpstr>PowerPoint 演示文稿</vt:lpstr>
      <vt:lpstr>框架</vt:lpstr>
      <vt:lpstr>框架 - 面向对象</vt:lpstr>
      <vt:lpstr>框架 - 设计原则</vt:lpstr>
      <vt:lpstr>框架 - 功能设计</vt:lpstr>
      <vt:lpstr>框架 - 功能设计</vt:lpstr>
      <vt:lpstr>框架 - 功能设计</vt:lpstr>
      <vt:lpstr>框架 - 功能设计</vt:lpstr>
      <vt:lpstr>框架 - 功能设计</vt:lpstr>
      <vt:lpstr>框架 - 功能设计</vt:lpstr>
      <vt:lpstr>框架 - 功能设计</vt:lpstr>
      <vt:lpstr>框架 - 功能设计</vt:lpstr>
      <vt:lpstr>框架 - 功能设计</vt:lpstr>
      <vt:lpstr>框架 - 功能设计</vt:lpstr>
      <vt:lpstr>框架 - 功能设计</vt:lpstr>
      <vt:lpstr>框架 - 功能设计</vt:lpstr>
      <vt:lpstr>框架 - 功能设计</vt:lpstr>
      <vt:lpstr>框架 - 功能设计</vt:lpstr>
      <vt:lpstr>框架 - 功能设计</vt:lpstr>
      <vt:lpstr>框架 - 功能设计</vt:lpstr>
      <vt:lpstr>框架 - 功能设计</vt:lpstr>
      <vt:lpstr>框架 - 功能设计</vt:lpstr>
      <vt:lpstr>架构模式</vt:lpstr>
      <vt:lpstr>架构模式 - Evolutionary Architectures</vt:lpstr>
      <vt:lpstr>架构模式 - Pace Layered Architecture</vt:lpstr>
      <vt:lpstr>架构模式 - Pace Layered Architecture</vt:lpstr>
      <vt:lpstr>架构模式 - Pace Layered Architecture</vt:lpstr>
      <vt:lpstr>架构模式 - Clean Architecture</vt:lpstr>
      <vt:lpstr>架构模式 - Onion Architecture </vt:lpstr>
      <vt:lpstr>架构模式 - Hexagonal Architecture </vt:lpstr>
      <vt:lpstr>架构模式 - MVC </vt:lpstr>
      <vt:lpstr>架构模式 - 无状态</vt:lpstr>
      <vt:lpstr>架构模式 - Restful</vt:lpstr>
      <vt:lpstr>架构模式 - OSGI</vt:lpstr>
      <vt:lpstr>架构模式 - 分布式</vt:lpstr>
      <vt:lpstr>架构模式 -  SOA vs. 微服务</vt:lpstr>
      <vt:lpstr>架构模式 - SOA</vt:lpstr>
      <vt:lpstr>架构模式 - 微服务</vt:lpstr>
      <vt:lpstr>架构模式 - CQRS</vt:lpstr>
      <vt:lpstr>架构模式 - 云原生</vt:lpstr>
      <vt:lpstr>架构模式 - Service Mesh</vt:lpstr>
      <vt:lpstr>架构模式 - Serverless</vt:lpstr>
      <vt:lpstr>架构模式 - 中台</vt:lpstr>
      <vt:lpstr>架构模式 - SaaS</vt:lpstr>
      <vt:lpstr>模型设计 - DDD</vt:lpstr>
      <vt:lpstr>模型设计 - 业务</vt:lpstr>
      <vt:lpstr>软件分层 - 模块</vt:lpstr>
      <vt:lpstr>软件分层 - 服务</vt:lpstr>
      <vt:lpstr>Spring技术栈</vt:lpstr>
      <vt:lpstr>Spring Micro Framework</vt:lpstr>
      <vt:lpstr>预留页</vt:lpstr>
      <vt:lpstr>预留页</vt:lpstr>
      <vt:lpstr>PowerPoint 演示文稿</vt:lpstr>
    </vt:vector>
  </TitlesOfParts>
  <Company>dossp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xs gao</dc:creator>
  <cp:lastModifiedBy>囊子</cp:lastModifiedBy>
  <cp:revision>3418</cp:revision>
  <dcterms:created xsi:type="dcterms:W3CDTF">2022-04-06T14:32:00Z</dcterms:created>
  <dcterms:modified xsi:type="dcterms:W3CDTF">2022-04-21T04:16:37Z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79D7452016E74A039AF5104AE741248F</vt:lpwstr>
  </property>
  <property fmtid="{D5CDD505-2E9C-101B-9397-08002B2CF9AE}" pid="3" name="KSOProductBuildVer">
    <vt:lpwstr>2052-11.1.0.11636</vt:lpwstr>
  </property>
</Properties>
</file>