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69" r:id="rId7"/>
    <p:sldId id="260" r:id="rId8"/>
    <p:sldId id="258" r:id="rId9"/>
    <p:sldId id="272" r:id="rId10"/>
    <p:sldId id="271" r:id="rId11"/>
    <p:sldId id="270" r:id="rId12"/>
    <p:sldId id="273" r:id="rId13"/>
    <p:sldId id="274" r:id="rId14"/>
    <p:sldId id="296" r:id="rId15"/>
    <p:sldId id="277" r:id="rId16"/>
    <p:sldId id="287" r:id="rId17"/>
    <p:sldId id="288" r:id="rId18"/>
    <p:sldId id="278" r:id="rId19"/>
    <p:sldId id="279" r:id="rId20"/>
    <p:sldId id="307" r:id="rId21"/>
    <p:sldId id="308" r:id="rId22"/>
    <p:sldId id="309" r:id="rId23"/>
    <p:sldId id="310" r:id="rId24"/>
    <p:sldId id="336" r:id="rId25"/>
    <p:sldId id="276" r:id="rId26"/>
    <p:sldId id="280" r:id="rId27"/>
    <p:sldId id="297" r:id="rId28"/>
    <p:sldId id="290" r:id="rId29"/>
    <p:sldId id="291" r:id="rId30"/>
    <p:sldId id="281" r:id="rId31"/>
    <p:sldId id="282" r:id="rId32"/>
    <p:sldId id="299" r:id="rId33"/>
    <p:sldId id="300" r:id="rId34"/>
    <p:sldId id="302" r:id="rId35"/>
    <p:sldId id="304" r:id="rId36"/>
    <p:sldId id="301" r:id="rId37"/>
    <p:sldId id="305" r:id="rId38"/>
    <p:sldId id="306" r:id="rId39"/>
    <p:sldId id="275" r:id="rId40"/>
    <p:sldId id="283" r:id="rId41"/>
    <p:sldId id="298" r:id="rId42"/>
    <p:sldId id="292" r:id="rId43"/>
    <p:sldId id="293" r:id="rId44"/>
    <p:sldId id="294" r:id="rId45"/>
    <p:sldId id="284" r:id="rId46"/>
    <p:sldId id="285" r:id="rId47"/>
    <p:sldId id="286" r:id="rId48"/>
    <p:sldId id="295" r:id="rId49"/>
    <p:sldId id="259"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0719A8C-CE32-468A-A376-38152692F3E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MySql</a:t>
            </a:r>
            <a:r>
              <a:rPr lang="zh-CN" altLang="en-US">
                <a:sym typeface="+mn-ea"/>
              </a:rPr>
              <a:t>的</a:t>
            </a:r>
            <a:r>
              <a:rPr lang="en-US" altLang="zh-CN">
                <a:sym typeface="+mn-ea"/>
              </a:rPr>
              <a:t>8</a:t>
            </a:r>
            <a:r>
              <a:rPr lang="zh-CN" altLang="en-US">
                <a:sym typeface="+mn-ea"/>
              </a:rPr>
              <a:t>小时问题：</a:t>
            </a:r>
            <a:br>
              <a:rPr lang="zh-CN" altLang="en-US">
                <a:sym typeface="+mn-ea"/>
              </a:rPr>
            </a:br>
            <a:r>
              <a:rPr lang="zh-CN" altLang="en-US">
                <a:sym typeface="+mn-ea"/>
              </a:rPr>
              <a:t>com.mysql.cj.jdbc.exceptions.CommunicationsException: The last packet successfully received from the server was 39,819 milliseconds ago. The last packet sent successfully to the server was 39,819 milliseconds ago. is longer than the server configured value of 'wait_timeout'. You should consider either expiring and/or testing connection validity before use in your application, increasing the server configured values for client timeouts, or using the Connector/J connection property 'autoReconnect=true' to avoid this problem.</a:t>
            </a:r>
            <a:endParaRPr lang="zh-CN" altLang="en-US">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MySql</a:t>
            </a:r>
            <a:r>
              <a:rPr lang="zh-CN" altLang="en-US">
                <a:sym typeface="+mn-ea"/>
              </a:rPr>
              <a:t>的</a:t>
            </a:r>
            <a:r>
              <a:rPr lang="en-US" altLang="zh-CN">
                <a:sym typeface="+mn-ea"/>
              </a:rPr>
              <a:t>8</a:t>
            </a:r>
            <a:r>
              <a:rPr lang="zh-CN" altLang="en-US">
                <a:sym typeface="+mn-ea"/>
              </a:rPr>
              <a:t>小时问题：</a:t>
            </a:r>
            <a:br>
              <a:rPr lang="zh-CN" altLang="en-US">
                <a:sym typeface="+mn-ea"/>
              </a:rPr>
            </a:br>
            <a:r>
              <a:rPr lang="zh-CN" altLang="en-US">
                <a:sym typeface="+mn-ea"/>
              </a:rPr>
              <a:t>com.mysql.cj.jdbc.exceptions.CommunicationsException: The last packet successfully received from the server was 39,819 milliseconds ago. The last packet sent successfully to the server was 39,819 milliseconds ago. is longer than the server configured value of 'wait_timeout'. You should consider either expiring and/or testing connection validity before use in your application, increasing the server configured values for client timeouts, or using the Connector/J connection property 'autoReconnect=true' to avoid this problem.</a:t>
            </a:r>
            <a:endParaRPr lang="zh-CN" altLang="en-US">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MySql</a:t>
            </a:r>
            <a:r>
              <a:rPr lang="zh-CN" altLang="en-US">
                <a:sym typeface="+mn-ea"/>
              </a:rPr>
              <a:t>的</a:t>
            </a:r>
            <a:r>
              <a:rPr lang="en-US" altLang="zh-CN">
                <a:sym typeface="+mn-ea"/>
              </a:rPr>
              <a:t>8</a:t>
            </a:r>
            <a:r>
              <a:rPr lang="zh-CN" altLang="en-US">
                <a:sym typeface="+mn-ea"/>
              </a:rPr>
              <a:t>小时问题：</a:t>
            </a:r>
            <a:br>
              <a:rPr lang="zh-CN" altLang="en-US">
                <a:sym typeface="+mn-ea"/>
              </a:rPr>
            </a:br>
            <a:r>
              <a:rPr lang="zh-CN" altLang="en-US">
                <a:sym typeface="+mn-ea"/>
              </a:rPr>
              <a:t>com.mysql.cj.jdbc.exceptions.CommunicationsException: The last packet successfully received from the server was 39,819 milliseconds ago. The last packet sent successfully to the server was 39,819 milliseconds ago. is longer than the server configured value of 'wait_timeout'. You should consider either expiring and/or testing connection validity before use in your application, increasing the server configured values for client timeouts, or using the Connector/J connection property 'autoReconnect=true' to avoid this problem.</a:t>
            </a:r>
            <a:endParaRPr lang="zh-CN" altLang="en-US">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MySql</a:t>
            </a:r>
            <a:r>
              <a:rPr lang="zh-CN" altLang="en-US">
                <a:sym typeface="+mn-ea"/>
              </a:rPr>
              <a:t>的</a:t>
            </a:r>
            <a:r>
              <a:rPr lang="en-US" altLang="zh-CN">
                <a:sym typeface="+mn-ea"/>
              </a:rPr>
              <a:t>8</a:t>
            </a:r>
            <a:r>
              <a:rPr lang="zh-CN" altLang="en-US">
                <a:sym typeface="+mn-ea"/>
              </a:rPr>
              <a:t>小时问题：</a:t>
            </a:r>
            <a:br>
              <a:rPr lang="zh-CN" altLang="en-US">
                <a:sym typeface="+mn-ea"/>
              </a:rPr>
            </a:br>
            <a:r>
              <a:rPr lang="zh-CN" altLang="en-US">
                <a:sym typeface="+mn-ea"/>
              </a:rPr>
              <a:t>com.mysql.cj.jdbc.exceptions.CommunicationsException: The last packet successfully received from the server was 39,819 milliseconds ago. The last packet sent successfully to the server was 39,819 milliseconds ago. is longer than the server configured value of 'wait_timeout'. You should consider either expiring and/or testing connection validity before use in your application, increasing the server configured values for client timeouts, or using the Connector/J connection property 'autoReconnect=true' to avoid this problem.</a:t>
            </a:r>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MySql</a:t>
            </a:r>
            <a:r>
              <a:rPr lang="zh-CN" altLang="en-US">
                <a:sym typeface="+mn-ea"/>
              </a:rPr>
              <a:t>的</a:t>
            </a:r>
            <a:r>
              <a:rPr lang="en-US" altLang="zh-CN">
                <a:sym typeface="+mn-ea"/>
              </a:rPr>
              <a:t>8</a:t>
            </a:r>
            <a:r>
              <a:rPr lang="zh-CN" altLang="en-US">
                <a:sym typeface="+mn-ea"/>
              </a:rPr>
              <a:t>小时问题：</a:t>
            </a:r>
            <a:br>
              <a:rPr lang="zh-CN" altLang="en-US">
                <a:sym typeface="+mn-ea"/>
              </a:rPr>
            </a:br>
            <a:r>
              <a:rPr lang="zh-CN" altLang="en-US">
                <a:sym typeface="+mn-ea"/>
              </a:rPr>
              <a:t>com.mysql.cj.jdbc.exceptions.CommunicationsException: The last packet successfully received from the server was 39,819 milliseconds ago. The last packet sent successfully to the server was 39,819 milliseconds ago. is longer than the server configured value of 'wait_timeout'. You should consider either expiring and/or testing connection validity before use in your application, increasing the server configured values for client timeouts, or using the Connector/J connection property 'autoReconnect=true' to avoid this problem.</a:t>
            </a:r>
            <a:endParaRPr lang="zh-CN" altLang="en-US">
              <a:sym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MySql</a:t>
            </a:r>
            <a:r>
              <a:rPr lang="zh-CN" altLang="en-US">
                <a:sym typeface="+mn-ea"/>
              </a:rPr>
              <a:t>的</a:t>
            </a:r>
            <a:r>
              <a:rPr lang="en-US" altLang="zh-CN">
                <a:sym typeface="+mn-ea"/>
              </a:rPr>
              <a:t>8</a:t>
            </a:r>
            <a:r>
              <a:rPr lang="zh-CN" altLang="en-US">
                <a:sym typeface="+mn-ea"/>
              </a:rPr>
              <a:t>小时问题：</a:t>
            </a:r>
            <a:br>
              <a:rPr lang="zh-CN" altLang="en-US">
                <a:sym typeface="+mn-ea"/>
              </a:rPr>
            </a:br>
            <a:r>
              <a:rPr lang="zh-CN" altLang="en-US">
                <a:sym typeface="+mn-ea"/>
              </a:rPr>
              <a:t>com.mysql.cj.jdbc.exceptions.CommunicationsException: The last packet successfully received from the server was 39,819 milliseconds ago. The last packet sent successfully to the server was 39,819 milliseconds ago. is longer than the server configured value of 'wait_timeout'. You should consider either expiring and/or testing connection validity before use in your application, increasing the server configured values for client timeouts, or using the Connector/J connection property 'autoReconnect=true' to avoid this problem.</a:t>
            </a:r>
            <a:endParaRPr lang="zh-CN" altLang="en-US">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MySql</a:t>
            </a:r>
            <a:r>
              <a:rPr lang="zh-CN" altLang="en-US">
                <a:sym typeface="+mn-ea"/>
              </a:rPr>
              <a:t>的</a:t>
            </a:r>
            <a:r>
              <a:rPr lang="en-US" altLang="zh-CN">
                <a:sym typeface="+mn-ea"/>
              </a:rPr>
              <a:t>8</a:t>
            </a:r>
            <a:r>
              <a:rPr lang="zh-CN" altLang="en-US">
                <a:sym typeface="+mn-ea"/>
              </a:rPr>
              <a:t>小时问题：</a:t>
            </a:r>
            <a:br>
              <a:rPr lang="zh-CN" altLang="en-US">
                <a:sym typeface="+mn-ea"/>
              </a:rPr>
            </a:br>
            <a:r>
              <a:rPr lang="zh-CN" altLang="en-US">
                <a:sym typeface="+mn-ea"/>
              </a:rPr>
              <a:t>com.mysql.cj.jdbc.exceptions.CommunicationsException: The last packet successfully received from the server was 39,819 milliseconds ago. The last packet sent successfully to the server was 39,819 milliseconds ago. is longer than the server configured value of 'wait_timeout'. You should consider either expiring and/or testing connection validity before use in your application, increasing the server configured values for client timeouts, or using the Connector/J connection property 'autoReconnect=true' to avoid this problem.</a:t>
            </a:r>
            <a:endParaRPr lang="zh-CN" altLang="en-US">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MySql</a:t>
            </a:r>
            <a:r>
              <a:rPr lang="zh-CN" altLang="en-US">
                <a:sym typeface="+mn-ea"/>
              </a:rPr>
              <a:t>的</a:t>
            </a:r>
            <a:r>
              <a:rPr lang="en-US" altLang="zh-CN">
                <a:sym typeface="+mn-ea"/>
              </a:rPr>
              <a:t>8</a:t>
            </a:r>
            <a:r>
              <a:rPr lang="zh-CN" altLang="en-US">
                <a:sym typeface="+mn-ea"/>
              </a:rPr>
              <a:t>小时问题：</a:t>
            </a:r>
            <a:br>
              <a:rPr lang="zh-CN" altLang="en-US">
                <a:sym typeface="+mn-ea"/>
              </a:rPr>
            </a:br>
            <a:r>
              <a:rPr lang="zh-CN" altLang="en-US">
                <a:sym typeface="+mn-ea"/>
              </a:rPr>
              <a:t>com.mysql.cj.jdbc.exceptions.CommunicationsException: The last packet successfully received from the server was 39,819 milliseconds ago. The last packet sent successfully to the server was 39,819 milliseconds ago. is longer than the server configured value of 'wait_timeout'. You should consider either expiring and/or testing connection validity before use in your application, increasing the server configured values for client timeouts, or using the Connector/J connection property 'autoReconnect=true' to avoid this problem.</a:t>
            </a:r>
            <a:endParaRPr lang="zh-CN" altLang="en-US">
              <a:sym typeface="+mn-e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1. OOM, Java</a:t>
            </a:r>
            <a:r>
              <a:rPr lang="zh-CN" altLang="en-US">
                <a:sym typeface="+mn-ea"/>
              </a:rPr>
              <a:t>启动配置，高效的代码</a:t>
            </a:r>
            <a:endParaRPr lang="zh-CN" altLang="en-US">
              <a:sym typeface="+mn-ea"/>
            </a:endParaRPr>
          </a:p>
          <a:p>
            <a:r>
              <a:rPr lang="en-US" altLang="zh-CN">
                <a:sym typeface="+mn-ea"/>
              </a:rPr>
              <a:t>2. 160w</a:t>
            </a:r>
            <a:r>
              <a:rPr lang="zh-CN" altLang="en-US">
                <a:sym typeface="+mn-ea"/>
              </a:rPr>
              <a:t>优化</a:t>
            </a:r>
            <a:endParaRPr lang="zh-CN" altLang="en-US">
              <a:sym typeface="+mn-ea"/>
            </a:endParaRPr>
          </a:p>
          <a:p>
            <a:r>
              <a:rPr lang="en-US" altLang="zh-CN">
                <a:sym typeface="+mn-ea"/>
              </a:rPr>
              <a:t>3. </a:t>
            </a:r>
            <a:r>
              <a:rPr lang="zh-CN" altLang="en-US">
                <a:sym typeface="+mn-ea"/>
              </a:rPr>
              <a:t>依赖越多，但是又不完全了解，不可控的地方就越多，那么出问题的地方越多</a:t>
            </a:r>
            <a:endParaRPr lang="zh-CN" altLang="en-US">
              <a:sym typeface="+mn-ea"/>
            </a:endParaRPr>
          </a:p>
          <a:p>
            <a:r>
              <a:rPr lang="en-US" altLang="zh-CN">
                <a:sym typeface="+mn-ea"/>
              </a:rPr>
              <a:t>4. redisson</a:t>
            </a:r>
            <a:r>
              <a:rPr lang="zh-CN" altLang="en-US">
                <a:sym typeface="+mn-ea"/>
              </a:rPr>
              <a:t>、</a:t>
            </a:r>
            <a:r>
              <a:rPr lang="en-US" altLang="zh-CN">
                <a:sym typeface="+mn-ea"/>
              </a:rPr>
              <a:t>mybatis</a:t>
            </a:r>
            <a:r>
              <a:rPr lang="zh-CN" altLang="en-US">
                <a:sym typeface="+mn-ea"/>
              </a:rPr>
              <a:t>、</a:t>
            </a:r>
            <a:r>
              <a:rPr lang="en-US" altLang="zh-CN">
                <a:sym typeface="+mn-ea"/>
              </a:rPr>
              <a:t>rocketmq</a:t>
            </a:r>
            <a:endParaRPr lang="en-US" altLang="zh-CN">
              <a:sym typeface="+mn-ea"/>
            </a:endParaRPr>
          </a:p>
          <a:p>
            <a:r>
              <a:rPr lang="en-US" altLang="zh-CN">
                <a:sym typeface="+mn-ea"/>
              </a:rPr>
              <a:t>6. </a:t>
            </a:r>
            <a:r>
              <a:rPr lang="zh-CN" altLang="en-US">
                <a:sym typeface="+mn-ea"/>
              </a:rPr>
              <a:t>看两层问题，只做一层的事</a:t>
            </a:r>
            <a:endParaRPr lang="zh-CN" altLang="en-US">
              <a:sym typeface="+mn-ea"/>
            </a:endParaRPr>
          </a:p>
          <a:p>
            <a:r>
              <a:rPr lang="en-US" altLang="zh-CN">
                <a:sym typeface="+mn-ea"/>
              </a:rPr>
              <a:t>7. </a:t>
            </a:r>
            <a:r>
              <a:rPr lang="zh-CN" altLang="en-US">
                <a:sym typeface="+mn-ea"/>
              </a:rPr>
              <a:t>企微基线版，大头兵</a:t>
            </a:r>
            <a:endParaRPr lang="zh-CN" altLang="en-US">
              <a:sym typeface="+mn-e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ags" Target="../tags/tag11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4" Type="http://schemas.openxmlformats.org/officeDocument/2006/relationships/tags" Target="../tags/tag134.xml"/><Relationship Id="rId23" Type="http://schemas.openxmlformats.org/officeDocument/2006/relationships/tags" Target="../tags/tag133.xml"/><Relationship Id="rId22" Type="http://schemas.openxmlformats.org/officeDocument/2006/relationships/tags" Target="../tags/tag132.xml"/><Relationship Id="rId21" Type="http://schemas.openxmlformats.org/officeDocument/2006/relationships/tags" Target="../tags/tag131.xml"/><Relationship Id="rId20" Type="http://schemas.openxmlformats.org/officeDocument/2006/relationships/tags" Target="../tags/tag130.xml"/><Relationship Id="rId2" Type="http://schemas.openxmlformats.org/officeDocument/2006/relationships/tags" Target="../tags/tag112.xml"/><Relationship Id="rId19" Type="http://schemas.openxmlformats.org/officeDocument/2006/relationships/tags" Target="../tags/tag129.xml"/><Relationship Id="rId18" Type="http://schemas.openxmlformats.org/officeDocument/2006/relationships/tags" Target="../tags/tag128.xml"/><Relationship Id="rId17" Type="http://schemas.openxmlformats.org/officeDocument/2006/relationships/tags" Target="../tags/tag127.xml"/><Relationship Id="rId16" Type="http://schemas.openxmlformats.org/officeDocument/2006/relationships/tags" Target="../tags/tag12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tags" Target="../tags/tag123.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5" Type="http://schemas.openxmlformats.org/officeDocument/2006/relationships/tags" Target="../tags/tag202.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tags" Target="../tags/tag209.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2" Type="http://schemas.openxmlformats.org/officeDocument/2006/relationships/tags" Target="../tags/tag213.xml"/><Relationship Id="rId11" Type="http://schemas.openxmlformats.org/officeDocument/2006/relationships/tags" Target="../tags/tag212.xml"/><Relationship Id="rId10" Type="http://schemas.openxmlformats.org/officeDocument/2006/relationships/tags" Target="../tags/tag21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81021" y="-6"/>
            <a:ext cx="12110979" cy="6858006"/>
            <a:chOff x="81021" y="-6"/>
            <a:chExt cx="12110979" cy="6858006"/>
          </a:xfrm>
        </p:grpSpPr>
        <p:sp>
          <p:nvSpPr>
            <p:cNvPr id="9" name="等腰三角形 8"/>
            <p:cNvSpPr/>
            <p:nvPr userDrawn="1">
              <p:custDataLst>
                <p:tags r:id="rId3"/>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userDrawn="1">
              <p:custDataLst>
                <p:tags r:id="rId6"/>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等腰三角形 13"/>
            <p:cNvSpPr/>
            <p:nvPr userDrawn="1">
              <p:custDataLst>
                <p:tags r:id="rId8"/>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9"/>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19" name="直接连接符 18"/>
            <p:cNvCxnSpPr/>
            <p:nvPr userDrawn="1">
              <p:custDataLst>
                <p:tags r:id="rId10"/>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1"/>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2"/>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3"/>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4"/>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userDrawn="1">
              <p:custDataLst>
                <p:tags r:id="rId15"/>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userDrawn="1">
              <p:custDataLst>
                <p:tags r:id="rId16"/>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custDataLst>
                <p:tags r:id="rId17"/>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userDrawn="1">
              <p:custDataLst>
                <p:tags r:id="rId18"/>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日期占位符 15"/>
          <p:cNvSpPr>
            <a:spLocks noGrp="1"/>
          </p:cNvSpPr>
          <p:nvPr>
            <p:ph type="dt" sz="half" idx="10"/>
            <p:custDataLst>
              <p:tags r:id="rId1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2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2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22"/>
            </p:custDataLst>
          </p:nvPr>
        </p:nvSpPr>
        <p:spPr>
          <a:xfrm>
            <a:off x="695847" y="2208516"/>
            <a:ext cx="5952518" cy="1512584"/>
          </a:xfrm>
        </p:spPr>
        <p:txBody>
          <a:bodyPr vert="horz" wrap="square" lIns="90000" tIns="46800" rIns="90000" bIns="4680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6000" b="0" spc="6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4" name="文本占位符 3"/>
          <p:cNvSpPr>
            <a:spLocks noGrp="1"/>
          </p:cNvSpPr>
          <p:nvPr>
            <p:ph type="body" sz="quarter" idx="14" hasCustomPrompt="1"/>
            <p:custDataLst>
              <p:tags r:id="rId23"/>
            </p:custDataLst>
          </p:nvPr>
        </p:nvSpPr>
        <p:spPr>
          <a:xfrm>
            <a:off x="702574" y="4725358"/>
            <a:ext cx="2481263" cy="581025"/>
          </a:xfrm>
        </p:spPr>
        <p:txBody>
          <a:bodyPr anchor="ctr">
            <a:noAutofit/>
          </a:bodyPr>
          <a:lstStyle>
            <a:lvl1pPr marL="0" indent="0" algn="l">
              <a:buNone/>
              <a:defRPr sz="2400">
                <a:solidFill>
                  <a:schemeClr val="tx1">
                    <a:lumMod val="85000"/>
                    <a:lumOff val="15000"/>
                  </a:schemeClr>
                </a:solidFill>
              </a:defRPr>
            </a:lvl1pPr>
          </a:lstStyle>
          <a:p>
            <a:pPr lvl="0"/>
            <a:r>
              <a:rPr lang="zh-CN" altLang="en-US" dirty="0"/>
              <a:t>编辑副标题</a:t>
            </a:r>
            <a:endParaRPr lang="zh-CN" altLang="en-US" dirty="0"/>
          </a:p>
        </p:txBody>
      </p:sp>
      <p:sp>
        <p:nvSpPr>
          <p:cNvPr id="28" name="文本占位符 3"/>
          <p:cNvSpPr>
            <a:spLocks noGrp="1"/>
          </p:cNvSpPr>
          <p:nvPr>
            <p:ph type="body" sz="quarter" idx="15" hasCustomPrompt="1"/>
            <p:custDataLst>
              <p:tags r:id="rId24"/>
            </p:custDataLst>
          </p:nvPr>
        </p:nvSpPr>
        <p:spPr>
          <a:xfrm>
            <a:off x="3412359" y="4725358"/>
            <a:ext cx="2481263" cy="581025"/>
          </a:xfrm>
        </p:spPr>
        <p:txBody>
          <a:bodyPr anchor="ctr">
            <a:noAutofit/>
          </a:bodyPr>
          <a:lstStyle>
            <a:lvl1pPr marL="0" indent="0" algn="l">
              <a:buNone/>
              <a:defRPr sz="2400">
                <a:solidFill>
                  <a:schemeClr val="tx1">
                    <a:lumMod val="85000"/>
                    <a:lumOff val="15000"/>
                  </a:schemeClr>
                </a:solidFill>
              </a:defRPr>
            </a:lvl1pPr>
          </a:lstStyle>
          <a:p>
            <a:pPr lvl="0"/>
            <a:r>
              <a:rPr lang="zh-CN" altLang="en-US" dirty="0"/>
              <a:t>编辑副标题</a:t>
            </a:r>
            <a:endParaRPr lang="zh-CN" altLang="en-US" dirty="0"/>
          </a:p>
        </p:txBody>
      </p:sp>
      <p:sp>
        <p:nvSpPr>
          <p:cNvPr id="7" name="文本占位符 6"/>
          <p:cNvSpPr>
            <a:spLocks noGrp="1"/>
          </p:cNvSpPr>
          <p:nvPr>
            <p:ph type="body" sz="quarter" idx="16" hasCustomPrompt="1"/>
            <p:custDataLst>
              <p:tags r:id="rId25"/>
            </p:custDataLst>
          </p:nvPr>
        </p:nvSpPr>
        <p:spPr>
          <a:xfrm>
            <a:off x="695325" y="3904536"/>
            <a:ext cx="5953125" cy="548958"/>
          </a:xfrm>
        </p:spPr>
        <p:txBody>
          <a:bodyPr>
            <a:normAutofit/>
          </a:bodyPr>
          <a:lstStyle>
            <a:lvl1pPr marL="0" indent="0">
              <a:buNone/>
              <a:defRPr sz="2400"/>
            </a:lvl1pPr>
          </a:lstStyle>
          <a:p>
            <a:pPr lvl="0"/>
            <a:r>
              <a:rPr lang="zh-CN" altLang="en-US" dirty="0"/>
              <a:t>单击此处编辑副标题</a:t>
            </a:r>
            <a:endParaRPr lang="zh-CN" alt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152827" y="104775"/>
            <a:ext cx="11901060" cy="268446"/>
            <a:chOff x="152827" y="104775"/>
            <a:chExt cx="11901060" cy="268446"/>
          </a:xfrm>
        </p:grpSpPr>
        <p:sp>
          <p:nvSpPr>
            <p:cNvPr id="9" name="等腰三角形 8"/>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5469363" y="0"/>
            <a:ext cx="1131456" cy="6858000"/>
            <a:chOff x="5469363" y="0"/>
            <a:chExt cx="1131456" cy="6858000"/>
          </a:xfrm>
        </p:grpSpPr>
        <p:sp>
          <p:nvSpPr>
            <p:cNvPr id="9" name="等腰三角形 8"/>
            <p:cNvSpPr/>
            <p:nvPr userDrawn="1">
              <p:custDataLst>
                <p:tags r:id="rId3"/>
              </p:custDataLst>
            </p:nvPr>
          </p:nvSpPr>
          <p:spPr>
            <a:xfrm rot="10800000">
              <a:off x="5884870" y="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rot="10800000" flipH="1">
              <a:off x="5469363" y="0"/>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rot="10800000" flipV="1">
              <a:off x="5884870" y="630824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6"/>
              </p:custDataLst>
            </p:nvPr>
          </p:nvSpPr>
          <p:spPr>
            <a:xfrm rot="10800000" flipH="1" flipV="1">
              <a:off x="5469363" y="6529387"/>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userDrawn="1">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userDrawn="1">
            <p:ph type="ctrTitle" idx="14" hasCustomPrompt="1"/>
            <p:custDataLst>
              <p:tags r:id="rId10"/>
            </p:custDataLst>
          </p:nvPr>
        </p:nvSpPr>
        <p:spPr>
          <a:xfrm>
            <a:off x="4131946" y="2785110"/>
            <a:ext cx="5767705" cy="835660"/>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userDrawn="1">
            <p:ph type="subTitle" idx="13" hasCustomPrompt="1"/>
            <p:custDataLst>
              <p:tags r:id="rId11"/>
            </p:custDataLst>
          </p:nvPr>
        </p:nvSpPr>
        <p:spPr>
          <a:xfrm>
            <a:off x="4131946" y="3823971"/>
            <a:ext cx="5767705" cy="430616"/>
          </a:xfrm>
        </p:spPr>
        <p:txBody>
          <a:bodyPr vert="horz" wrap="square" lIns="91440" tIns="45720" rIns="91440" bIns="4572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52827" y="104775"/>
            <a:ext cx="11901060" cy="268446"/>
            <a:chOff x="152827" y="104775"/>
            <a:chExt cx="11901060" cy="268446"/>
          </a:xfrm>
        </p:grpSpPr>
        <p:sp>
          <p:nvSpPr>
            <p:cNvPr id="11" name="等腰三角形 10"/>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52827" y="104775"/>
            <a:ext cx="11901060" cy="268446"/>
            <a:chOff x="152827" y="104775"/>
            <a:chExt cx="11901060" cy="268446"/>
          </a:xfrm>
        </p:grpSpPr>
        <p:sp>
          <p:nvSpPr>
            <p:cNvPr id="13" name="等腰三角形 12"/>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任意多边形 6"/>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userDrawn="1">
            <p:custDataLst>
              <p:tags r:id="rId3"/>
            </p:custDataLst>
          </p:nvPr>
        </p:nvGrpSpPr>
        <p:grpSpPr>
          <a:xfrm>
            <a:off x="1547813" y="2799477"/>
            <a:ext cx="10506074" cy="3935491"/>
            <a:chOff x="1547813" y="2799477"/>
            <a:chExt cx="10506074" cy="3935491"/>
          </a:xfrm>
        </p:grpSpPr>
        <p:sp>
          <p:nvSpPr>
            <p:cNvPr id="10" name="等腰三角形 9"/>
            <p:cNvSpPr/>
            <p:nvPr userDrawn="1">
              <p:custDataLst>
                <p:tags r:id="rId4"/>
              </p:custDataLst>
            </p:nvPr>
          </p:nvSpPr>
          <p:spPr>
            <a:xfrm>
              <a:off x="1883061" y="2799477"/>
              <a:ext cx="1549919" cy="1226237"/>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a:off x="1547813" y="3060533"/>
              <a:ext cx="1531752" cy="965181"/>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6"/>
              </p:custDataLst>
            </p:nvPr>
          </p:nvSpPr>
          <p:spPr>
            <a:xfrm flipH="1">
              <a:off x="11606211" y="6484938"/>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7"/>
              </p:custDataLst>
            </p:nvPr>
          </p:nvSpPr>
          <p:spPr>
            <a:xfrm flipH="1">
              <a:off x="11649074" y="6525419"/>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52827" y="104775"/>
            <a:ext cx="11901060" cy="268446"/>
            <a:chOff x="152827" y="104775"/>
            <a:chExt cx="11901060" cy="268446"/>
          </a:xfrm>
        </p:grpSpPr>
        <p:sp>
          <p:nvSpPr>
            <p:cNvPr id="11" name="等腰三角形 10"/>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52827" y="104775"/>
            <a:ext cx="11901060" cy="268446"/>
            <a:chOff x="152827" y="104775"/>
            <a:chExt cx="11901060" cy="268446"/>
          </a:xfrm>
        </p:grpSpPr>
        <p:sp>
          <p:nvSpPr>
            <p:cNvPr id="10" name="等腰三角形 9"/>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竖排标题 1"/>
          <p:cNvSpPr>
            <a:spLocks noGrp="1"/>
          </p:cNvSpPr>
          <p:nvPr>
            <p:ph type="title" orient="vert"/>
            <p:custDataLst>
              <p:tags r:id="rId7"/>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52827" y="104775"/>
            <a:ext cx="11901060" cy="268446"/>
            <a:chOff x="152827" y="104775"/>
            <a:chExt cx="11901060" cy="268446"/>
          </a:xfrm>
        </p:grpSpPr>
        <p:sp>
          <p:nvSpPr>
            <p:cNvPr id="10" name="等腰三角形 9"/>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26" name="组合 25"/>
          <p:cNvGrpSpPr/>
          <p:nvPr userDrawn="1">
            <p:custDataLst>
              <p:tags r:id="rId2"/>
            </p:custDataLst>
          </p:nvPr>
        </p:nvGrpSpPr>
        <p:grpSpPr>
          <a:xfrm>
            <a:off x="81021" y="-6"/>
            <a:ext cx="12110979" cy="6858006"/>
            <a:chOff x="81021" y="-6"/>
            <a:chExt cx="12110979" cy="6858006"/>
          </a:xfrm>
        </p:grpSpPr>
        <p:sp>
          <p:nvSpPr>
            <p:cNvPr id="8" name="任意多边形 5"/>
            <p:cNvSpPr/>
            <p:nvPr userDrawn="1">
              <p:custDataLst>
                <p:tags r:id="rId3"/>
              </p:custDataLst>
            </p:nvPr>
          </p:nvSpPr>
          <p:spPr>
            <a:xfrm>
              <a:off x="77470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等腰三角形 9"/>
            <p:cNvSpPr/>
            <p:nvPr userDrawn="1">
              <p:custDataLst>
                <p:tags r:id="rId4"/>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6"/>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custDataLst>
                <p:tags r:id="rId7"/>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 name="等腰三角形 14"/>
            <p:cNvSpPr/>
            <p:nvPr userDrawn="1">
              <p:custDataLst>
                <p:tags r:id="rId9"/>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10"/>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17" name="直接连接符 16"/>
            <p:cNvCxnSpPr/>
            <p:nvPr userDrawn="1">
              <p:custDataLst>
                <p:tags r:id="rId11"/>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2"/>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3"/>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4"/>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5"/>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userDrawn="1">
              <p:custDataLst>
                <p:tags r:id="rId16"/>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custDataLst>
                <p:tags r:id="rId17"/>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userDrawn="1">
              <p:custDataLst>
                <p:tags r:id="rId18"/>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userDrawn="1">
              <p:custDataLst>
                <p:tags r:id="rId19"/>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2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23"/>
            </p:custDataLst>
          </p:nvPr>
        </p:nvSpPr>
        <p:spPr>
          <a:xfrm>
            <a:off x="1304290" y="3888422"/>
            <a:ext cx="4359910" cy="505778"/>
          </a:xfrm>
        </p:spPr>
        <p:txBody>
          <a:bodyPr vert="horz" wrap="square" lIns="91440" tIns="45720" rIns="91440" bIns="4572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24"/>
            </p:custDataLst>
          </p:nvPr>
        </p:nvSpPr>
        <p:spPr>
          <a:xfrm>
            <a:off x="1215390" y="2562542"/>
            <a:ext cx="4359910" cy="1172210"/>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52827" y="104775"/>
            <a:ext cx="11901060" cy="268446"/>
            <a:chOff x="152827" y="104775"/>
            <a:chExt cx="11901060" cy="268446"/>
          </a:xfrm>
        </p:grpSpPr>
        <p:sp>
          <p:nvSpPr>
            <p:cNvPr id="9" name="等腰三角形 8"/>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2" name="等腰三角形 11"/>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7"/>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1" name="组合 10"/>
          <p:cNvGrpSpPr/>
          <p:nvPr userDrawn="1">
            <p:custDataLst>
              <p:tags r:id="rId3"/>
            </p:custDataLst>
          </p:nvPr>
        </p:nvGrpSpPr>
        <p:grpSpPr>
          <a:xfrm>
            <a:off x="152827" y="104775"/>
            <a:ext cx="11901060" cy="268446"/>
            <a:chOff x="152827" y="104775"/>
            <a:chExt cx="11901060" cy="268446"/>
          </a:xfrm>
        </p:grpSpPr>
        <p:sp>
          <p:nvSpPr>
            <p:cNvPr id="12" name="等腰三角形 11"/>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5" name="等腰三角形 14"/>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hasCustomPrompt="1"/>
            <p:custDataLst>
              <p:tags r:id="rId8"/>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11624102" y="104775"/>
            <a:ext cx="412698" cy="268446"/>
            <a:chOff x="152827" y="104775"/>
            <a:chExt cx="412698" cy="268446"/>
          </a:xfrm>
        </p:grpSpPr>
        <p:sp>
          <p:nvSpPr>
            <p:cNvPr id="12" name="等腰三角形 11"/>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52827" y="104775"/>
            <a:ext cx="11901060" cy="268446"/>
            <a:chOff x="152827" y="104775"/>
            <a:chExt cx="11901060" cy="268446"/>
          </a:xfrm>
        </p:grpSpPr>
        <p:sp>
          <p:nvSpPr>
            <p:cNvPr id="13" name="等腰三角形 12"/>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52827" y="104775"/>
            <a:ext cx="11901060" cy="268446"/>
            <a:chOff x="152827" y="104775"/>
            <a:chExt cx="11901060" cy="268446"/>
          </a:xfrm>
        </p:grpSpPr>
        <p:sp>
          <p:nvSpPr>
            <p:cNvPr id="13" name="等腰三角形 12"/>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133780" y="6475254"/>
            <a:ext cx="11903288" cy="268446"/>
            <a:chOff x="133780" y="6475254"/>
            <a:chExt cx="11903288" cy="268446"/>
          </a:xfrm>
        </p:grpSpPr>
        <p:sp>
          <p:nvSpPr>
            <p:cNvPr id="16" name="等腰三角形 15"/>
            <p:cNvSpPr/>
            <p:nvPr userDrawn="1">
              <p:custDataLst>
                <p:tags r:id="rId4"/>
              </p:custDataLst>
            </p:nvPr>
          </p:nvSpPr>
          <p:spPr>
            <a:xfrm>
              <a:off x="11697762" y="6475254"/>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custDataLst>
                <p:tags r:id="rId5"/>
              </p:custDataLst>
            </p:nvPr>
          </p:nvSpPr>
          <p:spPr>
            <a:xfrm>
              <a:off x="11624370" y="6532404"/>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6"/>
              </p:custDataLst>
            </p:nvPr>
          </p:nvSpPr>
          <p:spPr>
            <a:xfrm flipH="1">
              <a:off x="133780" y="6486209"/>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9" name="等腰三角形 18"/>
            <p:cNvSpPr/>
            <p:nvPr userDrawn="1">
              <p:custDataLst>
                <p:tags r:id="rId7"/>
              </p:custDataLst>
            </p:nvPr>
          </p:nvSpPr>
          <p:spPr>
            <a:xfrm flipH="1">
              <a:off x="176643" y="6526690"/>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8"/>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7" name="组合 16"/>
          <p:cNvGrpSpPr/>
          <p:nvPr userDrawn="1">
            <p:custDataLst>
              <p:tags r:id="rId3"/>
            </p:custDataLst>
          </p:nvPr>
        </p:nvGrpSpPr>
        <p:grpSpPr>
          <a:xfrm>
            <a:off x="300038" y="5993606"/>
            <a:ext cx="11551293" cy="614362"/>
            <a:chOff x="300038" y="5993606"/>
            <a:chExt cx="11551293" cy="614362"/>
          </a:xfrm>
        </p:grpSpPr>
        <p:sp>
          <p:nvSpPr>
            <p:cNvPr id="12" name="等腰三角形 11"/>
            <p:cNvSpPr/>
            <p:nvPr userDrawn="1">
              <p:custDataLst>
                <p:tags r:id="rId4"/>
              </p:custDataLst>
            </p:nvPr>
          </p:nvSpPr>
          <p:spPr>
            <a:xfrm>
              <a:off x="11074800" y="5993606"/>
              <a:ext cx="776531" cy="614362"/>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5"/>
              </p:custDataLst>
            </p:nvPr>
          </p:nvSpPr>
          <p:spPr>
            <a:xfrm>
              <a:off x="10906836" y="6124399"/>
              <a:ext cx="767429" cy="483569"/>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6"/>
              </p:custDataLst>
            </p:nvPr>
          </p:nvSpPr>
          <p:spPr>
            <a:xfrm flipH="1">
              <a:off x="300038" y="6024147"/>
              <a:ext cx="1021556" cy="570546"/>
            </a:xfrm>
            <a:prstGeom prst="triangle">
              <a:avLst>
                <a:gd name="adj" fmla="val 738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5" name="等腰三角形 14"/>
            <p:cNvSpPr/>
            <p:nvPr userDrawn="1">
              <p:custDataLst>
                <p:tags r:id="rId7"/>
              </p:custDataLst>
            </p:nvPr>
          </p:nvSpPr>
          <p:spPr>
            <a:xfrm flipH="1">
              <a:off x="397847" y="6116521"/>
              <a:ext cx="809631" cy="445568"/>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hasCustomPrompt="1"/>
            <p:custDataLst>
              <p:tags r:id="rId8"/>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19.xml"/><Relationship Id="rId23" Type="http://schemas.openxmlformats.org/officeDocument/2006/relationships/tags" Target="../tags/tag218.xml"/><Relationship Id="rId22" Type="http://schemas.openxmlformats.org/officeDocument/2006/relationships/tags" Target="../tags/tag217.xml"/><Relationship Id="rId21" Type="http://schemas.openxmlformats.org/officeDocument/2006/relationships/tags" Target="../tags/tag216.xml"/><Relationship Id="rId20" Type="http://schemas.openxmlformats.org/officeDocument/2006/relationships/tags" Target="../tags/tag215.xml"/><Relationship Id="rId2" Type="http://schemas.openxmlformats.org/officeDocument/2006/relationships/slideLayout" Target="../slideLayouts/slideLayout13.xml"/><Relationship Id="rId19" Type="http://schemas.openxmlformats.org/officeDocument/2006/relationships/tags" Target="../tags/tag214.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4.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58.xml"/><Relationship Id="rId1" Type="http://schemas.openxmlformats.org/officeDocument/2006/relationships/tags" Target="../tags/tag25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tags" Target="../tags/tag260.xml"/><Relationship Id="rId1" Type="http://schemas.openxmlformats.org/officeDocument/2006/relationships/tags" Target="../tags/tag25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4.xml"/><Relationship Id="rId3" Type="http://schemas.openxmlformats.org/officeDocument/2006/relationships/tags" Target="../tags/tag262.xml"/><Relationship Id="rId2" Type="http://schemas.openxmlformats.org/officeDocument/2006/relationships/image" Target="../media/image4.png"/><Relationship Id="rId1" Type="http://schemas.openxmlformats.org/officeDocument/2006/relationships/tags" Target="../tags/tag26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4.xml"/><Relationship Id="rId3" Type="http://schemas.openxmlformats.org/officeDocument/2006/relationships/tags" Target="../tags/tag264.xml"/><Relationship Id="rId2" Type="http://schemas.openxmlformats.org/officeDocument/2006/relationships/image" Target="../media/image5.png"/><Relationship Id="rId1" Type="http://schemas.openxmlformats.org/officeDocument/2006/relationships/tags" Target="../tags/tag26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4.xml"/><Relationship Id="rId2" Type="http://schemas.openxmlformats.org/officeDocument/2006/relationships/tags" Target="../tags/tag266.xml"/><Relationship Id="rId1" Type="http://schemas.openxmlformats.org/officeDocument/2006/relationships/tags" Target="../tags/tag26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4.xml"/><Relationship Id="rId2" Type="http://schemas.openxmlformats.org/officeDocument/2006/relationships/tags" Target="../tags/tag268.xml"/><Relationship Id="rId1" Type="http://schemas.openxmlformats.org/officeDocument/2006/relationships/tags" Target="../tags/tag26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4.xml"/><Relationship Id="rId2" Type="http://schemas.openxmlformats.org/officeDocument/2006/relationships/tags" Target="../tags/tag270.xml"/><Relationship Id="rId1" Type="http://schemas.openxmlformats.org/officeDocument/2006/relationships/tags" Target="../tags/tag269.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4.xml"/><Relationship Id="rId2" Type="http://schemas.openxmlformats.org/officeDocument/2006/relationships/tags" Target="../tags/tag272.xml"/><Relationship Id="rId1" Type="http://schemas.openxmlformats.org/officeDocument/2006/relationships/tags" Target="../tags/tag27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4.xml"/><Relationship Id="rId2" Type="http://schemas.openxmlformats.org/officeDocument/2006/relationships/tags" Target="../tags/tag274.xml"/><Relationship Id="rId1" Type="http://schemas.openxmlformats.org/officeDocument/2006/relationships/tags" Target="../tags/tag273.xml"/></Relationships>
</file>

<file path=ppt/slides/_rels/slide2.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234.xml"/><Relationship Id="rId1" Type="http://schemas.openxmlformats.org/officeDocument/2006/relationships/tags" Target="../tags/tag225.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4.xml"/><Relationship Id="rId2" Type="http://schemas.openxmlformats.org/officeDocument/2006/relationships/tags" Target="../tags/tag276.xml"/><Relationship Id="rId1" Type="http://schemas.openxmlformats.org/officeDocument/2006/relationships/tags" Target="../tags/tag27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4.xml"/><Relationship Id="rId2" Type="http://schemas.openxmlformats.org/officeDocument/2006/relationships/tags" Target="../tags/tag278.xml"/><Relationship Id="rId1" Type="http://schemas.openxmlformats.org/officeDocument/2006/relationships/tags" Target="../tags/tag277.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1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4.xml"/><Relationship Id="rId2" Type="http://schemas.openxmlformats.org/officeDocument/2006/relationships/tags" Target="../tags/tag285.xml"/><Relationship Id="rId1" Type="http://schemas.openxmlformats.org/officeDocument/2006/relationships/tags" Target="../tags/tag28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87.xml"/><Relationship Id="rId1" Type="http://schemas.openxmlformats.org/officeDocument/2006/relationships/tags" Target="../tags/tag286.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4.xml"/><Relationship Id="rId3" Type="http://schemas.openxmlformats.org/officeDocument/2006/relationships/tags" Target="../tags/tag289.xml"/><Relationship Id="rId2" Type="http://schemas.openxmlformats.org/officeDocument/2006/relationships/image" Target="../media/image6.png"/><Relationship Id="rId1" Type="http://schemas.openxmlformats.org/officeDocument/2006/relationships/tags" Target="../tags/tag288.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4.xml"/><Relationship Id="rId3" Type="http://schemas.openxmlformats.org/officeDocument/2006/relationships/tags" Target="../tags/tag291.xml"/><Relationship Id="rId2" Type="http://schemas.openxmlformats.org/officeDocument/2006/relationships/image" Target="../media/image7.png"/><Relationship Id="rId1" Type="http://schemas.openxmlformats.org/officeDocument/2006/relationships/tags" Target="../tags/tag29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4.xml"/><Relationship Id="rId2" Type="http://schemas.openxmlformats.org/officeDocument/2006/relationships/tags" Target="../tags/tag293.xml"/><Relationship Id="rId1" Type="http://schemas.openxmlformats.org/officeDocument/2006/relationships/tags" Target="../tags/tag29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4.xml"/><Relationship Id="rId2" Type="http://schemas.openxmlformats.org/officeDocument/2006/relationships/tags" Target="../tags/tag295.xml"/><Relationship Id="rId1" Type="http://schemas.openxmlformats.org/officeDocument/2006/relationships/tags" Target="../tags/tag294.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4.xml"/><Relationship Id="rId2" Type="http://schemas.openxmlformats.org/officeDocument/2006/relationships/tags" Target="../tags/tag297.xml"/><Relationship Id="rId1" Type="http://schemas.openxmlformats.org/officeDocument/2006/relationships/tags" Target="../tags/tag296.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4.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4.xml"/><Relationship Id="rId2" Type="http://schemas.openxmlformats.org/officeDocument/2006/relationships/tags" Target="../tags/tag299.xml"/><Relationship Id="rId1" Type="http://schemas.openxmlformats.org/officeDocument/2006/relationships/tags" Target="../tags/tag298.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4.xml"/><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4.xml"/><Relationship Id="rId2" Type="http://schemas.openxmlformats.org/officeDocument/2006/relationships/tags" Target="../tags/tag304.xml"/><Relationship Id="rId1" Type="http://schemas.openxmlformats.org/officeDocument/2006/relationships/tags" Target="../tags/tag303.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4.xml"/><Relationship Id="rId2" Type="http://schemas.openxmlformats.org/officeDocument/2006/relationships/tags" Target="../tags/tag306.xml"/><Relationship Id="rId1" Type="http://schemas.openxmlformats.org/officeDocument/2006/relationships/tags" Target="../tags/tag305.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4.xml"/><Relationship Id="rId2" Type="http://schemas.openxmlformats.org/officeDocument/2006/relationships/tags" Target="../tags/tag308.xml"/><Relationship Id="rId1" Type="http://schemas.openxmlformats.org/officeDocument/2006/relationships/tags" Target="../tags/tag307.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4.xml"/><Relationship Id="rId2" Type="http://schemas.openxmlformats.org/officeDocument/2006/relationships/tags" Target="../tags/tag310.xml"/><Relationship Id="rId1" Type="http://schemas.openxmlformats.org/officeDocument/2006/relationships/tags" Target="../tags/tag309.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14.xml"/><Relationship Id="rId5" Type="http://schemas.openxmlformats.org/officeDocument/2006/relationships/tags" Target="../tags/tag315.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4.xml"/><Relationship Id="rId2" Type="http://schemas.openxmlformats.org/officeDocument/2006/relationships/tags" Target="../tags/tag317.xml"/><Relationship Id="rId1" Type="http://schemas.openxmlformats.org/officeDocument/2006/relationships/tags" Target="../tags/tag31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19.xml"/><Relationship Id="rId1" Type="http://schemas.openxmlformats.org/officeDocument/2006/relationships/tags" Target="../tags/tag318.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4.xml"/><Relationship Id="rId3" Type="http://schemas.openxmlformats.org/officeDocument/2006/relationships/tags" Target="../tags/tag321.xml"/><Relationship Id="rId2" Type="http://schemas.openxmlformats.org/officeDocument/2006/relationships/image" Target="../media/image8.png"/><Relationship Id="rId1" Type="http://schemas.openxmlformats.org/officeDocument/2006/relationships/tags" Target="../tags/tag320.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tags" Target="../tags/tag241.xml"/><Relationship Id="rId1" Type="http://schemas.openxmlformats.org/officeDocument/2006/relationships/tags" Target="../tags/tag240.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4.xml"/><Relationship Id="rId3" Type="http://schemas.openxmlformats.org/officeDocument/2006/relationships/tags" Target="../tags/tag323.xml"/><Relationship Id="rId2" Type="http://schemas.openxmlformats.org/officeDocument/2006/relationships/image" Target="../media/image9.png"/><Relationship Id="rId1" Type="http://schemas.openxmlformats.org/officeDocument/2006/relationships/tags" Target="../tags/tag322.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4.xml"/><Relationship Id="rId3" Type="http://schemas.openxmlformats.org/officeDocument/2006/relationships/tags" Target="../tags/tag325.xml"/><Relationship Id="rId2" Type="http://schemas.openxmlformats.org/officeDocument/2006/relationships/image" Target="../media/image10.png"/><Relationship Id="rId1" Type="http://schemas.openxmlformats.org/officeDocument/2006/relationships/tags" Target="../tags/tag324.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4.xml"/><Relationship Id="rId2" Type="http://schemas.openxmlformats.org/officeDocument/2006/relationships/tags" Target="../tags/tag327.xml"/><Relationship Id="rId1" Type="http://schemas.openxmlformats.org/officeDocument/2006/relationships/tags" Target="../tags/tag326.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4.xml"/><Relationship Id="rId3" Type="http://schemas.openxmlformats.org/officeDocument/2006/relationships/tags" Target="../tags/tag329.xml"/><Relationship Id="rId2" Type="http://schemas.openxmlformats.org/officeDocument/2006/relationships/image" Target="../media/image11.png"/><Relationship Id="rId1" Type="http://schemas.openxmlformats.org/officeDocument/2006/relationships/tags" Target="../tags/tag328.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14.xml"/><Relationship Id="rId5" Type="http://schemas.openxmlformats.org/officeDocument/2006/relationships/tags" Target="../tags/tag334.xml"/><Relationship Id="rId4" Type="http://schemas.openxmlformats.org/officeDocument/2006/relationships/tags" Target="../tags/tag333.xml"/><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4.xml"/><Relationship Id="rId2" Type="http://schemas.openxmlformats.org/officeDocument/2006/relationships/tags" Target="../tags/tag336.xml"/><Relationship Id="rId1" Type="http://schemas.openxmlformats.org/officeDocument/2006/relationships/tags" Target="../tags/tag335.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2.xml"/><Relationship Id="rId2" Type="http://schemas.openxmlformats.org/officeDocument/2006/relationships/tags" Target="../tags/tag338.xml"/><Relationship Id="rId1" Type="http://schemas.openxmlformats.org/officeDocument/2006/relationships/tags" Target="../tags/tag33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4.xml"/><Relationship Id="rId3" Type="http://schemas.openxmlformats.org/officeDocument/2006/relationships/tags" Target="../tags/tag243.xml"/><Relationship Id="rId2" Type="http://schemas.openxmlformats.org/officeDocument/2006/relationships/image" Target="../media/image1.png"/><Relationship Id="rId1" Type="http://schemas.openxmlformats.org/officeDocument/2006/relationships/tags" Target="../tags/tag24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4.xml"/><Relationship Id="rId3" Type="http://schemas.openxmlformats.org/officeDocument/2006/relationships/tags" Target="../tags/tag245.xml"/><Relationship Id="rId2" Type="http://schemas.openxmlformats.org/officeDocument/2006/relationships/image" Target="../media/image2.png"/><Relationship Id="rId1" Type="http://schemas.openxmlformats.org/officeDocument/2006/relationships/tags" Target="../tags/tag24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tags" Target="../tags/tag247.xml"/><Relationship Id="rId2" Type="http://schemas.openxmlformats.org/officeDocument/2006/relationships/image" Target="../media/image3.png"/><Relationship Id="rId1" Type="http://schemas.openxmlformats.org/officeDocument/2006/relationships/tags" Target="../tags/tag24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tags" Target="../tags/tag249.xml"/><Relationship Id="rId1" Type="http://schemas.openxmlformats.org/officeDocument/2006/relationships/tags" Target="../tags/tag24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tags" Target="../tags/tag251.xml"/><Relationship Id="rId1" Type="http://schemas.openxmlformats.org/officeDocument/2006/relationships/tags" Target="../tags/tag2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1"/>
            </p:custDataLst>
          </p:nvPr>
        </p:nvSpPr>
        <p:spPr/>
        <p:txBody>
          <a:bodyPr>
            <a:normAutofit fontScale="90000"/>
          </a:bodyPr>
          <a:lstStyle/>
          <a:p>
            <a:r>
              <a:rPr lang="zh-CN" altLang="en-US" dirty="0"/>
              <a:t>无限极业务分享</a:t>
            </a:r>
            <a:endParaRPr lang="zh-CN" altLang="en-US" dirty="0"/>
          </a:p>
        </p:txBody>
      </p:sp>
      <p:sp>
        <p:nvSpPr>
          <p:cNvPr id="4" name="文本占位符 3"/>
          <p:cNvSpPr>
            <a:spLocks noGrp="1"/>
          </p:cNvSpPr>
          <p:nvPr>
            <p:ph type="body" sz="quarter" idx="14"/>
            <p:custDataLst>
              <p:tags r:id="rId2"/>
            </p:custDataLst>
          </p:nvPr>
        </p:nvSpPr>
        <p:spPr/>
        <p:txBody>
          <a:bodyPr/>
          <a:lstStyle/>
          <a:p>
            <a:r>
              <a:rPr lang="zh-CN" altLang="en-US"/>
              <a:t>肖伟前</a:t>
            </a:r>
            <a:endParaRPr lang="zh-CN" altLang="en-US"/>
          </a:p>
        </p:txBody>
      </p:sp>
      <p:sp>
        <p:nvSpPr>
          <p:cNvPr id="5" name="文本占位符 4"/>
          <p:cNvSpPr>
            <a:spLocks noGrp="1"/>
          </p:cNvSpPr>
          <p:nvPr>
            <p:ph type="body" sz="quarter" idx="15"/>
            <p:custDataLst>
              <p:tags r:id="rId3"/>
            </p:custDataLst>
          </p:nvPr>
        </p:nvSpPr>
        <p:spPr/>
        <p:txBody>
          <a:bodyPr/>
          <a:lstStyle/>
          <a:p>
            <a:r>
              <a:rPr lang="en-US" altLang="zh-CN"/>
              <a:t>2022-08-26</a:t>
            </a:r>
            <a:endParaRPr lang="en-US" altLang="zh-CN"/>
          </a:p>
        </p:txBody>
      </p:sp>
      <p:sp>
        <p:nvSpPr>
          <p:cNvPr id="8" name="文本占位符 7"/>
          <p:cNvSpPr>
            <a:spLocks noGrp="1"/>
          </p:cNvSpPr>
          <p:nvPr>
            <p:ph type="body" sz="quarter" idx="16"/>
            <p:custDataLst>
              <p:tags r:id="rId4"/>
            </p:custDataLst>
          </p:nvPr>
        </p:nvSpPr>
        <p:spPr/>
        <p:txBody>
          <a:bodyPr>
            <a:normAutofit fontScale="80000"/>
          </a:bodyPr>
          <a:lstStyle/>
          <a:p>
            <a:r>
              <a:rPr lang="zh-CN" altLang="en-US" dirty="0"/>
              <a:t>日程管理、克隆通讯录、共建部门、企微红包</a:t>
            </a:r>
            <a:endParaRPr lang="zh-CN" altLang="en-US" dirty="0"/>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dirty="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92350" y="298323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02</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92350" y="2712085"/>
            <a:ext cx="1659890" cy="338455"/>
          </a:xfrm>
          <a:prstGeom prst="rect">
            <a:avLst/>
          </a:prstGeom>
          <a:noFill/>
        </p:spPr>
        <p:txBody>
          <a:bodyPr wrap="square" lIns="91440" tIns="45720" rIns="91440" bIns="45720" rtlCol="0" anchor="b" anchorCtr="0">
            <a:normAutofit fontScale="90000"/>
          </a:bodyPr>
          <a:lstStyle/>
          <a:p>
            <a:pPr algn="ctr"/>
            <a:r>
              <a:rPr lang="en-US" altLang="zh-CN" b="1" spc="200" dirty="0">
                <a:solidFill>
                  <a:schemeClr val="accent1"/>
                </a:solidFill>
                <a:latin typeface="Arial" panose="020B0604020202020204" pitchFamily="34" charset="0"/>
                <a:ea typeface="微软雅黑" panose="020B0503020204020204" charset="-122"/>
                <a:sym typeface="+mn-ea"/>
              </a:rPr>
              <a:t>PART TWO</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38400" y="4088765"/>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lstStyle/>
          <a:p>
            <a:r>
              <a:rPr lang="zh-CN" altLang="en-US"/>
              <a:t>克隆通讯录</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标题 4"/>
          <p:cNvSpPr>
            <a:spLocks noGrp="1"/>
          </p:cNvSpPr>
          <p:nvPr>
            <p:ph type="ctrTitle" idx="14"/>
            <p:custDataLst>
              <p:tags r:id="rId1"/>
            </p:custDataLst>
          </p:nvPr>
        </p:nvSpPr>
        <p:spPr>
          <a:xfrm>
            <a:off x="348616" y="279400"/>
            <a:ext cx="5767705" cy="835660"/>
          </a:xfrm>
        </p:spPr>
        <p:txBody>
          <a:bodyPr/>
          <a:p>
            <a:pPr algn="l"/>
            <a:r>
              <a:rPr lang="zh-CN" altLang="en-US" sz="4000"/>
              <a:t>克隆通讯录</a:t>
            </a:r>
            <a:endParaRPr lang="zh-CN" altLang="en-US" sz="4000"/>
          </a:p>
        </p:txBody>
      </p:sp>
      <p:sp>
        <p:nvSpPr>
          <p:cNvPr id="6" name="文本框 5"/>
          <p:cNvSpPr txBox="1"/>
          <p:nvPr/>
        </p:nvSpPr>
        <p:spPr>
          <a:xfrm>
            <a:off x="348615" y="1705610"/>
            <a:ext cx="9326880" cy="922020"/>
          </a:xfrm>
          <a:prstGeom prst="rect">
            <a:avLst/>
          </a:prstGeom>
          <a:noFill/>
        </p:spPr>
        <p:txBody>
          <a:bodyPr wrap="none" rtlCol="0">
            <a:spAutoFit/>
          </a:bodyPr>
          <a:p>
            <a:r>
              <a:rPr lang="zh-CN" altLang="en-US"/>
              <a:t>在一个时间范围内，把一个用户的部门和标签复制给多人，临时替换其他人的部门和标签。</a:t>
            </a:r>
            <a:br>
              <a:rPr lang="zh-CN" altLang="en-US"/>
            </a:br>
            <a:br>
              <a:rPr lang="zh-CN" altLang="en-US"/>
            </a:br>
            <a:r>
              <a:rPr lang="zh-CN" altLang="en-US"/>
              <a:t>到达结束时间后，再恢复将其他人的部门和标签。</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功能</a:t>
            </a:r>
            <a:endParaRPr lang="zh-CN" altLang="en-US" sz="4000"/>
          </a:p>
        </p:txBody>
      </p:sp>
      <p:sp>
        <p:nvSpPr>
          <p:cNvPr id="4" name="文本框 3"/>
          <p:cNvSpPr txBox="1"/>
          <p:nvPr/>
        </p:nvSpPr>
        <p:spPr>
          <a:xfrm>
            <a:off x="478155" y="2219960"/>
            <a:ext cx="6640195" cy="3138170"/>
          </a:xfrm>
          <a:prstGeom prst="rect">
            <a:avLst/>
          </a:prstGeom>
          <a:noFill/>
        </p:spPr>
        <p:txBody>
          <a:bodyPr wrap="square" rtlCol="0">
            <a:spAutoFit/>
          </a:bodyPr>
          <a:p>
            <a:pPr marL="285750" indent="-285750">
              <a:buFont typeface="Wingdings" panose="05000000000000000000" charset="0"/>
              <a:buChar char="p"/>
            </a:pPr>
            <a:r>
              <a:rPr lang="zh-CN" altLang="en-US"/>
              <a:t>新增</a:t>
            </a:r>
            <a:endParaRPr lang="en-US" altLang="zh-CN"/>
          </a:p>
          <a:p>
            <a:pPr marL="285750" indent="-285750">
              <a:buFont typeface="Wingdings" panose="05000000000000000000" charset="0"/>
              <a:buChar char="p"/>
            </a:pPr>
            <a:endParaRPr lang="en-US" altLang="zh-CN"/>
          </a:p>
          <a:p>
            <a:pPr marL="285750" indent="-285750">
              <a:buFont typeface="Wingdings" panose="05000000000000000000" charset="0"/>
              <a:buChar char="p"/>
            </a:pPr>
            <a:r>
              <a:rPr lang="zh-CN" altLang="en-US"/>
              <a:t>发布</a:t>
            </a:r>
            <a:endParaRPr lang="zh-CN" altLang="en-US"/>
          </a:p>
          <a:p>
            <a:pPr marL="285750" indent="-285750">
              <a:buFont typeface="Wingdings" panose="05000000000000000000" charset="0"/>
              <a:buChar char="p"/>
            </a:pPr>
            <a:endParaRPr lang="en-US" altLang="zh-CN"/>
          </a:p>
          <a:p>
            <a:pPr marL="285750" indent="-285750">
              <a:buFont typeface="Wingdings" panose="05000000000000000000" charset="0"/>
              <a:buChar char="p"/>
            </a:pPr>
            <a:r>
              <a:rPr lang="zh-CN" altLang="en-US"/>
              <a:t>编辑</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列表</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详情</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删除</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发布</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图片 5" descr="发布克隆通讯录"/>
          <p:cNvPicPr>
            <a:picLocks noChangeAspect="1"/>
          </p:cNvPicPr>
          <p:nvPr/>
        </p:nvPicPr>
        <p:blipFill>
          <a:blip r:embed="rId2"/>
          <a:stretch>
            <a:fillRect/>
          </a:stretch>
        </p:blipFill>
        <p:spPr>
          <a:xfrm>
            <a:off x="1095375" y="1018540"/>
            <a:ext cx="10001250" cy="564832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结束</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pic>
        <p:nvPicPr>
          <p:cNvPr id="4" name="图片 3" descr="结束克隆通讯录"/>
          <p:cNvPicPr>
            <a:picLocks noChangeAspect="1"/>
          </p:cNvPicPr>
          <p:nvPr/>
        </p:nvPicPr>
        <p:blipFill>
          <a:blip r:embed="rId2"/>
          <a:stretch>
            <a:fillRect/>
          </a:stretch>
        </p:blipFill>
        <p:spPr>
          <a:xfrm>
            <a:off x="2286000" y="701675"/>
            <a:ext cx="7620000" cy="564832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企微的能力</a:t>
            </a:r>
            <a:endParaRPr lang="zh-CN" altLang="en-US" sz="4000"/>
          </a:p>
        </p:txBody>
      </p:sp>
      <p:sp>
        <p:nvSpPr>
          <p:cNvPr id="4" name="文本框 3"/>
          <p:cNvSpPr txBox="1"/>
          <p:nvPr/>
        </p:nvSpPr>
        <p:spPr>
          <a:xfrm>
            <a:off x="468630" y="2239645"/>
            <a:ext cx="6640195" cy="2799715"/>
          </a:xfrm>
          <a:prstGeom prst="rect">
            <a:avLst/>
          </a:prstGeom>
          <a:noFill/>
        </p:spPr>
        <p:txBody>
          <a:bodyPr wrap="square" rtlCol="0">
            <a:spAutoFit/>
          </a:bodyPr>
          <a:p>
            <a:pPr indent="0">
              <a:buFont typeface="Wingdings" panose="05000000000000000000" charset="0"/>
              <a:buNone/>
            </a:pPr>
            <a:r>
              <a:rPr lang="zh-CN" altLang="en-US" sz="1400"/>
              <a:t>运用企微通讯录接口，对成员的部门、标签进行更新</a:t>
            </a:r>
            <a:br>
              <a:rPr lang="zh-CN" altLang="en-US" sz="1400"/>
            </a:br>
            <a:endParaRPr lang="en-US" altLang="zh-CN"/>
          </a:p>
          <a:p>
            <a:pPr marL="285750" indent="-285750">
              <a:buFont typeface="Wingdings" panose="05000000000000000000" charset="0"/>
              <a:buChar char="p"/>
            </a:pPr>
            <a:r>
              <a:rPr lang="zh-CN" altLang="en-US"/>
              <a:t>更新成员信息</a:t>
            </a:r>
            <a:endParaRPr lang="zh-CN" altLang="en-US"/>
          </a:p>
          <a:p>
            <a:pPr indent="0">
              <a:buFont typeface="Wingdings" panose="05000000000000000000" charset="0"/>
              <a:buNone/>
            </a:pPr>
            <a:r>
              <a:rPr lang="zh-CN" altLang="en-US"/>
              <a:t>https://developer.work.weixin.qq.com/document/path/90197</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增加标签成员</a:t>
            </a:r>
            <a:endParaRPr lang="zh-CN" altLang="en-US"/>
          </a:p>
          <a:p>
            <a:pPr indent="0">
              <a:buFont typeface="Wingdings" panose="05000000000000000000" charset="0"/>
              <a:buNone/>
            </a:pPr>
            <a:r>
              <a:rPr lang="zh-CN" altLang="en-US"/>
              <a:t>https://developer.work.weixin.qq.com/document/path/90214</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删除标签成员</a:t>
            </a:r>
            <a:endParaRPr lang="zh-CN" altLang="en-US"/>
          </a:p>
          <a:p>
            <a:pPr indent="0">
              <a:buFont typeface="Wingdings" panose="05000000000000000000" charset="0"/>
              <a:buNone/>
            </a:pPr>
            <a:r>
              <a:rPr lang="zh-CN" altLang="en-US"/>
              <a:t>https://developer.work.weixin.qq.com/document/path/90215</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踩过的坑</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468630" y="2239645"/>
            <a:ext cx="6640195" cy="1014730"/>
          </a:xfrm>
          <a:prstGeom prst="rect">
            <a:avLst/>
          </a:prstGeom>
          <a:noFill/>
        </p:spPr>
        <p:txBody>
          <a:bodyPr wrap="square" rtlCol="0">
            <a:spAutoFit/>
          </a:bodyPr>
          <a:p>
            <a:pPr indent="0">
              <a:buFont typeface="Wingdings" panose="05000000000000000000" charset="0"/>
              <a:buNone/>
            </a:pPr>
            <a:r>
              <a:rPr lang="en-US" altLang="zh-CN" sz="1800">
                <a:sym typeface="+mn-ea"/>
              </a:rPr>
              <a:t>1. 组织架构和企微通讯录数据不同步问题</a:t>
            </a:r>
            <a:br>
              <a:rPr lang="en-US" altLang="zh-CN" sz="1800">
                <a:sym typeface="+mn-ea"/>
              </a:rPr>
            </a:br>
            <a:r>
              <a:rPr lang="en-US" altLang="zh-CN" sz="1400">
                <a:sym typeface="+mn-ea"/>
              </a:rPr>
              <a:t>方案：</a:t>
            </a:r>
            <a:br>
              <a:rPr lang="en-US" altLang="zh-CN" sz="1400">
                <a:sym typeface="+mn-ea"/>
              </a:rPr>
            </a:br>
            <a:r>
              <a:rPr lang="en-US" altLang="zh-CN" sz="1400">
                <a:sym typeface="+mn-ea"/>
              </a:rPr>
              <a:t>    a. </a:t>
            </a:r>
            <a:r>
              <a:rPr lang="zh-CN" altLang="en-US" sz="1400">
                <a:sym typeface="+mn-ea"/>
              </a:rPr>
              <a:t>增加</a:t>
            </a:r>
            <a:r>
              <a:rPr lang="en-US" altLang="zh-CN" sz="1400">
                <a:sym typeface="+mn-ea"/>
              </a:rPr>
              <a:t> try...catch... </a:t>
            </a:r>
            <a:r>
              <a:rPr lang="zh-CN" altLang="en-US" sz="1400">
                <a:sym typeface="+mn-ea"/>
              </a:rPr>
              <a:t>并打印错误日志，调用企微失败后，保证逻辑能继续运行</a:t>
            </a:r>
            <a:br>
              <a:rPr lang="zh-CN" altLang="en-US" sz="1400">
                <a:sym typeface="+mn-ea"/>
              </a:rPr>
            </a:br>
            <a:r>
              <a:rPr lang="zh-CN" altLang="en-US" sz="1400">
                <a:sym typeface="+mn-ea"/>
              </a:rPr>
              <a:t> </a:t>
            </a:r>
            <a:r>
              <a:rPr lang="en-US" altLang="zh-CN" sz="1400">
                <a:sym typeface="+mn-ea"/>
              </a:rPr>
              <a:t>   b. </a:t>
            </a:r>
            <a:r>
              <a:rPr lang="zh-CN" altLang="en-US" sz="1400">
                <a:sym typeface="+mn-ea"/>
              </a:rPr>
              <a:t>增加定时任务去解决通讯录中部门、人员、标签数据不同步问题</a:t>
            </a:r>
            <a:endParaRPr lang="zh-CN" altLang="en-US" sz="1400">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en-US" altLang="zh-CN" sz="4000"/>
              <a:t>xxl-job</a:t>
            </a:r>
            <a:r>
              <a:rPr lang="zh-CN" altLang="en-US" sz="4000"/>
              <a:t>版本的痛</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348615" y="1390015"/>
            <a:ext cx="10514965" cy="3969385"/>
          </a:xfrm>
          <a:prstGeom prst="rect">
            <a:avLst/>
          </a:prstGeom>
          <a:noFill/>
        </p:spPr>
        <p:txBody>
          <a:bodyPr wrap="square" rtlCol="0">
            <a:spAutoFit/>
          </a:bodyPr>
          <a:p>
            <a:pPr indent="0">
              <a:buFont typeface="Wingdings" panose="05000000000000000000" charset="0"/>
              <a:buNone/>
            </a:pPr>
            <a:r>
              <a:rPr lang="zh-CN" altLang="en-US" sz="1400" b="1">
                <a:sym typeface="+mn-ea"/>
              </a:rPr>
              <a:t>一、背景</a:t>
            </a:r>
            <a:endParaRPr lang="zh-CN" altLang="en-US" sz="1400" b="1">
              <a:sym typeface="+mn-ea"/>
            </a:endParaRPr>
          </a:p>
          <a:p>
            <a:pPr indent="0">
              <a:buFont typeface="Wingdings" panose="05000000000000000000" charset="0"/>
              <a:buNone/>
            </a:pPr>
            <a:r>
              <a:rPr lang="en-US" altLang="zh-CN" sz="1400">
                <a:sym typeface="+mn-ea"/>
              </a:rPr>
              <a:t>PHP</a:t>
            </a:r>
            <a:r>
              <a:rPr lang="zh-CN" altLang="en-US" sz="1400">
                <a:sym typeface="+mn-ea"/>
              </a:rPr>
              <a:t>采用的是</a:t>
            </a:r>
            <a:r>
              <a:rPr lang="en-US" altLang="zh-CN" sz="1400">
                <a:sym typeface="+mn-ea"/>
              </a:rPr>
              <a:t>xxl-job 2.1.0</a:t>
            </a:r>
            <a:r>
              <a:rPr lang="zh-CN" altLang="en-US" sz="1400">
                <a:sym typeface="+mn-ea"/>
              </a:rPr>
              <a:t>版本，为了与之保持兼容，未变更版本。其实最新版本当时已经到了</a:t>
            </a:r>
            <a:r>
              <a:rPr lang="en-US" altLang="zh-CN" sz="1400">
                <a:sym typeface="+mn-ea"/>
              </a:rPr>
              <a:t>2.3.0</a:t>
            </a:r>
            <a:r>
              <a:rPr lang="zh-CN" altLang="en-US" sz="1400">
                <a:sym typeface="+mn-ea"/>
              </a:rPr>
              <a:t>。当时就有一种不祥的预感，低版本可能隐藏了很多的</a:t>
            </a:r>
            <a:r>
              <a:rPr lang="en-US" altLang="zh-CN" sz="1400">
                <a:sym typeface="+mn-ea"/>
              </a:rPr>
              <a:t>bug</a:t>
            </a:r>
            <a:r>
              <a:rPr lang="zh-CN" altLang="en-US" sz="1400">
                <a:sym typeface="+mn-ea"/>
              </a:rPr>
              <a:t>。</a:t>
            </a:r>
            <a:endParaRPr lang="zh-CN" altLang="en-US" sz="1400">
              <a:sym typeface="+mn-ea"/>
            </a:endParaRPr>
          </a:p>
          <a:p>
            <a:pPr indent="0">
              <a:buFont typeface="Wingdings" panose="05000000000000000000" charset="0"/>
              <a:buNone/>
            </a:pPr>
            <a:endParaRPr lang="zh-CN" altLang="en-US" sz="1400">
              <a:sym typeface="+mn-ea"/>
            </a:endParaRPr>
          </a:p>
          <a:p>
            <a:pPr indent="0">
              <a:buFont typeface="Wingdings" panose="05000000000000000000" charset="0"/>
              <a:buNone/>
            </a:pPr>
            <a:r>
              <a:rPr lang="zh-CN" altLang="en-US" sz="1400">
                <a:sym typeface="+mn-ea"/>
              </a:rPr>
              <a:t>墨菲定律：如果事情有变坏的可能，不管这种可能性有多小，它总会发生。</a:t>
            </a:r>
            <a:endParaRPr lang="zh-CN" altLang="en-US" sz="1400">
              <a:sym typeface="+mn-ea"/>
            </a:endParaRPr>
          </a:p>
          <a:p>
            <a:pPr indent="0">
              <a:buFont typeface="Wingdings" panose="05000000000000000000" charset="0"/>
              <a:buNone/>
            </a:pPr>
            <a:endParaRPr lang="zh-CN" altLang="en-US" sz="1400">
              <a:sym typeface="+mn-ea"/>
            </a:endParaRPr>
          </a:p>
          <a:p>
            <a:pPr indent="0">
              <a:buFont typeface="Wingdings" panose="05000000000000000000" charset="0"/>
              <a:buNone/>
            </a:pPr>
            <a:endParaRPr lang="zh-CN" altLang="en-US" sz="1400">
              <a:sym typeface="+mn-ea"/>
            </a:endParaRPr>
          </a:p>
          <a:p>
            <a:pPr indent="0">
              <a:buFont typeface="Wingdings" panose="05000000000000000000" charset="0"/>
              <a:buNone/>
            </a:pPr>
            <a:r>
              <a:rPr lang="zh-CN" altLang="en-US" sz="1400" b="1">
                <a:sym typeface="+mn-ea"/>
              </a:rPr>
              <a:t>二、扩展</a:t>
            </a:r>
            <a:endParaRPr lang="zh-CN" altLang="en-US" sz="1400" b="1">
              <a:sym typeface="+mn-ea"/>
            </a:endParaRPr>
          </a:p>
          <a:p>
            <a:pPr indent="0">
              <a:buFont typeface="Wingdings" panose="05000000000000000000" charset="0"/>
              <a:buNone/>
            </a:pPr>
            <a:r>
              <a:rPr lang="en-US" altLang="zh-CN" sz="1400">
                <a:sym typeface="+mn-ea"/>
              </a:rPr>
              <a:t>xxl-job</a:t>
            </a:r>
            <a:r>
              <a:rPr lang="zh-CN" altLang="en-US" sz="1400">
                <a:sym typeface="+mn-ea"/>
              </a:rPr>
              <a:t>原生不支持延时任务（也叫定点执行任务），在阅读了</a:t>
            </a:r>
            <a:r>
              <a:rPr lang="en-US" altLang="zh-CN" sz="1400">
                <a:sym typeface="+mn-ea"/>
              </a:rPr>
              <a:t>xxl-job</a:t>
            </a:r>
            <a:r>
              <a:rPr lang="zh-CN" altLang="en-US" sz="1400">
                <a:sym typeface="+mn-ea"/>
              </a:rPr>
              <a:t>源码后，对其进行了扩展，实现了延时任务调度。</a:t>
            </a:r>
            <a:endParaRPr lang="zh-CN" altLang="en-US" sz="1400">
              <a:sym typeface="+mn-ea"/>
            </a:endParaRPr>
          </a:p>
          <a:p>
            <a:pPr indent="0">
              <a:buFont typeface="Wingdings" panose="05000000000000000000" charset="0"/>
              <a:buNone/>
            </a:pPr>
            <a:endParaRPr lang="zh-CN" altLang="en-US" sz="1400">
              <a:sym typeface="+mn-ea"/>
            </a:endParaRPr>
          </a:p>
          <a:p>
            <a:pPr indent="0">
              <a:buFont typeface="Wingdings" panose="05000000000000000000" charset="0"/>
              <a:buNone/>
            </a:pPr>
            <a:r>
              <a:rPr lang="zh-CN" altLang="en-US" sz="1400" b="1">
                <a:sym typeface="+mn-ea"/>
              </a:rPr>
              <a:t>三、问题</a:t>
            </a:r>
            <a:endParaRPr lang="zh-CN" altLang="en-US" sz="1400" b="1">
              <a:sym typeface="+mn-ea"/>
            </a:endParaRPr>
          </a:p>
          <a:p>
            <a:pPr indent="0">
              <a:buFont typeface="Wingdings" panose="05000000000000000000" charset="0"/>
              <a:buNone/>
            </a:pPr>
            <a:r>
              <a:rPr lang="zh-CN" altLang="en-US" sz="1400">
                <a:sym typeface="+mn-ea"/>
              </a:rPr>
              <a:t>扩展实现延时任务，并将所有定时任务进行迁移后，发现了一系列</a:t>
            </a:r>
            <a:r>
              <a:rPr lang="en-US" altLang="zh-CN" sz="1400">
                <a:sym typeface="+mn-ea"/>
              </a:rPr>
              <a:t>bug</a:t>
            </a:r>
            <a:r>
              <a:rPr lang="zh-CN" altLang="en-US" sz="1400">
                <a:sym typeface="+mn-ea"/>
              </a:rPr>
              <a:t>：</a:t>
            </a:r>
            <a:endParaRPr lang="zh-CN" altLang="en-US" sz="1400">
              <a:sym typeface="+mn-ea"/>
            </a:endParaRPr>
          </a:p>
          <a:p>
            <a:pPr indent="0">
              <a:buFont typeface="Wingdings" panose="05000000000000000000" charset="0"/>
              <a:buNone/>
            </a:pPr>
            <a:endParaRPr lang="zh-CN" altLang="en-US" sz="1400">
              <a:sym typeface="+mn-ea"/>
            </a:endParaRPr>
          </a:p>
          <a:p>
            <a:pPr marL="285750" indent="-285750">
              <a:buFont typeface="Arial" panose="020B0604020202020204" pitchFamily="34" charset="0"/>
              <a:buChar char="•"/>
            </a:pPr>
            <a:r>
              <a:rPr lang="zh-CN" altLang="en-US" sz="1400">
                <a:sym typeface="+mn-ea"/>
              </a:rPr>
              <a:t>任务重复执行，传新也反映有多次任务重复执行的问题</a:t>
            </a:r>
            <a:endParaRPr lang="zh-CN" altLang="en-US" sz="1400">
              <a:sym typeface="+mn-ea"/>
            </a:endParaRPr>
          </a:p>
          <a:p>
            <a:pPr marL="285750" indent="-285750">
              <a:buFont typeface="Arial" panose="020B0604020202020204" pitchFamily="34" charset="0"/>
              <a:buChar char="•"/>
            </a:pPr>
            <a:r>
              <a:rPr lang="zh-CN" altLang="en-US" sz="1400">
                <a:sym typeface="+mn-ea"/>
              </a:rPr>
              <a:t>多个延时任务相同执行时间，只有一个任务会执行</a:t>
            </a:r>
            <a:endParaRPr lang="zh-CN" altLang="en-US" sz="1400">
              <a:sym typeface="+mn-ea"/>
            </a:endParaRPr>
          </a:p>
          <a:p>
            <a:pPr marL="285750" indent="-285750">
              <a:buFont typeface="Arial" panose="020B0604020202020204" pitchFamily="34" charset="0"/>
              <a:buChar char="•"/>
            </a:pPr>
            <a:r>
              <a:rPr lang="zh-CN" altLang="en-US" sz="1400">
                <a:sym typeface="+mn-ea"/>
              </a:rPr>
              <a:t>有任务执行时间过期时，会导致所有任务不执行</a:t>
            </a:r>
            <a:endParaRPr lang="zh-CN" altLang="en-US" sz="1400">
              <a:sym typeface="+mn-ea"/>
            </a:endParaRPr>
          </a:p>
          <a:p>
            <a:pPr marL="285750" indent="-285750">
              <a:buFont typeface="Arial" panose="020B0604020202020204" pitchFamily="34" charset="0"/>
              <a:buChar char="•"/>
            </a:pPr>
            <a:r>
              <a:rPr lang="zh-CN" altLang="en-US" sz="1400">
                <a:sym typeface="+mn-ea"/>
              </a:rPr>
              <a:t>通过feign来调用删除延时任务的接口，第一次报read time out的问题，第二次就删除成功了</a:t>
            </a:r>
            <a:endParaRPr lang="zh-CN" altLang="en-US" sz="1400">
              <a:sym typeface="+mn-ea"/>
            </a:endParaRPr>
          </a:p>
          <a:p>
            <a:pPr marL="285750" indent="-285750">
              <a:buFont typeface="Wingdings" panose="05000000000000000000" charset="0"/>
              <a:buNone/>
            </a:pPr>
            <a:endParaRPr lang="zh-CN" altLang="en-US" sz="1400">
              <a:sym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sz="4000"/>
              <a:t>版本升级性价比</a:t>
            </a:r>
            <a:endParaRPr lang="zh-CN"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348615" y="1390015"/>
            <a:ext cx="10514965" cy="1599565"/>
          </a:xfrm>
          <a:prstGeom prst="rect">
            <a:avLst/>
          </a:prstGeom>
          <a:noFill/>
        </p:spPr>
        <p:txBody>
          <a:bodyPr wrap="square" rtlCol="0">
            <a:spAutoFit/>
          </a:bodyPr>
          <a:p>
            <a:pPr marL="285750" indent="-285750">
              <a:buFont typeface="Wingdings" panose="05000000000000000000" charset="0"/>
              <a:buNone/>
            </a:pPr>
            <a:r>
              <a:rPr lang="zh-CN" altLang="en-US" sz="1400">
                <a:sym typeface="+mn-ea"/>
              </a:rPr>
              <a:t>版本升级，不仅仅是一个费力的活，其需要慎之又慎。</a:t>
            </a:r>
            <a:endParaRPr lang="zh-CN" altLang="en-US" sz="1400">
              <a:sym typeface="+mn-ea"/>
            </a:endParaRPr>
          </a:p>
          <a:p>
            <a:pPr marL="285750" indent="-285750">
              <a:buFont typeface="Wingdings" panose="05000000000000000000" charset="0"/>
              <a:buNone/>
            </a:pPr>
            <a:endParaRPr lang="zh-CN" altLang="en-US" sz="1400">
              <a:sym typeface="+mn-ea"/>
            </a:endParaRPr>
          </a:p>
          <a:p>
            <a:pPr marL="285750" indent="-285750">
              <a:buFont typeface="Arial" panose="020B0604020202020204" pitchFamily="34" charset="0"/>
              <a:buChar char="•"/>
            </a:pPr>
            <a:r>
              <a:rPr lang="zh-CN" altLang="en-US" sz="1400">
                <a:sym typeface="+mn-ea"/>
              </a:rPr>
              <a:t>升级成本</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完整测试</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新的风险</a:t>
            </a:r>
            <a:endParaRPr lang="zh-CN" altLang="en-US" sz="1400">
              <a:sym typeface="+mn-ea"/>
            </a:endParaRPr>
          </a:p>
        </p:txBody>
      </p:sp>
      <p:sp>
        <p:nvSpPr>
          <p:cNvPr id="2" name="文本框 1"/>
          <p:cNvSpPr txBox="1"/>
          <p:nvPr/>
        </p:nvSpPr>
        <p:spPr>
          <a:xfrm>
            <a:off x="348615" y="3344545"/>
            <a:ext cx="10514965" cy="1599565"/>
          </a:xfrm>
          <a:prstGeom prst="rect">
            <a:avLst/>
          </a:prstGeom>
          <a:noFill/>
        </p:spPr>
        <p:txBody>
          <a:bodyPr wrap="square" rtlCol="0">
            <a:spAutoFit/>
          </a:bodyPr>
          <a:p>
            <a:pPr marL="285750" indent="-285750">
              <a:buFont typeface="Wingdings" panose="05000000000000000000" charset="0"/>
              <a:buNone/>
            </a:pPr>
            <a:r>
              <a:rPr lang="zh-CN" altLang="en-US" sz="1400">
                <a:sym typeface="+mn-ea"/>
              </a:rPr>
              <a:t>一点思路：</a:t>
            </a:r>
            <a:endParaRPr lang="zh-CN" altLang="en-US" sz="1400">
              <a:sym typeface="+mn-ea"/>
            </a:endParaRPr>
          </a:p>
          <a:p>
            <a:pPr marL="285750" indent="-285750">
              <a:buFont typeface="Wingdings" panose="05000000000000000000" charset="0"/>
              <a:buNone/>
            </a:pPr>
            <a:endParaRPr lang="zh-CN" altLang="en-US" sz="1400">
              <a:sym typeface="+mn-ea"/>
            </a:endParaRPr>
          </a:p>
          <a:p>
            <a:pPr marL="285750" indent="-285750">
              <a:buFont typeface="Arial" panose="020B0604020202020204" pitchFamily="34" charset="0"/>
              <a:buChar char="•"/>
            </a:pPr>
            <a:r>
              <a:rPr lang="zh-CN" altLang="en-US" sz="1400">
                <a:sym typeface="+mn-ea"/>
              </a:rPr>
              <a:t>看官方发布的版本升级日志，熟悉影响的范围</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明确项目中受影响的业务，明确影响的范围和边界</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为了应对未知的风险，测试完成后，还需持续观察</a:t>
            </a:r>
            <a:endParaRPr lang="zh-CN" altLang="en-US" sz="1400">
              <a:sym typeface="+mn-ea"/>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sz="4000"/>
              <a:t>第一次升级</a:t>
            </a:r>
            <a:endParaRPr lang="zh-CN"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348615" y="1390015"/>
            <a:ext cx="10514965" cy="3107690"/>
          </a:xfrm>
          <a:prstGeom prst="rect">
            <a:avLst/>
          </a:prstGeom>
          <a:noFill/>
        </p:spPr>
        <p:txBody>
          <a:bodyPr wrap="square" rtlCol="0">
            <a:spAutoFit/>
          </a:bodyPr>
          <a:p>
            <a:pPr indent="0">
              <a:buFont typeface="Arial" panose="020B0604020202020204" pitchFamily="34" charset="0"/>
              <a:buNone/>
            </a:pPr>
            <a:r>
              <a:rPr lang="zh-CN" altLang="en-US" sz="1400">
                <a:sym typeface="+mn-ea"/>
              </a:rPr>
              <a:t>第一次升级到</a:t>
            </a:r>
            <a:r>
              <a:rPr lang="en-US" altLang="zh-CN" sz="1400">
                <a:sym typeface="+mn-ea"/>
              </a:rPr>
              <a:t>2.1.1</a:t>
            </a:r>
            <a:r>
              <a:rPr lang="zh-CN" altLang="en-US" sz="1400">
                <a:sym typeface="+mn-ea"/>
              </a:rPr>
              <a:t>后，解决了</a:t>
            </a:r>
            <a:r>
              <a:rPr lang="en-US" altLang="zh-CN" sz="1400">
                <a:sym typeface="+mn-ea"/>
              </a:rPr>
              <a:t>4</a:t>
            </a:r>
            <a:r>
              <a:rPr lang="zh-CN" altLang="en-US" sz="1400">
                <a:sym typeface="+mn-ea"/>
              </a:rPr>
              <a:t>个问题，但是引发了一个新的问题：</a:t>
            </a:r>
            <a:br>
              <a:rPr lang="zh-CN" altLang="en-US" sz="1400">
                <a:sym typeface="+mn-ea"/>
              </a:rPr>
            </a:br>
            <a:br>
              <a:rPr lang="zh-CN" altLang="en-US" sz="1400">
                <a:sym typeface="+mn-ea"/>
              </a:rPr>
            </a:br>
            <a:r>
              <a:rPr lang="zh-CN" altLang="en-US" sz="1400" b="1">
                <a:sym typeface="+mn-ea"/>
              </a:rPr>
              <a:t>已解决的问题：</a:t>
            </a:r>
            <a:endParaRPr lang="zh-CN" altLang="en-US" sz="1400">
              <a:sym typeface="+mn-ea"/>
            </a:endParaRPr>
          </a:p>
          <a:p>
            <a:pPr marL="285750" indent="-285750">
              <a:buFont typeface="Arial" panose="020B0604020202020204" pitchFamily="34" charset="0"/>
              <a:buChar char="•"/>
            </a:pPr>
            <a:r>
              <a:rPr lang="zh-CN" altLang="en-US" sz="1400">
                <a:sym typeface="+mn-ea"/>
              </a:rPr>
              <a:t>任务重复执行，传新也反映有多次任务重复执行的问题</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多个延时任务相同执行时间，只有一个任务会执行</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有任务执行时间过期时，会导致所有任务不执行</a:t>
            </a:r>
            <a:endParaRPr lang="zh-CN" altLang="en-US" sz="1400">
              <a:sym typeface="+mn-ea"/>
            </a:endParaRPr>
          </a:p>
          <a:p>
            <a:pPr marL="285750" indent="-285750">
              <a:buFont typeface="Arial" panose="020B0604020202020204" pitchFamily="34" charset="0"/>
              <a:buChar char="•"/>
            </a:pPr>
            <a:endParaRPr lang="zh-CN" altLang="en-US" sz="1400">
              <a:sym typeface="+mn-ea"/>
            </a:endParaRPr>
          </a:p>
          <a:p>
            <a:pPr marL="285750" indent="-285750">
              <a:buFont typeface="Arial" panose="020B0604020202020204" pitchFamily="34" charset="0"/>
              <a:buChar char="•"/>
            </a:pPr>
            <a:r>
              <a:rPr lang="zh-CN" altLang="en-US" sz="1400">
                <a:sym typeface="+mn-ea"/>
              </a:rPr>
              <a:t>通过feign来调用删除延时任务的接口，第一次报read time out的问题，第二次就删除成功了</a:t>
            </a:r>
            <a:endParaRPr lang="zh-CN" altLang="en-US" sz="1400">
              <a:sym typeface="+mn-ea"/>
            </a:endParaRPr>
          </a:p>
          <a:p>
            <a:pPr indent="0">
              <a:buFont typeface="Arial" panose="020B0604020202020204" pitchFamily="34" charset="0"/>
              <a:buNone/>
            </a:pPr>
            <a:endParaRPr lang="zh-CN" altLang="en-US" sz="1400">
              <a:sym typeface="+mn-ea"/>
            </a:endParaRPr>
          </a:p>
          <a:p>
            <a:pPr indent="0">
              <a:buFont typeface="Arial" panose="020B0604020202020204" pitchFamily="34" charset="0"/>
              <a:buNone/>
            </a:pPr>
            <a:endParaRPr lang="zh-CN" altLang="en-US" sz="1400">
              <a:sym typeface="+mn-ea"/>
            </a:endParaRPr>
          </a:p>
          <a:p>
            <a:pPr indent="0">
              <a:buNone/>
            </a:pPr>
            <a:r>
              <a:rPr lang="zh-CN" altLang="en-US" sz="1400" b="1">
                <a:sym typeface="+mn-ea"/>
              </a:rPr>
              <a:t>新的问题：</a:t>
            </a:r>
            <a:endParaRPr lang="zh-CN" altLang="en-US" sz="1400" b="1">
              <a:sym typeface="+mn-ea"/>
            </a:endParaRPr>
          </a:p>
          <a:p>
            <a:pPr indent="0">
              <a:buNone/>
            </a:pPr>
            <a:r>
              <a:rPr lang="en-US" altLang="zh-CN" sz="1400">
                <a:sym typeface="+mn-ea"/>
              </a:rPr>
              <a:t>xxl-job</a:t>
            </a:r>
            <a:r>
              <a:rPr lang="zh-CN" altLang="en-US" sz="1400">
                <a:sym typeface="+mn-ea"/>
              </a:rPr>
              <a:t>的日志中，循环打印</a:t>
            </a:r>
            <a:r>
              <a:rPr lang="en-US" altLang="zh-CN" sz="1400">
                <a:sym typeface="+mn-ea"/>
              </a:rPr>
              <a:t>“</a:t>
            </a:r>
            <a:r>
              <a:rPr lang="zh-CN" altLang="en-US" sz="1400">
                <a:sym typeface="+mn-ea"/>
              </a:rPr>
              <a:t>文件不存在</a:t>
            </a:r>
            <a:r>
              <a:rPr lang="en-US" altLang="zh-CN" sz="1400">
                <a:sym typeface="+mn-ea"/>
              </a:rPr>
              <a:t>”</a:t>
            </a:r>
            <a:r>
              <a:rPr lang="zh-CN" altLang="en-US" sz="1400">
                <a:sym typeface="+mn-ea"/>
              </a:rPr>
              <a:t>的问题。这个问题还有一个特点，不稳定重现，出现了就停不下来。</a:t>
            </a:r>
            <a:endParaRPr lang="zh-CN" altLang="en-US" sz="1400">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菱形 24"/>
          <p:cNvSpPr/>
          <p:nvPr>
            <p:custDataLst>
              <p:tags r:id="rId1"/>
            </p:custDataLst>
          </p:nvPr>
        </p:nvSpPr>
        <p:spPr>
          <a:xfrm>
            <a:off x="6945630" y="528415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chorCtr="0">
            <a:normAutofit fontScale="77500" lnSpcReduction="20000"/>
          </a:bodyPr>
          <a:lstStyle/>
          <a:p>
            <a:pPr algn="ctr">
              <a:lnSpc>
                <a:spcPct val="100000"/>
              </a:lnSpc>
            </a:pPr>
            <a:r>
              <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6" name="文本框 25"/>
          <p:cNvSpPr txBox="1"/>
          <p:nvPr>
            <p:custDataLst>
              <p:tags r:id="rId2"/>
            </p:custDataLst>
          </p:nvPr>
        </p:nvSpPr>
        <p:spPr>
          <a:xfrm>
            <a:off x="7606030" y="5197157"/>
            <a:ext cx="3710940" cy="635000"/>
          </a:xfrm>
          <a:prstGeom prst="rect">
            <a:avLst/>
          </a:prstGeom>
          <a:noFill/>
        </p:spPr>
        <p:txBody>
          <a:bodyPr wrap="square" lIns="90000" tIns="46800" rIns="90000" bIns="0" anchor="ctr" anchorCtr="0">
            <a:no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企微红包</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27" name="菱形 26"/>
          <p:cNvSpPr/>
          <p:nvPr>
            <p:custDataLst>
              <p:tags r:id="rId3"/>
            </p:custDataLst>
          </p:nvPr>
        </p:nvSpPr>
        <p:spPr>
          <a:xfrm>
            <a:off x="6945630" y="4352607"/>
            <a:ext cx="508000" cy="508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chorCtr="0">
            <a:normAutofit fontScale="77500" lnSpcReduction="20000"/>
          </a:bodyPr>
          <a:lstStyle/>
          <a:p>
            <a:pPr algn="ctr">
              <a:lnSpc>
                <a:spcPct val="100000"/>
              </a:lnSpc>
            </a:pPr>
            <a:r>
              <a:rPr lang="en-US" altLang="zh-CN" sz="1600" b="1">
                <a:solidFill>
                  <a:schemeClr val="bg1"/>
                </a:solidFill>
                <a:latin typeface="Arial" panose="020B0604020202020204" pitchFamily="34" charset="0"/>
                <a:ea typeface="微软雅黑" panose="020B0503020204020204" charset="-122"/>
                <a:sym typeface="Arial" panose="020B0604020202020204" pitchFamily="34" charset="0"/>
              </a:rPr>
              <a:t>3</a:t>
            </a:r>
            <a:endParaRPr lang="en-US" altLang="zh-CN" sz="1600" b="1">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3" name="文本框 32"/>
          <p:cNvSpPr txBox="1"/>
          <p:nvPr>
            <p:custDataLst>
              <p:tags r:id="rId4"/>
            </p:custDataLst>
          </p:nvPr>
        </p:nvSpPr>
        <p:spPr>
          <a:xfrm>
            <a:off x="7606030" y="4265612"/>
            <a:ext cx="3710940" cy="635000"/>
          </a:xfrm>
          <a:prstGeom prst="rect">
            <a:avLst/>
          </a:prstGeom>
          <a:noFill/>
        </p:spPr>
        <p:txBody>
          <a:bodyPr wrap="square" lIns="90000" tIns="46800" rIns="90000" bIns="0" anchor="ctr" anchorCtr="0">
            <a:no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共建部门</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34" name="菱形 33"/>
          <p:cNvSpPr/>
          <p:nvPr>
            <p:custDataLst>
              <p:tags r:id="rId5"/>
            </p:custDataLst>
          </p:nvPr>
        </p:nvSpPr>
        <p:spPr>
          <a:xfrm>
            <a:off x="6945630" y="342106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chorCtr="0">
            <a:normAutofit fontScale="77500" lnSpcReduction="20000"/>
          </a:bodyPr>
          <a:lstStyle/>
          <a:p>
            <a:pPr algn="ctr">
              <a:lnSpc>
                <a:spcPct val="100000"/>
              </a:lnSpc>
            </a:pPr>
            <a:r>
              <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5" name="文本框 34"/>
          <p:cNvSpPr txBox="1"/>
          <p:nvPr>
            <p:custDataLst>
              <p:tags r:id="rId6"/>
            </p:custDataLst>
          </p:nvPr>
        </p:nvSpPr>
        <p:spPr>
          <a:xfrm>
            <a:off x="7606030" y="3334067"/>
            <a:ext cx="3710940" cy="635000"/>
          </a:xfrm>
          <a:prstGeom prst="rect">
            <a:avLst/>
          </a:prstGeom>
          <a:noFill/>
        </p:spPr>
        <p:txBody>
          <a:bodyPr wrap="square" lIns="90000" tIns="46800" rIns="90000" bIns="0" anchor="ctr" anchorCtr="0">
            <a:no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克隆通讯录</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36" name="菱形 35"/>
          <p:cNvSpPr/>
          <p:nvPr>
            <p:custDataLst>
              <p:tags r:id="rId7"/>
            </p:custDataLst>
          </p:nvPr>
        </p:nvSpPr>
        <p:spPr>
          <a:xfrm>
            <a:off x="6945630" y="2489517"/>
            <a:ext cx="508000" cy="508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chorCtr="0">
            <a:normAutofit fontScale="77500" lnSpcReduction="20000"/>
          </a:bodyPr>
          <a:lstStyle/>
          <a:p>
            <a:pPr algn="ctr">
              <a:lnSpc>
                <a:spcPct val="100000"/>
              </a:lnSpc>
            </a:pPr>
            <a:r>
              <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7" name="文本框 36"/>
          <p:cNvSpPr txBox="1"/>
          <p:nvPr>
            <p:custDataLst>
              <p:tags r:id="rId8"/>
            </p:custDataLst>
          </p:nvPr>
        </p:nvSpPr>
        <p:spPr>
          <a:xfrm>
            <a:off x="7606030" y="2402522"/>
            <a:ext cx="3710940" cy="635000"/>
          </a:xfrm>
          <a:prstGeom prst="rect">
            <a:avLst/>
          </a:prstGeom>
          <a:noFill/>
        </p:spPr>
        <p:txBody>
          <a:bodyPr wrap="square" lIns="90000" tIns="46800" rIns="90000" bIns="0" anchor="ctr" anchorCtr="0">
            <a:no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日程管理</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11" name="文本框 10"/>
          <p:cNvSpPr txBox="1"/>
          <p:nvPr>
            <p:custDataLst>
              <p:tags r:id="rId9"/>
            </p:custDataLst>
          </p:nvPr>
        </p:nvSpPr>
        <p:spPr>
          <a:xfrm>
            <a:off x="7580630" y="931595"/>
            <a:ext cx="1733550" cy="768350"/>
          </a:xfrm>
          <a:prstGeom prst="rect">
            <a:avLst/>
          </a:prstGeom>
          <a:noFill/>
        </p:spPr>
        <p:txBody>
          <a:bodyPr wrap="square" lIns="91440" tIns="45720" rIns="91440" bIns="45720" rtlCol="0">
            <a:noAutofit/>
          </a:bodyPr>
          <a:lstStyle/>
          <a:p>
            <a:r>
              <a:rPr lang="zh-CN" altLang="en-US" sz="4800" spc="6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rPr>
              <a:t>目录</a:t>
            </a:r>
            <a:endParaRPr lang="zh-CN" altLang="en-US" sz="4800" spc="6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sz="4000"/>
              <a:t>第二次升级</a:t>
            </a:r>
            <a:endParaRPr lang="zh-CN"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348615" y="1390015"/>
            <a:ext cx="10514965" cy="3107690"/>
          </a:xfrm>
          <a:prstGeom prst="rect">
            <a:avLst/>
          </a:prstGeom>
          <a:noFill/>
        </p:spPr>
        <p:txBody>
          <a:bodyPr wrap="square" rtlCol="0">
            <a:spAutoFit/>
          </a:bodyPr>
          <a:p>
            <a:pPr indent="0">
              <a:buNone/>
            </a:pPr>
            <a:r>
              <a:rPr lang="zh-CN" altLang="en-US" sz="1400" b="1">
                <a:sym typeface="+mn-ea"/>
              </a:rPr>
              <a:t>问题追踪：</a:t>
            </a:r>
            <a:br>
              <a:rPr lang="zh-CN" altLang="en-US" sz="1400">
                <a:sym typeface="+mn-ea"/>
              </a:rPr>
            </a:br>
            <a:r>
              <a:rPr lang="zh-CN" altLang="en-US" sz="1400">
                <a:sym typeface="+mn-ea"/>
              </a:rPr>
              <a:t>执行器在任务执行完后，会去回调一个调度中心的callback接口，回调接口如果返回了500的状态码，执行器把返回结果写入日志，然后再启用另外的线程去重试callback接口，重试的时候，会去读取callbacklog下的文件，这时就会出现文件不存在的情况，导致读取文件失败。</a:t>
            </a:r>
            <a:br>
              <a:rPr lang="zh-CN" altLang="en-US" sz="1400">
                <a:sym typeface="+mn-ea"/>
              </a:rPr>
            </a:br>
            <a:br>
              <a:rPr lang="zh-CN" altLang="en-US" sz="1400" b="1">
                <a:sym typeface="+mn-ea"/>
              </a:rPr>
            </a:br>
            <a:r>
              <a:rPr lang="zh-CN" altLang="en-US" sz="1400" b="1">
                <a:sym typeface="+mn-ea"/>
              </a:rPr>
              <a:t>根本原因：</a:t>
            </a:r>
            <a:endParaRPr lang="zh-CN" altLang="en-US" sz="1400">
              <a:sym typeface="+mn-ea"/>
            </a:endParaRPr>
          </a:p>
          <a:p>
            <a:pPr indent="0">
              <a:buNone/>
            </a:pPr>
            <a:r>
              <a:rPr lang="zh-CN" altLang="en-US" sz="1400">
                <a:sym typeface="+mn-ea"/>
              </a:rPr>
              <a:t>任务执行过程中出错时，如果错误信息包含了中文，序列化存储到文件时会乱码。因为用了DateOutputStream的wirteBytes方法，里面存在char转byte的方式，会导致精度丢失，从而在调度中心反序列化时乱码报错。</a:t>
            </a:r>
            <a:br>
              <a:rPr lang="zh-CN" altLang="en-US" sz="1400">
                <a:sym typeface="+mn-ea"/>
              </a:rPr>
            </a:br>
            <a:br>
              <a:rPr lang="zh-CN" altLang="en-US" sz="1400">
                <a:sym typeface="+mn-ea"/>
              </a:rPr>
            </a:br>
            <a:br>
              <a:rPr lang="zh-CN" altLang="en-US" sz="1400">
                <a:sym typeface="+mn-ea"/>
              </a:rPr>
            </a:br>
            <a:r>
              <a:rPr lang="zh-CN" altLang="en-US" sz="1400" b="1">
                <a:sym typeface="+mn-ea"/>
              </a:rPr>
              <a:t>两个选择：</a:t>
            </a:r>
            <a:endParaRPr lang="zh-CN" altLang="en-US" sz="1400">
              <a:sym typeface="+mn-ea"/>
            </a:endParaRPr>
          </a:p>
          <a:p>
            <a:pPr indent="0">
              <a:buNone/>
            </a:pPr>
            <a:r>
              <a:rPr lang="en-US" altLang="zh-CN" sz="1400">
                <a:sym typeface="+mn-ea"/>
              </a:rPr>
              <a:t>1. </a:t>
            </a:r>
            <a:r>
              <a:rPr lang="zh-CN" altLang="en-US" sz="1400">
                <a:sym typeface="+mn-ea"/>
              </a:rPr>
              <a:t>修改源代码，打包部署到私服</a:t>
            </a:r>
            <a:endParaRPr lang="zh-CN" altLang="en-US" sz="1400">
              <a:sym typeface="+mn-ea"/>
            </a:endParaRPr>
          </a:p>
          <a:p>
            <a:pPr indent="0">
              <a:buNone/>
            </a:pPr>
            <a:endParaRPr lang="zh-CN" altLang="en-US" sz="1400">
              <a:sym typeface="+mn-ea"/>
            </a:endParaRPr>
          </a:p>
          <a:p>
            <a:pPr indent="0">
              <a:buNone/>
            </a:pPr>
            <a:r>
              <a:rPr lang="en-US" altLang="zh-CN" sz="1400">
                <a:sym typeface="+mn-ea"/>
              </a:rPr>
              <a:t>2. </a:t>
            </a:r>
            <a:r>
              <a:rPr lang="zh-CN" altLang="en-US" sz="1400">
                <a:sym typeface="+mn-ea"/>
              </a:rPr>
              <a:t>继续升级到新版本</a:t>
            </a:r>
            <a:endParaRPr lang="zh-CN" altLang="en-US" sz="1400">
              <a:sym typeface="+mn-ea"/>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sz="4000"/>
              <a:t>一行代码引发的血案</a:t>
            </a:r>
            <a:endParaRPr lang="zh-CN"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348615" y="1390015"/>
            <a:ext cx="10514965" cy="1168400"/>
          </a:xfrm>
          <a:prstGeom prst="rect">
            <a:avLst/>
          </a:prstGeom>
          <a:noFill/>
        </p:spPr>
        <p:txBody>
          <a:bodyPr wrap="square" rtlCol="0">
            <a:spAutoFit/>
          </a:bodyPr>
          <a:p>
            <a:pPr indent="0">
              <a:buNone/>
            </a:pPr>
            <a:r>
              <a:rPr lang="zh-CN" altLang="en-US" sz="1400">
                <a:sym typeface="+mn-ea"/>
              </a:rPr>
              <a:t>            DataOutputStream dataOutputStream = new DataOutputStream(connection.getOutputStream());</a:t>
            </a:r>
            <a:endParaRPr lang="zh-CN" altLang="en-US" sz="1400">
              <a:sym typeface="+mn-ea"/>
            </a:endParaRPr>
          </a:p>
          <a:p>
            <a:pPr indent="0">
              <a:buNone/>
            </a:pPr>
            <a:r>
              <a:rPr lang="zh-CN" altLang="en-US" sz="1400">
                <a:sym typeface="+mn-ea"/>
              </a:rPr>
              <a:t>//            dataOutputStream.writeBytes(requestBody);</a:t>
            </a:r>
            <a:endParaRPr lang="zh-CN" altLang="en-US" sz="1400">
              <a:sym typeface="+mn-ea"/>
            </a:endParaRPr>
          </a:p>
          <a:p>
            <a:pPr indent="0">
              <a:buNone/>
            </a:pPr>
            <a:r>
              <a:rPr lang="zh-CN" altLang="en-US" sz="1400">
                <a:solidFill>
                  <a:srgbClr val="FF0000"/>
                </a:solidFill>
                <a:sym typeface="+mn-ea"/>
              </a:rPr>
              <a:t>            dataOutputStream.write(requestBody.getBytes(StandardCharsets.UTF_8));</a:t>
            </a:r>
            <a:endParaRPr lang="zh-CN" altLang="en-US" sz="1400">
              <a:solidFill>
                <a:srgbClr val="FF0000"/>
              </a:solidFill>
              <a:sym typeface="+mn-ea"/>
            </a:endParaRPr>
          </a:p>
          <a:p>
            <a:pPr indent="0">
              <a:buNone/>
            </a:pPr>
            <a:r>
              <a:rPr lang="zh-CN" altLang="en-US" sz="1400">
                <a:sym typeface="+mn-ea"/>
              </a:rPr>
              <a:t>            dataOutputStream.flush();</a:t>
            </a:r>
            <a:endParaRPr lang="zh-CN" altLang="en-US" sz="1400">
              <a:sym typeface="+mn-ea"/>
            </a:endParaRPr>
          </a:p>
          <a:p>
            <a:pPr indent="0">
              <a:buNone/>
            </a:pPr>
            <a:r>
              <a:rPr lang="zh-CN" altLang="en-US" sz="1400">
                <a:sym typeface="+mn-ea"/>
              </a:rPr>
              <a:t>            dataOutputStream.close();</a:t>
            </a:r>
            <a:endParaRPr lang="zh-CN" altLang="en-US" sz="1400">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92350" y="298323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03</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92350" y="2712085"/>
            <a:ext cx="1659890" cy="338455"/>
          </a:xfrm>
          <a:prstGeom prst="rect">
            <a:avLst/>
          </a:prstGeom>
          <a:noFill/>
        </p:spPr>
        <p:txBody>
          <a:bodyPr wrap="square" lIns="91440" tIns="45720" rIns="91440" bIns="45720" rtlCol="0" anchor="b" anchorCtr="0">
            <a:normAutofit fontScale="80000"/>
          </a:bodyPr>
          <a:lstStyle/>
          <a:p>
            <a:pPr algn="ctr"/>
            <a:r>
              <a:rPr lang="en-US" altLang="zh-CN" b="1" spc="200" dirty="0">
                <a:solidFill>
                  <a:schemeClr val="accent1"/>
                </a:solidFill>
                <a:latin typeface="Arial" panose="020B0604020202020204" pitchFamily="34" charset="0"/>
                <a:ea typeface="微软雅黑" panose="020B0503020204020204" charset="-122"/>
                <a:sym typeface="+mn-ea"/>
              </a:rPr>
              <a:t>PART THREE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38400" y="4088765"/>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lstStyle/>
          <a:p>
            <a:r>
              <a:rPr lang="zh-CN" altLang="en-US"/>
              <a:t>共建部门</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功能</a:t>
            </a:r>
            <a:endParaRPr lang="zh-CN" altLang="en-US" sz="4000"/>
          </a:p>
        </p:txBody>
      </p:sp>
      <p:sp>
        <p:nvSpPr>
          <p:cNvPr id="4" name="文本框 3"/>
          <p:cNvSpPr txBox="1"/>
          <p:nvPr/>
        </p:nvSpPr>
        <p:spPr>
          <a:xfrm>
            <a:off x="468630" y="2239645"/>
            <a:ext cx="6640195" cy="3138170"/>
          </a:xfrm>
          <a:prstGeom prst="rect">
            <a:avLst/>
          </a:prstGeom>
          <a:noFill/>
        </p:spPr>
        <p:txBody>
          <a:bodyPr wrap="square" rtlCol="0">
            <a:spAutoFit/>
          </a:bodyPr>
          <a:p>
            <a:pPr marL="285750" indent="-285750">
              <a:buFont typeface="Wingdings" panose="05000000000000000000" charset="0"/>
              <a:buChar char="p"/>
            </a:pPr>
            <a:r>
              <a:rPr lang="zh-CN" altLang="en-US"/>
              <a:t>新增</a:t>
            </a:r>
            <a:endParaRPr lang="en-US" altLang="zh-CN"/>
          </a:p>
          <a:p>
            <a:pPr marL="285750" indent="-285750">
              <a:buFont typeface="Wingdings" panose="05000000000000000000" charset="0"/>
              <a:buChar char="p"/>
            </a:pPr>
            <a:endParaRPr lang="en-US" altLang="zh-CN"/>
          </a:p>
          <a:p>
            <a:pPr marL="285750" indent="-285750">
              <a:buFont typeface="Wingdings" panose="05000000000000000000" charset="0"/>
              <a:buChar char="p"/>
            </a:pPr>
            <a:r>
              <a:rPr lang="zh-CN" altLang="en-US"/>
              <a:t>编辑</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列表</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详情</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发布</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删除</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标题 4"/>
          <p:cNvSpPr>
            <a:spLocks noGrp="1"/>
          </p:cNvSpPr>
          <p:nvPr>
            <p:ph type="ctrTitle" idx="14"/>
            <p:custDataLst>
              <p:tags r:id="rId1"/>
            </p:custDataLst>
          </p:nvPr>
        </p:nvSpPr>
        <p:spPr>
          <a:xfrm>
            <a:off x="348616" y="279400"/>
            <a:ext cx="5767705" cy="835660"/>
          </a:xfrm>
        </p:spPr>
        <p:txBody>
          <a:bodyPr/>
          <a:p>
            <a:pPr algn="l"/>
            <a:r>
              <a:rPr lang="zh-CN" altLang="en-US" sz="4000"/>
              <a:t>共建部门</a:t>
            </a:r>
            <a:endParaRPr lang="zh-CN" altLang="en-US" sz="4000"/>
          </a:p>
        </p:txBody>
      </p:sp>
      <p:sp>
        <p:nvSpPr>
          <p:cNvPr id="6" name="文本框 5"/>
          <p:cNvSpPr txBox="1"/>
          <p:nvPr/>
        </p:nvSpPr>
        <p:spPr>
          <a:xfrm>
            <a:off x="348615" y="1705610"/>
            <a:ext cx="8183880" cy="922020"/>
          </a:xfrm>
          <a:prstGeom prst="rect">
            <a:avLst/>
          </a:prstGeom>
          <a:noFill/>
        </p:spPr>
        <p:txBody>
          <a:bodyPr wrap="none" rtlCol="0">
            <a:spAutoFit/>
          </a:bodyPr>
          <a:p>
            <a:r>
              <a:rPr lang="zh-CN" altLang="en-US"/>
              <a:t>在一个时间范围内，批量地将人员放入到指定的部门，并打上预先定义的标签。</a:t>
            </a:r>
            <a:br>
              <a:rPr lang="zh-CN" altLang="en-US"/>
            </a:br>
            <a:br>
              <a:rPr lang="zh-CN" altLang="en-US"/>
            </a:br>
            <a:r>
              <a:rPr lang="zh-CN" altLang="en-US"/>
              <a:t>到达结束时间后，再将部门删除，把人从部门中移除，并删除绑定的标签。</a:t>
            </a:r>
            <a:endParaRPr lang="zh-CN" altLang="en-US"/>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发布</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pic>
        <p:nvPicPr>
          <p:cNvPr id="4" name="图片 3" descr="发布共建部门"/>
          <p:cNvPicPr>
            <a:picLocks noChangeAspect="1"/>
          </p:cNvPicPr>
          <p:nvPr/>
        </p:nvPicPr>
        <p:blipFill>
          <a:blip r:embed="rId2"/>
          <a:stretch>
            <a:fillRect/>
          </a:stretch>
        </p:blipFill>
        <p:spPr>
          <a:xfrm>
            <a:off x="1095375" y="873760"/>
            <a:ext cx="10001250" cy="5648325"/>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结束</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descr="结束共建部门"/>
          <p:cNvPicPr>
            <a:picLocks noChangeAspect="1"/>
          </p:cNvPicPr>
          <p:nvPr/>
        </p:nvPicPr>
        <p:blipFill>
          <a:blip r:embed="rId2"/>
          <a:stretch>
            <a:fillRect/>
          </a:stretch>
        </p:blipFill>
        <p:spPr>
          <a:xfrm>
            <a:off x="1695450" y="854075"/>
            <a:ext cx="8801100" cy="5648325"/>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企微的能力</a:t>
            </a:r>
            <a:endParaRPr lang="zh-CN" altLang="en-US" sz="4000"/>
          </a:p>
        </p:txBody>
      </p:sp>
      <p:sp>
        <p:nvSpPr>
          <p:cNvPr id="4" name="文本框 3"/>
          <p:cNvSpPr txBox="1"/>
          <p:nvPr/>
        </p:nvSpPr>
        <p:spPr>
          <a:xfrm>
            <a:off x="468630" y="2239645"/>
            <a:ext cx="6640195" cy="3076575"/>
          </a:xfrm>
          <a:prstGeom prst="rect">
            <a:avLst/>
          </a:prstGeom>
          <a:noFill/>
        </p:spPr>
        <p:txBody>
          <a:bodyPr wrap="square" rtlCol="0">
            <a:spAutoFit/>
          </a:bodyPr>
          <a:p>
            <a:pPr indent="0">
              <a:buFont typeface="Wingdings" panose="05000000000000000000" charset="0"/>
              <a:buNone/>
            </a:pPr>
            <a:r>
              <a:rPr lang="zh-CN" altLang="en-US" sz="1400">
                <a:sym typeface="+mn-ea"/>
              </a:rPr>
              <a:t>运用企微通讯录接口，对成员的部门、标签进行更新</a:t>
            </a:r>
            <a:endParaRPr lang="zh-CN" altLang="en-US" sz="1400">
              <a:sym typeface="+mn-ea"/>
            </a:endParaRPr>
          </a:p>
          <a:p>
            <a:pPr marL="285750" indent="-285750">
              <a:buFont typeface="Wingdings" panose="05000000000000000000" charset="0"/>
              <a:buChar char="p"/>
            </a:pPr>
            <a:endParaRPr lang="en-US" altLang="zh-CN"/>
          </a:p>
          <a:p>
            <a:pPr marL="285750" indent="-285750">
              <a:buFont typeface="Wingdings" panose="05000000000000000000" charset="0"/>
              <a:buChar char="p"/>
            </a:pPr>
            <a:r>
              <a:rPr lang="zh-CN" altLang="en-US"/>
              <a:t>创建部门</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删除部门</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增加标签成员</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删除标签成员</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更新成员信息</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踩过的坑</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468630" y="2239645"/>
            <a:ext cx="8594090" cy="3291840"/>
          </a:xfrm>
          <a:prstGeom prst="rect">
            <a:avLst/>
          </a:prstGeom>
          <a:noFill/>
        </p:spPr>
        <p:txBody>
          <a:bodyPr wrap="square" rtlCol="0">
            <a:spAutoFit/>
          </a:bodyPr>
          <a:p>
            <a:pPr indent="0">
              <a:buFont typeface="Wingdings" panose="05000000000000000000" charset="0"/>
              <a:buNone/>
            </a:pPr>
            <a:r>
              <a:rPr lang="en-US" altLang="zh-CN"/>
              <a:t>1. </a:t>
            </a:r>
            <a:r>
              <a:rPr lang="zh-CN" altLang="en-US"/>
              <a:t>增加、删除成员标签时，企微接口返回</a:t>
            </a:r>
            <a:r>
              <a:rPr lang="en-US" altLang="zh-CN"/>
              <a:t>“45033：接口并发调用超过限制”</a:t>
            </a:r>
            <a:br>
              <a:rPr lang="en-US" altLang="zh-CN"/>
            </a:br>
            <a:r>
              <a:rPr lang="en-US" altLang="zh-CN" sz="1400"/>
              <a:t>出现这种情况，可能是两种原因：</a:t>
            </a:r>
            <a:br>
              <a:rPr lang="en-US" altLang="zh-CN" sz="1400"/>
            </a:br>
            <a:r>
              <a:rPr lang="en-US" altLang="zh-CN" sz="1400"/>
              <a:t>    a. 增加标签成员、删除标签成员的接口用中，</a:t>
            </a:r>
            <a:r>
              <a:rPr lang="zh-CN" altLang="en-US" sz="1400"/>
              <a:t>请求</a:t>
            </a:r>
            <a:r>
              <a:rPr lang="en-US" altLang="zh-CN" sz="1400"/>
              <a:t>中出现了重复的userId</a:t>
            </a:r>
            <a:r>
              <a:rPr lang="zh-CN" altLang="en-US" sz="1400"/>
              <a:t>（重复</a:t>
            </a:r>
            <a:r>
              <a:rPr lang="en-US" altLang="zh-CN" sz="1400"/>
              <a:t>3</a:t>
            </a:r>
            <a:r>
              <a:rPr lang="zh-CN" altLang="en-US" sz="1400"/>
              <a:t>次以上才会出现）</a:t>
            </a:r>
            <a:endParaRPr lang="en-US" altLang="zh-CN" sz="1400"/>
          </a:p>
          <a:p>
            <a:pPr indent="0">
              <a:buFont typeface="Wingdings" panose="05000000000000000000" charset="0"/>
              <a:buNone/>
            </a:pPr>
            <a:r>
              <a:rPr lang="en-US" altLang="zh-CN" sz="1400"/>
              <a:t>    b. </a:t>
            </a:r>
            <a:r>
              <a:rPr lang="zh-CN" altLang="en-US" sz="1400"/>
              <a:t>超过了企微的并发限制</a:t>
            </a:r>
            <a:br>
              <a:rPr lang="zh-CN" altLang="en-US" sz="1400"/>
            </a:br>
            <a:endParaRPr lang="en-US" altLang="zh-CN" sz="1400"/>
          </a:p>
          <a:p>
            <a:pPr indent="0">
              <a:buFont typeface="Wingdings" panose="05000000000000000000" charset="0"/>
              <a:buNone/>
            </a:pPr>
            <a:r>
              <a:rPr lang="zh-CN" altLang="en-US" sz="1400"/>
              <a:t>方案：</a:t>
            </a:r>
            <a:endParaRPr lang="zh-CN" altLang="en-US" sz="1400"/>
          </a:p>
          <a:p>
            <a:pPr indent="0">
              <a:buFont typeface="Wingdings" panose="05000000000000000000" charset="0"/>
              <a:buNone/>
            </a:pPr>
            <a:r>
              <a:rPr lang="zh-CN" altLang="en-US" sz="1400"/>
              <a:t> </a:t>
            </a:r>
            <a:r>
              <a:rPr lang="en-US" altLang="zh-CN" sz="1400"/>
              <a:t>   a. </a:t>
            </a:r>
            <a:r>
              <a:rPr lang="zh-CN" altLang="en-US" sz="1400"/>
              <a:t>对</a:t>
            </a:r>
            <a:r>
              <a:rPr lang="en-US" altLang="zh-CN" sz="1400"/>
              <a:t>userId</a:t>
            </a:r>
            <a:r>
              <a:rPr lang="zh-CN" altLang="en-US" sz="1400"/>
              <a:t>去重</a:t>
            </a:r>
            <a:endParaRPr lang="zh-CN" altLang="en-US" sz="1400"/>
          </a:p>
          <a:p>
            <a:pPr indent="0">
              <a:buFont typeface="Wingdings" panose="05000000000000000000" charset="0"/>
              <a:buNone/>
            </a:pPr>
            <a:r>
              <a:rPr lang="zh-CN" altLang="en-US" sz="1400"/>
              <a:t> </a:t>
            </a:r>
            <a:r>
              <a:rPr lang="en-US" altLang="zh-CN" sz="1400"/>
              <a:t>   b. </a:t>
            </a:r>
            <a:r>
              <a:rPr lang="zh-CN" altLang="en-US" sz="1400"/>
              <a:t>增加重试：当企微接口返回</a:t>
            </a:r>
            <a:r>
              <a:rPr lang="en-US" altLang="zh-CN" sz="1400"/>
              <a:t>45033</a:t>
            </a:r>
            <a:r>
              <a:rPr lang="zh-CN" altLang="en-US" sz="1400"/>
              <a:t>错误码时进行重试，最大重试</a:t>
            </a:r>
            <a:r>
              <a:rPr lang="en-US" altLang="zh-CN" sz="1400"/>
              <a:t>3</a:t>
            </a:r>
            <a:r>
              <a:rPr lang="zh-CN" altLang="en-US" sz="1400"/>
              <a:t>次，间隔</a:t>
            </a:r>
            <a:r>
              <a:rPr lang="en-US" altLang="zh-CN" sz="1400"/>
              <a:t>30</a:t>
            </a:r>
            <a:r>
              <a:rPr lang="zh-CN" altLang="en-US" sz="1400"/>
              <a:t>秒</a:t>
            </a:r>
            <a:endParaRPr lang="en-US" altLang="zh-CN" sz="1400"/>
          </a:p>
          <a:p>
            <a:pPr marL="285750" indent="-285750">
              <a:buFont typeface="Wingdings" panose="05000000000000000000" charset="0"/>
              <a:buChar char="p"/>
            </a:pPr>
            <a:endParaRPr lang="en-US" altLang="zh-CN"/>
          </a:p>
          <a:p>
            <a:pPr indent="0">
              <a:buFont typeface="Wingdings" panose="05000000000000000000" charset="0"/>
              <a:buNone/>
            </a:pPr>
            <a:r>
              <a:rPr lang="en-US" altLang="zh-CN"/>
              <a:t>2. </a:t>
            </a:r>
            <a:r>
              <a:rPr lang="en-US"/>
              <a:t>MySql</a:t>
            </a:r>
            <a:r>
              <a:rPr lang="zh-CN" altLang="en-US"/>
              <a:t>的</a:t>
            </a:r>
            <a:r>
              <a:rPr lang="en-US" altLang="zh-CN"/>
              <a:t>8</a:t>
            </a:r>
            <a:r>
              <a:rPr lang="zh-CN" altLang="en-US"/>
              <a:t>小时问题</a:t>
            </a:r>
            <a:endParaRPr lang="zh-CN" altLang="en-US"/>
          </a:p>
          <a:p>
            <a:pPr indent="0">
              <a:buFont typeface="Wingdings" panose="05000000000000000000" charset="0"/>
              <a:buNone/>
            </a:pPr>
            <a:r>
              <a:rPr lang="zh-CN" altLang="en-US" sz="1400"/>
              <a:t>方案：</a:t>
            </a:r>
            <a:endParaRPr lang="zh-CN" altLang="en-US" sz="1400"/>
          </a:p>
          <a:p>
            <a:pPr indent="0">
              <a:buFont typeface="Wingdings" panose="05000000000000000000" charset="0"/>
              <a:buNone/>
            </a:pPr>
            <a:r>
              <a:rPr lang="zh-CN" altLang="en-US" sz="1400"/>
              <a:t> </a:t>
            </a:r>
            <a:r>
              <a:rPr lang="en-US" altLang="zh-CN" sz="1400"/>
              <a:t>   a. </a:t>
            </a:r>
            <a:r>
              <a:rPr lang="zh-CN" altLang="en-US" sz="1400"/>
              <a:t>抛弃事务</a:t>
            </a:r>
            <a:br>
              <a:rPr lang="zh-CN" altLang="en-US" sz="1400"/>
            </a:br>
            <a:r>
              <a:rPr lang="zh-CN" altLang="en-US" sz="1400"/>
              <a:t> </a:t>
            </a:r>
            <a:r>
              <a:rPr lang="en-US" altLang="zh-CN" sz="1400"/>
              <a:t>   b. </a:t>
            </a:r>
            <a:r>
              <a:rPr lang="zh-CN" altLang="en-US" sz="1400"/>
              <a:t>修改</a:t>
            </a:r>
            <a:r>
              <a:rPr lang="en-US" altLang="zh-CN" sz="1400"/>
              <a:t>druid</a:t>
            </a:r>
            <a:r>
              <a:rPr lang="zh-CN" altLang="en-US" sz="1400"/>
              <a:t>线程池配置</a:t>
            </a:r>
            <a:endParaRPr lang="zh-CN" altLang="en-US" sz="1400"/>
          </a:p>
          <a:p>
            <a:pPr indent="0">
              <a:buFont typeface="Wingdings" panose="05000000000000000000" charset="0"/>
              <a:buNone/>
            </a:pPr>
            <a:endParaRPr lang="en-US" altLang="zh-CN" sz="1400">
              <a:sym typeface="+mn-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normAutofit fontScale="90000"/>
          </a:bodyPr>
          <a:lstStyle/>
          <a:p>
            <a:pPr algn="l"/>
            <a:r>
              <a:rPr lang="zh-CN" altLang="en-US" sz="4000"/>
              <a:t>经典的</a:t>
            </a:r>
            <a:r>
              <a:rPr lang="en-US" altLang="zh-CN" sz="4000"/>
              <a:t>MySql8</a:t>
            </a:r>
            <a:r>
              <a:rPr lang="zh-CN" altLang="en-US" sz="4000"/>
              <a:t>小时问题</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348615" y="1640205"/>
            <a:ext cx="11551920" cy="2799715"/>
          </a:xfrm>
          <a:prstGeom prst="rect">
            <a:avLst/>
          </a:prstGeom>
          <a:noFill/>
        </p:spPr>
        <p:txBody>
          <a:bodyPr wrap="square" rtlCol="0">
            <a:spAutoFit/>
          </a:bodyPr>
          <a:p>
            <a:pPr indent="0">
              <a:buFont typeface="Wingdings" panose="05000000000000000000" charset="0"/>
              <a:buNone/>
            </a:pPr>
            <a:r>
              <a:rPr lang="en-US" altLang="zh-CN" sz="1600">
                <a:sym typeface="+mn-ea"/>
              </a:rPr>
              <a:t>2022-07-06 09:53:25.455 [&lt;10885294007290176&gt;&lt;0&gt;] ERROR 25416 --- [nio-8088-exec-3] com.alibaba.druid.pool.DruidDataSource   : {conn-10001} discard</a:t>
            </a:r>
            <a:endParaRPr lang="en-US" altLang="zh-CN" sz="1600">
              <a:sym typeface="+mn-ea"/>
            </a:endParaRPr>
          </a:p>
          <a:p>
            <a:pPr indent="0">
              <a:buFont typeface="Wingdings" panose="05000000000000000000" charset="0"/>
              <a:buNone/>
            </a:pPr>
            <a:endParaRPr lang="en-US" altLang="zh-CN" sz="1600">
              <a:sym typeface="+mn-ea"/>
            </a:endParaRPr>
          </a:p>
          <a:p>
            <a:pPr indent="0">
              <a:buFont typeface="Wingdings" panose="05000000000000000000" charset="0"/>
              <a:buNone/>
            </a:pPr>
            <a:r>
              <a:rPr lang="en-US" altLang="zh-CN" sz="1600">
                <a:sym typeface="+mn-ea"/>
              </a:rPr>
              <a:t>com.mysql.cj.jdbc.exceptions.CommunicationsException: The last packet successfully received from the server was 39,819 milliseconds ago. </a:t>
            </a:r>
            <a:br>
              <a:rPr lang="en-US" altLang="zh-CN" sz="1600">
                <a:sym typeface="+mn-ea"/>
              </a:rPr>
            </a:br>
            <a:r>
              <a:rPr lang="en-US" altLang="zh-CN" sz="1600">
                <a:sym typeface="+mn-ea"/>
              </a:rPr>
              <a:t>The last packet sent successfully to the server was 39,819 milliseconds ago. is longer than the server configured value of 'wait_timeout'. You should consider either expiring and/or testing connection validity before use in your application, increasing the server configured values for client timeouts, or using the Connector/J connection property 'autoReconnect=true' to avoid this problem.</a:t>
            </a:r>
            <a:br>
              <a:rPr lang="en-US" altLang="zh-CN" sz="1600">
                <a:sym typeface="+mn-ea"/>
              </a:rPr>
            </a:br>
            <a:br>
              <a:rPr lang="en-US" altLang="zh-CN" sz="1600">
                <a:sym typeface="+mn-ea"/>
              </a:rPr>
            </a:br>
            <a:r>
              <a:rPr lang="zh-CN" altLang="en-US" sz="1600" b="1">
                <a:solidFill>
                  <a:srgbClr val="FF0000"/>
                </a:solidFill>
                <a:sym typeface="+mn-ea"/>
              </a:rPr>
              <a:t>总结一下：</a:t>
            </a:r>
            <a:r>
              <a:rPr lang="en-US" altLang="zh-CN" sz="1600" b="1">
                <a:solidFill>
                  <a:srgbClr val="FF0000"/>
                </a:solidFill>
                <a:sym typeface="+mn-ea"/>
              </a:rPr>
              <a:t>mysql</a:t>
            </a:r>
            <a:r>
              <a:rPr lang="zh-CN" altLang="en-US" sz="1600" b="1">
                <a:solidFill>
                  <a:srgbClr val="FF0000"/>
                </a:solidFill>
                <a:sym typeface="+mn-ea"/>
              </a:rPr>
              <a:t>服务端已经将该链接断开，该数据库连接已经失效</a:t>
            </a:r>
            <a:endParaRPr lang="zh-CN" altLang="en-US" sz="1600" b="1">
              <a:solidFill>
                <a:srgbClr val="FF0000"/>
              </a:solidFill>
              <a:sym typeface="+mn-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92350" y="298323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01</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92350" y="2712085"/>
            <a:ext cx="1659890" cy="338455"/>
          </a:xfrm>
          <a:prstGeom prst="rect">
            <a:avLst/>
          </a:prstGeom>
          <a:noFill/>
        </p:spPr>
        <p:txBody>
          <a:bodyPr wrap="square" lIns="91440" tIns="45720" rIns="91440" bIns="45720" rtlCol="0" anchor="b" anchorCtr="0">
            <a:normAutofit lnSpcReduction="10000"/>
          </a:bodyPr>
          <a:lstStyle/>
          <a:p>
            <a:pPr algn="ctr"/>
            <a:r>
              <a:rPr lang="en-US" altLang="zh-CN" b="1" spc="200" dirty="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38400" y="4088765"/>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lstStyle/>
          <a:p>
            <a:r>
              <a:rPr lang="zh-CN" altLang="en-US"/>
              <a:t>日程管理</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normAutofit/>
          </a:bodyPr>
          <a:lstStyle/>
          <a:p>
            <a:pPr algn="l"/>
            <a:r>
              <a:rPr lang="zh-CN" sz="4000"/>
              <a:t>两个配置项</a:t>
            </a:r>
            <a:endParaRPr lang="zh-CN"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348615" y="1640205"/>
            <a:ext cx="11551920" cy="1814830"/>
          </a:xfrm>
          <a:prstGeom prst="rect">
            <a:avLst/>
          </a:prstGeom>
          <a:noFill/>
        </p:spPr>
        <p:txBody>
          <a:bodyPr wrap="square" rtlCol="0">
            <a:spAutoFit/>
          </a:bodyPr>
          <a:p>
            <a:pPr indent="0">
              <a:buFont typeface="Wingdings" panose="05000000000000000000" charset="0"/>
              <a:buNone/>
            </a:pPr>
            <a:r>
              <a:rPr lang="zh-CN" altLang="en-US" sz="1600">
                <a:sym typeface="+mn-ea"/>
              </a:rPr>
              <a:t>在</a:t>
            </a:r>
            <a:r>
              <a:rPr lang="en-US" altLang="zh-CN" sz="1600">
                <a:sym typeface="+mn-ea"/>
              </a:rPr>
              <a:t>MySql</a:t>
            </a:r>
            <a:r>
              <a:rPr lang="zh-CN" altLang="en-US" sz="1600">
                <a:sym typeface="+mn-ea"/>
              </a:rPr>
              <a:t>中，连接的空闲时长有两个配置项控制，默认值</a:t>
            </a:r>
            <a:r>
              <a:rPr lang="en-US" altLang="zh-CN" sz="1600">
                <a:sym typeface="+mn-ea"/>
              </a:rPr>
              <a:t>8</a:t>
            </a:r>
            <a:r>
              <a:rPr lang="zh-CN" altLang="en-US" sz="1600">
                <a:sym typeface="+mn-ea"/>
              </a:rPr>
              <a:t>小时。</a:t>
            </a:r>
            <a:endParaRPr lang="zh-CN" altLang="en-US" sz="1600">
              <a:sym typeface="+mn-ea"/>
            </a:endParaRPr>
          </a:p>
          <a:p>
            <a:pPr indent="0">
              <a:buFont typeface="Wingdings" panose="05000000000000000000" charset="0"/>
              <a:buNone/>
            </a:pPr>
            <a:endParaRPr lang="en-US" sz="1600">
              <a:sym typeface="+mn-ea"/>
            </a:endParaRPr>
          </a:p>
          <a:p>
            <a:pPr indent="0">
              <a:buFont typeface="Wingdings" panose="05000000000000000000" charset="0"/>
              <a:buNone/>
            </a:pPr>
            <a:r>
              <a:rPr lang="zh-CN" altLang="en-US" sz="1600">
                <a:sym typeface="+mn-ea"/>
              </a:rPr>
              <a:t>命令：</a:t>
            </a:r>
            <a:r>
              <a:rPr lang="en-US" sz="1600">
                <a:sym typeface="+mn-ea"/>
              </a:rPr>
              <a:t>SHOW VARIABLES LIKE ‘%timeout%’</a:t>
            </a:r>
            <a:br>
              <a:rPr lang="en-US" sz="1600">
                <a:sym typeface="+mn-ea"/>
              </a:rPr>
            </a:br>
            <a:endParaRPr lang="en-US" sz="1600">
              <a:sym typeface="+mn-ea"/>
            </a:endParaRPr>
          </a:p>
          <a:p>
            <a:pPr marL="285750" indent="-285750">
              <a:buFont typeface="Wingdings" panose="05000000000000000000" charset="0"/>
              <a:buChar char="p"/>
            </a:pPr>
            <a:r>
              <a:rPr lang="en-US" sz="1600">
                <a:sym typeface="+mn-ea"/>
              </a:rPr>
              <a:t>wait_timeout</a:t>
            </a:r>
            <a:r>
              <a:rPr lang="zh-CN" altLang="en-US" sz="1600">
                <a:sym typeface="+mn-ea"/>
              </a:rPr>
              <a:t>：非交互式连接</a:t>
            </a:r>
            <a:endParaRPr lang="zh-CN" altLang="en-US" sz="1600">
              <a:sym typeface="+mn-ea"/>
            </a:endParaRPr>
          </a:p>
          <a:p>
            <a:pPr marL="285750" indent="-285750">
              <a:buFont typeface="Wingdings" panose="05000000000000000000" charset="0"/>
              <a:buChar char="p"/>
            </a:pPr>
            <a:endParaRPr lang="zh-CN" altLang="en-US" sz="1600">
              <a:sym typeface="+mn-ea"/>
            </a:endParaRPr>
          </a:p>
          <a:p>
            <a:pPr marL="285750" indent="-285750">
              <a:buFont typeface="Wingdings" panose="05000000000000000000" charset="0"/>
              <a:buChar char="p"/>
            </a:pPr>
            <a:r>
              <a:rPr lang="en-US" altLang="zh-CN" sz="1600">
                <a:sym typeface="+mn-ea"/>
              </a:rPr>
              <a:t>interactive_timeout: </a:t>
            </a:r>
            <a:r>
              <a:rPr lang="zh-CN" altLang="en-US" sz="1600">
                <a:sym typeface="+mn-ea"/>
              </a:rPr>
              <a:t>交互式连接</a:t>
            </a:r>
            <a:endParaRPr lang="zh-CN" altLang="en-US" sz="1600" b="1">
              <a:solidFill>
                <a:srgbClr val="FF0000"/>
              </a:solidFill>
              <a:sym typeface="+mn-ea"/>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normAutofit/>
          </a:bodyPr>
          <a:lstStyle/>
          <a:p>
            <a:pPr algn="l"/>
            <a:r>
              <a:rPr lang="zh-CN" sz="4000"/>
              <a:t>数据库连接池</a:t>
            </a:r>
            <a:r>
              <a:rPr lang="en-US" altLang="zh-CN" sz="4000"/>
              <a:t>Druid</a:t>
            </a:r>
            <a:endParaRPr lang="en-US" altLang="zh-CN"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nvSpPr>
        <p:spPr>
          <a:xfrm>
            <a:off x="348615" y="1640205"/>
            <a:ext cx="11551920" cy="337185"/>
          </a:xfrm>
          <a:prstGeom prst="rect">
            <a:avLst/>
          </a:prstGeom>
          <a:noFill/>
        </p:spPr>
        <p:txBody>
          <a:bodyPr wrap="square" rtlCol="0">
            <a:spAutoFit/>
          </a:bodyPr>
          <a:p>
            <a:pPr indent="0">
              <a:buFont typeface="Wingdings" panose="05000000000000000000" charset="0"/>
              <a:buNone/>
            </a:pPr>
            <a:r>
              <a:rPr lang="zh-CN" altLang="en-US" sz="1600">
                <a:solidFill>
                  <a:schemeClr val="tx1"/>
                </a:solidFill>
                <a:sym typeface="+mn-ea"/>
              </a:rPr>
              <a:t>思路：在获取连接时，能否校验一下连接的有效性？如果无效，则丢弃该连接，然后重新获取一个有效连接。</a:t>
            </a:r>
            <a:endParaRPr lang="zh-CN" altLang="en-US" sz="1600">
              <a:solidFill>
                <a:schemeClr val="tx1"/>
              </a:solidFill>
              <a:sym typeface="+mn-ea"/>
            </a:endParaRPr>
          </a:p>
        </p:txBody>
      </p:sp>
      <p:graphicFrame>
        <p:nvGraphicFramePr>
          <p:cNvPr id="4" name="表格 3"/>
          <p:cNvGraphicFramePr/>
          <p:nvPr>
            <p:custDataLst>
              <p:tags r:id="rId2"/>
            </p:custDataLst>
          </p:nvPr>
        </p:nvGraphicFramePr>
        <p:xfrm>
          <a:off x="510540" y="2667000"/>
          <a:ext cx="10998835" cy="2316480"/>
        </p:xfrm>
        <a:graphic>
          <a:graphicData uri="http://schemas.openxmlformats.org/drawingml/2006/table">
            <a:tbl>
              <a:tblPr firstRow="1" bandRow="1">
                <a:tableStyleId>{5C22544A-7EE6-4342-B048-85BDC9FD1C3A}</a:tableStyleId>
              </a:tblPr>
              <a:tblGrid>
                <a:gridCol w="2428875"/>
                <a:gridCol w="1826895"/>
                <a:gridCol w="6743065"/>
              </a:tblGrid>
              <a:tr h="381000">
                <a:tc>
                  <a:txBody>
                    <a:bodyPr/>
                    <a:p>
                      <a:pPr>
                        <a:buNone/>
                      </a:pPr>
                      <a:r>
                        <a:rPr lang="zh-CN" altLang="en-US"/>
                        <a:t>配置</a:t>
                      </a:r>
                      <a:endParaRPr lang="zh-CN" altLang="en-US"/>
                    </a:p>
                  </a:txBody>
                  <a:tcPr/>
                </a:tc>
                <a:tc>
                  <a:txBody>
                    <a:bodyPr/>
                    <a:p>
                      <a:pPr>
                        <a:buNone/>
                      </a:pPr>
                      <a:r>
                        <a:rPr lang="zh-CN" altLang="en-US"/>
                        <a:t>缺省值</a:t>
                      </a:r>
                      <a:endParaRPr lang="zh-CN" altLang="en-US"/>
                    </a:p>
                  </a:txBody>
                  <a:tcPr/>
                </a:tc>
                <a:tc>
                  <a:txBody>
                    <a:bodyPr/>
                    <a:p>
                      <a:pPr>
                        <a:buNone/>
                      </a:pPr>
                      <a:r>
                        <a:rPr lang="zh-CN" altLang="en-US"/>
                        <a:t>说明</a:t>
                      </a:r>
                      <a:endParaRPr lang="zh-CN" altLang="en-US"/>
                    </a:p>
                  </a:txBody>
                  <a:tcPr/>
                </a:tc>
              </a:tr>
              <a:tr h="381000">
                <a:tc>
                  <a:txBody>
                    <a:bodyPr/>
                    <a:p>
                      <a:pPr>
                        <a:buNone/>
                      </a:pPr>
                      <a:r>
                        <a:rPr lang="zh-CN" altLang="en-US"/>
                        <a:t>validationQuery</a:t>
                      </a:r>
                      <a:endParaRPr lang="zh-CN" altLang="en-US"/>
                    </a:p>
                  </a:txBody>
                  <a:tcPr/>
                </a:tc>
                <a:tc>
                  <a:txBody>
                    <a:bodyPr/>
                    <a:p>
                      <a:pPr>
                        <a:buNone/>
                      </a:pPr>
                      <a:endParaRPr lang="zh-CN" altLang="en-US"/>
                    </a:p>
                  </a:txBody>
                  <a:tcPr/>
                </a:tc>
                <a:tc>
                  <a:txBody>
                    <a:bodyPr/>
                    <a:p>
                      <a:pPr>
                        <a:buNone/>
                      </a:pPr>
                      <a:r>
                        <a:rPr lang="zh-CN" altLang="en-US"/>
                        <a:t>用来检测连接是否有效的sql，要求是一个查询语句，常用select 'x'</a:t>
                      </a:r>
                      <a:endParaRPr lang="zh-CN" altLang="en-US"/>
                    </a:p>
                  </a:txBody>
                  <a:tcPr/>
                </a:tc>
              </a:tr>
              <a:tr h="381000">
                <a:tc>
                  <a:txBody>
                    <a:bodyPr/>
                    <a:p>
                      <a:pPr>
                        <a:buNone/>
                      </a:pPr>
                      <a:r>
                        <a:rPr lang="zh-CN" altLang="en-US"/>
                        <a:t>testWhileIdle</a:t>
                      </a:r>
                      <a:endParaRPr lang="zh-CN" altLang="en-US"/>
                    </a:p>
                  </a:txBody>
                  <a:tcPr/>
                </a:tc>
                <a:tc>
                  <a:txBody>
                    <a:bodyPr/>
                    <a:p>
                      <a:pPr>
                        <a:buNone/>
                      </a:pPr>
                      <a:endParaRPr lang="zh-CN" altLang="en-US"/>
                    </a:p>
                  </a:txBody>
                  <a:tcPr/>
                </a:tc>
                <a:tc>
                  <a:txBody>
                    <a:bodyPr/>
                    <a:p>
                      <a:pPr>
                        <a:buNone/>
                      </a:pPr>
                      <a:r>
                        <a:rPr lang="zh-CN" altLang="en-US"/>
                        <a:t>建议配置为true，不影响性能，并且保证安全性。</a:t>
                      </a:r>
                      <a:r>
                        <a:rPr lang="zh-CN" altLang="en-US" b="1">
                          <a:solidFill>
                            <a:srgbClr val="FF0000"/>
                          </a:solidFill>
                        </a:rPr>
                        <a:t>申请连接的时候检测，如果空闲时间大于timeBetweenEvictionRunsMillis，执行validationQuery检测连接是否有效。</a:t>
                      </a:r>
                      <a:endParaRPr lang="zh-CN" altLang="en-US" b="1">
                        <a:solidFill>
                          <a:srgbClr val="FF0000"/>
                        </a:solidFill>
                      </a:endParaRPr>
                    </a:p>
                  </a:txBody>
                  <a:tcPr/>
                </a:tc>
              </a:tr>
              <a:tr h="381000">
                <a:tc>
                  <a:txBody>
                    <a:bodyPr/>
                    <a:p>
                      <a:pPr>
                        <a:buNone/>
                      </a:pPr>
                      <a:r>
                        <a:rPr lang="zh-CN" altLang="en-US"/>
                        <a:t>timeBetweenEvictionRunsMillis</a:t>
                      </a:r>
                      <a:endParaRPr lang="zh-CN" altLang="en-US"/>
                    </a:p>
                  </a:txBody>
                  <a:tcPr/>
                </a:tc>
                <a:tc>
                  <a:txBody>
                    <a:bodyPr/>
                    <a:p>
                      <a:pPr>
                        <a:buNone/>
                      </a:pPr>
                      <a:r>
                        <a:rPr lang="zh-CN" altLang="en-US"/>
                        <a:t>1分钟</a:t>
                      </a:r>
                      <a:endParaRPr lang="zh-CN" altLang="en-US"/>
                    </a:p>
                  </a:txBody>
                  <a:tcPr/>
                </a:tc>
                <a:tc>
                  <a:txBody>
                    <a:bodyPr/>
                    <a:p>
                      <a:pPr>
                        <a:buNone/>
                      </a:pPr>
                      <a:r>
                        <a:rPr lang="zh-CN" altLang="en-US"/>
                        <a:t>有两个含义：</a:t>
                      </a:r>
                      <a:endParaRPr lang="zh-CN" altLang="en-US"/>
                    </a:p>
                    <a:p>
                      <a:pPr>
                        <a:buNone/>
                      </a:pPr>
                      <a:r>
                        <a:rPr lang="zh-CN" altLang="en-US"/>
                        <a:t>1) Destroy线程会检测连接的间隔时间，如果连接空闲时间大于等于minEvictableIdleTimeMillis则关闭物理连接。</a:t>
                      </a:r>
                      <a:endParaRPr lang="zh-CN" altLang="en-US"/>
                    </a:p>
                    <a:p>
                      <a:pPr>
                        <a:buNone/>
                      </a:pPr>
                      <a:r>
                        <a:rPr lang="zh-CN" altLang="en-US" b="1">
                          <a:solidFill>
                            <a:srgbClr val="FF0000"/>
                          </a:solidFill>
                        </a:rPr>
                        <a:t>2) testWhileIdle的判断依据，详细看testWhileIdle属性的说明</a:t>
                      </a:r>
                      <a:endParaRPr lang="zh-CN" altLang="en-US" b="1">
                        <a:solidFill>
                          <a:srgbClr val="FF0000"/>
                        </a:solidFill>
                      </a:endParaRPr>
                    </a:p>
                  </a:txBody>
                  <a:tcPr/>
                </a:tc>
              </a:tr>
            </a:tbl>
          </a:graphicData>
        </a:graphic>
      </p:graphicFrame>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normAutofit/>
          </a:bodyPr>
          <a:lstStyle/>
          <a:p>
            <a:pPr algn="l"/>
            <a:r>
              <a:rPr lang="en-US" altLang="zh-CN" sz="4000"/>
              <a:t>Druid</a:t>
            </a:r>
            <a:r>
              <a:rPr lang="zh-CN" altLang="en-US" sz="4000"/>
              <a:t>配置</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nvSpPr>
        <p:spPr>
          <a:xfrm>
            <a:off x="348615" y="1630045"/>
            <a:ext cx="11551920" cy="2306955"/>
          </a:xfrm>
          <a:prstGeom prst="rect">
            <a:avLst/>
          </a:prstGeom>
          <a:noFill/>
        </p:spPr>
        <p:txBody>
          <a:bodyPr wrap="square" rtlCol="0">
            <a:spAutoFit/>
          </a:bodyPr>
          <a:p>
            <a:pPr indent="0">
              <a:buFont typeface="Wingdings" panose="05000000000000000000" charset="0"/>
              <a:buNone/>
            </a:pPr>
            <a:r>
              <a:rPr lang="zh-CN" altLang="en-US" sz="1600">
                <a:solidFill>
                  <a:schemeClr val="tx1"/>
                </a:solidFill>
                <a:sym typeface="+mn-ea"/>
              </a:rPr>
              <a:t>spring:</a:t>
            </a:r>
            <a:endParaRPr lang="zh-CN" altLang="en-US" sz="1600">
              <a:solidFill>
                <a:schemeClr val="tx1"/>
              </a:solidFill>
              <a:sym typeface="+mn-ea"/>
            </a:endParaRPr>
          </a:p>
          <a:p>
            <a:pPr indent="0">
              <a:buFont typeface="Wingdings" panose="05000000000000000000" charset="0"/>
              <a:buNone/>
            </a:pPr>
            <a:r>
              <a:rPr lang="zh-CN" altLang="en-US" sz="1600">
                <a:solidFill>
                  <a:schemeClr val="tx1"/>
                </a:solidFill>
                <a:sym typeface="+mn-ea"/>
              </a:rPr>
              <a:t>  datasource:</a:t>
            </a:r>
            <a:endParaRPr lang="zh-CN" altLang="en-US" sz="1600">
              <a:solidFill>
                <a:schemeClr val="tx1"/>
              </a:solidFill>
              <a:sym typeface="+mn-ea"/>
            </a:endParaRPr>
          </a:p>
          <a:p>
            <a:pPr indent="0">
              <a:buFont typeface="Wingdings" panose="05000000000000000000" charset="0"/>
              <a:buNone/>
            </a:pPr>
            <a:r>
              <a:rPr lang="zh-CN" altLang="en-US" sz="1600">
                <a:solidFill>
                  <a:schemeClr val="tx1"/>
                </a:solidFill>
                <a:sym typeface="+mn-ea"/>
              </a:rPr>
              <a:t>    druid:</a:t>
            </a:r>
            <a:endParaRPr lang="zh-CN" altLang="en-US" sz="1600">
              <a:solidFill>
                <a:schemeClr val="tx1"/>
              </a:solidFill>
              <a:sym typeface="+mn-ea"/>
            </a:endParaRPr>
          </a:p>
          <a:p>
            <a:pPr indent="0">
              <a:buFont typeface="Wingdings" panose="05000000000000000000" charset="0"/>
              <a:buNone/>
            </a:pPr>
            <a:r>
              <a:rPr lang="zh-CN" altLang="en-US" sz="1600">
                <a:solidFill>
                  <a:schemeClr val="tx1"/>
                </a:solidFill>
                <a:sym typeface="+mn-ea"/>
              </a:rPr>
              <a:t>      initial-size: 5</a:t>
            </a:r>
            <a:endParaRPr lang="zh-CN" altLang="en-US" sz="1600">
              <a:solidFill>
                <a:schemeClr val="tx1"/>
              </a:solidFill>
              <a:sym typeface="+mn-ea"/>
            </a:endParaRPr>
          </a:p>
          <a:p>
            <a:pPr indent="0">
              <a:buFont typeface="Wingdings" panose="05000000000000000000" charset="0"/>
              <a:buNone/>
            </a:pPr>
            <a:r>
              <a:rPr lang="zh-CN" altLang="en-US" sz="1600">
                <a:solidFill>
                  <a:schemeClr val="tx1"/>
                </a:solidFill>
                <a:sym typeface="+mn-ea"/>
              </a:rPr>
              <a:t>      min-idle: 5</a:t>
            </a:r>
            <a:endParaRPr lang="zh-CN" altLang="en-US" sz="1600">
              <a:solidFill>
                <a:schemeClr val="tx1"/>
              </a:solidFill>
              <a:sym typeface="+mn-ea"/>
            </a:endParaRPr>
          </a:p>
          <a:p>
            <a:pPr indent="0">
              <a:buFont typeface="Wingdings" panose="05000000000000000000" charset="0"/>
              <a:buNone/>
            </a:pPr>
            <a:r>
              <a:rPr lang="zh-CN" altLang="en-US" sz="1600">
                <a:solidFill>
                  <a:schemeClr val="tx1"/>
                </a:solidFill>
                <a:sym typeface="+mn-ea"/>
              </a:rPr>
              <a:t>      max-active: 50</a:t>
            </a:r>
            <a:endParaRPr lang="zh-CN" altLang="en-US" sz="1600">
              <a:solidFill>
                <a:schemeClr val="tx1"/>
              </a:solidFill>
              <a:sym typeface="+mn-ea"/>
            </a:endParaRPr>
          </a:p>
          <a:p>
            <a:pPr indent="0">
              <a:buFont typeface="Wingdings" panose="05000000000000000000" charset="0"/>
              <a:buNone/>
            </a:pPr>
            <a:r>
              <a:rPr lang="zh-CN" altLang="en-US" sz="1600">
                <a:solidFill>
                  <a:schemeClr val="tx1"/>
                </a:solidFill>
                <a:sym typeface="+mn-ea"/>
              </a:rPr>
              <a:t>      </a:t>
            </a:r>
            <a:r>
              <a:rPr lang="zh-CN" altLang="en-US" sz="1600">
                <a:solidFill>
                  <a:srgbClr val="FF0000"/>
                </a:solidFill>
                <a:sym typeface="+mn-ea"/>
              </a:rPr>
              <a:t>validation-query: select 1</a:t>
            </a:r>
            <a:endParaRPr lang="zh-CN" altLang="en-US" sz="1600">
              <a:solidFill>
                <a:schemeClr val="tx1"/>
              </a:solidFill>
              <a:sym typeface="+mn-ea"/>
            </a:endParaRPr>
          </a:p>
          <a:p>
            <a:pPr indent="0">
              <a:buFont typeface="Wingdings" panose="05000000000000000000" charset="0"/>
              <a:buNone/>
            </a:pPr>
            <a:r>
              <a:rPr lang="zh-CN" altLang="en-US" sz="1600">
                <a:solidFill>
                  <a:schemeClr val="tx1"/>
                </a:solidFill>
                <a:sym typeface="+mn-ea"/>
              </a:rPr>
              <a:t>      </a:t>
            </a:r>
            <a:r>
              <a:rPr lang="zh-CN" altLang="en-US" sz="1600">
                <a:solidFill>
                  <a:srgbClr val="FF0000"/>
                </a:solidFill>
                <a:sym typeface="+mn-ea"/>
              </a:rPr>
              <a:t>test-while-idle: true</a:t>
            </a:r>
            <a:endParaRPr lang="zh-CN" altLang="en-US" sz="1600">
              <a:solidFill>
                <a:srgbClr val="FF0000"/>
              </a:solidFill>
              <a:sym typeface="+mn-ea"/>
            </a:endParaRPr>
          </a:p>
          <a:p>
            <a:pPr indent="0">
              <a:buFont typeface="Wingdings" panose="05000000000000000000" charset="0"/>
              <a:buNone/>
            </a:pPr>
            <a:r>
              <a:rPr lang="zh-CN" altLang="en-US" sz="1600">
                <a:solidFill>
                  <a:schemeClr val="tx1"/>
                </a:solidFill>
                <a:sym typeface="+mn-ea"/>
              </a:rPr>
              <a:t>     </a:t>
            </a:r>
            <a:r>
              <a:rPr lang="zh-CN" altLang="en-US" sz="1600">
                <a:solidFill>
                  <a:srgbClr val="FF0000"/>
                </a:solidFill>
                <a:sym typeface="+mn-ea"/>
              </a:rPr>
              <a:t> min-evictable-idle-time-millis: 1800000</a:t>
            </a:r>
            <a:endParaRPr lang="zh-CN" altLang="en-US" sz="1600">
              <a:solidFill>
                <a:srgbClr val="FF0000"/>
              </a:solidFill>
              <a:sym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normAutofit/>
          </a:bodyPr>
          <a:lstStyle/>
          <a:p>
            <a:pPr algn="l"/>
            <a:r>
              <a:rPr lang="zh-CN" sz="4000"/>
              <a:t>再看事务</a:t>
            </a:r>
            <a:endParaRPr lang="zh-CN"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nvSpPr>
        <p:spPr>
          <a:xfrm>
            <a:off x="348615" y="1640205"/>
            <a:ext cx="11551920" cy="4030980"/>
          </a:xfrm>
          <a:prstGeom prst="rect">
            <a:avLst/>
          </a:prstGeom>
          <a:noFill/>
        </p:spPr>
        <p:txBody>
          <a:bodyPr wrap="square" rtlCol="0">
            <a:spAutoFit/>
          </a:bodyPr>
          <a:p>
            <a:pPr indent="0">
              <a:buFont typeface="Wingdings" panose="05000000000000000000" charset="0"/>
              <a:buNone/>
            </a:pPr>
            <a:r>
              <a:rPr lang="zh-CN" altLang="en-US" sz="1600">
                <a:solidFill>
                  <a:schemeClr val="tx1"/>
                </a:solidFill>
                <a:sym typeface="+mn-ea"/>
              </a:rPr>
              <a:t>public interface Connection  extends Wrapper, AutoCloseable {</a:t>
            </a:r>
            <a:endParaRPr lang="zh-CN" altLang="en-US" sz="1600">
              <a:solidFill>
                <a:schemeClr val="tx1"/>
              </a:solidFill>
              <a:sym typeface="+mn-ea"/>
            </a:endParaRPr>
          </a:p>
          <a:p>
            <a:pPr indent="0">
              <a:buFont typeface="Wingdings" panose="05000000000000000000" charset="0"/>
              <a:buNone/>
            </a:pPr>
            <a:endParaRPr lang="zh-CN" altLang="en-US" sz="1600">
              <a:solidFill>
                <a:schemeClr val="tx1"/>
              </a:solidFill>
              <a:sym typeface="+mn-ea"/>
            </a:endParaRPr>
          </a:p>
          <a:p>
            <a:pPr indent="0">
              <a:buFont typeface="Wingdings" panose="05000000000000000000" charset="0"/>
              <a:buNone/>
            </a:pPr>
            <a:r>
              <a:rPr lang="en-US" altLang="zh-CN" sz="1600">
                <a:solidFill>
                  <a:schemeClr val="tx1"/>
                </a:solidFill>
                <a:sym typeface="+mn-ea"/>
              </a:rPr>
              <a:t>    // </a:t>
            </a:r>
            <a:r>
              <a:rPr lang="zh-CN" altLang="en-US" sz="1600">
                <a:solidFill>
                  <a:schemeClr val="tx1"/>
                </a:solidFill>
                <a:sym typeface="+mn-ea"/>
              </a:rPr>
              <a:t>设置是否自动提交</a:t>
            </a:r>
            <a:endParaRPr lang="zh-CN" altLang="en-US" sz="1600">
              <a:solidFill>
                <a:schemeClr val="tx1"/>
              </a:solidFill>
              <a:sym typeface="+mn-ea"/>
            </a:endParaRPr>
          </a:p>
          <a:p>
            <a:pPr indent="0">
              <a:buFont typeface="Wingdings" panose="05000000000000000000" charset="0"/>
              <a:buNone/>
            </a:pPr>
            <a:r>
              <a:rPr lang="zh-CN" altLang="en-US" sz="1600">
                <a:solidFill>
                  <a:schemeClr val="tx1"/>
                </a:solidFill>
                <a:sym typeface="+mn-ea"/>
              </a:rPr>
              <a:t> </a:t>
            </a:r>
            <a:r>
              <a:rPr lang="en-US" altLang="zh-CN" sz="1600">
                <a:solidFill>
                  <a:schemeClr val="tx1"/>
                </a:solidFill>
                <a:sym typeface="+mn-ea"/>
              </a:rPr>
              <a:t>   void setAutoCommit(boolean autoCommit) throws SQLException;</a:t>
            </a:r>
            <a:br>
              <a:rPr lang="en-US" altLang="zh-CN" sz="1600">
                <a:solidFill>
                  <a:schemeClr val="tx1"/>
                </a:solidFill>
                <a:sym typeface="+mn-ea"/>
              </a:rPr>
            </a:br>
            <a:endParaRPr lang="en-US" altLang="zh-CN" sz="1600">
              <a:solidFill>
                <a:schemeClr val="tx1"/>
              </a:solidFill>
              <a:sym typeface="+mn-ea"/>
            </a:endParaRPr>
          </a:p>
          <a:p>
            <a:pPr indent="0">
              <a:buFont typeface="Wingdings" panose="05000000000000000000" charset="0"/>
              <a:buNone/>
            </a:pPr>
            <a:r>
              <a:rPr lang="en-US" altLang="zh-CN" sz="1600">
                <a:solidFill>
                  <a:schemeClr val="tx1"/>
                </a:solidFill>
                <a:sym typeface="+mn-ea"/>
              </a:rPr>
              <a:t>    // </a:t>
            </a:r>
            <a:r>
              <a:rPr lang="zh-CN" altLang="en-US" sz="1600">
                <a:solidFill>
                  <a:schemeClr val="tx1"/>
                </a:solidFill>
                <a:sym typeface="+mn-ea"/>
              </a:rPr>
              <a:t>提交事务</a:t>
            </a:r>
            <a:br>
              <a:rPr lang="en-US" altLang="zh-CN" sz="1600">
                <a:solidFill>
                  <a:schemeClr val="tx1"/>
                </a:solidFill>
                <a:sym typeface="+mn-ea"/>
              </a:rPr>
            </a:br>
            <a:r>
              <a:rPr lang="en-US" altLang="zh-CN" sz="1600">
                <a:solidFill>
                  <a:schemeClr val="tx1"/>
                </a:solidFill>
                <a:sym typeface="+mn-ea"/>
              </a:rPr>
              <a:t>    void commit() throws SQLException;</a:t>
            </a:r>
            <a:br>
              <a:rPr lang="en-US" altLang="zh-CN" sz="1600">
                <a:solidFill>
                  <a:schemeClr val="tx1"/>
                </a:solidFill>
                <a:sym typeface="+mn-ea"/>
              </a:rPr>
            </a:br>
            <a:endParaRPr lang="en-US" altLang="zh-CN" sz="1600">
              <a:solidFill>
                <a:schemeClr val="tx1"/>
              </a:solidFill>
              <a:sym typeface="+mn-ea"/>
            </a:endParaRPr>
          </a:p>
          <a:p>
            <a:pPr indent="0">
              <a:buFont typeface="Wingdings" panose="05000000000000000000" charset="0"/>
              <a:buNone/>
            </a:pPr>
            <a:r>
              <a:rPr lang="en-US" altLang="zh-CN" sz="1600">
                <a:solidFill>
                  <a:schemeClr val="tx1"/>
                </a:solidFill>
                <a:sym typeface="+mn-ea"/>
              </a:rPr>
              <a:t>    // </a:t>
            </a:r>
            <a:r>
              <a:rPr lang="zh-CN" altLang="en-US" sz="1600">
                <a:solidFill>
                  <a:schemeClr val="tx1"/>
                </a:solidFill>
                <a:sym typeface="+mn-ea"/>
              </a:rPr>
              <a:t>回滚事务</a:t>
            </a:r>
            <a:br>
              <a:rPr lang="en-US" altLang="zh-CN" sz="1600">
                <a:solidFill>
                  <a:schemeClr val="tx1"/>
                </a:solidFill>
                <a:sym typeface="+mn-ea"/>
              </a:rPr>
            </a:br>
            <a:r>
              <a:rPr lang="en-US" altLang="zh-CN" sz="1600">
                <a:solidFill>
                  <a:schemeClr val="tx1"/>
                </a:solidFill>
                <a:sym typeface="+mn-ea"/>
              </a:rPr>
              <a:t>    void rollback() throws SQLException;</a:t>
            </a:r>
            <a:endParaRPr lang="en-US" altLang="zh-CN" sz="1600">
              <a:solidFill>
                <a:schemeClr val="tx1"/>
              </a:solidFill>
              <a:sym typeface="+mn-ea"/>
            </a:endParaRPr>
          </a:p>
          <a:p>
            <a:pPr indent="0">
              <a:buFont typeface="Wingdings" panose="05000000000000000000" charset="0"/>
              <a:buNone/>
            </a:pPr>
            <a:r>
              <a:rPr lang="en-US" altLang="zh-CN" sz="1600">
                <a:solidFill>
                  <a:schemeClr val="tx1"/>
                </a:solidFill>
                <a:sym typeface="+mn-ea"/>
              </a:rPr>
              <a:t>}</a:t>
            </a:r>
            <a:br>
              <a:rPr lang="en-US" altLang="zh-CN" sz="1600">
                <a:solidFill>
                  <a:schemeClr val="tx1"/>
                </a:solidFill>
                <a:sym typeface="+mn-ea"/>
              </a:rPr>
            </a:br>
            <a:br>
              <a:rPr lang="en-US" altLang="zh-CN" sz="1600">
                <a:solidFill>
                  <a:schemeClr val="tx1"/>
                </a:solidFill>
                <a:sym typeface="+mn-ea"/>
              </a:rPr>
            </a:br>
            <a:br>
              <a:rPr lang="en-US" altLang="zh-CN" sz="1600">
                <a:solidFill>
                  <a:schemeClr val="tx1"/>
                </a:solidFill>
                <a:sym typeface="+mn-ea"/>
              </a:rPr>
            </a:br>
            <a:r>
              <a:rPr lang="zh-CN" altLang="en-US" sz="1600" b="1">
                <a:solidFill>
                  <a:srgbClr val="FF0000"/>
                </a:solidFill>
                <a:sym typeface="+mn-ea"/>
              </a:rPr>
              <a:t>两个结论：</a:t>
            </a:r>
            <a:endParaRPr lang="zh-CN" altLang="en-US" sz="1600" b="1">
              <a:solidFill>
                <a:srgbClr val="FF0000"/>
              </a:solidFill>
              <a:sym typeface="+mn-ea"/>
            </a:endParaRPr>
          </a:p>
          <a:p>
            <a:pPr indent="0">
              <a:buFont typeface="Wingdings" panose="05000000000000000000" charset="0"/>
              <a:buNone/>
            </a:pPr>
            <a:r>
              <a:rPr lang="en-US" altLang="zh-CN" sz="1600" b="1">
                <a:solidFill>
                  <a:srgbClr val="FF0000"/>
                </a:solidFill>
                <a:sym typeface="+mn-ea"/>
              </a:rPr>
              <a:t>1. </a:t>
            </a:r>
            <a:r>
              <a:rPr lang="zh-CN" altLang="en-US" sz="1600" b="1">
                <a:solidFill>
                  <a:srgbClr val="FF0000"/>
                </a:solidFill>
                <a:sym typeface="+mn-ea"/>
              </a:rPr>
              <a:t>事务的提交，回滚是由</a:t>
            </a:r>
            <a:r>
              <a:rPr lang="en-US" altLang="zh-CN" sz="1600" b="1">
                <a:solidFill>
                  <a:srgbClr val="FF0000"/>
                </a:solidFill>
                <a:sym typeface="+mn-ea"/>
              </a:rPr>
              <a:t>connection</a:t>
            </a:r>
            <a:r>
              <a:rPr lang="zh-CN" altLang="en-US" sz="1600" b="1">
                <a:solidFill>
                  <a:srgbClr val="FF0000"/>
                </a:solidFill>
                <a:sym typeface="+mn-ea"/>
              </a:rPr>
              <a:t>来管理的</a:t>
            </a:r>
            <a:br>
              <a:rPr lang="zh-CN" altLang="en-US" sz="1600" b="1">
                <a:solidFill>
                  <a:srgbClr val="FF0000"/>
                </a:solidFill>
                <a:sym typeface="+mn-ea"/>
              </a:rPr>
            </a:br>
            <a:r>
              <a:rPr lang="en-US" altLang="zh-CN" sz="1600" b="1">
                <a:solidFill>
                  <a:srgbClr val="FF0000"/>
                </a:solidFill>
                <a:sym typeface="+mn-ea"/>
              </a:rPr>
              <a:t>2. </a:t>
            </a:r>
            <a:r>
              <a:rPr lang="zh-CN" altLang="en-US" sz="1600" b="1">
                <a:solidFill>
                  <a:srgbClr val="FF0000"/>
                </a:solidFill>
                <a:sym typeface="+mn-ea"/>
              </a:rPr>
              <a:t>在同一个事务中，</a:t>
            </a:r>
            <a:r>
              <a:rPr lang="en-US" altLang="zh-CN" sz="1600" b="1">
                <a:solidFill>
                  <a:srgbClr val="FF0000"/>
                </a:solidFill>
                <a:sym typeface="+mn-ea"/>
              </a:rPr>
              <a:t>connection</a:t>
            </a:r>
            <a:r>
              <a:rPr lang="zh-CN" altLang="en-US" sz="1600" b="1">
                <a:solidFill>
                  <a:srgbClr val="FF0000"/>
                </a:solidFill>
                <a:sym typeface="+mn-ea"/>
              </a:rPr>
              <a:t>永远都只有一个</a:t>
            </a:r>
            <a:endParaRPr lang="en-US" altLang="zh-CN" sz="1600" b="1">
              <a:solidFill>
                <a:srgbClr val="FF0000"/>
              </a:solidFill>
              <a:sym typeface="+mn-ea"/>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normAutofit/>
          </a:bodyPr>
          <a:lstStyle/>
          <a:p>
            <a:pPr algn="l"/>
            <a:r>
              <a:rPr lang="zh-CN" sz="4000"/>
              <a:t>长事务引发的问题</a:t>
            </a:r>
            <a:endParaRPr lang="zh-CN"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nvSpPr>
        <p:spPr>
          <a:xfrm>
            <a:off x="348615" y="1640205"/>
            <a:ext cx="11551920" cy="4523105"/>
          </a:xfrm>
          <a:prstGeom prst="rect">
            <a:avLst/>
          </a:prstGeom>
          <a:noFill/>
        </p:spPr>
        <p:txBody>
          <a:bodyPr wrap="square" rtlCol="0">
            <a:spAutoFit/>
          </a:bodyPr>
          <a:p>
            <a:pPr indent="0">
              <a:buFont typeface="Wingdings" panose="05000000000000000000" charset="0"/>
              <a:buNone/>
            </a:pPr>
            <a:r>
              <a:rPr lang="zh-CN" sz="1600">
                <a:solidFill>
                  <a:schemeClr val="tx1"/>
                </a:solidFill>
                <a:sym typeface="+mn-ea"/>
              </a:rPr>
              <a:t>由于业务执行时间超过</a:t>
            </a:r>
            <a:r>
              <a:rPr lang="en-US" altLang="zh-CN" sz="1600">
                <a:solidFill>
                  <a:schemeClr val="tx1"/>
                </a:solidFill>
                <a:sym typeface="+mn-ea"/>
              </a:rPr>
              <a:t>1</a:t>
            </a:r>
            <a:r>
              <a:rPr lang="zh-CN" altLang="en-US" sz="1600">
                <a:solidFill>
                  <a:schemeClr val="tx1"/>
                </a:solidFill>
                <a:sym typeface="+mn-ea"/>
              </a:rPr>
              <a:t>个小时</a:t>
            </a:r>
            <a:r>
              <a:rPr lang="zh-CN" sz="1600">
                <a:solidFill>
                  <a:schemeClr val="tx1"/>
                </a:solidFill>
                <a:sym typeface="+mn-ea"/>
              </a:rPr>
              <a:t>，连接时间超过了数据库配置的最大空闲时长，在提交、回滚事务时，会发生什么？</a:t>
            </a:r>
            <a:br>
              <a:rPr lang="zh-CN" sz="1600">
                <a:solidFill>
                  <a:schemeClr val="tx1"/>
                </a:solidFill>
                <a:sym typeface="+mn-ea"/>
              </a:rPr>
            </a:br>
            <a:endParaRPr lang="zh-CN" sz="1600">
              <a:solidFill>
                <a:schemeClr val="tx1"/>
              </a:solidFill>
              <a:sym typeface="+mn-ea"/>
            </a:endParaRPr>
          </a:p>
          <a:p>
            <a:pPr indent="0">
              <a:buFont typeface="Wingdings" panose="05000000000000000000" charset="0"/>
              <a:buNone/>
            </a:pPr>
            <a:br>
              <a:rPr lang="zh-CN" sz="1600">
                <a:solidFill>
                  <a:schemeClr val="tx1"/>
                </a:solidFill>
                <a:sym typeface="+mn-ea"/>
              </a:rPr>
            </a:br>
            <a:r>
              <a:rPr lang="zh-CN" sz="1600">
                <a:solidFill>
                  <a:schemeClr val="tx1"/>
                </a:solidFill>
                <a:sym typeface="+mn-ea"/>
              </a:rPr>
              <a:t>提交事务：</a:t>
            </a:r>
            <a:endParaRPr lang="zh-CN" sz="1600">
              <a:solidFill>
                <a:schemeClr val="tx1"/>
              </a:solidFill>
              <a:sym typeface="+mn-ea"/>
            </a:endParaRPr>
          </a:p>
          <a:p>
            <a:pPr indent="0">
              <a:buFont typeface="Wingdings" panose="05000000000000000000" charset="0"/>
              <a:buNone/>
            </a:pPr>
            <a:r>
              <a:rPr lang="zh-CN" sz="1600">
                <a:solidFill>
                  <a:schemeClr val="tx1"/>
                </a:solidFill>
                <a:sym typeface="+mn-ea"/>
              </a:rPr>
              <a:t>com.mysql.cj.jdbc.exceptions.CommunicationsException: The last packet successfully received from the server was 5,016 milliseconds ago. The last packet sent successfully to the server was 5,017 milliseconds ago. is longer than the server configured value of 'wait_timeout'. You should consider either expiring and/or testing connection validity before use in your application, increasing the server configured values for client timeouts, or using the Connector/J connection property 'autoReconnect=true' to avoid this problem.</a:t>
            </a:r>
            <a:br>
              <a:rPr lang="zh-CN" sz="1600">
                <a:solidFill>
                  <a:schemeClr val="tx1"/>
                </a:solidFill>
                <a:sym typeface="+mn-ea"/>
              </a:rPr>
            </a:br>
            <a:br>
              <a:rPr lang="zh-CN" sz="1600">
                <a:solidFill>
                  <a:schemeClr val="tx1"/>
                </a:solidFill>
                <a:sym typeface="+mn-ea"/>
              </a:rPr>
            </a:br>
            <a:br>
              <a:rPr lang="zh-CN" sz="1600">
                <a:solidFill>
                  <a:schemeClr val="tx1"/>
                </a:solidFill>
                <a:sym typeface="+mn-ea"/>
              </a:rPr>
            </a:br>
            <a:r>
              <a:rPr lang="zh-CN" sz="1600">
                <a:solidFill>
                  <a:schemeClr val="tx1"/>
                </a:solidFill>
                <a:sym typeface="+mn-ea"/>
              </a:rPr>
              <a:t>回滚事务：</a:t>
            </a:r>
            <a:br>
              <a:rPr lang="zh-CN" sz="1600">
                <a:solidFill>
                  <a:schemeClr val="tx1"/>
                </a:solidFill>
                <a:sym typeface="+mn-ea"/>
              </a:rPr>
            </a:br>
            <a:r>
              <a:rPr lang="zh-CN" sz="1600">
                <a:solidFill>
                  <a:schemeClr val="tx1"/>
                </a:solidFill>
                <a:sym typeface="+mn-ea"/>
              </a:rPr>
              <a:t>java.sql.SQLNonTransientConnectionException: Communications link failure during rollback(). Transaction resolution unknown.</a:t>
            </a:r>
            <a:br>
              <a:rPr lang="zh-CN" sz="1600">
                <a:solidFill>
                  <a:schemeClr val="tx1"/>
                </a:solidFill>
                <a:sym typeface="+mn-ea"/>
              </a:rPr>
            </a:br>
            <a:br>
              <a:rPr lang="zh-CN" sz="1600">
                <a:solidFill>
                  <a:schemeClr val="tx1"/>
                </a:solidFill>
                <a:sym typeface="+mn-ea"/>
              </a:rPr>
            </a:br>
            <a:br>
              <a:rPr lang="zh-CN" sz="1600">
                <a:solidFill>
                  <a:schemeClr val="tx1"/>
                </a:solidFill>
                <a:sym typeface="+mn-ea"/>
              </a:rPr>
            </a:br>
            <a:r>
              <a:rPr lang="en-US" altLang="zh-CN" sz="1600" b="1">
                <a:solidFill>
                  <a:srgbClr val="FF0000"/>
                </a:solidFill>
                <a:sym typeface="+mn-ea"/>
              </a:rPr>
              <a:t>“</a:t>
            </a:r>
            <a:r>
              <a:rPr lang="zh-CN" altLang="en-US" sz="1600" b="1">
                <a:solidFill>
                  <a:srgbClr val="FF0000"/>
                </a:solidFill>
                <a:sym typeface="+mn-ea"/>
              </a:rPr>
              <a:t>在获取连接时，能否校验一下连接的有效性？如果无效，则丢弃该连接，然后重新获取一个有效连接。</a:t>
            </a:r>
            <a:r>
              <a:rPr lang="en-US" altLang="zh-CN" sz="1600" b="1">
                <a:solidFill>
                  <a:srgbClr val="FF0000"/>
                </a:solidFill>
                <a:sym typeface="+mn-ea"/>
              </a:rPr>
              <a:t>”</a:t>
            </a:r>
            <a:endParaRPr lang="en-US" altLang="zh-CN" sz="1600" b="1">
              <a:solidFill>
                <a:srgbClr val="FF0000"/>
              </a:solidFill>
              <a:sym typeface="+mn-ea"/>
            </a:endParaRPr>
          </a:p>
          <a:p>
            <a:pPr indent="0">
              <a:buFont typeface="Wingdings" panose="05000000000000000000" charset="0"/>
              <a:buNone/>
            </a:pPr>
            <a:br>
              <a:rPr lang="zh-CN" altLang="en-US" sz="1600">
                <a:solidFill>
                  <a:schemeClr val="tx1"/>
                </a:solidFill>
                <a:sym typeface="+mn-ea"/>
              </a:rPr>
            </a:br>
            <a:r>
              <a:rPr lang="zh-CN" sz="1600" b="1">
                <a:solidFill>
                  <a:srgbClr val="FF0000"/>
                </a:solidFill>
                <a:sym typeface="+mn-ea"/>
              </a:rPr>
              <a:t>结论：</a:t>
            </a:r>
            <a:r>
              <a:rPr lang="zh-CN" altLang="en-US" sz="1600" b="1">
                <a:solidFill>
                  <a:srgbClr val="FF0000"/>
                </a:solidFill>
                <a:sym typeface="+mn-ea"/>
              </a:rPr>
              <a:t>这个方案在开启事务的情况下是无效的</a:t>
            </a:r>
            <a:endParaRPr lang="zh-CN" altLang="en-US" sz="1600" b="1">
              <a:solidFill>
                <a:srgbClr val="FF0000"/>
              </a:solidFill>
              <a:sym typeface="+mn-ea"/>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normAutofit/>
          </a:bodyPr>
          <a:lstStyle/>
          <a:p>
            <a:pPr algn="l"/>
            <a:r>
              <a:rPr lang="zh-CN" sz="4000"/>
              <a:t>最终方案</a:t>
            </a:r>
            <a:endParaRPr lang="zh-CN"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2" name="文本框 1"/>
          <p:cNvSpPr txBox="1"/>
          <p:nvPr/>
        </p:nvSpPr>
        <p:spPr>
          <a:xfrm>
            <a:off x="348615" y="1640205"/>
            <a:ext cx="11551920" cy="4523105"/>
          </a:xfrm>
          <a:prstGeom prst="rect">
            <a:avLst/>
          </a:prstGeom>
          <a:noFill/>
        </p:spPr>
        <p:txBody>
          <a:bodyPr wrap="square" rtlCol="0">
            <a:spAutoFit/>
          </a:bodyPr>
          <a:p>
            <a:pPr marL="285750" indent="-285750">
              <a:buFont typeface="Wingdings" panose="05000000000000000000" charset="0"/>
              <a:buChar char="p"/>
            </a:pPr>
            <a:r>
              <a:rPr lang="zh-CN" altLang="en-US" sz="1600">
                <a:sym typeface="+mn-ea"/>
              </a:rPr>
              <a:t>抛弃事务</a:t>
            </a:r>
            <a:endParaRPr lang="zh-CN" altLang="en-US" sz="1600">
              <a:sym typeface="+mn-ea"/>
            </a:endParaRPr>
          </a:p>
          <a:p>
            <a:pPr indent="0">
              <a:buFont typeface="Wingdings" panose="05000000000000000000" charset="0"/>
              <a:buNone/>
            </a:pPr>
            <a:endParaRPr lang="zh-CN" altLang="en-US" sz="1600">
              <a:sym typeface="+mn-ea"/>
            </a:endParaRPr>
          </a:p>
          <a:p>
            <a:pPr marL="285750" indent="-285750">
              <a:buFont typeface="Wingdings" panose="05000000000000000000" charset="0"/>
              <a:buChar char="p"/>
            </a:pPr>
            <a:r>
              <a:rPr lang="zh-CN" altLang="en-US" sz="1600">
                <a:sym typeface="+mn-ea"/>
              </a:rPr>
              <a:t>修改</a:t>
            </a:r>
            <a:r>
              <a:rPr lang="en-US" altLang="zh-CN" sz="1600">
                <a:sym typeface="+mn-ea"/>
              </a:rPr>
              <a:t>Druid</a:t>
            </a:r>
            <a:r>
              <a:rPr lang="zh-CN" altLang="en-US" sz="1600">
                <a:sym typeface="+mn-ea"/>
              </a:rPr>
              <a:t>线程池配置</a:t>
            </a:r>
            <a:endParaRPr lang="zh-CN" altLang="en-US" sz="1600">
              <a:sym typeface="+mn-ea"/>
            </a:endParaRPr>
          </a:p>
          <a:p>
            <a:pPr indent="0">
              <a:buFont typeface="Wingdings" panose="05000000000000000000" charset="0"/>
              <a:buNone/>
            </a:pPr>
            <a:r>
              <a:rPr lang="zh-CN" altLang="en-US" sz="1600">
                <a:sym typeface="+mn-ea"/>
              </a:rPr>
              <a:t>spring:</a:t>
            </a:r>
            <a:endParaRPr lang="zh-CN" altLang="en-US" sz="1600">
              <a:solidFill>
                <a:schemeClr val="tx1"/>
              </a:solidFill>
              <a:sym typeface="+mn-ea"/>
            </a:endParaRPr>
          </a:p>
          <a:p>
            <a:pPr indent="0">
              <a:buFont typeface="Wingdings" panose="05000000000000000000" charset="0"/>
              <a:buNone/>
            </a:pPr>
            <a:r>
              <a:rPr lang="zh-CN" altLang="en-US" sz="1600">
                <a:sym typeface="+mn-ea"/>
              </a:rPr>
              <a:t>  datasource:</a:t>
            </a:r>
            <a:endParaRPr lang="zh-CN" altLang="en-US" sz="1600">
              <a:solidFill>
                <a:schemeClr val="tx1"/>
              </a:solidFill>
              <a:sym typeface="+mn-ea"/>
            </a:endParaRPr>
          </a:p>
          <a:p>
            <a:pPr indent="0">
              <a:buFont typeface="Wingdings" panose="05000000000000000000" charset="0"/>
              <a:buNone/>
            </a:pPr>
            <a:r>
              <a:rPr lang="zh-CN" altLang="en-US" sz="1600">
                <a:sym typeface="+mn-ea"/>
              </a:rPr>
              <a:t>    druid:</a:t>
            </a:r>
            <a:endParaRPr lang="zh-CN" altLang="en-US" sz="1600">
              <a:solidFill>
                <a:schemeClr val="tx1"/>
              </a:solidFill>
              <a:sym typeface="+mn-ea"/>
            </a:endParaRPr>
          </a:p>
          <a:p>
            <a:pPr indent="0">
              <a:buFont typeface="Wingdings" panose="05000000000000000000" charset="0"/>
              <a:buNone/>
            </a:pPr>
            <a:r>
              <a:rPr lang="zh-CN" altLang="en-US" sz="1600">
                <a:sym typeface="+mn-ea"/>
              </a:rPr>
              <a:t>      initial-size: 5</a:t>
            </a:r>
            <a:endParaRPr lang="zh-CN" altLang="en-US" sz="1600">
              <a:solidFill>
                <a:schemeClr val="tx1"/>
              </a:solidFill>
              <a:sym typeface="+mn-ea"/>
            </a:endParaRPr>
          </a:p>
          <a:p>
            <a:pPr indent="0">
              <a:buFont typeface="Wingdings" panose="05000000000000000000" charset="0"/>
              <a:buNone/>
            </a:pPr>
            <a:r>
              <a:rPr lang="zh-CN" altLang="en-US" sz="1600">
                <a:sym typeface="+mn-ea"/>
              </a:rPr>
              <a:t>      min-idle: 5</a:t>
            </a:r>
            <a:endParaRPr lang="zh-CN" altLang="en-US" sz="1600">
              <a:solidFill>
                <a:schemeClr val="tx1"/>
              </a:solidFill>
              <a:sym typeface="+mn-ea"/>
            </a:endParaRPr>
          </a:p>
          <a:p>
            <a:pPr indent="0">
              <a:buFont typeface="Wingdings" panose="05000000000000000000" charset="0"/>
              <a:buNone/>
            </a:pPr>
            <a:r>
              <a:rPr lang="zh-CN" altLang="en-US" sz="1600">
                <a:sym typeface="+mn-ea"/>
              </a:rPr>
              <a:t>      max-active: 50</a:t>
            </a:r>
            <a:endParaRPr lang="zh-CN" altLang="en-US" sz="1600">
              <a:solidFill>
                <a:schemeClr val="tx1"/>
              </a:solidFill>
              <a:sym typeface="+mn-ea"/>
            </a:endParaRPr>
          </a:p>
          <a:p>
            <a:pPr indent="0">
              <a:buFont typeface="Wingdings" panose="05000000000000000000" charset="0"/>
              <a:buNone/>
            </a:pPr>
            <a:r>
              <a:rPr lang="zh-CN" altLang="en-US" sz="1600">
                <a:sym typeface="+mn-ea"/>
              </a:rPr>
              <a:t>      </a:t>
            </a:r>
            <a:r>
              <a:rPr lang="zh-CN" altLang="en-US" sz="1600">
                <a:solidFill>
                  <a:srgbClr val="FF0000"/>
                </a:solidFill>
                <a:sym typeface="+mn-ea"/>
              </a:rPr>
              <a:t>validation-query: select 1</a:t>
            </a:r>
            <a:endParaRPr lang="zh-CN" altLang="en-US" sz="1600">
              <a:solidFill>
                <a:schemeClr val="tx1"/>
              </a:solidFill>
              <a:sym typeface="+mn-ea"/>
            </a:endParaRPr>
          </a:p>
          <a:p>
            <a:pPr indent="0">
              <a:buFont typeface="Wingdings" panose="05000000000000000000" charset="0"/>
              <a:buNone/>
            </a:pPr>
            <a:r>
              <a:rPr lang="zh-CN" altLang="en-US" sz="1600">
                <a:sym typeface="+mn-ea"/>
              </a:rPr>
              <a:t>      </a:t>
            </a:r>
            <a:r>
              <a:rPr lang="zh-CN" altLang="en-US" sz="1600">
                <a:solidFill>
                  <a:srgbClr val="FF0000"/>
                </a:solidFill>
                <a:sym typeface="+mn-ea"/>
              </a:rPr>
              <a:t>test-while-idle: true</a:t>
            </a:r>
            <a:endParaRPr lang="zh-CN" altLang="en-US" sz="1600">
              <a:solidFill>
                <a:srgbClr val="FF0000"/>
              </a:solidFill>
              <a:sym typeface="+mn-ea"/>
            </a:endParaRPr>
          </a:p>
          <a:p>
            <a:pPr indent="0">
              <a:buFont typeface="Wingdings" panose="05000000000000000000" charset="0"/>
              <a:buNone/>
            </a:pPr>
            <a:r>
              <a:rPr lang="zh-CN" altLang="en-US" sz="1600">
                <a:sym typeface="+mn-ea"/>
              </a:rPr>
              <a:t>     </a:t>
            </a:r>
            <a:r>
              <a:rPr lang="zh-CN" altLang="en-US" sz="1600">
                <a:solidFill>
                  <a:srgbClr val="FF0000"/>
                </a:solidFill>
                <a:sym typeface="+mn-ea"/>
              </a:rPr>
              <a:t> min-evictable-idle-time-millis: 1800000</a:t>
            </a:r>
            <a:endParaRPr lang="zh-CN" altLang="en-US" sz="1600">
              <a:solidFill>
                <a:srgbClr val="FF0000"/>
              </a:solidFill>
              <a:sym typeface="+mn-ea"/>
            </a:endParaRPr>
          </a:p>
          <a:p>
            <a:pPr marL="285750" indent="-285750">
              <a:buFont typeface="Wingdings" panose="05000000000000000000" charset="0"/>
              <a:buChar char="p"/>
            </a:pPr>
            <a:endParaRPr lang="zh-CN" altLang="en-US" sz="1600">
              <a:sym typeface="+mn-ea"/>
            </a:endParaRPr>
          </a:p>
          <a:p>
            <a:pPr indent="0">
              <a:buFont typeface="Wingdings" panose="05000000000000000000" charset="0"/>
              <a:buNone/>
            </a:pPr>
            <a:endParaRPr lang="zh-CN" altLang="en-US" sz="1600" b="1">
              <a:solidFill>
                <a:srgbClr val="FF0000"/>
              </a:solidFill>
              <a:sym typeface="+mn-ea"/>
            </a:endParaRPr>
          </a:p>
          <a:p>
            <a:pPr indent="0">
              <a:buFont typeface="Wingdings" panose="05000000000000000000" charset="0"/>
              <a:buNone/>
            </a:pPr>
            <a:endParaRPr lang="zh-CN" altLang="en-US" sz="1600" b="1">
              <a:solidFill>
                <a:srgbClr val="FF0000"/>
              </a:solidFill>
              <a:sym typeface="+mn-ea"/>
            </a:endParaRPr>
          </a:p>
          <a:p>
            <a:pPr indent="0">
              <a:buFont typeface="Wingdings" panose="05000000000000000000" charset="0"/>
              <a:buNone/>
            </a:pPr>
            <a:endParaRPr lang="zh-CN" altLang="en-US" sz="1600" b="1">
              <a:solidFill>
                <a:srgbClr val="FF0000"/>
              </a:solidFill>
              <a:sym typeface="+mn-ea"/>
            </a:endParaRPr>
          </a:p>
          <a:p>
            <a:pPr indent="0">
              <a:buFont typeface="Wingdings" panose="05000000000000000000" charset="0"/>
              <a:buNone/>
            </a:pPr>
            <a:endParaRPr lang="zh-CN" altLang="en-US" sz="1600" b="1">
              <a:solidFill>
                <a:srgbClr val="FF0000"/>
              </a:solidFill>
              <a:sym typeface="+mn-ea"/>
            </a:endParaRPr>
          </a:p>
          <a:p>
            <a:pPr indent="0">
              <a:buFont typeface="Wingdings" panose="05000000000000000000" charset="0"/>
              <a:buNone/>
            </a:pPr>
            <a:endParaRPr lang="zh-CN" altLang="en-US" sz="1600" b="1">
              <a:solidFill>
                <a:srgbClr val="FF0000"/>
              </a:solidFill>
              <a:sym typeface="+mn-ea"/>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92350" y="298323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04</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92350" y="2712085"/>
            <a:ext cx="1659890" cy="338455"/>
          </a:xfrm>
          <a:prstGeom prst="rect">
            <a:avLst/>
          </a:prstGeom>
          <a:noFill/>
        </p:spPr>
        <p:txBody>
          <a:bodyPr wrap="square" lIns="91440" tIns="45720" rIns="91440" bIns="45720" rtlCol="0" anchor="b" anchorCtr="0">
            <a:normAutofit fontScale="90000"/>
          </a:bodyPr>
          <a:lstStyle/>
          <a:p>
            <a:pPr algn="ctr"/>
            <a:r>
              <a:rPr lang="en-US" altLang="zh-CN" b="1" spc="200" dirty="0">
                <a:solidFill>
                  <a:schemeClr val="accent1"/>
                </a:solidFill>
                <a:latin typeface="Arial" panose="020B0604020202020204" pitchFamily="34" charset="0"/>
                <a:ea typeface="微软雅黑" panose="020B0503020204020204" charset="-122"/>
                <a:sym typeface="+mn-ea"/>
              </a:rPr>
              <a:t>PART FOUR</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38400" y="4088765"/>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lstStyle/>
          <a:p>
            <a:r>
              <a:rPr lang="zh-CN" altLang="en-US"/>
              <a:t>企微红包</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功能</a:t>
            </a:r>
            <a:endParaRPr lang="zh-CN" altLang="en-US" sz="4000"/>
          </a:p>
        </p:txBody>
      </p:sp>
      <p:sp>
        <p:nvSpPr>
          <p:cNvPr id="4" name="文本框 3"/>
          <p:cNvSpPr txBox="1"/>
          <p:nvPr/>
        </p:nvSpPr>
        <p:spPr>
          <a:xfrm>
            <a:off x="468630" y="2239645"/>
            <a:ext cx="6640195" cy="3138170"/>
          </a:xfrm>
          <a:prstGeom prst="rect">
            <a:avLst/>
          </a:prstGeom>
          <a:noFill/>
        </p:spPr>
        <p:txBody>
          <a:bodyPr wrap="square" rtlCol="0">
            <a:spAutoFit/>
          </a:bodyPr>
          <a:p>
            <a:pPr marL="285750" indent="-285750">
              <a:buFont typeface="Wingdings" panose="05000000000000000000" charset="0"/>
              <a:buChar char="p"/>
            </a:pPr>
            <a:r>
              <a:rPr lang="zh-CN" altLang="en-US"/>
              <a:t>新增红包配置</a:t>
            </a:r>
            <a:endParaRPr lang="en-US" altLang="zh-CN"/>
          </a:p>
          <a:p>
            <a:pPr marL="285750" indent="-285750">
              <a:buFont typeface="Wingdings" panose="05000000000000000000" charset="0"/>
              <a:buChar char="p"/>
            </a:pPr>
            <a:endParaRPr lang="en-US" altLang="zh-CN"/>
          </a:p>
          <a:p>
            <a:pPr marL="285750" indent="-285750">
              <a:buFont typeface="Wingdings" panose="05000000000000000000" charset="0"/>
              <a:buChar char="p"/>
            </a:pPr>
            <a:r>
              <a:rPr lang="zh-CN" altLang="en-US"/>
              <a:t>编辑红包配置</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发放企微红包</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发放激活企微红包</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更新红包记录状态</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导出发放明细</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标题 4"/>
          <p:cNvSpPr>
            <a:spLocks noGrp="1"/>
          </p:cNvSpPr>
          <p:nvPr>
            <p:ph type="ctrTitle" idx="14"/>
            <p:custDataLst>
              <p:tags r:id="rId1"/>
            </p:custDataLst>
          </p:nvPr>
        </p:nvSpPr>
        <p:spPr>
          <a:xfrm>
            <a:off x="348616" y="279400"/>
            <a:ext cx="5767705" cy="835660"/>
          </a:xfrm>
        </p:spPr>
        <p:txBody>
          <a:bodyPr/>
          <a:p>
            <a:pPr algn="l"/>
            <a:r>
              <a:rPr lang="zh-CN" altLang="en-US" sz="4000"/>
              <a:t>企微红包</a:t>
            </a:r>
            <a:endParaRPr lang="zh-CN" altLang="en-US" sz="4000"/>
          </a:p>
        </p:txBody>
      </p:sp>
      <p:sp>
        <p:nvSpPr>
          <p:cNvPr id="6" name="文本框 5"/>
          <p:cNvSpPr txBox="1"/>
          <p:nvPr/>
        </p:nvSpPr>
        <p:spPr>
          <a:xfrm>
            <a:off x="348615" y="1705610"/>
            <a:ext cx="4869180" cy="1753235"/>
          </a:xfrm>
          <a:prstGeom prst="rect">
            <a:avLst/>
          </a:prstGeom>
          <a:noFill/>
        </p:spPr>
        <p:txBody>
          <a:bodyPr wrap="none" rtlCol="0">
            <a:spAutoFit/>
          </a:bodyPr>
          <a:p>
            <a:r>
              <a:rPr lang="zh-CN" altLang="en-US"/>
              <a:t>两种玩法：</a:t>
            </a:r>
            <a:endParaRPr lang="zh-CN" altLang="en-US"/>
          </a:p>
          <a:p>
            <a:endParaRPr lang="en-US" altLang="zh-CN"/>
          </a:p>
          <a:p>
            <a:pPr marL="342900" indent="-342900">
              <a:buFont typeface="+mj-lt"/>
              <a:buAutoNum type="arabicPeriod"/>
            </a:pPr>
            <a:r>
              <a:rPr lang="zh-CN" altLang="en-US"/>
              <a:t>活动：活动达标后，发放企微红包</a:t>
            </a:r>
            <a:br>
              <a:rPr lang="zh-CN" altLang="en-US"/>
            </a:br>
            <a:endParaRPr lang="zh-CN" altLang="en-US"/>
          </a:p>
          <a:p>
            <a:pPr marL="342900" indent="-342900">
              <a:buFont typeface="+mj-lt"/>
              <a:buAutoNum type="arabicPeriod"/>
            </a:pPr>
            <a:r>
              <a:rPr lang="zh-CN" altLang="en-US"/>
              <a:t>直接发红包：根据导入名单，直接发放红包</a:t>
            </a:r>
            <a:br>
              <a:rPr lang="zh-CN" altLang="en-US"/>
            </a:br>
            <a:endParaRPr lang="zh-CN" altLang="en-US"/>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发放企微红包</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pic>
        <p:nvPicPr>
          <p:cNvPr id="4" name="图片 3" descr="发放企微红包"/>
          <p:cNvPicPr>
            <a:picLocks noChangeAspect="1"/>
          </p:cNvPicPr>
          <p:nvPr/>
        </p:nvPicPr>
        <p:blipFill>
          <a:blip r:embed="rId2"/>
          <a:stretch>
            <a:fillRect/>
          </a:stretch>
        </p:blipFill>
        <p:spPr>
          <a:xfrm>
            <a:off x="0" y="1096645"/>
            <a:ext cx="12192000" cy="557022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功能</a:t>
            </a:r>
            <a:endParaRPr lang="zh-CN" altLang="en-US" sz="4000"/>
          </a:p>
        </p:txBody>
      </p:sp>
      <p:sp>
        <p:nvSpPr>
          <p:cNvPr id="4" name="文本框 3"/>
          <p:cNvSpPr txBox="1"/>
          <p:nvPr/>
        </p:nvSpPr>
        <p:spPr>
          <a:xfrm>
            <a:off x="468630" y="2239645"/>
            <a:ext cx="6640195" cy="2584450"/>
          </a:xfrm>
          <a:prstGeom prst="rect">
            <a:avLst/>
          </a:prstGeom>
          <a:noFill/>
        </p:spPr>
        <p:txBody>
          <a:bodyPr wrap="square" rtlCol="0">
            <a:spAutoFit/>
          </a:bodyPr>
          <a:p>
            <a:pPr marL="285750" indent="-285750">
              <a:buFont typeface="Wingdings" panose="05000000000000000000" charset="0"/>
              <a:buChar char="p"/>
            </a:pPr>
            <a:r>
              <a:rPr lang="zh-CN" altLang="en-US"/>
              <a:t>新增</a:t>
            </a:r>
            <a:endParaRPr lang="en-US" altLang="zh-CN"/>
          </a:p>
          <a:p>
            <a:pPr marL="285750" indent="-285750">
              <a:buFont typeface="Wingdings" panose="05000000000000000000" charset="0"/>
              <a:buChar char="p"/>
            </a:pPr>
            <a:endParaRPr lang="en-US" altLang="zh-CN"/>
          </a:p>
          <a:p>
            <a:pPr marL="285750" indent="-285750">
              <a:buFont typeface="Wingdings" panose="05000000000000000000" charset="0"/>
              <a:buChar char="p"/>
            </a:pPr>
            <a:r>
              <a:rPr lang="zh-CN" altLang="en-US"/>
              <a:t>编辑</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列表</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详情</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删除</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normAutofit/>
          </a:bodyPr>
          <a:lstStyle/>
          <a:p>
            <a:pPr algn="l"/>
            <a:r>
              <a:rPr lang="zh-CN" altLang="en-US" sz="4000"/>
              <a:t>发放激活企微红包</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descr="发送激活企微账号的红包"/>
          <p:cNvPicPr>
            <a:picLocks noChangeAspect="1"/>
          </p:cNvPicPr>
          <p:nvPr/>
        </p:nvPicPr>
        <p:blipFill>
          <a:blip r:embed="rId2"/>
          <a:stretch>
            <a:fillRect/>
          </a:stretch>
        </p:blipFill>
        <p:spPr>
          <a:xfrm>
            <a:off x="0" y="1664970"/>
            <a:ext cx="12192000" cy="4422140"/>
          </a:xfrm>
          <a:prstGeom prst="rect">
            <a:avLst/>
          </a:prstGeom>
        </p:spPr>
      </p:pic>
    </p:spTree>
    <p:custDataLst>
      <p:tags r:id="rId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更新红包状态</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pic>
        <p:nvPicPr>
          <p:cNvPr id="2" name="图片 1" descr="更新红包状态"/>
          <p:cNvPicPr>
            <a:picLocks noChangeAspect="1"/>
          </p:cNvPicPr>
          <p:nvPr/>
        </p:nvPicPr>
        <p:blipFill>
          <a:blip r:embed="rId2"/>
          <a:stretch>
            <a:fillRect/>
          </a:stretch>
        </p:blipFill>
        <p:spPr>
          <a:xfrm>
            <a:off x="2286000" y="1115060"/>
            <a:ext cx="7620000" cy="5657850"/>
          </a:xfrm>
          <a:prstGeom prst="rect">
            <a:avLst/>
          </a:prstGeom>
        </p:spPr>
      </p:pic>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企微的能力</a:t>
            </a:r>
            <a:endParaRPr lang="zh-CN" altLang="en-US" sz="4000"/>
          </a:p>
        </p:txBody>
      </p:sp>
      <p:sp>
        <p:nvSpPr>
          <p:cNvPr id="4" name="文本框 3"/>
          <p:cNvSpPr txBox="1"/>
          <p:nvPr/>
        </p:nvSpPr>
        <p:spPr>
          <a:xfrm>
            <a:off x="468630" y="2239645"/>
            <a:ext cx="6640195" cy="1906905"/>
          </a:xfrm>
          <a:prstGeom prst="rect">
            <a:avLst/>
          </a:prstGeom>
          <a:noFill/>
        </p:spPr>
        <p:txBody>
          <a:bodyPr wrap="square" rtlCol="0">
            <a:spAutoFit/>
          </a:bodyPr>
          <a:p>
            <a:pPr indent="0">
              <a:buFont typeface="Wingdings" panose="05000000000000000000" charset="0"/>
              <a:buNone/>
            </a:pPr>
            <a:r>
              <a:rPr lang="en-US" altLang="zh-CN" sz="1400"/>
              <a:t>使用企业支付接口前需要通过企业微信管理端绑定已有微信支付商户号</a:t>
            </a:r>
            <a:endParaRPr lang="en-US" altLang="zh-CN" sz="1400"/>
          </a:p>
          <a:p>
            <a:pPr indent="0">
              <a:buFont typeface="Wingdings" panose="05000000000000000000" charset="0"/>
              <a:buNone/>
            </a:pPr>
            <a:endParaRPr lang="en-US" altLang="zh-CN" sz="1400"/>
          </a:p>
          <a:p>
            <a:pPr marL="285750" indent="-285750">
              <a:buFont typeface="Wingdings" panose="05000000000000000000" charset="0"/>
              <a:buChar char="p"/>
            </a:pPr>
            <a:r>
              <a:rPr lang="zh-CN" altLang="en-US"/>
              <a:t>发放企业红包</a:t>
            </a:r>
            <a:endParaRPr lang="zh-CN" altLang="en-US"/>
          </a:p>
          <a:p>
            <a:pPr indent="0">
              <a:buFont typeface="Wingdings" panose="05000000000000000000" charset="0"/>
              <a:buNone/>
            </a:pPr>
            <a:r>
              <a:rPr lang="zh-CN" altLang="en-US"/>
              <a:t>https://developer.work.weixin.qq.com/document/path/90275</a:t>
            </a:r>
            <a:endParaRPr lang="zh-CN" altLang="en-US"/>
          </a:p>
          <a:p>
            <a:pPr indent="0">
              <a:buFont typeface="Wingdings" panose="05000000000000000000" charset="0"/>
              <a:buNone/>
            </a:pPr>
            <a:endParaRPr lang="zh-CN" altLang="en-US"/>
          </a:p>
          <a:p>
            <a:pPr marL="285750" indent="-285750">
              <a:buFont typeface="Wingdings" panose="05000000000000000000" charset="0"/>
              <a:buChar char="p"/>
            </a:pPr>
            <a:r>
              <a:rPr lang="zh-CN" altLang="en-US"/>
              <a:t>查询红包记录</a:t>
            </a:r>
            <a:endParaRPr lang="zh-CN" altLang="en-US"/>
          </a:p>
          <a:p>
            <a:pPr indent="0">
              <a:buFont typeface="Wingdings" panose="05000000000000000000" charset="0"/>
              <a:buNone/>
            </a:pPr>
            <a:r>
              <a:rPr lang="zh-CN" altLang="en-US"/>
              <a:t>https://developer.work.weixin.qq.com/document/path/90276</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踩过的坑</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348615" y="1490980"/>
            <a:ext cx="6640195" cy="2679065"/>
          </a:xfrm>
          <a:prstGeom prst="rect">
            <a:avLst/>
          </a:prstGeom>
          <a:noFill/>
        </p:spPr>
        <p:txBody>
          <a:bodyPr wrap="square" lIns="90170" tIns="46990" rIns="90170" bIns="46990" rtlCol="0">
            <a:spAutoFit/>
          </a:bodyPr>
          <a:p>
            <a:pPr indent="0">
              <a:buFont typeface="Wingdings" panose="05000000000000000000" charset="0"/>
              <a:buNone/>
            </a:pPr>
            <a:r>
              <a:rPr lang="zh-CN" altLang="en-US" sz="1400" b="1">
                <a:sym typeface="+mn-ea"/>
              </a:rPr>
              <a:t>一、目标</a:t>
            </a:r>
            <a:endParaRPr lang="zh-CN" altLang="en-US" sz="1400" b="1">
              <a:sym typeface="+mn-ea"/>
            </a:endParaRPr>
          </a:p>
          <a:p>
            <a:pPr indent="0">
              <a:buFont typeface="Wingdings" panose="05000000000000000000" charset="0"/>
              <a:buNone/>
            </a:pPr>
            <a:r>
              <a:rPr lang="en-US" altLang="zh-CN" sz="1400">
                <a:sym typeface="+mn-ea"/>
              </a:rPr>
              <a:t>20w/h</a:t>
            </a:r>
            <a:r>
              <a:rPr lang="zh-CN" altLang="en-US" sz="1400">
                <a:sym typeface="+mn-ea"/>
              </a:rPr>
              <a:t>，折合后</a:t>
            </a:r>
            <a:r>
              <a:rPr lang="en-US" altLang="zh-CN" sz="1400">
                <a:sym typeface="+mn-ea"/>
              </a:rPr>
              <a:t> 55/s</a:t>
            </a:r>
            <a:br>
              <a:rPr lang="en-US" altLang="zh-CN" sz="1400">
                <a:sym typeface="+mn-ea"/>
              </a:rPr>
            </a:br>
            <a:br>
              <a:rPr lang="en-US" altLang="zh-CN" sz="1400">
                <a:sym typeface="+mn-ea"/>
              </a:rPr>
            </a:br>
            <a:r>
              <a:rPr lang="zh-CN" altLang="en-US" sz="1400" b="1">
                <a:sym typeface="+mn-ea"/>
              </a:rPr>
              <a:t>二、线程演变</a:t>
            </a:r>
            <a:br>
              <a:rPr lang="zh-CN" altLang="en-US" sz="1400">
                <a:sym typeface="+mn-ea"/>
              </a:rPr>
            </a:br>
            <a:r>
              <a:rPr lang="en-US" altLang="zh-CN" sz="1400">
                <a:sym typeface="+mn-ea"/>
              </a:rPr>
              <a:t>50 --&gt; 25 --&gt; 3 --&gt; 1</a:t>
            </a:r>
            <a:endParaRPr lang="en-US" altLang="zh-CN" sz="1400">
              <a:sym typeface="+mn-ea"/>
            </a:endParaRPr>
          </a:p>
          <a:p>
            <a:pPr indent="0">
              <a:buFont typeface="Wingdings" panose="05000000000000000000" charset="0"/>
              <a:buNone/>
            </a:pPr>
            <a:br>
              <a:rPr lang="zh-CN" altLang="en-US" sz="1400">
                <a:sym typeface="+mn-ea"/>
              </a:rPr>
            </a:br>
            <a:r>
              <a:rPr lang="zh-CN" altLang="en-US" sz="1400" b="1">
                <a:sym typeface="+mn-ea"/>
              </a:rPr>
              <a:t>三、企微限制</a:t>
            </a:r>
            <a:br>
              <a:rPr lang="zh-CN" sz="1400">
                <a:sym typeface="+mn-ea"/>
              </a:rPr>
            </a:br>
            <a:r>
              <a:rPr lang="en-US" altLang="zh-CN" sz="1400">
                <a:sym typeface="+mn-ea"/>
              </a:rPr>
              <a:t>1. </a:t>
            </a:r>
            <a:r>
              <a:rPr lang="zh-CN" sz="1400">
                <a:sym typeface="+mn-ea"/>
              </a:rPr>
              <a:t>发送频率限制------默认1800/min</a:t>
            </a:r>
            <a:endParaRPr lang="zh-CN" sz="1400">
              <a:sym typeface="+mn-ea"/>
            </a:endParaRPr>
          </a:p>
          <a:p>
            <a:pPr indent="0">
              <a:buFont typeface="Wingdings" panose="05000000000000000000" charset="0"/>
              <a:buNone/>
            </a:pPr>
            <a:endParaRPr lang="zh-CN" sz="1400"/>
          </a:p>
          <a:p>
            <a:pPr indent="0">
              <a:buFont typeface="Wingdings" panose="05000000000000000000" charset="0"/>
              <a:buNone/>
            </a:pPr>
            <a:r>
              <a:rPr lang="en-US" altLang="zh-CN" sz="1400">
                <a:sym typeface="+mn-ea"/>
              </a:rPr>
              <a:t>2. </a:t>
            </a:r>
            <a:r>
              <a:rPr lang="zh-CN" sz="1400">
                <a:sym typeface="+mn-ea"/>
              </a:rPr>
              <a:t>发送个数上限------默认1800/min</a:t>
            </a:r>
            <a:endParaRPr lang="zh-CN" sz="1400">
              <a:sym typeface="+mn-ea"/>
            </a:endParaRPr>
          </a:p>
          <a:p>
            <a:pPr indent="0">
              <a:buFont typeface="Wingdings" panose="05000000000000000000" charset="0"/>
              <a:buNone/>
            </a:pPr>
            <a:br>
              <a:rPr lang="zh-CN" sz="1400">
                <a:sym typeface="+mn-ea"/>
              </a:rPr>
            </a:br>
            <a:r>
              <a:rPr lang="en-US" altLang="zh-CN" sz="1400">
                <a:solidFill>
                  <a:srgbClr val="FF0000"/>
                </a:solidFill>
                <a:sym typeface="+mn-ea"/>
              </a:rPr>
              <a:t>3. </a:t>
            </a:r>
            <a:r>
              <a:rPr lang="zh-CN" sz="1400">
                <a:solidFill>
                  <a:srgbClr val="FF0000"/>
                </a:solidFill>
                <a:sym typeface="+mn-ea"/>
              </a:rPr>
              <a:t>企微发红包接口的并发限制</a:t>
            </a:r>
            <a:r>
              <a:rPr lang="en-US" altLang="zh-CN" sz="1400">
                <a:solidFill>
                  <a:srgbClr val="FF0000"/>
                </a:solidFill>
                <a:sym typeface="+mn-ea"/>
              </a:rPr>
              <a:t> —— 1</a:t>
            </a:r>
            <a:r>
              <a:rPr lang="zh-CN" altLang="en-US" sz="1400">
                <a:solidFill>
                  <a:srgbClr val="FF0000"/>
                </a:solidFill>
                <a:sym typeface="+mn-ea"/>
              </a:rPr>
              <a:t>个并发，</a:t>
            </a:r>
            <a:r>
              <a:rPr lang="en-US" altLang="zh-CN" sz="1400">
                <a:solidFill>
                  <a:srgbClr val="FF0000"/>
                </a:solidFill>
                <a:sym typeface="+mn-ea"/>
              </a:rPr>
              <a:t>1</a:t>
            </a:r>
            <a:r>
              <a:rPr lang="zh-CN" altLang="en-US" sz="1400">
                <a:solidFill>
                  <a:srgbClr val="FF0000"/>
                </a:solidFill>
                <a:sym typeface="+mn-ea"/>
              </a:rPr>
              <a:t>秒一个</a:t>
            </a:r>
            <a:endParaRPr lang="zh-CN" altLang="en-US" sz="1400">
              <a:solidFill>
                <a:srgbClr val="FF0000"/>
              </a:solidFill>
              <a:sym typeface="+mn-ea"/>
            </a:endParaRPr>
          </a:p>
        </p:txBody>
      </p:sp>
      <p:pic>
        <p:nvPicPr>
          <p:cNvPr id="5" name="图片 4"/>
          <p:cNvPicPr>
            <a:picLocks noChangeAspect="1"/>
          </p:cNvPicPr>
          <p:nvPr/>
        </p:nvPicPr>
        <p:blipFill>
          <a:blip r:embed="rId2"/>
          <a:stretch>
            <a:fillRect/>
          </a:stretch>
        </p:blipFill>
        <p:spPr>
          <a:xfrm>
            <a:off x="7268210" y="1624965"/>
            <a:ext cx="3733800" cy="3038475"/>
          </a:xfrm>
          <a:prstGeom prst="rect">
            <a:avLst/>
          </a:prstGeom>
        </p:spPr>
      </p:pic>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92350" y="298323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05</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92350" y="2712085"/>
            <a:ext cx="1659890" cy="338455"/>
          </a:xfrm>
          <a:prstGeom prst="rect">
            <a:avLst/>
          </a:prstGeom>
          <a:noFill/>
        </p:spPr>
        <p:txBody>
          <a:bodyPr wrap="square" lIns="91440" tIns="45720" rIns="91440" bIns="45720" rtlCol="0" anchor="b" anchorCtr="0">
            <a:normAutofit fontScale="90000"/>
          </a:bodyPr>
          <a:lstStyle/>
          <a:p>
            <a:pPr algn="ctr"/>
            <a:r>
              <a:rPr lang="en-US" altLang="zh-CN" b="1" spc="200" dirty="0">
                <a:solidFill>
                  <a:schemeClr val="accent1"/>
                </a:solidFill>
                <a:latin typeface="Arial" panose="020B0604020202020204" pitchFamily="34" charset="0"/>
                <a:ea typeface="微软雅黑" panose="020B0503020204020204" charset="-122"/>
                <a:sym typeface="+mn-ea"/>
              </a:rPr>
              <a:t>PART FIVE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38400" y="4088765"/>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lstStyle/>
          <a:p>
            <a:r>
              <a:rPr lang="zh-CN" altLang="en-US"/>
              <a:t>经验总结</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5"/>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normAutofit/>
          </a:bodyPr>
          <a:lstStyle/>
          <a:p>
            <a:pPr algn="l"/>
            <a:r>
              <a:rPr lang="zh-CN" altLang="en-US" sz="4000"/>
              <a:t>总结</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348615" y="1201420"/>
            <a:ext cx="7698740" cy="4799965"/>
          </a:xfrm>
          <a:prstGeom prst="rect">
            <a:avLst/>
          </a:prstGeom>
          <a:noFill/>
        </p:spPr>
        <p:txBody>
          <a:bodyPr wrap="square" rtlCol="0">
            <a:spAutoFit/>
          </a:bodyPr>
          <a:p>
            <a:pPr indent="0">
              <a:buFont typeface="Wingdings" panose="05000000000000000000" charset="0"/>
              <a:buNone/>
            </a:pPr>
            <a:r>
              <a:rPr lang="en-US" altLang="zh-CN"/>
              <a:t>1. </a:t>
            </a:r>
            <a:r>
              <a:rPr lang="zh-CN" altLang="en-US"/>
              <a:t>构建好自己的护城河</a:t>
            </a:r>
            <a:endParaRPr lang="zh-CN" altLang="en-US"/>
          </a:p>
          <a:p>
            <a:pPr marL="285750" indent="-285750">
              <a:buFont typeface="Wingdings" panose="05000000000000000000" charset="0"/>
              <a:buChar char="l"/>
            </a:pPr>
            <a:r>
              <a:rPr lang="zh-CN" altLang="en-US"/>
              <a:t>练好基本功，才不容易摔倒</a:t>
            </a:r>
            <a:endParaRPr lang="zh-CN" altLang="en-US"/>
          </a:p>
          <a:p>
            <a:pPr marL="285750" indent="-285750">
              <a:buFont typeface="Wingdings" panose="05000000000000000000" charset="0"/>
              <a:buChar char="l"/>
            </a:pPr>
            <a:r>
              <a:rPr lang="zh-CN" altLang="en-US">
                <a:sym typeface="+mn-ea"/>
              </a:rPr>
              <a:t>并发编程、</a:t>
            </a:r>
            <a:r>
              <a:rPr lang="en-US" altLang="zh-CN">
                <a:sym typeface="+mn-ea"/>
              </a:rPr>
              <a:t>SQL</a:t>
            </a:r>
            <a:r>
              <a:rPr lang="zh-CN" altLang="en-US">
                <a:sym typeface="+mn-ea"/>
              </a:rPr>
              <a:t>优化是两门必修课，也是性能调优的最常用工具</a:t>
            </a:r>
            <a:endParaRPr lang="zh-CN" altLang="en-US">
              <a:sym typeface="+mn-ea"/>
            </a:endParaRPr>
          </a:p>
          <a:p>
            <a:pPr marL="285750" indent="-285750">
              <a:buFont typeface="Wingdings" panose="05000000000000000000" charset="0"/>
              <a:buChar char="l"/>
            </a:pPr>
            <a:r>
              <a:rPr lang="zh-CN" altLang="en-US">
                <a:sym typeface="+mn-ea"/>
              </a:rPr>
              <a:t>学点</a:t>
            </a:r>
            <a:r>
              <a:rPr lang="en-US" altLang="zh-CN">
                <a:sym typeface="+mn-ea"/>
              </a:rPr>
              <a:t>JVM</a:t>
            </a:r>
            <a:r>
              <a:rPr lang="zh-CN" altLang="en-US">
                <a:sym typeface="+mn-ea"/>
              </a:rPr>
              <a:t>还是有用的</a:t>
            </a:r>
            <a:endParaRPr lang="zh-CN" altLang="en-US">
              <a:sym typeface="+mn-ea"/>
            </a:endParaRPr>
          </a:p>
          <a:p>
            <a:pPr marL="285750" indent="-285750">
              <a:buFont typeface="Wingdings" panose="05000000000000000000" charset="0"/>
              <a:buNone/>
            </a:pPr>
            <a:endParaRPr lang="zh-CN" altLang="en-US">
              <a:sym typeface="+mn-ea"/>
            </a:endParaRPr>
          </a:p>
          <a:p>
            <a:pPr indent="0">
              <a:buFont typeface="Wingdings" panose="05000000000000000000" charset="0"/>
              <a:buNone/>
            </a:pPr>
            <a:r>
              <a:rPr lang="en-US" altLang="zh-CN">
                <a:sym typeface="+mn-ea"/>
              </a:rPr>
              <a:t>2. </a:t>
            </a:r>
            <a:r>
              <a:rPr lang="zh-CN" altLang="en-US">
                <a:sym typeface="+mn-ea"/>
              </a:rPr>
              <a:t>不要空谈优化，要先制定目标</a:t>
            </a:r>
            <a:endParaRPr lang="en-US" altLang="zh-CN"/>
          </a:p>
          <a:p>
            <a:pPr indent="0">
              <a:buFont typeface="Wingdings" panose="05000000000000000000" charset="0"/>
              <a:buNone/>
            </a:pPr>
            <a:endParaRPr lang="en-US" altLang="zh-CN"/>
          </a:p>
          <a:p>
            <a:pPr indent="0">
              <a:buFont typeface="Wingdings" panose="05000000000000000000" charset="0"/>
              <a:buNone/>
            </a:pPr>
            <a:r>
              <a:rPr lang="en-US" altLang="zh-CN"/>
              <a:t>3. </a:t>
            </a:r>
            <a:r>
              <a:rPr lang="zh-CN" altLang="en-US">
                <a:sym typeface="+mn-ea"/>
              </a:rPr>
              <a:t>第三方</a:t>
            </a:r>
            <a:r>
              <a:rPr lang="zh-CN" altLang="en-US"/>
              <a:t>（</a:t>
            </a:r>
            <a:r>
              <a:rPr lang="zh-CN" altLang="en-US">
                <a:sym typeface="+mn-ea"/>
              </a:rPr>
              <a:t>企微</a:t>
            </a:r>
            <a:r>
              <a:rPr lang="zh-CN" altLang="en-US"/>
              <a:t>）没有想象中的可靠</a:t>
            </a:r>
            <a:endParaRPr lang="en-US" altLang="zh-CN"/>
          </a:p>
          <a:p>
            <a:pPr marL="285750" indent="-285750">
              <a:buFont typeface="Wingdings" panose="05000000000000000000" charset="0"/>
              <a:buChar char="l"/>
            </a:pPr>
            <a:r>
              <a:rPr lang="zh-CN"/>
              <a:t>限制多，有显示的限制，也有隐式的限制，还有</a:t>
            </a:r>
            <a:r>
              <a:rPr lang="en-US" altLang="zh-CN"/>
              <a:t>bug</a:t>
            </a:r>
            <a:endParaRPr lang="en-US" altLang="zh-CN"/>
          </a:p>
          <a:p>
            <a:pPr marL="285750" indent="-285750">
              <a:buFont typeface="Wingdings" panose="05000000000000000000" charset="0"/>
              <a:buChar char="l"/>
            </a:pPr>
            <a:r>
              <a:rPr lang="zh-CN" sz="1800">
                <a:sym typeface="+mn-ea"/>
              </a:rPr>
              <a:t>反馈问题后，修复问题的速度慢</a:t>
            </a:r>
            <a:endParaRPr lang="zh-CN" sz="1800">
              <a:sym typeface="+mn-ea"/>
            </a:endParaRPr>
          </a:p>
          <a:p>
            <a:pPr marL="285750" indent="-285750">
              <a:buFont typeface="Wingdings" panose="05000000000000000000" charset="0"/>
              <a:buChar char="l"/>
            </a:pPr>
            <a:r>
              <a:rPr lang="zh-CN" sz="1800">
                <a:sym typeface="+mn-ea"/>
              </a:rPr>
              <a:t>依赖膨胀</a:t>
            </a:r>
            <a:endParaRPr lang="zh-CN" sz="1800">
              <a:sym typeface="+mn-ea"/>
            </a:endParaRPr>
          </a:p>
          <a:p>
            <a:pPr marL="285750" indent="-285750">
              <a:buFont typeface="Arial" panose="020B0604020202020204" pitchFamily="34" charset="0"/>
              <a:buNone/>
            </a:pPr>
            <a:endParaRPr lang="en-US" altLang="zh-CN" sz="1800">
              <a:sym typeface="+mn-ea"/>
            </a:endParaRPr>
          </a:p>
          <a:p>
            <a:pPr marL="285750" indent="-285750">
              <a:buFont typeface="Arial" panose="020B0604020202020204" pitchFamily="34" charset="0"/>
              <a:buNone/>
            </a:pPr>
            <a:r>
              <a:rPr lang="en-US" altLang="zh-CN" sz="1800">
                <a:sym typeface="+mn-ea"/>
              </a:rPr>
              <a:t>4. </a:t>
            </a:r>
            <a:r>
              <a:rPr lang="zh-CN" altLang="en-US" sz="1800">
                <a:sym typeface="+mn-ea"/>
              </a:rPr>
              <a:t>不做框架的搬运工，会用框架，也要懂框架，能够自己开发框架</a:t>
            </a:r>
            <a:endParaRPr lang="zh-CN" altLang="en-US" sz="1800">
              <a:sym typeface="+mn-ea"/>
            </a:endParaRPr>
          </a:p>
          <a:p>
            <a:pPr indent="0">
              <a:buFont typeface="Arial" panose="020B0604020202020204" pitchFamily="34" charset="0"/>
              <a:buNone/>
            </a:pPr>
            <a:endParaRPr lang="zh-CN" altLang="en-US" sz="1800">
              <a:sym typeface="+mn-ea"/>
            </a:endParaRPr>
          </a:p>
          <a:p>
            <a:pPr indent="0">
              <a:buFont typeface="Arial" panose="020B0604020202020204" pitchFamily="34" charset="0"/>
              <a:buNone/>
            </a:pPr>
            <a:r>
              <a:rPr lang="en-US" altLang="zh-CN" sz="1800">
                <a:sym typeface="+mn-ea"/>
              </a:rPr>
              <a:t>5. </a:t>
            </a:r>
            <a:r>
              <a:rPr lang="zh-CN" altLang="en-US" sz="1800">
                <a:sym typeface="+mn-ea"/>
              </a:rPr>
              <a:t>培养自己的全局视角，站的高才能看清目标</a:t>
            </a:r>
            <a:endParaRPr lang="zh-CN" altLang="en-US" sz="1800">
              <a:sym typeface="+mn-ea"/>
            </a:endParaRPr>
          </a:p>
          <a:p>
            <a:pPr indent="0">
              <a:buFont typeface="Arial" panose="020B0604020202020204" pitchFamily="34" charset="0"/>
              <a:buNone/>
            </a:pPr>
            <a:endParaRPr lang="zh-CN" altLang="en-US" sz="1800">
              <a:sym typeface="+mn-ea"/>
            </a:endParaRPr>
          </a:p>
          <a:p>
            <a:pPr indent="0">
              <a:buFont typeface="Arial" panose="020B0604020202020204" pitchFamily="34" charset="0"/>
              <a:buNone/>
            </a:pPr>
            <a:r>
              <a:rPr lang="en-US" altLang="zh-CN" sz="1800">
                <a:sym typeface="+mn-ea"/>
              </a:rPr>
              <a:t>6. </a:t>
            </a:r>
            <a:r>
              <a:rPr lang="zh-CN" altLang="en-US" sz="1800">
                <a:sym typeface="+mn-ea"/>
              </a:rPr>
              <a:t>多</a:t>
            </a:r>
            <a:r>
              <a:rPr lang="zh-CN" altLang="en-US" sz="1800">
                <a:sym typeface="+mn-ea"/>
              </a:rPr>
              <a:t>试错，从多种方案中去尝试，得出一个最优解</a:t>
            </a:r>
            <a:endParaRPr lang="zh-CN" altLang="en-US" sz="1800">
              <a:sym typeface="+mn-ea"/>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p:txBody>
          <a:bodyPr/>
          <a:lstStyle/>
          <a:p>
            <a:r>
              <a:rPr lang="en-US" altLang="zh-CN"/>
              <a:t>THANKS</a:t>
            </a:r>
            <a:endParaRPr lang="en-US" altLang="zh-CN"/>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新增日程</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pic>
        <p:nvPicPr>
          <p:cNvPr id="4" name="图片 3" descr="新增日程"/>
          <p:cNvPicPr>
            <a:picLocks noChangeAspect="1"/>
          </p:cNvPicPr>
          <p:nvPr/>
        </p:nvPicPr>
        <p:blipFill>
          <a:blip r:embed="rId2"/>
          <a:stretch>
            <a:fillRect/>
          </a:stretch>
        </p:blipFill>
        <p:spPr>
          <a:xfrm>
            <a:off x="2286000" y="1199515"/>
            <a:ext cx="7620000" cy="546735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编辑日程</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pic>
        <p:nvPicPr>
          <p:cNvPr id="4" name="图片 3" descr="编辑日程"/>
          <p:cNvPicPr>
            <a:picLocks noChangeAspect="1"/>
          </p:cNvPicPr>
          <p:nvPr/>
        </p:nvPicPr>
        <p:blipFill>
          <a:blip r:embed="rId2"/>
          <a:stretch>
            <a:fillRect/>
          </a:stretch>
        </p:blipFill>
        <p:spPr>
          <a:xfrm>
            <a:off x="2814955" y="361950"/>
            <a:ext cx="7620000" cy="649605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删除日程</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pic>
        <p:nvPicPr>
          <p:cNvPr id="4" name="图片 3" descr="删除日程"/>
          <p:cNvPicPr>
            <a:picLocks noChangeAspect="1"/>
          </p:cNvPicPr>
          <p:nvPr/>
        </p:nvPicPr>
        <p:blipFill>
          <a:blip r:embed="rId2"/>
          <a:stretch>
            <a:fillRect/>
          </a:stretch>
        </p:blipFill>
        <p:spPr>
          <a:xfrm>
            <a:off x="2286000" y="1115060"/>
            <a:ext cx="7620000" cy="561975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企微的能力</a:t>
            </a:r>
            <a:endParaRPr lang="zh-CN" altLang="en-US" sz="4000"/>
          </a:p>
        </p:txBody>
      </p:sp>
      <p:sp>
        <p:nvSpPr>
          <p:cNvPr id="4" name="文本框 3"/>
          <p:cNvSpPr txBox="1"/>
          <p:nvPr/>
        </p:nvSpPr>
        <p:spPr>
          <a:xfrm>
            <a:off x="468630" y="2239645"/>
            <a:ext cx="7907655" cy="2122805"/>
          </a:xfrm>
          <a:prstGeom prst="rect">
            <a:avLst/>
          </a:prstGeom>
          <a:noFill/>
        </p:spPr>
        <p:txBody>
          <a:bodyPr wrap="square" rtlCol="0">
            <a:spAutoFit/>
          </a:bodyPr>
          <a:p>
            <a:pPr indent="0">
              <a:buFont typeface="Wingdings" panose="05000000000000000000" charset="0"/>
              <a:buNone/>
            </a:pPr>
            <a:r>
              <a:rPr lang="en-US" altLang="zh-CN" sz="1400"/>
              <a:t>企业通过日程相关接口，可以很方便的将企业已有系统的会议、日程或提醒，同步到企业微信日历本</a:t>
            </a:r>
            <a:endParaRPr lang="en-US" altLang="zh-CN" sz="1400"/>
          </a:p>
          <a:p>
            <a:pPr indent="0">
              <a:buFont typeface="Wingdings" panose="05000000000000000000" charset="0"/>
              <a:buNone/>
            </a:pPr>
            <a:endParaRPr lang="en-US" altLang="zh-CN" b="1"/>
          </a:p>
          <a:p>
            <a:pPr indent="0">
              <a:buFont typeface="Wingdings" panose="05000000000000000000" charset="0"/>
              <a:buNone/>
            </a:pPr>
            <a:r>
              <a:rPr lang="zh-CN" altLang="en-US" sz="1400"/>
              <a:t>接口地址：</a:t>
            </a:r>
            <a:r>
              <a:rPr lang="en-US" altLang="zh-CN" sz="1400"/>
              <a:t>https://developer.work.weixin.qq.com/document/path/93648</a:t>
            </a:r>
            <a:br>
              <a:rPr lang="en-US" altLang="zh-CN"/>
            </a:br>
            <a:endParaRPr lang="en-US" altLang="zh-CN"/>
          </a:p>
          <a:p>
            <a:pPr marL="285750" indent="-285750">
              <a:buFont typeface="Wingdings" panose="05000000000000000000" charset="0"/>
              <a:buChar char="p"/>
            </a:pPr>
            <a:r>
              <a:rPr lang="zh-CN" altLang="en-US"/>
              <a:t>创建日程</a:t>
            </a:r>
            <a:endParaRPr lang="zh-CN" altLang="en-US"/>
          </a:p>
          <a:p>
            <a:pPr marL="285750" indent="-285750">
              <a:buFont typeface="Wingdings" panose="05000000000000000000" charset="0"/>
              <a:buChar char="p"/>
            </a:pPr>
            <a:endParaRPr lang="zh-CN" altLang="en-US"/>
          </a:p>
          <a:p>
            <a:pPr marL="285750" indent="-285750">
              <a:buFont typeface="Wingdings" panose="05000000000000000000" charset="0"/>
              <a:buChar char="p"/>
            </a:pPr>
            <a:r>
              <a:rPr lang="zh-CN" altLang="en-US"/>
              <a:t>取消日程</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a:xfrm>
            <a:off x="348616" y="279400"/>
            <a:ext cx="5767705" cy="835660"/>
          </a:xfrm>
        </p:spPr>
        <p:txBody>
          <a:bodyPr/>
          <a:lstStyle/>
          <a:p>
            <a:pPr algn="l"/>
            <a:r>
              <a:rPr lang="zh-CN" altLang="en-US" sz="4000"/>
              <a:t>踩过的坑</a:t>
            </a:r>
            <a:endParaRPr lang="zh-CN" altLang="en-US" sz="400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文本框 3"/>
          <p:cNvSpPr txBox="1"/>
          <p:nvPr/>
        </p:nvSpPr>
        <p:spPr>
          <a:xfrm>
            <a:off x="468630" y="2239645"/>
            <a:ext cx="6640195" cy="2553335"/>
          </a:xfrm>
          <a:prstGeom prst="rect">
            <a:avLst/>
          </a:prstGeom>
          <a:noFill/>
        </p:spPr>
        <p:txBody>
          <a:bodyPr wrap="square" rtlCol="0">
            <a:spAutoFit/>
          </a:bodyPr>
          <a:p>
            <a:pPr indent="0">
              <a:buFont typeface="Wingdings" panose="05000000000000000000" charset="0"/>
              <a:buNone/>
            </a:pPr>
            <a:r>
              <a:rPr lang="en-US" altLang="zh-CN"/>
              <a:t>1. </a:t>
            </a:r>
            <a:r>
              <a:rPr lang="zh-CN" altLang="en-US"/>
              <a:t>企微限制</a:t>
            </a:r>
            <a:r>
              <a:rPr lang="en-US" altLang="zh-CN"/>
              <a:t>每</a:t>
            </a:r>
            <a:r>
              <a:rPr lang="zh-CN" altLang="en-US"/>
              <a:t>天</a:t>
            </a:r>
            <a:r>
              <a:rPr lang="en-US" altLang="zh-CN"/>
              <a:t>仅能创建2w个日程</a:t>
            </a:r>
            <a:endParaRPr lang="en-US" altLang="zh-CN"/>
          </a:p>
          <a:p>
            <a:pPr indent="0">
              <a:buFont typeface="Wingdings" panose="05000000000000000000" charset="0"/>
              <a:buNone/>
            </a:pPr>
            <a:r>
              <a:rPr lang="zh-CN" altLang="en-US" sz="1400"/>
              <a:t>方案：</a:t>
            </a:r>
            <a:r>
              <a:rPr lang="en-US" altLang="zh-CN" sz="1400"/>
              <a:t>xxl-jo</a:t>
            </a:r>
            <a:r>
              <a:rPr lang="zh-CN" altLang="en-US" sz="1400"/>
              <a:t>分布式</a:t>
            </a:r>
            <a:r>
              <a:rPr lang="en-US" altLang="zh-CN" sz="1400"/>
              <a:t>定时任务每日0</a:t>
            </a:r>
            <a:r>
              <a:rPr lang="zh-CN" altLang="en-US" sz="1400"/>
              <a:t>点</a:t>
            </a:r>
            <a:r>
              <a:rPr lang="en-US" altLang="zh-CN" sz="1400"/>
              <a:t>刷新次数</a:t>
            </a:r>
            <a:endParaRPr lang="en-US" altLang="zh-CN" sz="1400"/>
          </a:p>
          <a:p>
            <a:pPr indent="0">
              <a:buFont typeface="Wingdings" panose="05000000000000000000" charset="0"/>
              <a:buNone/>
            </a:pPr>
            <a:endParaRPr lang="en-US" altLang="zh-CN"/>
          </a:p>
          <a:p>
            <a:pPr indent="0">
              <a:buFont typeface="Wingdings" panose="05000000000000000000" charset="0"/>
              <a:buNone/>
            </a:pPr>
            <a:r>
              <a:rPr lang="en-US" altLang="zh-CN"/>
              <a:t>2. </a:t>
            </a:r>
            <a:r>
              <a:rPr lang="zh-CN" altLang="en-US"/>
              <a:t>日程</a:t>
            </a:r>
            <a:r>
              <a:rPr lang="en-US" altLang="zh-CN"/>
              <a:t>接口不支持批量</a:t>
            </a:r>
            <a:r>
              <a:rPr lang="zh-CN" altLang="en-US"/>
              <a:t>操作，批量操作速度慢</a:t>
            </a:r>
            <a:endParaRPr lang="zh-CN" altLang="en-US"/>
          </a:p>
          <a:p>
            <a:pPr indent="0">
              <a:buFont typeface="Wingdings" panose="05000000000000000000" charset="0"/>
              <a:buNone/>
            </a:pPr>
            <a:r>
              <a:rPr lang="zh-CN" altLang="en-US" sz="1400"/>
              <a:t>方案：采用线程池优化</a:t>
            </a:r>
            <a:endParaRPr lang="zh-CN" altLang="en-US" sz="1400"/>
          </a:p>
          <a:p>
            <a:pPr indent="0">
              <a:buFont typeface="Wingdings" panose="05000000000000000000" charset="0"/>
              <a:buNone/>
            </a:pPr>
            <a:endParaRPr lang="zh-CN" altLang="en-US"/>
          </a:p>
          <a:p>
            <a:pPr indent="0">
              <a:buFont typeface="Wingdings" panose="05000000000000000000" charset="0"/>
              <a:buNone/>
            </a:pPr>
            <a:r>
              <a:rPr lang="en-US" altLang="zh-CN"/>
              <a:t>3. 批量插入性能低</a:t>
            </a:r>
            <a:r>
              <a:rPr lang="zh-CN" altLang="en-US"/>
              <a:t>，</a:t>
            </a:r>
            <a:r>
              <a:rPr lang="en-US" altLang="zh-CN">
                <a:sym typeface="+mn-ea"/>
              </a:rPr>
              <a:t>一次调用http接口去获取分布式id耗时50ms</a:t>
            </a:r>
            <a:br>
              <a:rPr lang="en-US" altLang="zh-CN">
                <a:sym typeface="+mn-ea"/>
              </a:rPr>
            </a:br>
            <a:r>
              <a:rPr lang="zh-CN" altLang="en-US" sz="1400">
                <a:sym typeface="+mn-ea"/>
              </a:rPr>
              <a:t>方案：</a:t>
            </a:r>
            <a:br>
              <a:rPr lang="zh-CN" altLang="en-US" sz="1400">
                <a:sym typeface="+mn-ea"/>
              </a:rPr>
            </a:br>
            <a:r>
              <a:rPr lang="zh-CN" altLang="en-US" sz="1400">
                <a:sym typeface="+mn-ea"/>
              </a:rPr>
              <a:t> </a:t>
            </a:r>
            <a:r>
              <a:rPr lang="en-US" altLang="zh-CN" sz="1400">
                <a:sym typeface="+mn-ea"/>
              </a:rPr>
              <a:t>   a. 改远程调用为本地方法调用，用hutool的雪花算法</a:t>
            </a:r>
            <a:br>
              <a:rPr lang="en-US" altLang="zh-CN" sz="1400">
                <a:sym typeface="+mn-ea"/>
              </a:rPr>
            </a:br>
            <a:r>
              <a:rPr lang="en-US" altLang="zh-CN" sz="1400">
                <a:sym typeface="+mn-ea"/>
              </a:rPr>
              <a:t>    b. 后来璞佳还在基础框架中集成了雪花算法的分布式id生成器</a:t>
            </a:r>
            <a:endParaRPr lang="en-US" altLang="zh-CN" sz="1400">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20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9.xml><?xml version="1.0" encoding="utf-8"?>
<p:tagLst xmlns:p="http://schemas.openxmlformats.org/presentationml/2006/main">
  <p:tag name="KSO_WM_TEMPLATE_THUMBS_INDEX" val="1、4、7、9、12、16、21、24、25、26、27、30、35、39、42、4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1"/>
  <p:tag name="KSO_WM_TEMPLATE_MASTER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ISNUMDGMTITLE" val="0"/>
  <p:tag name="KSO_WM_UNIT_PRESET_TEXT" val="工作汇报"/>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11_1*a*1"/>
  <p:tag name="KSO_WM_TEMPLATE_CATEGORY" val="custom"/>
  <p:tag name="KSO_WM_TEMPLATE_INDEX" val="20204411"/>
  <p:tag name="KSO_WM_UNIT_LAYERLEVEL" val="1"/>
  <p:tag name="KSO_WM_TAG_VERSION" val="1.0"/>
  <p:tag name="KSO_WM_BEAUTIFY_FLAG" val="#wm#"/>
</p:tagLst>
</file>

<file path=ppt/tags/tag221.xml><?xml version="1.0" encoding="utf-8"?>
<p:tagLst xmlns:p="http://schemas.openxmlformats.org/presentationml/2006/main">
  <p:tag name="KSO_WM_UNIT_ISCONTENTSTITLE" val="0"/>
  <p:tag name="KSO_WM_UNIT_ISNUMDGMTITLE" val="0"/>
  <p:tag name="KSO_WM_UNIT_PRESET_TEXT" val="汇报人姓名"/>
  <p:tag name="KSO_WM_UNIT_NOCLEAR" val="0"/>
  <p:tag name="KSO_WM_UNIT_VALUE" val="9"/>
  <p:tag name="KSO_WM_UNIT_HIGHLIGHT" val="0"/>
  <p:tag name="KSO_WM_UNIT_COMPATIBLE" val="0"/>
  <p:tag name="KSO_WM_UNIT_DIAGRAM_ISNUMVISUAL" val="0"/>
  <p:tag name="KSO_WM_UNIT_DIAGRAM_ISREFERUNIT" val="0"/>
  <p:tag name="KSO_WM_UNIT_TYPE" val="b"/>
  <p:tag name="KSO_WM_UNIT_INDEX" val="2"/>
  <p:tag name="KSO_WM_UNIT_ID" val="custom20204411_1*b*2"/>
  <p:tag name="KSO_WM_TEMPLATE_CATEGORY" val="custom"/>
  <p:tag name="KSO_WM_TEMPLATE_INDEX" val="20204411"/>
  <p:tag name="KSO_WM_UNIT_LAYERLEVEL" val="1"/>
  <p:tag name="KSO_WM_TAG_VERSION" val="1.0"/>
  <p:tag name="KSO_WM_BEAUTIFY_FLAG" val="#wm#"/>
</p:tagLst>
</file>

<file path=ppt/tags/tag222.xml><?xml version="1.0" encoding="utf-8"?>
<p:tagLst xmlns:p="http://schemas.openxmlformats.org/presentationml/2006/main">
  <p:tag name="KSO_WM_UNIT_ISCONTENTSTITLE" val="0"/>
  <p:tag name="KSO_WM_UNIT_ISNUMDGMTITLE" val="0"/>
  <p:tag name="KSO_WM_UNIT_PRESET_TEXT" val="汇报日期"/>
  <p:tag name="KSO_WM_UNIT_NOCLEAR" val="0"/>
  <p:tag name="KSO_WM_UNIT_VALUE" val="9"/>
  <p:tag name="KSO_WM_UNIT_HIGHLIGHT" val="0"/>
  <p:tag name="KSO_WM_UNIT_COMPATIBLE" val="0"/>
  <p:tag name="KSO_WM_UNIT_DIAGRAM_ISNUMVISUAL" val="0"/>
  <p:tag name="KSO_WM_UNIT_DIAGRAM_ISREFERUNIT" val="0"/>
  <p:tag name="KSO_WM_UNIT_TYPE" val="b"/>
  <p:tag name="KSO_WM_UNIT_INDEX" val="3"/>
  <p:tag name="KSO_WM_UNIT_ID" val="custom20204411_1*b*3"/>
  <p:tag name="KSO_WM_TEMPLATE_CATEGORY" val="custom"/>
  <p:tag name="KSO_WM_TEMPLATE_INDEX" val="20204411"/>
  <p:tag name="KSO_WM_UNIT_LAYERLEVEL" val="1"/>
  <p:tag name="KSO_WM_TAG_VERSION" val="1.0"/>
  <p:tag name="KSO_WM_BEAUTIFY_FLAG" val="#wm#"/>
</p:tagLst>
</file>

<file path=ppt/tags/tag223.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22"/>
  <p:tag name="KSO_WM_UNIT_HIGHLIGHT" val="0"/>
  <p:tag name="KSO_WM_UNIT_COMPATIBLE" val="0"/>
  <p:tag name="KSO_WM_UNIT_DIAGRAM_ISNUMVISUAL" val="0"/>
  <p:tag name="KSO_WM_UNIT_DIAGRAM_ISREFERUNIT" val="0"/>
  <p:tag name="KSO_WM_UNIT_TYPE" val="b"/>
  <p:tag name="KSO_WM_UNIT_INDEX" val="1"/>
  <p:tag name="KSO_WM_UNIT_ID" val="custom20204411_1*b*1"/>
  <p:tag name="KSO_WM_TEMPLATE_CATEGORY" val="custom"/>
  <p:tag name="KSO_WM_TEMPLATE_INDEX" val="20204411"/>
  <p:tag name="KSO_WM_UNIT_LAYERLEVEL" val="1"/>
  <p:tag name="KSO_WM_TAG_VERSION" val="1.0"/>
  <p:tag name="KSO_WM_BEAUTIFY_FLAG" val="#wm#"/>
</p:tagLst>
</file>

<file path=ppt/tags/tag224.xml><?xml version="1.0" encoding="utf-8"?>
<p:tagLst xmlns:p="http://schemas.openxmlformats.org/presentationml/2006/main">
  <p:tag name="KSO_WM_TEMPLATE_THUMBS_INDEX" val="1、4、7、9、12、16、21、24、25、26、27、30、35、39、42、43"/>
  <p:tag name="KSO_WM_SLIDE_ID" val="custom2020441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11"/>
  <p:tag name="KSO_WM_SLIDE_LAYOUT" val="a_b"/>
  <p:tag name="KSO_WM_SLIDE_LAYOUT_CNT" val="1_3"/>
</p:tagLst>
</file>

<file path=ppt/tags/tag225.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4411_4*l_h_i*1_4_1"/>
  <p:tag name="KSO_WM_TEMPLATE_CATEGORY" val="custom"/>
  <p:tag name="KSO_WM_TEMPLATE_INDEX" val="20204411"/>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226.xml><?xml version="1.0" encoding="utf-8"?>
<p:tagLst xmlns:p="http://schemas.openxmlformats.org/presentationml/2006/main">
  <p:tag name="KSO_WM_UNIT_ISCONTENTSTITLE" val="0"/>
  <p:tag name="KSO_WM_UNIT_COLOR_SCHEME_SHAPE_ID" val="10"/>
  <p:tag name="KSO_WM_UNIT_COLOR_SCHEME_PARENT_PAGE" val="0_3"/>
  <p:tag name="KSO_WM_UNIT_SUBTYPE" val="a"/>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411_4*l_h_f*1_4_1"/>
  <p:tag name="KSO_WM_TEMPLATE_CATEGORY" val="custom"/>
  <p:tag name="KSO_WM_TEMPLATE_INDEX" val="2020441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27.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411_4*l_h_i*1_3_1"/>
  <p:tag name="KSO_WM_TEMPLATE_CATEGORY" val="custom"/>
  <p:tag name="KSO_WM_TEMPLATE_INDEX" val="20204411"/>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228.xml><?xml version="1.0" encoding="utf-8"?>
<p:tagLst xmlns:p="http://schemas.openxmlformats.org/presentationml/2006/main">
  <p:tag name="KSO_WM_UNIT_ISCONTENTSTITLE" val="0"/>
  <p:tag name="KSO_WM_UNIT_COLOR_SCHEME_SHAPE_ID" val="12"/>
  <p:tag name="KSO_WM_UNIT_COLOR_SCHEME_PARENT_PAGE" val="0_3"/>
  <p:tag name="KSO_WM_UNIT_SUBTYPE" val="a"/>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411_4*l_h_f*1_3_1"/>
  <p:tag name="KSO_WM_TEMPLATE_CATEGORY" val="custom"/>
  <p:tag name="KSO_WM_TEMPLATE_INDEX" val="2020441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29.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411_4*l_h_i*1_2_1"/>
  <p:tag name="KSO_WM_TEMPLATE_CATEGORY" val="custom"/>
  <p:tag name="KSO_WM_TEMPLATE_INDEX" val="20204411"/>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COLOR_SCHEME_SHAPE_ID" val="14"/>
  <p:tag name="KSO_WM_UNIT_COLOR_SCHEME_PARENT_PAGE" val="0_3"/>
  <p:tag name="KSO_WM_UNIT_SUBTYPE" val="a"/>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11_4*l_h_f*1_2_1"/>
  <p:tag name="KSO_WM_TEMPLATE_CATEGORY" val="custom"/>
  <p:tag name="KSO_WM_TEMPLATE_INDEX" val="2020441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31.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11_4*l_h_i*1_1_1"/>
  <p:tag name="KSO_WM_TEMPLATE_CATEGORY" val="custom"/>
  <p:tag name="KSO_WM_TEMPLATE_INDEX" val="20204411"/>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232.xml><?xml version="1.0" encoding="utf-8"?>
<p:tagLst xmlns:p="http://schemas.openxmlformats.org/presentationml/2006/main">
  <p:tag name="KSO_WM_UNIT_ISCONTENTSTITLE" val="0"/>
  <p:tag name="KSO_WM_UNIT_COLOR_SCHEME_SHAPE_ID" val="16"/>
  <p:tag name="KSO_WM_UNIT_COLOR_SCHEME_PARENT_PAGE" val="0_3"/>
  <p:tag name="KSO_WM_UNIT_SUBTYPE" val="a"/>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11_4*l_h_f*1_1_1"/>
  <p:tag name="KSO_WM_TEMPLATE_CATEGORY" val="custom"/>
  <p:tag name="KSO_WM_TEMPLATE_INDEX" val="2020441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33.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11_4*a*1"/>
  <p:tag name="KSO_WM_TEMPLATE_CATEGORY" val="custom"/>
  <p:tag name="KSO_WM_TEMPLATE_INDEX" val="20204411"/>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SLIDE_ID" val="custom20204411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11"/>
  <p:tag name="KSO_WM_SLIDE_LAYOUT" val="a_l"/>
  <p:tag name="KSO_WM_SLIDE_LAYOUT_CNT" val="1_1"/>
</p:tagLst>
</file>

<file path=ppt/tags/tag235.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1_7*e*1"/>
  <p:tag name="KSO_WM_TEMPLATE_CATEGORY" val="custom"/>
  <p:tag name="KSO_WM_TEMPLATE_INDEX" val="20204411"/>
  <p:tag name="KSO_WM_UNIT_LAYERLEVEL" val="1"/>
  <p:tag name="KSO_WM_TAG_VERSION" val="1.0"/>
  <p:tag name="KSO_WM_BEAUTIFY_FLAG" val="#wm#"/>
</p:tagLst>
</file>

<file path=ppt/tags/tag236.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411_7*i*1"/>
  <p:tag name="KSO_WM_TEMPLATE_CATEGORY" val="custom"/>
  <p:tag name="KSO_WM_TEMPLATE_INDEX" val="20204411"/>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wm#"/>
</p:tagLst>
</file>

<file path=ppt/tags/tag238.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39.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41.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42.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43.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44.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45.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46.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47.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48.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49.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51.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52.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1_7*e*1"/>
  <p:tag name="KSO_WM_TEMPLATE_CATEGORY" val="custom"/>
  <p:tag name="KSO_WM_TEMPLATE_INDEX" val="20204411"/>
  <p:tag name="KSO_WM_UNIT_LAYERLEVEL" val="1"/>
  <p:tag name="KSO_WM_TAG_VERSION" val="1.0"/>
  <p:tag name="KSO_WM_BEAUTIFY_FLAG" val="#wm#"/>
</p:tagLst>
</file>

<file path=ppt/tags/tag253.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411_7*i*1"/>
  <p:tag name="KSO_WM_TEMPLATE_CATEGORY" val="custom"/>
  <p:tag name="KSO_WM_TEMPLATE_INDEX" val="20204411"/>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wm#"/>
</p:tagLst>
</file>

<file path=ppt/tags/tag255.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56.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57.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58.xml><?xml version="1.0" encoding="utf-8"?>
<p:tagLst xmlns:p="http://schemas.openxmlformats.org/presentationml/2006/main">
  <p:tag name="KSO_WM_BEAUTIFY_FLAG" val="#wm#"/>
  <p:tag name="KSO_WM_TEMPLATE_CATEGORY" val="custom"/>
  <p:tag name="KSO_WM_TEMPLATE_INDEX" val="20204411"/>
</p:tagLst>
</file>

<file path=ppt/tags/tag259.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61.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62.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63.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64.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65.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66.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67.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68.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69.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71.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72.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73.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74.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75.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76.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77.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78.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79.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1_7*e*1"/>
  <p:tag name="KSO_WM_TEMPLATE_CATEGORY" val="custom"/>
  <p:tag name="KSO_WM_TEMPLATE_INDEX" val="202044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411_7*i*1"/>
  <p:tag name="KSO_WM_TEMPLATE_CATEGORY" val="custom"/>
  <p:tag name="KSO_WM_TEMPLATE_INDEX" val="202044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wm#"/>
</p:tagLst>
</file>

<file path=ppt/tags/tag282.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83.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84.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85.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86.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87.xml><?xml version="1.0" encoding="utf-8"?>
<p:tagLst xmlns:p="http://schemas.openxmlformats.org/presentationml/2006/main">
  <p:tag name="KSO_WM_BEAUTIFY_FLAG" val="#wm#"/>
  <p:tag name="KSO_WM_TEMPLATE_CATEGORY" val="custom"/>
  <p:tag name="KSO_WM_TEMPLATE_INDEX" val="20204411"/>
</p:tagLst>
</file>

<file path=ppt/tags/tag288.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89.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91.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92.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93.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94.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95.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96.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97.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298.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299.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01.xml><?xml version="1.0" encoding="utf-8"?>
<p:tagLst xmlns:p="http://schemas.openxmlformats.org/presentationml/2006/main">
  <p:tag name="KSO_WM_UNIT_TABLE_BEAUTIFY" val="smartTable{8b215d34-e7cb-41e0-9458-613f9491630a}"/>
  <p:tag name="TABLE_ENDDRAG_ORIGIN_RECT" val="866*204"/>
  <p:tag name="TABLE_ENDDRAG_RECT" val="40*210*866*204"/>
</p:tagLst>
</file>

<file path=ppt/tags/tag302.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03.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04.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05.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06.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07.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08.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09.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11.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1_7*e*1"/>
  <p:tag name="KSO_WM_TEMPLATE_CATEGORY" val="custom"/>
  <p:tag name="KSO_WM_TEMPLATE_INDEX" val="20204411"/>
  <p:tag name="KSO_WM_UNIT_LAYERLEVEL" val="1"/>
  <p:tag name="KSO_WM_TAG_VERSION" val="1.0"/>
  <p:tag name="KSO_WM_BEAUTIFY_FLAG" val="#wm#"/>
</p:tagLst>
</file>

<file path=ppt/tags/tag312.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411_7*i*1"/>
  <p:tag name="KSO_WM_TEMPLATE_CATEGORY" val="custom"/>
  <p:tag name="KSO_WM_TEMPLATE_INDEX" val="20204411"/>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wm#"/>
</p:tagLst>
</file>

<file path=ppt/tags/tag314.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15.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16.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17.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18.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19.xml><?xml version="1.0" encoding="utf-8"?>
<p:tagLst xmlns:p="http://schemas.openxmlformats.org/presentationml/2006/main">
  <p:tag name="KSO_WM_BEAUTIFY_FLAG" val="#wm#"/>
  <p:tag name="KSO_WM_TEMPLATE_CATEGORY" val="custom"/>
  <p:tag name="KSO_WM_TEMPLATE_INDEX" val="2020441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21.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22.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23.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24.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25.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26.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27.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28.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29.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0.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1_7*e*1"/>
  <p:tag name="KSO_WM_TEMPLATE_CATEGORY" val="custom"/>
  <p:tag name="KSO_WM_TEMPLATE_INDEX" val="20204411"/>
  <p:tag name="KSO_WM_UNIT_LAYERLEVEL" val="1"/>
  <p:tag name="KSO_WM_TAG_VERSION" val="1.0"/>
  <p:tag name="KSO_WM_BEAUTIFY_FLAG" val="#wm#"/>
</p:tagLst>
</file>

<file path=ppt/tags/tag331.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411_7*i*1"/>
  <p:tag name="KSO_WM_TEMPLATE_CATEGORY" val="custom"/>
  <p:tag name="KSO_WM_TEMPLATE_INDEX" val="2020441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11_7*i*2"/>
  <p:tag name="KSO_WM_TEMPLATE_CATEGORY" val="custom"/>
  <p:tag name="KSO_WM_TEMPLATE_INDEX" val="20204411"/>
  <p:tag name="KSO_WM_UNIT_LAYERLEVEL" val="1"/>
  <p:tag name="KSO_WM_TAG_VERSION" val="1.0"/>
  <p:tag name="KSO_WM_BEAUTIFY_FLAG" val="#wm#"/>
</p:tagLst>
</file>

<file path=ppt/tags/tag333.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34.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35.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1_7*a*1"/>
  <p:tag name="KSO_WM_TEMPLATE_CATEGORY" val="custom"/>
  <p:tag name="KSO_WM_TEMPLATE_INDEX" val="20204411"/>
  <p:tag name="KSO_WM_UNIT_LAYERLEVEL" val="1"/>
  <p:tag name="KSO_WM_TAG_VERSION" val="1.0"/>
  <p:tag name="KSO_WM_BEAUTIFY_FLAG" val="#wm#"/>
</p:tagLst>
</file>

<file path=ppt/tags/tag336.xml><?xml version="1.0" encoding="utf-8"?>
<p:tagLst xmlns:p="http://schemas.openxmlformats.org/presentationml/2006/main">
  <p:tag name="KSO_WM_SLIDE_ID" val="custom20204411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1"/>
  <p:tag name="KSO_WM_SLIDE_LAYOUT" val="a_b_e"/>
  <p:tag name="KSO_WM_SLIDE_LAYOUT_CNT" val="1_1_1"/>
</p:tagLst>
</file>

<file path=ppt/tags/tag337.xml><?xml version="1.0" encoding="utf-8"?>
<p:tagLst xmlns:p="http://schemas.openxmlformats.org/presentationml/2006/main">
  <p:tag name="KSO_WM_UNIT_ISCONTENTSTITLE" val="0"/>
  <p:tag name="KSO_WM_UNIT_ISNUMDGM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11_43*a*1"/>
  <p:tag name="KSO_WM_TEMPLATE_CATEGORY" val="custom"/>
  <p:tag name="KSO_WM_TEMPLATE_INDEX" val="20204411"/>
  <p:tag name="KSO_WM_UNIT_LAYERLEVEL" val="1"/>
  <p:tag name="KSO_WM_TAG_VERSION" val="1.0"/>
  <p:tag name="KSO_WM_BEAUTIFY_FLAG" val="#wm#"/>
  <p:tag name="KSO_WM_UNIT_PRESET_TEXT" val="谢谢聆听"/>
</p:tagLst>
</file>

<file path=ppt/tags/tag338.xml><?xml version="1.0" encoding="utf-8"?>
<p:tagLst xmlns:p="http://schemas.openxmlformats.org/presentationml/2006/main">
  <p:tag name="KSO_WM_SLIDE_ID" val="custom20204411_43"/>
  <p:tag name="KSO_WM_TEMPLATE_SUBCATEGORY" val="0"/>
  <p:tag name="KSO_WM_TEMPLATE_MASTER_TYPE" val="1"/>
  <p:tag name="KSO_WM_TEMPLATE_COLOR_TYPE" val="1"/>
  <p:tag name="KSO_WM_SLIDE_TYPE" val="endPage"/>
  <p:tag name="KSO_WM_SLIDE_SUBTYPE" val="pureTxt"/>
  <p:tag name="KSO_WM_SLIDE_ITEM_CNT" val="0"/>
  <p:tag name="KSO_WM_SLIDE_INDEX" val="43"/>
  <p:tag name="KSO_WM_TAG_VERSION" val="1.0"/>
  <p:tag name="KSO_WM_BEAUTIFY_FLAG" val="#wm#"/>
  <p:tag name="KSO_WM_TEMPLATE_CATEGORY" val="custom"/>
  <p:tag name="KSO_WM_TEMPLATE_INDEX" val="20204411"/>
  <p:tag name="KSO_WM_SLIDE_LAYOUT" val="a_b"/>
  <p:tag name="KSO_WM_SLIDE_LAYOUT_CNT" val="1_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35123452345">
      <a:dk1>
        <a:sysClr val="windowText" lastClr="000000"/>
      </a:dk1>
      <a:lt1>
        <a:sysClr val="window" lastClr="FFFFFF"/>
      </a:lt1>
      <a:dk2>
        <a:srgbClr val="ECEDEF"/>
      </a:dk2>
      <a:lt2>
        <a:srgbClr val="FFFFFF"/>
      </a:lt2>
      <a:accent1>
        <a:srgbClr val="79B1E3"/>
      </a:accent1>
      <a:accent2>
        <a:srgbClr val="8EA6D9"/>
      </a:accent2>
      <a:accent3>
        <a:srgbClr val="A39BCF"/>
      </a:accent3>
      <a:accent4>
        <a:srgbClr val="B98FC5"/>
      </a:accent4>
      <a:accent5>
        <a:srgbClr val="CE84BB"/>
      </a:accent5>
      <a:accent6>
        <a:srgbClr val="E379B1"/>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5985</Words>
  <Application>WPS 演示</Application>
  <PresentationFormat>宽屏</PresentationFormat>
  <Paragraphs>501</Paragraphs>
  <Slides>46</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46</vt:i4>
      </vt:variant>
    </vt:vector>
  </HeadingPairs>
  <TitlesOfParts>
    <vt:vector size="57" baseType="lpstr">
      <vt:lpstr>Arial</vt:lpstr>
      <vt:lpstr>宋体</vt:lpstr>
      <vt:lpstr>Wingdings</vt:lpstr>
      <vt:lpstr>微软雅黑</vt:lpstr>
      <vt:lpstr>汉仪旗黑-85S</vt:lpstr>
      <vt:lpstr>黑体</vt:lpstr>
      <vt:lpstr>Wingdings</vt:lpstr>
      <vt:lpstr>Arial Unicode MS</vt:lpstr>
      <vt:lpstr>Calibri</vt:lpstr>
      <vt:lpstr>Office 主题</vt:lpstr>
      <vt:lpstr>1_Office 主题​​</vt:lpstr>
      <vt:lpstr>无限极业务分享</vt:lpstr>
      <vt:lpstr>PowerPoint 演示文稿</vt:lpstr>
      <vt:lpstr>日程管理</vt:lpstr>
      <vt:lpstr>功能</vt:lpstr>
      <vt:lpstr>新增日程</vt:lpstr>
      <vt:lpstr>编辑日程</vt:lpstr>
      <vt:lpstr>删除日程</vt:lpstr>
      <vt:lpstr>企微的能力</vt:lpstr>
      <vt:lpstr>踩过的坑</vt:lpstr>
      <vt:lpstr>克隆通讯录</vt:lpstr>
      <vt:lpstr>克隆通讯录</vt:lpstr>
      <vt:lpstr>功能</vt:lpstr>
      <vt:lpstr>发布</vt:lpstr>
      <vt:lpstr>结束</vt:lpstr>
      <vt:lpstr>企微的能力</vt:lpstr>
      <vt:lpstr>踩过的坑</vt:lpstr>
      <vt:lpstr>xxl-job版本的痛</vt:lpstr>
      <vt:lpstr>版本升级性价比</vt:lpstr>
      <vt:lpstr>第一次升级</vt:lpstr>
      <vt:lpstr>第二次升级</vt:lpstr>
      <vt:lpstr>一行代码引发的血案</vt:lpstr>
      <vt:lpstr>共建部门</vt:lpstr>
      <vt:lpstr>功能</vt:lpstr>
      <vt:lpstr>共建部门</vt:lpstr>
      <vt:lpstr>发布</vt:lpstr>
      <vt:lpstr>结束</vt:lpstr>
      <vt:lpstr>企微的能力</vt:lpstr>
      <vt:lpstr>踩过的坑</vt:lpstr>
      <vt:lpstr>经典的MySql8小时问题</vt:lpstr>
      <vt:lpstr>两个配置项</vt:lpstr>
      <vt:lpstr>数据库连接池Druid</vt:lpstr>
      <vt:lpstr>Druid配置</vt:lpstr>
      <vt:lpstr>再看事务</vt:lpstr>
      <vt:lpstr>长事务引发的问题</vt:lpstr>
      <vt:lpstr>最终方案</vt:lpstr>
      <vt:lpstr>企微红包</vt:lpstr>
      <vt:lpstr>功能</vt:lpstr>
      <vt:lpstr>企微红包</vt:lpstr>
      <vt:lpstr>发放企微红包</vt:lpstr>
      <vt:lpstr>发放激活企微红包</vt:lpstr>
      <vt:lpstr>更新红包状态</vt:lpstr>
      <vt:lpstr>企微的能力</vt:lpstr>
      <vt:lpstr>踩过的坑</vt:lpstr>
      <vt:lpstr>经验总结</vt:lpstr>
      <vt:lpstr>总结</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xiaoweiqian</dc:creator>
  <cp:lastModifiedBy>admin</cp:lastModifiedBy>
  <cp:revision>225</cp:revision>
  <dcterms:created xsi:type="dcterms:W3CDTF">2022-06-30T02:27:00Z</dcterms:created>
  <dcterms:modified xsi:type="dcterms:W3CDTF">2022-08-26T11:17:00Z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70A28F88D6F447158149AE26C2233029</vt:lpwstr>
  </property>
  <property fmtid="{D5CDD505-2E9C-101B-9397-08002B2CF9AE}" pid="3" name="KSOProductBuildVer">
    <vt:lpwstr>2052-11.1.0.11579</vt:lpwstr>
  </property>
</Properties>
</file>