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5" r:id="rId18"/>
    <p:sldId id="301" r:id="rId19"/>
    <p:sldId id="343" r:id="rId20"/>
    <p:sldId id="329" r:id="rId21"/>
    <p:sldId id="297" r:id="rId22"/>
    <p:sldId id="330" r:id="rId23"/>
    <p:sldId id="336" r:id="rId24"/>
    <p:sldId id="334" r:id="rId25"/>
    <p:sldId id="335" r:id="rId26"/>
    <p:sldId id="331" r:id="rId27"/>
    <p:sldId id="341" r:id="rId28"/>
    <p:sldId id="26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BD"/>
    <a:srgbClr val="FF99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736" autoAdjust="0"/>
    <p:restoredTop sz="94238" autoAdjust="0"/>
  </p:normalViewPr>
  <p:slideViewPr>
    <p:cSldViewPr snapToGrid="0">
      <p:cViewPr varScale="1">
        <p:scale>
          <a:sx n="113" d="100"/>
          <a:sy n="113" d="100"/>
        </p:scale>
        <p:origin x="-600" y="-108"/>
      </p:cViewPr>
      <p:guideLst>
        <p:guide orient="horz" pos="2139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A5822-E81B-4B58-82CC-72DD9911F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350B8-894C-4D5E-AE3C-4EB97CBE64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1020289" y="1856946"/>
            <a:ext cx="2313115" cy="2284677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246328" y="5983674"/>
            <a:ext cx="3742204" cy="542732"/>
            <a:chOff x="3922132" y="5991987"/>
            <a:chExt cx="3742204" cy="542732"/>
          </a:xfrm>
        </p:grpSpPr>
        <p:sp>
          <p:nvSpPr>
            <p:cNvPr id="22" name="矩形 21"/>
            <p:cNvSpPr/>
            <p:nvPr userDrawn="1"/>
          </p:nvSpPr>
          <p:spPr>
            <a:xfrm>
              <a:off x="3922132" y="5991987"/>
              <a:ext cx="37422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3934716" y="6303887"/>
              <a:ext cx="37296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1366091" y="2395842"/>
            <a:ext cx="1619363" cy="1211882"/>
            <a:chOff x="1590534" y="2470656"/>
            <a:chExt cx="1139353" cy="852657"/>
          </a:xfrm>
          <a:solidFill>
            <a:schemeClr val="bg1">
              <a:lumMod val="95000"/>
            </a:schemeClr>
          </a:solidFill>
        </p:grpSpPr>
        <p:grpSp>
          <p:nvGrpSpPr>
            <p:cNvPr id="9" name="组合 8"/>
            <p:cNvGrpSpPr/>
            <p:nvPr userDrawn="1"/>
          </p:nvGrpSpPr>
          <p:grpSpPr>
            <a:xfrm>
              <a:off x="1590534" y="3234111"/>
              <a:ext cx="1139353" cy="89202"/>
              <a:chOff x="4559301" y="4365625"/>
              <a:chExt cx="3122613" cy="244476"/>
            </a:xfrm>
            <a:grpFill/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1829693" y="2470656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圆角矩形 26"/>
          <p:cNvSpPr/>
          <p:nvPr userDrawn="1"/>
        </p:nvSpPr>
        <p:spPr>
          <a:xfrm>
            <a:off x="-7152" y="1856946"/>
            <a:ext cx="1025584" cy="22846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 userDrawn="1"/>
        </p:nvSpPr>
        <p:spPr>
          <a:xfrm>
            <a:off x="3320322" y="1856945"/>
            <a:ext cx="8893518" cy="22846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9401" y="2239699"/>
            <a:ext cx="8122400" cy="947126"/>
          </a:xfrm>
        </p:spPr>
        <p:txBody>
          <a:bodyPr anchor="b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00993" y="3386820"/>
            <a:ext cx="4799215" cy="436868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164" y="245439"/>
            <a:ext cx="10515600" cy="526948"/>
          </a:xfrm>
        </p:spPr>
        <p:txBody>
          <a:bodyPr>
            <a:noAutofit/>
          </a:bodyPr>
          <a:lstStyle>
            <a:lvl1pPr>
              <a:defRPr sz="40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864" y="1448542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5" name="组合 44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43" name="矩形 42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 flipH="1">
            <a:off x="1" y="-8325"/>
            <a:ext cx="12192000" cy="55158"/>
            <a:chOff x="1" y="5184320"/>
            <a:chExt cx="12192000" cy="46993"/>
          </a:xfrm>
        </p:grpSpPr>
        <p:sp>
          <p:nvSpPr>
            <p:cNvPr id="47" name="矩形 46"/>
            <p:cNvSpPr/>
            <p:nvPr userDrawn="1"/>
          </p:nvSpPr>
          <p:spPr>
            <a:xfrm flipV="1">
              <a:off x="11501138" y="5184320"/>
              <a:ext cx="690863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 flipV="1">
              <a:off x="1" y="5184320"/>
              <a:ext cx="11501137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5"/>
            <a:ext cx="12192000" cy="74285"/>
            <a:chOff x="2" y="5184320"/>
            <a:chExt cx="12192000" cy="46993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20"/>
              <a:ext cx="2650526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 flipH="1" flipV="1">
            <a:off x="0" y="65959"/>
            <a:ext cx="2650526" cy="6745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7"/>
            <a:ext cx="12192000" cy="6819332"/>
            <a:chOff x="2" y="5184319"/>
            <a:chExt cx="12192000" cy="4313938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3139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1426900" y="248611"/>
            <a:ext cx="526948" cy="526948"/>
            <a:chOff x="1112664" y="751824"/>
            <a:chExt cx="1491457" cy="1491457"/>
          </a:xfrm>
        </p:grpSpPr>
        <p:sp>
          <p:nvSpPr>
            <p:cNvPr id="6" name="圆角矩形 5"/>
            <p:cNvSpPr/>
            <p:nvPr/>
          </p:nvSpPr>
          <p:spPr>
            <a:xfrm>
              <a:off x="1112664" y="751824"/>
              <a:ext cx="1491457" cy="1491457"/>
            </a:xfrm>
            <a:prstGeom prst="roundRect">
              <a:avLst>
                <a:gd name="adj" fmla="val 5238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60729" y="1107185"/>
              <a:ext cx="703318" cy="619126"/>
            </a:xfrm>
            <a:custGeom>
              <a:avLst/>
              <a:gdLst>
                <a:gd name="T0" fmla="*/ 4410 w 5345"/>
                <a:gd name="T1" fmla="*/ 2838 h 4709"/>
                <a:gd name="T2" fmla="*/ 5345 w 5345"/>
                <a:gd name="T3" fmla="*/ 3773 h 4709"/>
                <a:gd name="T4" fmla="*/ 4410 w 5345"/>
                <a:gd name="T5" fmla="*/ 4709 h 4709"/>
                <a:gd name="T6" fmla="*/ 3474 w 5345"/>
                <a:gd name="T7" fmla="*/ 3773 h 4709"/>
                <a:gd name="T8" fmla="*/ 4410 w 5345"/>
                <a:gd name="T9" fmla="*/ 2838 h 4709"/>
                <a:gd name="T10" fmla="*/ 0 w 5345"/>
                <a:gd name="T11" fmla="*/ 473 h 4709"/>
                <a:gd name="T12" fmla="*/ 525 w 5345"/>
                <a:gd name="T13" fmla="*/ 0 h 4709"/>
                <a:gd name="T14" fmla="*/ 2834 w 5345"/>
                <a:gd name="T15" fmla="*/ 0 h 4709"/>
                <a:gd name="T16" fmla="*/ 4429 w 5345"/>
                <a:gd name="T17" fmla="*/ 1413 h 4709"/>
                <a:gd name="T18" fmla="*/ 4429 w 5345"/>
                <a:gd name="T19" fmla="*/ 2534 h 4709"/>
                <a:gd name="T20" fmla="*/ 3347 w 5345"/>
                <a:gd name="T21" fmla="*/ 4302 h 4709"/>
                <a:gd name="T22" fmla="*/ 3029 w 5345"/>
                <a:gd name="T23" fmla="*/ 4429 h 4709"/>
                <a:gd name="T24" fmla="*/ 388 w 5345"/>
                <a:gd name="T25" fmla="*/ 4429 h 4709"/>
                <a:gd name="T26" fmla="*/ 0 w 5345"/>
                <a:gd name="T27" fmla="*/ 4041 h 4709"/>
                <a:gd name="T28" fmla="*/ 0 w 5345"/>
                <a:gd name="T29" fmla="*/ 3329 h 4709"/>
                <a:gd name="T30" fmla="*/ 296 w 5345"/>
                <a:gd name="T31" fmla="*/ 3067 h 4709"/>
                <a:gd name="T32" fmla="*/ 2357 w 5345"/>
                <a:gd name="T33" fmla="*/ 3067 h 4709"/>
                <a:gd name="T34" fmla="*/ 3029 w 5345"/>
                <a:gd name="T35" fmla="*/ 2547 h 4709"/>
                <a:gd name="T36" fmla="*/ 3029 w 5345"/>
                <a:gd name="T37" fmla="*/ 1949 h 4709"/>
                <a:gd name="T38" fmla="*/ 2522 w 5345"/>
                <a:gd name="T39" fmla="*/ 1413 h 4709"/>
                <a:gd name="T40" fmla="*/ 1387 w 5345"/>
                <a:gd name="T41" fmla="*/ 1413 h 4709"/>
                <a:gd name="T42" fmla="*/ 1387 w 5345"/>
                <a:gd name="T43" fmla="*/ 2594 h 4709"/>
                <a:gd name="T44" fmla="*/ 1136 w 5345"/>
                <a:gd name="T45" fmla="*/ 2838 h 4709"/>
                <a:gd name="T46" fmla="*/ 328 w 5345"/>
                <a:gd name="T47" fmla="*/ 2838 h 4709"/>
                <a:gd name="T48" fmla="*/ 0 w 5345"/>
                <a:gd name="T49" fmla="*/ 2540 h 4709"/>
                <a:gd name="T50" fmla="*/ 0 w 5345"/>
                <a:gd name="T51" fmla="*/ 473 h 4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45" h="4709">
                  <a:moveTo>
                    <a:pt x="4410" y="2838"/>
                  </a:moveTo>
                  <a:cubicBezTo>
                    <a:pt x="4926" y="2838"/>
                    <a:pt x="5345" y="3257"/>
                    <a:pt x="5345" y="3773"/>
                  </a:cubicBezTo>
                  <a:cubicBezTo>
                    <a:pt x="5345" y="4290"/>
                    <a:pt x="4926" y="4709"/>
                    <a:pt x="4410" y="4709"/>
                  </a:cubicBezTo>
                  <a:cubicBezTo>
                    <a:pt x="3893" y="4709"/>
                    <a:pt x="3474" y="4290"/>
                    <a:pt x="3474" y="3773"/>
                  </a:cubicBezTo>
                  <a:cubicBezTo>
                    <a:pt x="3474" y="3257"/>
                    <a:pt x="3893" y="2838"/>
                    <a:pt x="4410" y="2838"/>
                  </a:cubicBezTo>
                  <a:close/>
                  <a:moveTo>
                    <a:pt x="0" y="473"/>
                  </a:moveTo>
                  <a:cubicBezTo>
                    <a:pt x="0" y="159"/>
                    <a:pt x="206" y="0"/>
                    <a:pt x="525" y="0"/>
                  </a:cubicBezTo>
                  <a:cubicBezTo>
                    <a:pt x="1295" y="0"/>
                    <a:pt x="2064" y="0"/>
                    <a:pt x="2834" y="0"/>
                  </a:cubicBezTo>
                  <a:cubicBezTo>
                    <a:pt x="3563" y="0"/>
                    <a:pt x="4429" y="742"/>
                    <a:pt x="4429" y="1413"/>
                  </a:cubicBezTo>
                  <a:cubicBezTo>
                    <a:pt x="4429" y="1786"/>
                    <a:pt x="4429" y="2160"/>
                    <a:pt x="4429" y="2534"/>
                  </a:cubicBezTo>
                  <a:cubicBezTo>
                    <a:pt x="3599" y="2664"/>
                    <a:pt x="2926" y="2995"/>
                    <a:pt x="3347" y="4302"/>
                  </a:cubicBezTo>
                  <a:cubicBezTo>
                    <a:pt x="3274" y="4379"/>
                    <a:pt x="3129" y="4429"/>
                    <a:pt x="3029" y="4429"/>
                  </a:cubicBezTo>
                  <a:cubicBezTo>
                    <a:pt x="2179" y="4429"/>
                    <a:pt x="1238" y="4429"/>
                    <a:pt x="388" y="4429"/>
                  </a:cubicBezTo>
                  <a:cubicBezTo>
                    <a:pt x="47" y="4429"/>
                    <a:pt x="0" y="4210"/>
                    <a:pt x="0" y="4041"/>
                  </a:cubicBezTo>
                  <a:cubicBezTo>
                    <a:pt x="0" y="3846"/>
                    <a:pt x="0" y="3524"/>
                    <a:pt x="0" y="3329"/>
                  </a:cubicBezTo>
                  <a:cubicBezTo>
                    <a:pt x="0" y="3153"/>
                    <a:pt x="134" y="3067"/>
                    <a:pt x="296" y="3067"/>
                  </a:cubicBezTo>
                  <a:cubicBezTo>
                    <a:pt x="983" y="3067"/>
                    <a:pt x="1670" y="3067"/>
                    <a:pt x="2357" y="3067"/>
                  </a:cubicBezTo>
                  <a:cubicBezTo>
                    <a:pt x="2692" y="3067"/>
                    <a:pt x="3029" y="2876"/>
                    <a:pt x="3029" y="2547"/>
                  </a:cubicBezTo>
                  <a:cubicBezTo>
                    <a:pt x="3029" y="2347"/>
                    <a:pt x="3029" y="2148"/>
                    <a:pt x="3029" y="1949"/>
                  </a:cubicBezTo>
                  <a:cubicBezTo>
                    <a:pt x="3029" y="1741"/>
                    <a:pt x="2726" y="1413"/>
                    <a:pt x="2522" y="1413"/>
                  </a:cubicBezTo>
                  <a:cubicBezTo>
                    <a:pt x="2144" y="1413"/>
                    <a:pt x="1766" y="1413"/>
                    <a:pt x="1387" y="1413"/>
                  </a:cubicBezTo>
                  <a:cubicBezTo>
                    <a:pt x="1387" y="1767"/>
                    <a:pt x="1387" y="2240"/>
                    <a:pt x="1387" y="2594"/>
                  </a:cubicBezTo>
                  <a:cubicBezTo>
                    <a:pt x="1387" y="2715"/>
                    <a:pt x="1302" y="2838"/>
                    <a:pt x="1136" y="2838"/>
                  </a:cubicBezTo>
                  <a:cubicBezTo>
                    <a:pt x="879" y="2838"/>
                    <a:pt x="584" y="2838"/>
                    <a:pt x="328" y="2838"/>
                  </a:cubicBezTo>
                  <a:cubicBezTo>
                    <a:pt x="107" y="2838"/>
                    <a:pt x="0" y="2709"/>
                    <a:pt x="0" y="2540"/>
                  </a:cubicBezTo>
                  <a:cubicBezTo>
                    <a:pt x="0" y="1851"/>
                    <a:pt x="0" y="1162"/>
                    <a:pt x="0" y="4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8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perspectiveBelow" fov="1500000">
                <a:rot lat="600000" lon="0" rev="0"/>
              </a:camera>
              <a:lightRig rig="chilly" dir="t"/>
            </a:scene3d>
            <a:sp3d prstMaterial="metal">
              <a:bevelT w="6350" h="139700"/>
              <a:extrusionClr>
                <a:srgbClr val="FF0000"/>
              </a:extrusionClr>
              <a:contourClr>
                <a:srgbClr val="C00000"/>
              </a:contourClr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93235" y="1823482"/>
              <a:ext cx="1139353" cy="89202"/>
              <a:chOff x="4559301" y="4365625"/>
              <a:chExt cx="3122613" cy="244476"/>
            </a:xfrm>
            <a:solidFill>
              <a:schemeClr val="bg1"/>
            </a:solidFill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4559301" y="4368800"/>
                <a:ext cx="217488" cy="236538"/>
              </a:xfrm>
              <a:custGeom>
                <a:avLst/>
                <a:gdLst>
                  <a:gd name="T0" fmla="*/ 0 w 598"/>
                  <a:gd name="T1" fmla="*/ 0 h 649"/>
                  <a:gd name="T2" fmla="*/ 298 w 598"/>
                  <a:gd name="T3" fmla="*/ 0 h 649"/>
                  <a:gd name="T4" fmla="*/ 441 w 598"/>
                  <a:gd name="T5" fmla="*/ 24 h 649"/>
                  <a:gd name="T6" fmla="*/ 531 w 598"/>
                  <a:gd name="T7" fmla="*/ 93 h 649"/>
                  <a:gd name="T8" fmla="*/ 582 w 598"/>
                  <a:gd name="T9" fmla="*/ 196 h 649"/>
                  <a:gd name="T10" fmla="*/ 598 w 598"/>
                  <a:gd name="T11" fmla="*/ 322 h 649"/>
                  <a:gd name="T12" fmla="*/ 574 w 598"/>
                  <a:gd name="T13" fmla="*/ 483 h 649"/>
                  <a:gd name="T14" fmla="*/ 508 w 598"/>
                  <a:gd name="T15" fmla="*/ 580 h 649"/>
                  <a:gd name="T16" fmla="*/ 418 w 598"/>
                  <a:gd name="T17" fmla="*/ 631 h 649"/>
                  <a:gd name="T18" fmla="*/ 298 w 598"/>
                  <a:gd name="T19" fmla="*/ 649 h 649"/>
                  <a:gd name="T20" fmla="*/ 0 w 598"/>
                  <a:gd name="T21" fmla="*/ 649 h 649"/>
                  <a:gd name="T22" fmla="*/ 0 w 598"/>
                  <a:gd name="T23" fmla="*/ 0 h 649"/>
                  <a:gd name="T24" fmla="*/ 201 w 598"/>
                  <a:gd name="T25" fmla="*/ 147 h 649"/>
                  <a:gd name="T26" fmla="*/ 201 w 598"/>
                  <a:gd name="T27" fmla="*/ 501 h 649"/>
                  <a:gd name="T28" fmla="*/ 250 w 598"/>
                  <a:gd name="T29" fmla="*/ 501 h 649"/>
                  <a:gd name="T30" fmla="*/ 339 w 598"/>
                  <a:gd name="T31" fmla="*/ 487 h 649"/>
                  <a:gd name="T32" fmla="*/ 381 w 598"/>
                  <a:gd name="T33" fmla="*/ 438 h 649"/>
                  <a:gd name="T34" fmla="*/ 396 w 598"/>
                  <a:gd name="T35" fmla="*/ 325 h 649"/>
                  <a:gd name="T36" fmla="*/ 362 w 598"/>
                  <a:gd name="T37" fmla="*/ 185 h 649"/>
                  <a:gd name="T38" fmla="*/ 251 w 598"/>
                  <a:gd name="T39" fmla="*/ 147 h 649"/>
                  <a:gd name="T40" fmla="*/ 201 w 598"/>
                  <a:gd name="T41" fmla="*/ 14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8" h="649">
                    <a:moveTo>
                      <a:pt x="0" y="0"/>
                    </a:moveTo>
                    <a:lnTo>
                      <a:pt x="298" y="0"/>
                    </a:lnTo>
                    <a:cubicBezTo>
                      <a:pt x="357" y="0"/>
                      <a:pt x="405" y="8"/>
                      <a:pt x="441" y="24"/>
                    </a:cubicBezTo>
                    <a:cubicBezTo>
                      <a:pt x="477" y="40"/>
                      <a:pt x="507" y="63"/>
                      <a:pt x="531" y="93"/>
                    </a:cubicBezTo>
                    <a:cubicBezTo>
                      <a:pt x="554" y="123"/>
                      <a:pt x="571" y="157"/>
                      <a:pt x="582" y="196"/>
                    </a:cubicBezTo>
                    <a:cubicBezTo>
                      <a:pt x="593" y="236"/>
                      <a:pt x="598" y="277"/>
                      <a:pt x="598" y="322"/>
                    </a:cubicBezTo>
                    <a:cubicBezTo>
                      <a:pt x="598" y="391"/>
                      <a:pt x="590" y="445"/>
                      <a:pt x="574" y="483"/>
                    </a:cubicBezTo>
                    <a:cubicBezTo>
                      <a:pt x="558" y="522"/>
                      <a:pt x="537" y="554"/>
                      <a:pt x="508" y="580"/>
                    </a:cubicBezTo>
                    <a:cubicBezTo>
                      <a:pt x="480" y="605"/>
                      <a:pt x="450" y="623"/>
                      <a:pt x="418" y="631"/>
                    </a:cubicBezTo>
                    <a:cubicBezTo>
                      <a:pt x="374" y="643"/>
                      <a:pt x="334" y="649"/>
                      <a:pt x="298" y="649"/>
                    </a:cubicBezTo>
                    <a:lnTo>
                      <a:pt x="0" y="649"/>
                    </a:lnTo>
                    <a:lnTo>
                      <a:pt x="0" y="0"/>
                    </a:lnTo>
                    <a:close/>
                    <a:moveTo>
                      <a:pt x="201" y="147"/>
                    </a:moveTo>
                    <a:lnTo>
                      <a:pt x="201" y="501"/>
                    </a:lnTo>
                    <a:lnTo>
                      <a:pt x="250" y="501"/>
                    </a:lnTo>
                    <a:cubicBezTo>
                      <a:pt x="292" y="501"/>
                      <a:pt x="322" y="496"/>
                      <a:pt x="339" y="487"/>
                    </a:cubicBezTo>
                    <a:cubicBezTo>
                      <a:pt x="357" y="478"/>
                      <a:pt x="371" y="461"/>
                      <a:pt x="381" y="438"/>
                    </a:cubicBezTo>
                    <a:cubicBezTo>
                      <a:pt x="391" y="415"/>
                      <a:pt x="396" y="377"/>
                      <a:pt x="396" y="325"/>
                    </a:cubicBezTo>
                    <a:cubicBezTo>
                      <a:pt x="396" y="257"/>
                      <a:pt x="385" y="210"/>
                      <a:pt x="362" y="185"/>
                    </a:cubicBezTo>
                    <a:cubicBezTo>
                      <a:pt x="340" y="160"/>
                      <a:pt x="303" y="147"/>
                      <a:pt x="251" y="147"/>
                    </a:cubicBezTo>
                    <a:lnTo>
                      <a:pt x="201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4799014" y="4368800"/>
                <a:ext cx="258763" cy="236538"/>
              </a:xfrm>
              <a:custGeom>
                <a:avLst/>
                <a:gdLst>
                  <a:gd name="T0" fmla="*/ 465 w 707"/>
                  <a:gd name="T1" fmla="*/ 542 h 649"/>
                  <a:gd name="T2" fmla="*/ 238 w 707"/>
                  <a:gd name="T3" fmla="*/ 542 h 649"/>
                  <a:gd name="T4" fmla="*/ 205 w 707"/>
                  <a:gd name="T5" fmla="*/ 649 h 649"/>
                  <a:gd name="T6" fmla="*/ 0 w 707"/>
                  <a:gd name="T7" fmla="*/ 649 h 649"/>
                  <a:gd name="T8" fmla="*/ 244 w 707"/>
                  <a:gd name="T9" fmla="*/ 0 h 649"/>
                  <a:gd name="T10" fmla="*/ 464 w 707"/>
                  <a:gd name="T11" fmla="*/ 0 h 649"/>
                  <a:gd name="T12" fmla="*/ 707 w 707"/>
                  <a:gd name="T13" fmla="*/ 649 h 649"/>
                  <a:gd name="T14" fmla="*/ 498 w 707"/>
                  <a:gd name="T15" fmla="*/ 649 h 649"/>
                  <a:gd name="T16" fmla="*/ 465 w 707"/>
                  <a:gd name="T17" fmla="*/ 542 h 649"/>
                  <a:gd name="T18" fmla="*/ 422 w 707"/>
                  <a:gd name="T19" fmla="*/ 401 h 649"/>
                  <a:gd name="T20" fmla="*/ 352 w 707"/>
                  <a:gd name="T21" fmla="*/ 168 h 649"/>
                  <a:gd name="T22" fmla="*/ 280 w 707"/>
                  <a:gd name="T23" fmla="*/ 401 h 649"/>
                  <a:gd name="T24" fmla="*/ 422 w 707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7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7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5064126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294314" y="4368800"/>
                <a:ext cx="258763" cy="236538"/>
              </a:xfrm>
              <a:custGeom>
                <a:avLst/>
                <a:gdLst>
                  <a:gd name="T0" fmla="*/ 465 w 708"/>
                  <a:gd name="T1" fmla="*/ 542 h 649"/>
                  <a:gd name="T2" fmla="*/ 238 w 708"/>
                  <a:gd name="T3" fmla="*/ 542 h 649"/>
                  <a:gd name="T4" fmla="*/ 205 w 708"/>
                  <a:gd name="T5" fmla="*/ 649 h 649"/>
                  <a:gd name="T6" fmla="*/ 0 w 708"/>
                  <a:gd name="T7" fmla="*/ 649 h 649"/>
                  <a:gd name="T8" fmla="*/ 244 w 708"/>
                  <a:gd name="T9" fmla="*/ 0 h 649"/>
                  <a:gd name="T10" fmla="*/ 464 w 708"/>
                  <a:gd name="T11" fmla="*/ 0 h 649"/>
                  <a:gd name="T12" fmla="*/ 708 w 708"/>
                  <a:gd name="T13" fmla="*/ 649 h 649"/>
                  <a:gd name="T14" fmla="*/ 498 w 708"/>
                  <a:gd name="T15" fmla="*/ 649 h 649"/>
                  <a:gd name="T16" fmla="*/ 465 w 708"/>
                  <a:gd name="T17" fmla="*/ 542 h 649"/>
                  <a:gd name="T18" fmla="*/ 422 w 708"/>
                  <a:gd name="T19" fmla="*/ 401 h 649"/>
                  <a:gd name="T20" fmla="*/ 352 w 708"/>
                  <a:gd name="T21" fmla="*/ 168 h 649"/>
                  <a:gd name="T22" fmla="*/ 280 w 708"/>
                  <a:gd name="T23" fmla="*/ 401 h 649"/>
                  <a:gd name="T24" fmla="*/ 422 w 708"/>
                  <a:gd name="T25" fmla="*/ 40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8" h="649">
                    <a:moveTo>
                      <a:pt x="465" y="542"/>
                    </a:moveTo>
                    <a:lnTo>
                      <a:pt x="238" y="542"/>
                    </a:lnTo>
                    <a:lnTo>
                      <a:pt x="205" y="649"/>
                    </a:lnTo>
                    <a:lnTo>
                      <a:pt x="0" y="649"/>
                    </a:lnTo>
                    <a:lnTo>
                      <a:pt x="244" y="0"/>
                    </a:lnTo>
                    <a:lnTo>
                      <a:pt x="464" y="0"/>
                    </a:lnTo>
                    <a:lnTo>
                      <a:pt x="708" y="649"/>
                    </a:lnTo>
                    <a:lnTo>
                      <a:pt x="498" y="649"/>
                    </a:lnTo>
                    <a:lnTo>
                      <a:pt x="465" y="542"/>
                    </a:lnTo>
                    <a:close/>
                    <a:moveTo>
                      <a:pt x="422" y="401"/>
                    </a:moveTo>
                    <a:lnTo>
                      <a:pt x="352" y="168"/>
                    </a:lnTo>
                    <a:lnTo>
                      <a:pt x="280" y="401"/>
                    </a:lnTo>
                    <a:lnTo>
                      <a:pt x="422" y="4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5673726" y="4430713"/>
                <a:ext cx="198438" cy="179388"/>
              </a:xfrm>
              <a:custGeom>
                <a:avLst/>
                <a:gdLst>
                  <a:gd name="T0" fmla="*/ 0 w 542"/>
                  <a:gd name="T1" fmla="*/ 247 h 492"/>
                  <a:gd name="T2" fmla="*/ 73 w 542"/>
                  <a:gd name="T3" fmla="*/ 70 h 492"/>
                  <a:gd name="T4" fmla="*/ 270 w 542"/>
                  <a:gd name="T5" fmla="*/ 0 h 492"/>
                  <a:gd name="T6" fmla="*/ 484 w 542"/>
                  <a:gd name="T7" fmla="*/ 81 h 492"/>
                  <a:gd name="T8" fmla="*/ 542 w 542"/>
                  <a:gd name="T9" fmla="*/ 244 h 492"/>
                  <a:gd name="T10" fmla="*/ 470 w 542"/>
                  <a:gd name="T11" fmla="*/ 422 h 492"/>
                  <a:gd name="T12" fmla="*/ 270 w 542"/>
                  <a:gd name="T13" fmla="*/ 492 h 492"/>
                  <a:gd name="T14" fmla="*/ 86 w 542"/>
                  <a:gd name="T15" fmla="*/ 434 h 492"/>
                  <a:gd name="T16" fmla="*/ 0 w 542"/>
                  <a:gd name="T17" fmla="*/ 247 h 492"/>
                  <a:gd name="T18" fmla="*/ 181 w 542"/>
                  <a:gd name="T19" fmla="*/ 246 h 492"/>
                  <a:gd name="T20" fmla="*/ 207 w 542"/>
                  <a:gd name="T21" fmla="*/ 340 h 492"/>
                  <a:gd name="T22" fmla="*/ 271 w 542"/>
                  <a:gd name="T23" fmla="*/ 370 h 492"/>
                  <a:gd name="T24" fmla="*/ 336 w 542"/>
                  <a:gd name="T25" fmla="*/ 340 h 492"/>
                  <a:gd name="T26" fmla="*/ 361 w 542"/>
                  <a:gd name="T27" fmla="*/ 244 h 492"/>
                  <a:gd name="T28" fmla="*/ 336 w 542"/>
                  <a:gd name="T29" fmla="*/ 153 h 492"/>
                  <a:gd name="T30" fmla="*/ 273 w 542"/>
                  <a:gd name="T31" fmla="*/ 123 h 492"/>
                  <a:gd name="T32" fmla="*/ 207 w 542"/>
                  <a:gd name="T33" fmla="*/ 153 h 492"/>
                  <a:gd name="T34" fmla="*/ 181 w 542"/>
                  <a:gd name="T3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2" h="492">
                    <a:moveTo>
                      <a:pt x="0" y="247"/>
                    </a:moveTo>
                    <a:cubicBezTo>
                      <a:pt x="0" y="175"/>
                      <a:pt x="24" y="116"/>
                      <a:pt x="73" y="70"/>
                    </a:cubicBezTo>
                    <a:cubicBezTo>
                      <a:pt x="121" y="23"/>
                      <a:pt x="187" y="0"/>
                      <a:pt x="270" y="0"/>
                    </a:cubicBezTo>
                    <a:cubicBezTo>
                      <a:pt x="364" y="0"/>
                      <a:pt x="436" y="27"/>
                      <a:pt x="484" y="81"/>
                    </a:cubicBezTo>
                    <a:cubicBezTo>
                      <a:pt x="523" y="125"/>
                      <a:pt x="542" y="180"/>
                      <a:pt x="542" y="244"/>
                    </a:cubicBezTo>
                    <a:cubicBezTo>
                      <a:pt x="542" y="317"/>
                      <a:pt x="518" y="376"/>
                      <a:pt x="470" y="422"/>
                    </a:cubicBezTo>
                    <a:cubicBezTo>
                      <a:pt x="422" y="469"/>
                      <a:pt x="355" y="492"/>
                      <a:pt x="270" y="492"/>
                    </a:cubicBezTo>
                    <a:cubicBezTo>
                      <a:pt x="194" y="492"/>
                      <a:pt x="133" y="473"/>
                      <a:pt x="86" y="434"/>
                    </a:cubicBezTo>
                    <a:cubicBezTo>
                      <a:pt x="29" y="387"/>
                      <a:pt x="0" y="324"/>
                      <a:pt x="0" y="247"/>
                    </a:cubicBezTo>
                    <a:close/>
                    <a:moveTo>
                      <a:pt x="181" y="246"/>
                    </a:moveTo>
                    <a:cubicBezTo>
                      <a:pt x="181" y="288"/>
                      <a:pt x="190" y="320"/>
                      <a:pt x="207" y="340"/>
                    </a:cubicBezTo>
                    <a:cubicBezTo>
                      <a:pt x="224" y="360"/>
                      <a:pt x="245" y="370"/>
                      <a:pt x="271" y="370"/>
                    </a:cubicBezTo>
                    <a:cubicBezTo>
                      <a:pt x="297" y="370"/>
                      <a:pt x="319" y="360"/>
                      <a:pt x="336" y="340"/>
                    </a:cubicBezTo>
                    <a:cubicBezTo>
                      <a:pt x="353" y="320"/>
                      <a:pt x="361" y="288"/>
                      <a:pt x="361" y="244"/>
                    </a:cubicBezTo>
                    <a:cubicBezTo>
                      <a:pt x="361" y="204"/>
                      <a:pt x="353" y="173"/>
                      <a:pt x="336" y="153"/>
                    </a:cubicBezTo>
                    <a:cubicBezTo>
                      <a:pt x="319" y="133"/>
                      <a:pt x="298" y="123"/>
                      <a:pt x="273" y="123"/>
                    </a:cubicBezTo>
                    <a:cubicBezTo>
                      <a:pt x="246" y="123"/>
                      <a:pt x="224" y="133"/>
                      <a:pt x="207" y="153"/>
                    </a:cubicBezTo>
                    <a:cubicBezTo>
                      <a:pt x="190" y="174"/>
                      <a:pt x="181" y="205"/>
                      <a:pt x="181" y="2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5908676" y="4365625"/>
                <a:ext cx="134938" cy="239713"/>
              </a:xfrm>
              <a:custGeom>
                <a:avLst/>
                <a:gdLst>
                  <a:gd name="T0" fmla="*/ 248 w 373"/>
                  <a:gd name="T1" fmla="*/ 190 h 660"/>
                  <a:gd name="T2" fmla="*/ 334 w 373"/>
                  <a:gd name="T3" fmla="*/ 190 h 660"/>
                  <a:gd name="T4" fmla="*/ 334 w 373"/>
                  <a:gd name="T5" fmla="*/ 321 h 660"/>
                  <a:gd name="T6" fmla="*/ 248 w 373"/>
                  <a:gd name="T7" fmla="*/ 321 h 660"/>
                  <a:gd name="T8" fmla="*/ 248 w 373"/>
                  <a:gd name="T9" fmla="*/ 660 h 660"/>
                  <a:gd name="T10" fmla="*/ 67 w 373"/>
                  <a:gd name="T11" fmla="*/ 660 h 660"/>
                  <a:gd name="T12" fmla="*/ 67 w 373"/>
                  <a:gd name="T13" fmla="*/ 321 h 660"/>
                  <a:gd name="T14" fmla="*/ 0 w 373"/>
                  <a:gd name="T15" fmla="*/ 321 h 660"/>
                  <a:gd name="T16" fmla="*/ 0 w 373"/>
                  <a:gd name="T17" fmla="*/ 190 h 660"/>
                  <a:gd name="T18" fmla="*/ 67 w 373"/>
                  <a:gd name="T19" fmla="*/ 190 h 660"/>
                  <a:gd name="T20" fmla="*/ 67 w 373"/>
                  <a:gd name="T21" fmla="*/ 169 h 660"/>
                  <a:gd name="T22" fmla="*/ 73 w 373"/>
                  <a:gd name="T23" fmla="*/ 105 h 660"/>
                  <a:gd name="T24" fmla="*/ 97 w 373"/>
                  <a:gd name="T25" fmla="*/ 49 h 660"/>
                  <a:gd name="T26" fmla="*/ 144 w 373"/>
                  <a:gd name="T27" fmla="*/ 14 h 660"/>
                  <a:gd name="T28" fmla="*/ 235 w 373"/>
                  <a:gd name="T29" fmla="*/ 0 h 660"/>
                  <a:gd name="T30" fmla="*/ 373 w 373"/>
                  <a:gd name="T31" fmla="*/ 11 h 660"/>
                  <a:gd name="T32" fmla="*/ 353 w 373"/>
                  <a:gd name="T33" fmla="*/ 120 h 660"/>
                  <a:gd name="T34" fmla="*/ 300 w 373"/>
                  <a:gd name="T35" fmla="*/ 115 h 660"/>
                  <a:gd name="T36" fmla="*/ 265 w 373"/>
                  <a:gd name="T37" fmla="*/ 123 h 660"/>
                  <a:gd name="T38" fmla="*/ 250 w 373"/>
                  <a:gd name="T39" fmla="*/ 149 h 660"/>
                  <a:gd name="T40" fmla="*/ 248 w 373"/>
                  <a:gd name="T41" fmla="*/ 19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3" h="660">
                    <a:moveTo>
                      <a:pt x="248" y="190"/>
                    </a:moveTo>
                    <a:lnTo>
                      <a:pt x="334" y="190"/>
                    </a:lnTo>
                    <a:lnTo>
                      <a:pt x="334" y="321"/>
                    </a:lnTo>
                    <a:lnTo>
                      <a:pt x="248" y="321"/>
                    </a:lnTo>
                    <a:lnTo>
                      <a:pt x="248" y="660"/>
                    </a:lnTo>
                    <a:lnTo>
                      <a:pt x="67" y="660"/>
                    </a:lnTo>
                    <a:lnTo>
                      <a:pt x="67" y="321"/>
                    </a:lnTo>
                    <a:lnTo>
                      <a:pt x="0" y="321"/>
                    </a:lnTo>
                    <a:lnTo>
                      <a:pt x="0" y="190"/>
                    </a:lnTo>
                    <a:lnTo>
                      <a:pt x="67" y="190"/>
                    </a:lnTo>
                    <a:lnTo>
                      <a:pt x="67" y="169"/>
                    </a:lnTo>
                    <a:cubicBezTo>
                      <a:pt x="67" y="150"/>
                      <a:pt x="69" y="128"/>
                      <a:pt x="73" y="105"/>
                    </a:cubicBezTo>
                    <a:cubicBezTo>
                      <a:pt x="77" y="82"/>
                      <a:pt x="85" y="64"/>
                      <a:pt x="97" y="49"/>
                    </a:cubicBezTo>
                    <a:cubicBezTo>
                      <a:pt x="108" y="34"/>
                      <a:pt x="124" y="23"/>
                      <a:pt x="144" y="14"/>
                    </a:cubicBezTo>
                    <a:cubicBezTo>
                      <a:pt x="165" y="5"/>
                      <a:pt x="195" y="0"/>
                      <a:pt x="235" y="0"/>
                    </a:cubicBezTo>
                    <a:cubicBezTo>
                      <a:pt x="267" y="0"/>
                      <a:pt x="313" y="4"/>
                      <a:pt x="373" y="11"/>
                    </a:cubicBezTo>
                    <a:lnTo>
                      <a:pt x="353" y="120"/>
                    </a:lnTo>
                    <a:cubicBezTo>
                      <a:pt x="331" y="117"/>
                      <a:pt x="314" y="115"/>
                      <a:pt x="300" y="115"/>
                    </a:cubicBezTo>
                    <a:cubicBezTo>
                      <a:pt x="284" y="115"/>
                      <a:pt x="272" y="118"/>
                      <a:pt x="265" y="123"/>
                    </a:cubicBezTo>
                    <a:cubicBezTo>
                      <a:pt x="258" y="129"/>
                      <a:pt x="253" y="137"/>
                      <a:pt x="250" y="149"/>
                    </a:cubicBezTo>
                    <a:cubicBezTo>
                      <a:pt x="249" y="155"/>
                      <a:pt x="248" y="169"/>
                      <a:pt x="248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6178551" y="4365625"/>
                <a:ext cx="246063" cy="244475"/>
              </a:xfrm>
              <a:custGeom>
                <a:avLst/>
                <a:gdLst>
                  <a:gd name="T0" fmla="*/ 0 w 673"/>
                  <a:gd name="T1" fmla="*/ 335 h 671"/>
                  <a:gd name="T2" fmla="*/ 89 w 673"/>
                  <a:gd name="T3" fmla="*/ 89 h 671"/>
                  <a:gd name="T4" fmla="*/ 335 w 673"/>
                  <a:gd name="T5" fmla="*/ 0 h 671"/>
                  <a:gd name="T6" fmla="*/ 585 w 673"/>
                  <a:gd name="T7" fmla="*/ 87 h 671"/>
                  <a:gd name="T8" fmla="*/ 673 w 673"/>
                  <a:gd name="T9" fmla="*/ 330 h 671"/>
                  <a:gd name="T10" fmla="*/ 635 w 673"/>
                  <a:gd name="T11" fmla="*/ 517 h 671"/>
                  <a:gd name="T12" fmla="*/ 524 w 673"/>
                  <a:gd name="T13" fmla="*/ 630 h 671"/>
                  <a:gd name="T14" fmla="*/ 343 w 673"/>
                  <a:gd name="T15" fmla="*/ 671 h 671"/>
                  <a:gd name="T16" fmla="*/ 161 w 673"/>
                  <a:gd name="T17" fmla="*/ 636 h 671"/>
                  <a:gd name="T18" fmla="*/ 45 w 673"/>
                  <a:gd name="T19" fmla="*/ 525 h 671"/>
                  <a:gd name="T20" fmla="*/ 0 w 673"/>
                  <a:gd name="T21" fmla="*/ 335 h 671"/>
                  <a:gd name="T22" fmla="*/ 201 w 673"/>
                  <a:gd name="T23" fmla="*/ 336 h 671"/>
                  <a:gd name="T24" fmla="*/ 237 w 673"/>
                  <a:gd name="T25" fmla="*/ 478 h 671"/>
                  <a:gd name="T26" fmla="*/ 337 w 673"/>
                  <a:gd name="T27" fmla="*/ 521 h 671"/>
                  <a:gd name="T28" fmla="*/ 437 w 673"/>
                  <a:gd name="T29" fmla="*/ 479 h 671"/>
                  <a:gd name="T30" fmla="*/ 472 w 673"/>
                  <a:gd name="T31" fmla="*/ 328 h 671"/>
                  <a:gd name="T32" fmla="*/ 435 w 673"/>
                  <a:gd name="T33" fmla="*/ 194 h 671"/>
                  <a:gd name="T34" fmla="*/ 335 w 673"/>
                  <a:gd name="T35" fmla="*/ 152 h 671"/>
                  <a:gd name="T36" fmla="*/ 238 w 673"/>
                  <a:gd name="T37" fmla="*/ 195 h 671"/>
                  <a:gd name="T38" fmla="*/ 201 w 673"/>
                  <a:gd name="T39" fmla="*/ 336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3" h="671">
                    <a:moveTo>
                      <a:pt x="0" y="335"/>
                    </a:moveTo>
                    <a:cubicBezTo>
                      <a:pt x="0" y="229"/>
                      <a:pt x="30" y="148"/>
                      <a:pt x="89" y="89"/>
                    </a:cubicBezTo>
                    <a:cubicBezTo>
                      <a:pt x="148" y="30"/>
                      <a:pt x="230" y="0"/>
                      <a:pt x="335" y="0"/>
                    </a:cubicBezTo>
                    <a:cubicBezTo>
                      <a:pt x="443" y="0"/>
                      <a:pt x="527" y="29"/>
                      <a:pt x="585" y="87"/>
                    </a:cubicBezTo>
                    <a:cubicBezTo>
                      <a:pt x="644" y="145"/>
                      <a:pt x="673" y="227"/>
                      <a:pt x="673" y="330"/>
                    </a:cubicBezTo>
                    <a:cubicBezTo>
                      <a:pt x="673" y="406"/>
                      <a:pt x="660" y="468"/>
                      <a:pt x="635" y="517"/>
                    </a:cubicBezTo>
                    <a:cubicBezTo>
                      <a:pt x="609" y="566"/>
                      <a:pt x="572" y="603"/>
                      <a:pt x="524" y="630"/>
                    </a:cubicBezTo>
                    <a:cubicBezTo>
                      <a:pt x="476" y="657"/>
                      <a:pt x="415" y="671"/>
                      <a:pt x="343" y="671"/>
                    </a:cubicBezTo>
                    <a:cubicBezTo>
                      <a:pt x="270" y="671"/>
                      <a:pt x="209" y="659"/>
                      <a:pt x="161" y="636"/>
                    </a:cubicBezTo>
                    <a:cubicBezTo>
                      <a:pt x="113" y="613"/>
                      <a:pt x="75" y="576"/>
                      <a:pt x="45" y="525"/>
                    </a:cubicBezTo>
                    <a:cubicBezTo>
                      <a:pt x="15" y="475"/>
                      <a:pt x="0" y="411"/>
                      <a:pt x="0" y="335"/>
                    </a:cubicBezTo>
                    <a:close/>
                    <a:moveTo>
                      <a:pt x="201" y="336"/>
                    </a:moveTo>
                    <a:cubicBezTo>
                      <a:pt x="201" y="402"/>
                      <a:pt x="213" y="449"/>
                      <a:pt x="237" y="478"/>
                    </a:cubicBezTo>
                    <a:cubicBezTo>
                      <a:pt x="262" y="507"/>
                      <a:pt x="295" y="521"/>
                      <a:pt x="337" y="521"/>
                    </a:cubicBezTo>
                    <a:cubicBezTo>
                      <a:pt x="380" y="521"/>
                      <a:pt x="413" y="507"/>
                      <a:pt x="437" y="479"/>
                    </a:cubicBezTo>
                    <a:cubicBezTo>
                      <a:pt x="460" y="451"/>
                      <a:pt x="472" y="400"/>
                      <a:pt x="472" y="328"/>
                    </a:cubicBezTo>
                    <a:cubicBezTo>
                      <a:pt x="472" y="266"/>
                      <a:pt x="460" y="223"/>
                      <a:pt x="435" y="194"/>
                    </a:cubicBezTo>
                    <a:cubicBezTo>
                      <a:pt x="410" y="166"/>
                      <a:pt x="377" y="152"/>
                      <a:pt x="335" y="152"/>
                    </a:cubicBezTo>
                    <a:cubicBezTo>
                      <a:pt x="295" y="152"/>
                      <a:pt x="262" y="166"/>
                      <a:pt x="238" y="195"/>
                    </a:cubicBezTo>
                    <a:cubicBezTo>
                      <a:pt x="213" y="223"/>
                      <a:pt x="201" y="270"/>
                      <a:pt x="201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6486526" y="4368800"/>
                <a:ext cx="233363" cy="236538"/>
              </a:xfrm>
              <a:custGeom>
                <a:avLst/>
                <a:gdLst>
                  <a:gd name="T0" fmla="*/ 0 w 639"/>
                  <a:gd name="T1" fmla="*/ 649 h 649"/>
                  <a:gd name="T2" fmla="*/ 0 w 639"/>
                  <a:gd name="T3" fmla="*/ 0 h 649"/>
                  <a:gd name="T4" fmla="*/ 334 w 639"/>
                  <a:gd name="T5" fmla="*/ 0 h 649"/>
                  <a:gd name="T6" fmla="*/ 477 w 639"/>
                  <a:gd name="T7" fmla="*/ 16 h 649"/>
                  <a:gd name="T8" fmla="*/ 556 w 639"/>
                  <a:gd name="T9" fmla="*/ 75 h 649"/>
                  <a:gd name="T10" fmla="*/ 586 w 639"/>
                  <a:gd name="T11" fmla="*/ 180 h 649"/>
                  <a:gd name="T12" fmla="*/ 563 w 639"/>
                  <a:gd name="T13" fmla="*/ 273 h 649"/>
                  <a:gd name="T14" fmla="*/ 500 w 639"/>
                  <a:gd name="T15" fmla="*/ 336 h 649"/>
                  <a:gd name="T16" fmla="*/ 429 w 639"/>
                  <a:gd name="T17" fmla="*/ 362 h 649"/>
                  <a:gd name="T18" fmla="*/ 481 w 639"/>
                  <a:gd name="T19" fmla="*/ 386 h 649"/>
                  <a:gd name="T20" fmla="*/ 513 w 639"/>
                  <a:gd name="T21" fmla="*/ 420 h 649"/>
                  <a:gd name="T22" fmla="*/ 541 w 639"/>
                  <a:gd name="T23" fmla="*/ 461 h 649"/>
                  <a:gd name="T24" fmla="*/ 639 w 639"/>
                  <a:gd name="T25" fmla="*/ 649 h 649"/>
                  <a:gd name="T26" fmla="*/ 412 w 639"/>
                  <a:gd name="T27" fmla="*/ 649 h 649"/>
                  <a:gd name="T28" fmla="*/ 305 w 639"/>
                  <a:gd name="T29" fmla="*/ 450 h 649"/>
                  <a:gd name="T30" fmla="*/ 269 w 639"/>
                  <a:gd name="T31" fmla="*/ 400 h 649"/>
                  <a:gd name="T32" fmla="*/ 220 w 639"/>
                  <a:gd name="T33" fmla="*/ 385 h 649"/>
                  <a:gd name="T34" fmla="*/ 202 w 639"/>
                  <a:gd name="T35" fmla="*/ 385 h 649"/>
                  <a:gd name="T36" fmla="*/ 202 w 639"/>
                  <a:gd name="T37" fmla="*/ 649 h 649"/>
                  <a:gd name="T38" fmla="*/ 0 w 639"/>
                  <a:gd name="T39" fmla="*/ 649 h 649"/>
                  <a:gd name="T40" fmla="*/ 202 w 639"/>
                  <a:gd name="T41" fmla="*/ 262 h 649"/>
                  <a:gd name="T42" fmla="*/ 286 w 639"/>
                  <a:gd name="T43" fmla="*/ 262 h 649"/>
                  <a:gd name="T44" fmla="*/ 339 w 639"/>
                  <a:gd name="T45" fmla="*/ 253 h 649"/>
                  <a:gd name="T46" fmla="*/ 371 w 639"/>
                  <a:gd name="T47" fmla="*/ 234 h 649"/>
                  <a:gd name="T48" fmla="*/ 384 w 639"/>
                  <a:gd name="T49" fmla="*/ 196 h 649"/>
                  <a:gd name="T50" fmla="*/ 364 w 639"/>
                  <a:gd name="T51" fmla="*/ 148 h 649"/>
                  <a:gd name="T52" fmla="*/ 290 w 639"/>
                  <a:gd name="T53" fmla="*/ 131 h 649"/>
                  <a:gd name="T54" fmla="*/ 202 w 639"/>
                  <a:gd name="T55" fmla="*/ 131 h 649"/>
                  <a:gd name="T56" fmla="*/ 202 w 639"/>
                  <a:gd name="T57" fmla="*/ 26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9" h="649">
                    <a:moveTo>
                      <a:pt x="0" y="649"/>
                    </a:moveTo>
                    <a:lnTo>
                      <a:pt x="0" y="0"/>
                    </a:lnTo>
                    <a:lnTo>
                      <a:pt x="334" y="0"/>
                    </a:lnTo>
                    <a:cubicBezTo>
                      <a:pt x="396" y="0"/>
                      <a:pt x="444" y="5"/>
                      <a:pt x="477" y="16"/>
                    </a:cubicBezTo>
                    <a:cubicBezTo>
                      <a:pt x="509" y="27"/>
                      <a:pt x="536" y="46"/>
                      <a:pt x="556" y="75"/>
                    </a:cubicBezTo>
                    <a:cubicBezTo>
                      <a:pt x="576" y="104"/>
                      <a:pt x="586" y="139"/>
                      <a:pt x="586" y="180"/>
                    </a:cubicBezTo>
                    <a:cubicBezTo>
                      <a:pt x="586" y="216"/>
                      <a:pt x="578" y="246"/>
                      <a:pt x="563" y="273"/>
                    </a:cubicBezTo>
                    <a:cubicBezTo>
                      <a:pt x="548" y="299"/>
                      <a:pt x="526" y="320"/>
                      <a:pt x="500" y="336"/>
                    </a:cubicBezTo>
                    <a:cubicBezTo>
                      <a:pt x="482" y="347"/>
                      <a:pt x="459" y="355"/>
                      <a:pt x="429" y="362"/>
                    </a:cubicBezTo>
                    <a:cubicBezTo>
                      <a:pt x="453" y="370"/>
                      <a:pt x="470" y="378"/>
                      <a:pt x="481" y="386"/>
                    </a:cubicBezTo>
                    <a:cubicBezTo>
                      <a:pt x="488" y="391"/>
                      <a:pt x="499" y="403"/>
                      <a:pt x="513" y="420"/>
                    </a:cubicBezTo>
                    <a:cubicBezTo>
                      <a:pt x="527" y="438"/>
                      <a:pt x="536" y="451"/>
                      <a:pt x="541" y="461"/>
                    </a:cubicBezTo>
                    <a:lnTo>
                      <a:pt x="639" y="649"/>
                    </a:lnTo>
                    <a:lnTo>
                      <a:pt x="412" y="649"/>
                    </a:lnTo>
                    <a:lnTo>
                      <a:pt x="305" y="450"/>
                    </a:lnTo>
                    <a:cubicBezTo>
                      <a:pt x="291" y="424"/>
                      <a:pt x="279" y="408"/>
                      <a:pt x="269" y="400"/>
                    </a:cubicBezTo>
                    <a:cubicBezTo>
                      <a:pt x="254" y="390"/>
                      <a:pt x="238" y="385"/>
                      <a:pt x="220" y="385"/>
                    </a:cubicBezTo>
                    <a:lnTo>
                      <a:pt x="202" y="385"/>
                    </a:lnTo>
                    <a:lnTo>
                      <a:pt x="202" y="649"/>
                    </a:lnTo>
                    <a:lnTo>
                      <a:pt x="0" y="649"/>
                    </a:lnTo>
                    <a:close/>
                    <a:moveTo>
                      <a:pt x="202" y="262"/>
                    </a:moveTo>
                    <a:lnTo>
                      <a:pt x="286" y="262"/>
                    </a:lnTo>
                    <a:cubicBezTo>
                      <a:pt x="295" y="262"/>
                      <a:pt x="313" y="259"/>
                      <a:pt x="339" y="253"/>
                    </a:cubicBezTo>
                    <a:cubicBezTo>
                      <a:pt x="352" y="250"/>
                      <a:pt x="363" y="244"/>
                      <a:pt x="371" y="234"/>
                    </a:cubicBezTo>
                    <a:cubicBezTo>
                      <a:pt x="380" y="222"/>
                      <a:pt x="384" y="210"/>
                      <a:pt x="384" y="196"/>
                    </a:cubicBezTo>
                    <a:cubicBezTo>
                      <a:pt x="384" y="175"/>
                      <a:pt x="377" y="159"/>
                      <a:pt x="364" y="148"/>
                    </a:cubicBezTo>
                    <a:cubicBezTo>
                      <a:pt x="351" y="137"/>
                      <a:pt x="326" y="131"/>
                      <a:pt x="290" y="131"/>
                    </a:cubicBezTo>
                    <a:lnTo>
                      <a:pt x="202" y="131"/>
                    </a:lnTo>
                    <a:lnTo>
                      <a:pt x="202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6767514" y="4368800"/>
                <a:ext cx="74613" cy="236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6916739" y="4368800"/>
                <a:ext cx="200025" cy="236538"/>
              </a:xfrm>
              <a:custGeom>
                <a:avLst/>
                <a:gdLst>
                  <a:gd name="T0" fmla="*/ 0 w 548"/>
                  <a:gd name="T1" fmla="*/ 0 h 649"/>
                  <a:gd name="T2" fmla="*/ 538 w 548"/>
                  <a:gd name="T3" fmla="*/ 0 h 649"/>
                  <a:gd name="T4" fmla="*/ 538 w 548"/>
                  <a:gd name="T5" fmla="*/ 139 h 649"/>
                  <a:gd name="T6" fmla="*/ 201 w 548"/>
                  <a:gd name="T7" fmla="*/ 139 h 649"/>
                  <a:gd name="T8" fmla="*/ 201 w 548"/>
                  <a:gd name="T9" fmla="*/ 241 h 649"/>
                  <a:gd name="T10" fmla="*/ 514 w 548"/>
                  <a:gd name="T11" fmla="*/ 241 h 649"/>
                  <a:gd name="T12" fmla="*/ 514 w 548"/>
                  <a:gd name="T13" fmla="*/ 374 h 649"/>
                  <a:gd name="T14" fmla="*/ 201 w 548"/>
                  <a:gd name="T15" fmla="*/ 374 h 649"/>
                  <a:gd name="T16" fmla="*/ 201 w 548"/>
                  <a:gd name="T17" fmla="*/ 502 h 649"/>
                  <a:gd name="T18" fmla="*/ 548 w 548"/>
                  <a:gd name="T19" fmla="*/ 502 h 649"/>
                  <a:gd name="T20" fmla="*/ 548 w 548"/>
                  <a:gd name="T21" fmla="*/ 649 h 649"/>
                  <a:gd name="T22" fmla="*/ 0 w 548"/>
                  <a:gd name="T23" fmla="*/ 649 h 649"/>
                  <a:gd name="T24" fmla="*/ 0 w 548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649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39"/>
                    </a:lnTo>
                    <a:lnTo>
                      <a:pt x="201" y="139"/>
                    </a:lnTo>
                    <a:lnTo>
                      <a:pt x="201" y="241"/>
                    </a:lnTo>
                    <a:lnTo>
                      <a:pt x="514" y="241"/>
                    </a:lnTo>
                    <a:lnTo>
                      <a:pt x="514" y="374"/>
                    </a:lnTo>
                    <a:lnTo>
                      <a:pt x="201" y="374"/>
                    </a:lnTo>
                    <a:lnTo>
                      <a:pt x="201" y="502"/>
                    </a:lnTo>
                    <a:lnTo>
                      <a:pt x="548" y="502"/>
                    </a:lnTo>
                    <a:lnTo>
                      <a:pt x="548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7178676" y="4368800"/>
                <a:ext cx="225425" cy="236538"/>
              </a:xfrm>
              <a:custGeom>
                <a:avLst/>
                <a:gdLst>
                  <a:gd name="T0" fmla="*/ 0 w 621"/>
                  <a:gd name="T1" fmla="*/ 0 h 649"/>
                  <a:gd name="T2" fmla="*/ 188 w 621"/>
                  <a:gd name="T3" fmla="*/ 0 h 649"/>
                  <a:gd name="T4" fmla="*/ 432 w 621"/>
                  <a:gd name="T5" fmla="*/ 358 h 649"/>
                  <a:gd name="T6" fmla="*/ 432 w 621"/>
                  <a:gd name="T7" fmla="*/ 0 h 649"/>
                  <a:gd name="T8" fmla="*/ 621 w 621"/>
                  <a:gd name="T9" fmla="*/ 0 h 649"/>
                  <a:gd name="T10" fmla="*/ 621 w 621"/>
                  <a:gd name="T11" fmla="*/ 649 h 649"/>
                  <a:gd name="T12" fmla="*/ 432 w 621"/>
                  <a:gd name="T13" fmla="*/ 649 h 649"/>
                  <a:gd name="T14" fmla="*/ 189 w 621"/>
                  <a:gd name="T15" fmla="*/ 292 h 649"/>
                  <a:gd name="T16" fmla="*/ 189 w 621"/>
                  <a:gd name="T17" fmla="*/ 649 h 649"/>
                  <a:gd name="T18" fmla="*/ 0 w 621"/>
                  <a:gd name="T19" fmla="*/ 649 h 649"/>
                  <a:gd name="T20" fmla="*/ 0 w 621"/>
                  <a:gd name="T2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1" h="649">
                    <a:moveTo>
                      <a:pt x="0" y="0"/>
                    </a:moveTo>
                    <a:lnTo>
                      <a:pt x="188" y="0"/>
                    </a:lnTo>
                    <a:lnTo>
                      <a:pt x="432" y="358"/>
                    </a:lnTo>
                    <a:lnTo>
                      <a:pt x="432" y="0"/>
                    </a:lnTo>
                    <a:lnTo>
                      <a:pt x="621" y="0"/>
                    </a:lnTo>
                    <a:lnTo>
                      <a:pt x="621" y="649"/>
                    </a:lnTo>
                    <a:lnTo>
                      <a:pt x="432" y="649"/>
                    </a:lnTo>
                    <a:lnTo>
                      <a:pt x="189" y="292"/>
                    </a:lnTo>
                    <a:lnTo>
                      <a:pt x="189" y="649"/>
                    </a:lnTo>
                    <a:lnTo>
                      <a:pt x="0" y="6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7459664" y="4368800"/>
                <a:ext cx="222250" cy="236538"/>
              </a:xfrm>
              <a:custGeom>
                <a:avLst/>
                <a:gdLst>
                  <a:gd name="T0" fmla="*/ 0 w 611"/>
                  <a:gd name="T1" fmla="*/ 0 h 649"/>
                  <a:gd name="T2" fmla="*/ 611 w 611"/>
                  <a:gd name="T3" fmla="*/ 0 h 649"/>
                  <a:gd name="T4" fmla="*/ 611 w 611"/>
                  <a:gd name="T5" fmla="*/ 161 h 649"/>
                  <a:gd name="T6" fmla="*/ 406 w 611"/>
                  <a:gd name="T7" fmla="*/ 161 h 649"/>
                  <a:gd name="T8" fmla="*/ 406 w 611"/>
                  <a:gd name="T9" fmla="*/ 649 h 649"/>
                  <a:gd name="T10" fmla="*/ 205 w 611"/>
                  <a:gd name="T11" fmla="*/ 649 h 649"/>
                  <a:gd name="T12" fmla="*/ 205 w 611"/>
                  <a:gd name="T13" fmla="*/ 161 h 649"/>
                  <a:gd name="T14" fmla="*/ 0 w 611"/>
                  <a:gd name="T15" fmla="*/ 161 h 649"/>
                  <a:gd name="T16" fmla="*/ 0 w 611"/>
                  <a:gd name="T17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49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61"/>
                    </a:lnTo>
                    <a:lnTo>
                      <a:pt x="406" y="161"/>
                    </a:lnTo>
                    <a:lnTo>
                      <a:pt x="406" y="649"/>
                    </a:lnTo>
                    <a:lnTo>
                      <a:pt x="205" y="649"/>
                    </a:lnTo>
                    <a:lnTo>
                      <a:pt x="205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21902" y="6436465"/>
            <a:ext cx="2622822" cy="351126"/>
            <a:chOff x="4796663" y="3263775"/>
            <a:chExt cx="2622822" cy="351126"/>
          </a:xfrm>
        </p:grpSpPr>
        <p:sp>
          <p:nvSpPr>
            <p:cNvPr id="22" name="矩形 21"/>
            <p:cNvSpPr/>
            <p:nvPr/>
          </p:nvSpPr>
          <p:spPr>
            <a:xfrm>
              <a:off x="4796663" y="3263775"/>
              <a:ext cx="262282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东方宇阳信息科技(北京)有限公司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29320" y="3430235"/>
              <a:ext cx="255750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DongFangYuYang  Information  Technology  (beijing) Co.,Ltd.</a:t>
              </a:r>
              <a:endParaRPr lang="zh-CN" altLang="en-US" sz="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327"/>
            <a:ext cx="12192000" cy="6819332"/>
            <a:chOff x="2" y="5184319"/>
            <a:chExt cx="12192000" cy="4313938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31393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197990"/>
            <a:ext cx="12202799" cy="2216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" y="6811007"/>
            <a:ext cx="12191999" cy="46993"/>
            <a:chOff x="1" y="5184320"/>
            <a:chExt cx="12191999" cy="46993"/>
          </a:xfrm>
        </p:grpSpPr>
        <p:sp>
          <p:nvSpPr>
            <p:cNvPr id="25" name="矩形 24"/>
            <p:cNvSpPr/>
            <p:nvPr userDrawn="1"/>
          </p:nvSpPr>
          <p:spPr>
            <a:xfrm flipV="1">
              <a:off x="9225643" y="5184320"/>
              <a:ext cx="2966357" cy="46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V="1">
              <a:off x="1" y="5184320"/>
              <a:ext cx="9225640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flipH="1">
            <a:off x="0" y="-8280"/>
            <a:ext cx="12192000" cy="74287"/>
            <a:chOff x="2" y="5184319"/>
            <a:chExt cx="12192000" cy="46994"/>
          </a:xfrm>
        </p:grpSpPr>
        <p:sp>
          <p:nvSpPr>
            <p:cNvPr id="28" name="矩形 27"/>
            <p:cNvSpPr/>
            <p:nvPr userDrawn="1"/>
          </p:nvSpPr>
          <p:spPr>
            <a:xfrm flipV="1">
              <a:off x="9541476" y="5184319"/>
              <a:ext cx="2650526" cy="46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 flipV="1">
              <a:off x="2" y="5184320"/>
              <a:ext cx="9538608" cy="469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 userDrawn="1"/>
        </p:nvSpPr>
        <p:spPr>
          <a:xfrm>
            <a:off x="3961187" y="3012229"/>
            <a:ext cx="386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  </a:t>
            </a:r>
            <a:r>
              <a:rPr lang="en-US" altLang="zh-CN" sz="3200" b="1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You！</a:t>
            </a:r>
            <a:endParaRPr lang="zh-CN" altLang="en-US" sz="3200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FF5-7960-4108-9AAA-20EE908C2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0714-0E1C-4D0C-9B96-E440A1945E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9" y="1742947"/>
            <a:ext cx="2301550" cy="160404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426372"/>
            <a:ext cx="12202799" cy="3442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81740" y="4307289"/>
            <a:ext cx="5240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技术架构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</a:t>
            </a:r>
            <a:endParaRPr kumimoji="1"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4192" cy="33469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9" y="1"/>
            <a:ext cx="2290750" cy="16359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92" y="-15876"/>
            <a:ext cx="2464008" cy="165180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92" y="1742947"/>
            <a:ext cx="2464008" cy="1619925"/>
          </a:xfrm>
          <a:prstGeom prst="rect">
            <a:avLst/>
          </a:prstGeom>
        </p:spPr>
      </p:pic>
      <p:sp>
        <p:nvSpPr>
          <p:cNvPr id="9" name="文本框 17"/>
          <p:cNvSpPr txBox="1"/>
          <p:nvPr/>
        </p:nvSpPr>
        <p:spPr>
          <a:xfrm>
            <a:off x="10218454" y="5709123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于冯辉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使用的存在的问题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0085" y="1686560"/>
            <a:ext cx="107403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框架未提供通用平台级组件的完整实现，比如认证中心、调度中心、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发号器等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项目开发过程中，一些通用的平台级的组件不要每次开发都去重新造轮子，应该由框架层面提供基本的实现，并且以标准平台服务的方式提供。项目可以根据自己的需求二次开发来满足自己的需求。如果任由各个项目组去开发或者选型，会造成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资源浪费，标准不统一等问题。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框架需要提供运维层面相关的实施规范和中间件级别的集成策略，比如蓝绿、灰度发布，限流熔断、容器化部署、链路追踪等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无限极项目目前提供了日志采集的方案，灰度发布，容器化部署等未看到集成方案，其余的功能框架提供了基本的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和配置，但在实际生产环境中该如何使用，最佳实践方案都未有一些定义，导致实际生产环境部署等存在开发人员考虑不周的问题，上线前心里没底。鉴于目前无限极项目由专门的团队去运维，此处的问题并不大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672330" cy="527050"/>
          </a:xfrm>
        </p:spPr>
        <p:txBody>
          <a:bodyPr/>
          <a:lstStyle/>
          <a:p>
            <a:r>
              <a:rPr lang="en-US" altLang="zh-CN" sz="2800" dirty="0"/>
              <a:t>Dubbo</a:t>
            </a:r>
            <a:r>
              <a:rPr lang="zh-CN" altLang="en-US" sz="2800" dirty="0"/>
              <a:t>框架</a:t>
            </a:r>
            <a:r>
              <a:rPr lang="en-US" altLang="zh-CN" sz="2800" dirty="0"/>
              <a:t> - </a:t>
            </a:r>
            <a:r>
              <a:rPr lang="zh-CN" altLang="en-US" sz="2800" dirty="0"/>
              <a:t>集成方案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7190" y="108331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备选方案一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420" y="1895475"/>
            <a:ext cx="1027684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针对目前项目架构混乱的情况，暂不依赖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框架，原生依赖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配置中心。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框架，无限极项目组内部提供标准的依赖方式与集成方式，防止不同模块使用方式不同的问题。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，调度中心等依赖比较复杂，项目组内部在框架层面的进行一些封装，方便使用。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对于配置中心的使用，进行一些规范上的约束和培训，让大家明白不同配置的作用。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合理使用dependencyManagement来规范依赖的版本，依赖的引入方法。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672330" cy="527050"/>
          </a:xfrm>
        </p:spPr>
        <p:txBody>
          <a:bodyPr/>
          <a:lstStyle/>
          <a:p>
            <a:r>
              <a:rPr lang="en-US" altLang="zh-CN" sz="2800" dirty="0"/>
              <a:t>Dubbo</a:t>
            </a:r>
            <a:r>
              <a:rPr lang="zh-CN" altLang="en-US" sz="2800" dirty="0"/>
              <a:t>框架</a:t>
            </a:r>
            <a:r>
              <a:rPr lang="en-US" altLang="zh-CN" sz="2800" dirty="0"/>
              <a:t> - </a:t>
            </a:r>
            <a:r>
              <a:rPr lang="zh-CN" altLang="en-US" sz="2800" dirty="0"/>
              <a:t>集成方案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7190" y="108331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备选方案二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420" y="1895475"/>
            <a:ext cx="1027684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总体上维持现状，做适度的调整，毕竟目前能正常使用，对大家进行培训，习惯了也就不觉得乱了。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依然使用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框架，手工排除掉一些依赖，或者增加一些依赖来适配一些基础设施软件的版本。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在项目中自行增加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的依赖，并增加相应的配置。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对于配置中心的使用，制定相应的规范，并且进行培训，让新入手的小伙伴明白什么意思。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672330" cy="527050"/>
          </a:xfrm>
        </p:spPr>
        <p:txBody>
          <a:bodyPr/>
          <a:lstStyle/>
          <a:p>
            <a:r>
              <a:rPr lang="en-US" altLang="zh-CN" sz="2800" dirty="0"/>
              <a:t>Dubbo</a:t>
            </a:r>
            <a:r>
              <a:rPr lang="zh-CN" altLang="en-US" sz="2800" dirty="0"/>
              <a:t>框架</a:t>
            </a:r>
            <a:r>
              <a:rPr lang="en-US" altLang="zh-CN" sz="2800" dirty="0"/>
              <a:t> - </a:t>
            </a:r>
            <a:r>
              <a:rPr lang="zh-CN" altLang="en-US" sz="2800" dirty="0"/>
              <a:t>集成方案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7190" y="108331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备选方案三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420" y="1895475"/>
            <a:ext cx="102768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框架自身需要对无限极项目目前的问题进行架构分析，给出解决方案。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无限极项目组也可以对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框架进行二次开发，调整一些实现，增加一些功能。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针对目前产生的一些问题，联系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框架开发者，深入透彻的了解框架的使用方式，以及框架提供的功能。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需要对大家进行项目的技术架构，业务架构的培训，熟悉了慢慢就好了。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672330" cy="527050"/>
          </a:xfrm>
        </p:spPr>
        <p:txBody>
          <a:bodyPr/>
          <a:lstStyle/>
          <a:p>
            <a:r>
              <a:rPr lang="zh-CN" altLang="en-US" sz="2800" dirty="0"/>
              <a:t>软件架构分层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44880" y="2125345"/>
            <a:ext cx="3126105" cy="4124960"/>
          </a:xfrm>
          <a:prstGeom prst="roundRect">
            <a:avLst>
              <a:gd name="adj" fmla="val 16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60335" y="4198620"/>
            <a:ext cx="3194685" cy="1434465"/>
          </a:xfrm>
          <a:prstGeom prst="roundRect">
            <a:avLst>
              <a:gd name="adj" fmla="val 64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52595" y="2567940"/>
            <a:ext cx="2859405" cy="1128395"/>
          </a:xfrm>
          <a:prstGeom prst="roundRect">
            <a:avLst>
              <a:gd name="adj" fmla="val 36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52595" y="4450715"/>
            <a:ext cx="2858770" cy="929640"/>
          </a:xfrm>
          <a:prstGeom prst="roundRect">
            <a:avLst>
              <a:gd name="adj" fmla="val 108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4880" y="2125345"/>
            <a:ext cx="1010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58595" y="3839845"/>
            <a:ext cx="2115820" cy="4102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persistance-api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49705" y="3011170"/>
            <a:ext cx="2115185" cy="382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service-impl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05725" y="2261235"/>
            <a:ext cx="3286760" cy="1435100"/>
            <a:chOff x="7572" y="3496"/>
            <a:chExt cx="5176" cy="2260"/>
          </a:xfrm>
        </p:grpSpPr>
        <p:sp>
          <p:nvSpPr>
            <p:cNvPr id="4" name="圆角矩形 3"/>
            <p:cNvSpPr/>
            <p:nvPr/>
          </p:nvSpPr>
          <p:spPr>
            <a:xfrm>
              <a:off x="7572" y="3496"/>
              <a:ext cx="5176" cy="2260"/>
            </a:xfrm>
            <a:prstGeom prst="roundRect">
              <a:avLst>
                <a:gd name="adj" fmla="val 6592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31" y="4091"/>
              <a:ext cx="1332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pojo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536" y="4091"/>
              <a:ext cx="1018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dto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931" y="4911"/>
              <a:ext cx="975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vo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64" y="4911"/>
              <a:ext cx="1047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bo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742" y="4911"/>
              <a:ext cx="1047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enum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827" y="4091"/>
              <a:ext cx="1592" cy="569"/>
            </a:xfrm>
            <a:prstGeom prst="roundRect">
              <a:avLst>
                <a:gd name="adj" fmla="val 1229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exception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300220" y="4491990"/>
            <a:ext cx="12020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Persistance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00040" y="4856480"/>
            <a:ext cx="1074420" cy="361315"/>
          </a:xfrm>
          <a:prstGeom prst="roundRect">
            <a:avLst>
              <a:gd name="adj" fmla="val 1229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3640455" y="4823460"/>
            <a:ext cx="528320" cy="15494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611370" y="3025775"/>
            <a:ext cx="1098550" cy="3835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service-api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31535" y="3025775"/>
            <a:ext cx="779780" cy="3835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723640" y="3150870"/>
            <a:ext cx="728980" cy="136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35450" y="2567940"/>
            <a:ext cx="1010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58430" y="2292350"/>
            <a:ext cx="1010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440815" y="4695825"/>
            <a:ext cx="2115820" cy="4102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persistance-impl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上箭头 33"/>
          <p:cNvSpPr/>
          <p:nvPr/>
        </p:nvSpPr>
        <p:spPr>
          <a:xfrm>
            <a:off x="2421890" y="4336415"/>
            <a:ext cx="172720" cy="27305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0335" y="4225290"/>
            <a:ext cx="10102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224395" y="3005455"/>
            <a:ext cx="373380" cy="25463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292975" y="4739005"/>
            <a:ext cx="373380" cy="25463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123555" y="4546600"/>
            <a:ext cx="828675" cy="361315"/>
          </a:xfrm>
          <a:prstGeom prst="roundRect">
            <a:avLst>
              <a:gd name="adj" fmla="val 1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225280" y="4554220"/>
            <a:ext cx="1157605" cy="361315"/>
          </a:xfrm>
          <a:prstGeom prst="roundRect">
            <a:avLst>
              <a:gd name="adj" fmla="val 1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constants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124190" y="5132705"/>
            <a:ext cx="1028065" cy="361315"/>
          </a:xfrm>
          <a:prstGeom prst="roundRect">
            <a:avLst>
              <a:gd name="adj" fmla="val 1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mq config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354820" y="5132705"/>
            <a:ext cx="1028065" cy="361315"/>
          </a:xfrm>
          <a:prstGeom prst="roundRect">
            <a:avLst>
              <a:gd name="adj" fmla="val 122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7190" y="108331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</a:t>
            </a:r>
            <a:r>
              <a:rPr lang="en-US" alt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</a:t>
            </a: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现状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上箭头 42"/>
          <p:cNvSpPr/>
          <p:nvPr/>
        </p:nvSpPr>
        <p:spPr>
          <a:xfrm>
            <a:off x="2442845" y="3509010"/>
            <a:ext cx="191135" cy="22733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663690" y="560070"/>
            <a:ext cx="43287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典型的三层架构开发模式，依赖关系混乱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未拆分子模块，依赖粒度较粗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POJO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等实体混合放置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定时任务、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等比较重业务和基础业务混合在一起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268730" y="5597525"/>
            <a:ext cx="1153160" cy="38290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697480" y="5597525"/>
            <a:ext cx="1153160" cy="38290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六边形 17"/>
          <p:cNvSpPr/>
          <p:nvPr/>
        </p:nvSpPr>
        <p:spPr>
          <a:xfrm rot="5400000">
            <a:off x="4735830" y="475615"/>
            <a:ext cx="6015990" cy="6329045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57875" y="1949450"/>
            <a:ext cx="3801745" cy="3353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软件架构分层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365" y="97091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领域驱动模型设计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57875" y="2040890"/>
            <a:ext cx="2075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00470" y="2385060"/>
            <a:ext cx="2885440" cy="2715895"/>
            <a:chOff x="7234" y="3994"/>
            <a:chExt cx="4544" cy="4277"/>
          </a:xfrm>
        </p:grpSpPr>
        <p:sp>
          <p:nvSpPr>
            <p:cNvPr id="4" name="流程图: 联系 3"/>
            <p:cNvSpPr/>
            <p:nvPr/>
          </p:nvSpPr>
          <p:spPr>
            <a:xfrm>
              <a:off x="7234" y="3994"/>
              <a:ext cx="4544" cy="4277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668" y="5202"/>
              <a:ext cx="1650" cy="67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领域服务层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758" y="6421"/>
              <a:ext cx="1470" cy="67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实体层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572" y="6421"/>
              <a:ext cx="1650" cy="6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repository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仓储层（接口）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572" y="5188"/>
              <a:ext cx="1807" cy="67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dependency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依赖层（接口）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47" y="4385"/>
              <a:ext cx="23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>
                <a:buFont typeface="Wingdings" panose="05000000000000000000" charset="0"/>
                <a:buNone/>
              </a:pPr>
              <a:r>
                <a:rPr lang="zh-CN" altLang="en-US" sz="12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领域层</a:t>
              </a:r>
              <a:r>
                <a:rPr lang="en-US" altLang="zh-CN" sz="12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Domain</a:t>
              </a:r>
              <a:endPara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9754235" y="2901950"/>
            <a:ext cx="1063625" cy="842645"/>
          </a:xfrm>
          <a:prstGeom prst="roundRect">
            <a:avLst>
              <a:gd name="adj" fmla="val 9509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00000"/>
              </a:lnSpc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Dependency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00000"/>
              </a:lnSpc>
              <a:buNone/>
            </a:pP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00000"/>
              </a:lnSpc>
              <a:buNone/>
            </a:pPr>
            <a:r>
              <a:rPr 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依赖层</a:t>
            </a:r>
            <a:endParaRPr 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00000"/>
              </a:lnSpc>
              <a:buNone/>
            </a:pP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防腐层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13445" y="2076450"/>
            <a:ext cx="1048385" cy="40767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依赖层（接口）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669155" y="2582545"/>
            <a:ext cx="1094105" cy="44894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5645" y="972185"/>
            <a:ext cx="16294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Adapter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9155" y="3335020"/>
            <a:ext cx="1094105" cy="44894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80270" y="4228465"/>
            <a:ext cx="1018540" cy="510540"/>
          </a:xfrm>
          <a:prstGeom prst="roundRect">
            <a:avLst>
              <a:gd name="adj" fmla="val 9509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00000"/>
              </a:lnSpc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00000"/>
              </a:lnSpc>
              <a:buNone/>
            </a:pPr>
            <a:r>
              <a:rPr 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数据层</a:t>
            </a:r>
            <a:endParaRPr lang="zh-CN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669155" y="4087495"/>
            <a:ext cx="1094105" cy="44894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Feign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曲线连接符 24"/>
          <p:cNvCxnSpPr>
            <a:stCxn id="24" idx="0"/>
            <a:endCxn id="12" idx="2"/>
          </p:cNvCxnSpPr>
          <p:nvPr/>
        </p:nvCxnSpPr>
        <p:spPr>
          <a:xfrm rot="16200000">
            <a:off x="5064760" y="3935730"/>
            <a:ext cx="303530" cy="3175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09160" y="2150110"/>
            <a:ext cx="10718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用户接口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17430" y="2150110"/>
            <a:ext cx="10718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4225" y="5429885"/>
            <a:ext cx="1400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第三方服务接口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367520" y="6004560"/>
            <a:ext cx="1349375" cy="547370"/>
          </a:xfrm>
          <a:prstGeom prst="roundRect">
            <a:avLst/>
          </a:prstGeom>
          <a:ln w="1905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平台、中台服务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26935" y="5831840"/>
            <a:ext cx="1063625" cy="443865"/>
          </a:xfrm>
          <a:prstGeom prst="roundRect">
            <a:avLst>
              <a:gd name="adj" fmla="val 9509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00000"/>
              </a:lnSpc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ACL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（防腐层）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32" idx="3"/>
            <a:endCxn id="30" idx="1"/>
          </p:cNvCxnSpPr>
          <p:nvPr/>
        </p:nvCxnSpPr>
        <p:spPr>
          <a:xfrm>
            <a:off x="8290560" y="6054090"/>
            <a:ext cx="1076960" cy="224155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72110" y="1708150"/>
            <a:ext cx="3412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领域层不依赖任何其他模块，独立稳定。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所有接口均为独立子模块，方便最小依赖。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外层依赖内层提供的接口，依赖注入使用。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绿色区域为核心应用。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88620" y="3420745"/>
            <a:ext cx="36734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领域层包含业务实体，组合不同的实体，实现复杂的业务逻辑。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应用服务层负责服务组合和编排。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适配层包含用户接口、基础设施、以及通用服务接口，确保核心应用不受外部服务的影响。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00470" y="1440815"/>
            <a:ext cx="1040130" cy="407670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OpenAPI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公共服务平台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曲线连接符 33"/>
          <p:cNvCxnSpPr>
            <a:stCxn id="19" idx="0"/>
            <a:endCxn id="20" idx="3"/>
          </p:cNvCxnSpPr>
          <p:nvPr/>
        </p:nvCxnSpPr>
        <p:spPr>
          <a:xfrm rot="16200000" flipV="1">
            <a:off x="9612630" y="2228850"/>
            <a:ext cx="621665" cy="724535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9" idx="1"/>
            <a:endCxn id="11" idx="3"/>
          </p:cNvCxnSpPr>
          <p:nvPr/>
        </p:nvCxnSpPr>
        <p:spPr>
          <a:xfrm rot="10800000" flipV="1">
            <a:off x="8932545" y="3322955"/>
            <a:ext cx="821690" cy="33655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3" idx="1"/>
            <a:endCxn id="10" idx="3"/>
          </p:cNvCxnSpPr>
          <p:nvPr/>
        </p:nvCxnSpPr>
        <p:spPr>
          <a:xfrm rot="10800000">
            <a:off x="8832850" y="4139565"/>
            <a:ext cx="947420" cy="343535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软件架构分层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365" y="97091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备选方案一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18690" y="1212850"/>
            <a:ext cx="5172710" cy="1010285"/>
          </a:xfrm>
          <a:prstGeom prst="roundRect">
            <a:avLst>
              <a:gd name="adj" fmla="val 11832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914640" y="2389505"/>
            <a:ext cx="1670685" cy="2658745"/>
          </a:xfrm>
          <a:prstGeom prst="roundRect">
            <a:avLst>
              <a:gd name="adj" fmla="val 9509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50000"/>
              </a:lnSpc>
              <a:buNone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Dependency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依赖层</a:t>
            </a:r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防腐层</a:t>
            </a:r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75935" y="1384935"/>
            <a:ext cx="1403350" cy="55816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218690" y="2389505"/>
            <a:ext cx="5172075" cy="982980"/>
          </a:xfrm>
          <a:prstGeom prst="roundRect">
            <a:avLst>
              <a:gd name="adj" fmla="val 1298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18690" y="1259840"/>
            <a:ext cx="1146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46630" y="2417445"/>
            <a:ext cx="2075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246630" y="3522345"/>
            <a:ext cx="5144770" cy="3028315"/>
          </a:xfrm>
          <a:prstGeom prst="roundRect">
            <a:avLst>
              <a:gd name="adj" fmla="val 4822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779395" y="4241800"/>
            <a:ext cx="1503045" cy="655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262505" y="3620135"/>
            <a:ext cx="2075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Domain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321935" y="4244340"/>
            <a:ext cx="1503045" cy="655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dependency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（接口）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543810" y="5423535"/>
            <a:ext cx="2204085" cy="655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领域服务层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344795" y="5423535"/>
            <a:ext cx="1503045" cy="6642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仓储层（接口）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003550" y="4912360"/>
            <a:ext cx="12369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：领域对象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317490" y="2567305"/>
            <a:ext cx="1503045" cy="627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dependency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（接口）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914640" y="5449570"/>
            <a:ext cx="1670685" cy="610235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79285" y="5423535"/>
            <a:ext cx="991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依赖倒置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左箭头 79"/>
          <p:cNvSpPr/>
          <p:nvPr/>
        </p:nvSpPr>
        <p:spPr>
          <a:xfrm>
            <a:off x="6925310" y="5658485"/>
            <a:ext cx="814705" cy="19431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9285" y="4238625"/>
            <a:ext cx="991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依赖倒置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2" name="左箭头 81"/>
          <p:cNvSpPr/>
          <p:nvPr/>
        </p:nvSpPr>
        <p:spPr>
          <a:xfrm>
            <a:off x="6993890" y="4475480"/>
            <a:ext cx="677545" cy="19431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6979285" y="2538730"/>
            <a:ext cx="991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依赖倒置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4" name="左箭头 83"/>
          <p:cNvSpPr/>
          <p:nvPr/>
        </p:nvSpPr>
        <p:spPr>
          <a:xfrm>
            <a:off x="6993890" y="2775585"/>
            <a:ext cx="677545" cy="19431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8068945" y="6142990"/>
            <a:ext cx="15093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：持久化对象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344545" y="1384935"/>
            <a:ext cx="1403350" cy="5581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457700" y="1965960"/>
            <a:ext cx="17011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：数据传输对象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8945" y="4475480"/>
            <a:ext cx="170116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：数据传输对象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3932555" y="2057400"/>
            <a:ext cx="227330" cy="546100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472815" y="2717800"/>
            <a:ext cx="1147445" cy="4330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service-impl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曲线连接符 9"/>
          <p:cNvCxnSpPr>
            <a:stCxn id="70" idx="0"/>
            <a:endCxn id="38" idx="2"/>
          </p:cNvCxnSpPr>
          <p:nvPr/>
        </p:nvCxnSpPr>
        <p:spPr>
          <a:xfrm rot="16200000">
            <a:off x="3199765" y="3818890"/>
            <a:ext cx="2051050" cy="1158875"/>
          </a:xfrm>
          <a:prstGeom prst="curvedConnector3">
            <a:avLst>
              <a:gd name="adj1" fmla="val 157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05045" y="3700780"/>
            <a:ext cx="8039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依赖注入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5201920" cy="527050"/>
          </a:xfrm>
        </p:spPr>
        <p:txBody>
          <a:bodyPr/>
          <a:lstStyle/>
          <a:p>
            <a:r>
              <a:rPr lang="zh-CN" altLang="en-US" sz="2800" dirty="0"/>
              <a:t>技术优化</a:t>
            </a:r>
            <a:r>
              <a:rPr lang="en-US" altLang="zh-CN" sz="2800" dirty="0"/>
              <a:t> - </a:t>
            </a:r>
            <a:r>
              <a:rPr lang="zh-CN" altLang="en-US" sz="2800" dirty="0"/>
              <a:t>第一轮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48335" y="1231265"/>
            <a:ext cx="823658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定时任务框架选型：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主要目的是管理定时任务，暂定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xxl-job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日志打印的规范、日志采集，链路追踪框架的使用以及集成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选型以及使用规范：暂定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RocketMQ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，使用需经架构评审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框架开发规范以及最佳实践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530" y="3946525"/>
            <a:ext cx="8236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第一轮优化：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分布式调度组件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XXL-JOB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的引入，定时任务模块的拆分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logback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中集成调用链追踪中的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trace-id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span-id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，引入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TLog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项目优化目标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13055" y="1789430"/>
            <a:ext cx="508571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项目pom依赖拆解、优化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构建定时任务框架xxl-job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日志框架选型，需要支持链路跟踪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分布式id（是否需要替换），大批量数据插入时，需要保证良好性能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接口幂等性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对接外部接口时的重试机制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数据库分表、分区 -- sharding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构建消息队列 rocket-mq、kafka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各个工程定位和拆分，如：定时任务需要一个独立工程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认证、授权、权限管理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规范多线程的接入和使用方式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分布式事务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5160" y="1898650"/>
            <a:ext cx="62337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跟企微的对接，逻辑迁移到 scrm-public 项目，作为一个SDK引入使用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项目中的所有定时任务逐步迁移到 bpdp-job工程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010" y="1133475"/>
            <a:ext cx="20104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技术优化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5160" y="1124585"/>
            <a:ext cx="20104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业务优化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架构优化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4030" y="1102995"/>
            <a:ext cx="104362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服务框架迁移问题 - Dubbo -&gt; Spring Cloud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整体替换，一边迁移，一边迭代，全部重构完成后切换到Spring Cloud技术栈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存在中间状态，分布替换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服务分层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采用DDD的方式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优化传统的三层架构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TSF还是用我们的框架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费用问题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中间件支持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组件支持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运维支持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TSF的使用上遇到的问题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36905" y="1466215"/>
            <a:ext cx="11137900" cy="4926965"/>
          </a:xfrm>
          <a:prstGeom prst="roundRect">
            <a:avLst>
              <a:gd name="adj" fmla="val 2353"/>
            </a:avLst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Dubbo </a:t>
            </a:r>
            <a:r>
              <a:rPr lang="zh-CN" altLang="en-US" sz="2800" dirty="0"/>
              <a:t>架构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317115" y="3543300"/>
            <a:ext cx="1485265" cy="592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50000"/>
              </a:lnSpc>
              <a:buNone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RPC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7285" y="2202180"/>
            <a:ext cx="1503045" cy="6292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02000" y="2202180"/>
            <a:ext cx="1503045" cy="62928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元数据中心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86375" y="1786890"/>
            <a:ext cx="6137910" cy="4072255"/>
          </a:xfrm>
          <a:prstGeom prst="roundRect">
            <a:avLst>
              <a:gd name="adj" fmla="val 422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44820" y="3524885"/>
            <a:ext cx="1503045" cy="6292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7285" y="4867910"/>
            <a:ext cx="1503045" cy="62928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02000" y="4867910"/>
            <a:ext cx="1503045" cy="62928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监控中心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500620" y="2326640"/>
            <a:ext cx="1471930" cy="528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1. Dubbo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00620" y="3526790"/>
            <a:ext cx="1471295" cy="528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2. Spring Boot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500620" y="4923790"/>
            <a:ext cx="1471295" cy="528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3. Spring Cloud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73210" y="2431415"/>
            <a:ext cx="19291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本身支持配置中心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78595" y="3410585"/>
            <a:ext cx="2118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不支持配置中心，但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可适配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3210" y="4728210"/>
            <a:ext cx="2118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工程中可集成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Config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，从而具备配置中心的能力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2540" y="970915"/>
            <a:ext cx="6856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https://dubbo.apache.org/zh/docsv2.7/dev/design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迁移方案</a:t>
            </a:r>
            <a:r>
              <a:rPr lang="en-US" altLang="zh-CN" sz="2800" dirty="0"/>
              <a:t> - </a:t>
            </a:r>
            <a:r>
              <a:rPr lang="zh-CN" altLang="en-US" sz="2800" dirty="0"/>
              <a:t>一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25475" y="4202430"/>
            <a:ext cx="1196340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partner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6745" y="5838190"/>
            <a:ext cx="1195705" cy="54165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partner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46325" y="5838190"/>
            <a:ext cx="137477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5140" y="5812155"/>
            <a:ext cx="1353820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43955" y="5812155"/>
            <a:ext cx="137604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44010" y="2407285"/>
            <a:ext cx="4965065" cy="5930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gw-console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4840" y="2407285"/>
            <a:ext cx="2903220" cy="5930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Gateway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350" y="1191895"/>
            <a:ext cx="11250930" cy="5930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Kong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37435" y="4202430"/>
            <a:ext cx="1384300" cy="54165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12285" y="4202430"/>
            <a:ext cx="1336675" cy="54165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common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39510" y="4194175"/>
            <a:ext cx="1346200" cy="54165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6110" y="4744085"/>
            <a:ext cx="119634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partner-client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33875" y="3000375"/>
            <a:ext cx="1314450" cy="4483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marketing-client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69000" y="3000375"/>
            <a:ext cx="1317625" cy="4648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07300" y="3017520"/>
            <a:ext cx="1268730" cy="447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53690" y="6379845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96155" y="6353810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80530" y="6353810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183880" y="4202430"/>
            <a:ext cx="925195" cy="541655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596755" y="2123440"/>
            <a:ext cx="2295525" cy="4528185"/>
          </a:xfrm>
          <a:prstGeom prst="roundRect">
            <a:avLst>
              <a:gd name="adj" fmla="val 5554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222865" y="5812155"/>
            <a:ext cx="1090295" cy="515620"/>
          </a:xfrm>
          <a:prstGeom prst="roundRect">
            <a:avLst>
              <a:gd name="adj" fmla="val 1470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60915" y="2471420"/>
            <a:ext cx="1725295" cy="515620"/>
          </a:xfrm>
          <a:prstGeom prst="roundRect">
            <a:avLst>
              <a:gd name="adj" fmla="val 1470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0128885" y="3947160"/>
            <a:ext cx="127762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ESB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121900" y="4497070"/>
            <a:ext cx="1284605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feign-client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132445" y="5812155"/>
            <a:ext cx="92519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16560" y="3502660"/>
            <a:ext cx="8886825" cy="1494790"/>
          </a:xfrm>
          <a:prstGeom prst="roundRect">
            <a:avLst>
              <a:gd name="adj" fmla="val 65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35610" y="5328285"/>
            <a:ext cx="8867775" cy="1323340"/>
          </a:xfrm>
          <a:prstGeom prst="roundRect">
            <a:avLst>
              <a:gd name="adj" fmla="val 88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596755" y="2303145"/>
            <a:ext cx="2295525" cy="4348480"/>
          </a:xfrm>
          <a:prstGeom prst="roundRect">
            <a:avLst>
              <a:gd name="adj" fmla="val 5554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迁移方案</a:t>
            </a:r>
            <a:r>
              <a:rPr lang="en-US" altLang="zh-CN" sz="2800" dirty="0"/>
              <a:t> - </a:t>
            </a:r>
            <a:r>
              <a:rPr lang="zh-CN" altLang="en-US" sz="2800" dirty="0"/>
              <a:t>二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51510" y="3716020"/>
            <a:ext cx="1196340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partner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1510" y="5612765"/>
            <a:ext cx="119570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partner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46960" y="5638800"/>
            <a:ext cx="1343660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3380" y="5612765"/>
            <a:ext cx="1319530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42660" y="5612765"/>
            <a:ext cx="119951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93665" y="2432685"/>
            <a:ext cx="4109720" cy="5930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gw-console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16560" y="2432685"/>
            <a:ext cx="3935730" cy="5930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Gateway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16560" y="1191260"/>
            <a:ext cx="11475720" cy="593090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Kong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06955" y="3716020"/>
            <a:ext cx="138430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marketing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66235" y="3716020"/>
            <a:ext cx="1336675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common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91225" y="3716020"/>
            <a:ext cx="134620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2145" y="4257675"/>
            <a:ext cx="119634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partner-client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15845" y="4257675"/>
            <a:ext cx="1376045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marketing-client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49725" y="4231640"/>
            <a:ext cx="1362075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91225" y="4231640"/>
            <a:ext cx="1362075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260" y="6198235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578350" y="6172200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438900" y="6172200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72820" y="6181090"/>
            <a:ext cx="495300" cy="3282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222865" y="5638800"/>
            <a:ext cx="1090295" cy="515620"/>
          </a:xfrm>
          <a:prstGeom prst="roundRect">
            <a:avLst>
              <a:gd name="adj" fmla="val 1470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60915" y="2471420"/>
            <a:ext cx="1725295" cy="515620"/>
          </a:xfrm>
          <a:prstGeom prst="roundRect">
            <a:avLst>
              <a:gd name="adj" fmla="val 1470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0128885" y="3707765"/>
            <a:ext cx="127762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ESB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121900" y="4257675"/>
            <a:ext cx="1284605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feign-client</a:t>
            </a:r>
            <a:endParaRPr lang="en-US" altLang="zh-CN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012430" y="3978910"/>
            <a:ext cx="92519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957185" y="5630545"/>
            <a:ext cx="925195" cy="54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迁移步骤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287905" y="1143000"/>
            <a:ext cx="6650355" cy="5416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TSF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、组件、分层的方案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11825" y="3014345"/>
            <a:ext cx="322580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华阳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07785" y="3962400"/>
            <a:ext cx="2529840" cy="5416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改造华阳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825" y="2066290"/>
            <a:ext cx="3225800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common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服务试点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13305" y="2066290"/>
            <a:ext cx="2967990" cy="5416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框架与分层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8470" y="1118235"/>
            <a:ext cx="1341755" cy="54165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8470" y="2066290"/>
            <a:ext cx="1341755" cy="54165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3870" y="3014345"/>
            <a:ext cx="1341755" cy="54165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87905" y="3014345"/>
            <a:ext cx="2967355" cy="5416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构建所有服务的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1965" y="3960495"/>
            <a:ext cx="1341755" cy="55054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7905" y="3960495"/>
            <a:ext cx="3763010" cy="5511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服务中的变动小的功能迁移到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服务中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80%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405620" y="3960495"/>
            <a:ext cx="2423160" cy="1542415"/>
          </a:xfrm>
          <a:prstGeom prst="roundRect">
            <a:avLst>
              <a:gd name="adj" fmla="val 728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迭代中，如果对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服务有影响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同步修改到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服务中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1965" y="4994910"/>
            <a:ext cx="1341755" cy="55054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86000" y="4977765"/>
            <a:ext cx="6651625" cy="5511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在某一轮迭代中，全部在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中开发，将剩余的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服务，全部迁移到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服务中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3870" y="5954395"/>
            <a:ext cx="1341755" cy="550545"/>
          </a:xfrm>
          <a:prstGeom prst="roundRect">
            <a:avLst>
              <a:gd name="adj" fmla="val 138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第六步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7905" y="5937250"/>
            <a:ext cx="6649720" cy="5511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在外层网关中去掉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服务的路由，所有流量走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网关，到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服务中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5620" y="3014345"/>
            <a:ext cx="2422525" cy="5422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在外层网关中接入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405620" y="2068195"/>
            <a:ext cx="2422525" cy="5422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Coud Gateway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网关服务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4487545" y="5245100"/>
            <a:ext cx="6922135" cy="1448435"/>
          </a:xfrm>
          <a:prstGeom prst="roundRect">
            <a:avLst>
              <a:gd name="adj" fmla="val 103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软件架构模式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93750" y="2253615"/>
            <a:ext cx="1460500" cy="2200910"/>
          </a:xfrm>
          <a:prstGeom prst="roundRect">
            <a:avLst>
              <a:gd name="adj" fmla="val 96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25210" y="3538220"/>
            <a:ext cx="2002790" cy="1167765"/>
          </a:xfrm>
          <a:prstGeom prst="roundRect">
            <a:avLst>
              <a:gd name="adj" fmla="val 1288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事务、数据层聚合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102725" y="3710305"/>
            <a:ext cx="1938655" cy="7924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65170" y="1626235"/>
            <a:ext cx="1468755" cy="3077845"/>
          </a:xfrm>
          <a:prstGeom prst="roundRect">
            <a:avLst>
              <a:gd name="adj" fmla="val 9843"/>
            </a:avLst>
          </a:prstGeom>
          <a:ln w="1905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Biz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聚合层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84900" y="1695450"/>
            <a:ext cx="2002155" cy="764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Feign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27365" y="511175"/>
            <a:ext cx="386969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缓存放在哪层处理？（</a:t>
            </a:r>
            <a:r>
              <a:rPr lang="en-US" alt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BFF, Service</a:t>
            </a: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分布式事务在哪里处理？</a:t>
            </a:r>
            <a:r>
              <a:rPr lang="en-US" alt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(BFF)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037320" y="1677035"/>
            <a:ext cx="2002155" cy="764540"/>
          </a:xfrm>
          <a:prstGeom prst="roundRect">
            <a:avLst/>
          </a:prstGeom>
          <a:ln w="19050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Feign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2603500" y="2705735"/>
            <a:ext cx="365760" cy="2679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19560000">
            <a:off x="4951095" y="2428240"/>
            <a:ext cx="1025525" cy="2844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560000">
            <a:off x="4986655" y="3253740"/>
            <a:ext cx="969645" cy="3213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480945" y="4147185"/>
            <a:ext cx="3372485" cy="2324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8451850" y="3981450"/>
            <a:ext cx="365760" cy="2679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9493250" y="5815965"/>
            <a:ext cx="1393825" cy="5467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p>
            <a:pPr indent="0" algn="ctr" fontAlgn="ctr">
              <a:lnSpc>
                <a:spcPct val="150000"/>
              </a:lnSpc>
              <a:buNone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MQ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消费服务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92670" y="5842635"/>
            <a:ext cx="1395730" cy="5200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p>
            <a:pPr indent="0" algn="ctr" fontAlgn="ctr">
              <a:lnSpc>
                <a:spcPct val="150000"/>
              </a:lnSpc>
              <a:buNone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定时任务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85030" y="5375910"/>
            <a:ext cx="13741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独立服务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127625" y="5850255"/>
            <a:ext cx="1560195" cy="511810"/>
          </a:xfrm>
          <a:prstGeom prst="roundRect">
            <a:avLst>
              <a:gd name="adj" fmla="val 96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6115" y="5245100"/>
            <a:ext cx="2941320" cy="1336675"/>
          </a:xfrm>
          <a:prstGeom prst="roundRect">
            <a:avLst>
              <a:gd name="adj" fmla="val 9330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015" y="5318760"/>
            <a:ext cx="13023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2810" y="5901055"/>
            <a:ext cx="1042035" cy="357505"/>
          </a:xfrm>
          <a:prstGeom prst="roundRect">
            <a:avLst>
              <a:gd name="adj" fmla="val 96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3310" y="5909310"/>
            <a:ext cx="1042035" cy="357505"/>
          </a:xfrm>
          <a:prstGeom prst="roundRect">
            <a:avLst>
              <a:gd name="adj" fmla="val 96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500" y="103441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三层架构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518025" cy="527050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软件架构模式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4500" y="1034415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腾讯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TSF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4270" y="1212850"/>
            <a:ext cx="6581775" cy="939165"/>
          </a:xfrm>
          <a:prstGeom prst="roundRect">
            <a:avLst>
              <a:gd name="adj" fmla="val 11832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12365" y="3674745"/>
            <a:ext cx="3950970" cy="2909570"/>
          </a:xfrm>
          <a:prstGeom prst="roundRect">
            <a:avLst>
              <a:gd name="adj" fmla="val 482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04330" y="3674745"/>
            <a:ext cx="2212975" cy="774700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 anchorCtr="0"/>
          <a:p>
            <a:pPr indent="0" algn="ctr" fontAlgn="ctr">
              <a:lnSpc>
                <a:spcPct val="150000"/>
              </a:lnSpc>
              <a:buNone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Dependency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依赖层</a:t>
            </a:r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04940" y="1352550"/>
            <a:ext cx="1771650" cy="6261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Interfaces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Feign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36645" y="1349375"/>
            <a:ext cx="1503045" cy="6292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Restapi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13635" y="2389505"/>
            <a:ext cx="6581140" cy="63754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04330" y="5431155"/>
            <a:ext cx="2229485" cy="63754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12365" y="3772535"/>
            <a:ext cx="2075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Domain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98115" y="5431155"/>
            <a:ext cx="3396615" cy="664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仓储层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14270" y="1286510"/>
            <a:ext cx="1146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适配层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231255" y="5682615"/>
            <a:ext cx="373380" cy="1822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4319270" y="3132455"/>
            <a:ext cx="337185" cy="36449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7452360" y="3168650"/>
            <a:ext cx="337185" cy="36449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689860" y="4323715"/>
            <a:ext cx="3396615" cy="664210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14270" y="2451735"/>
            <a:ext cx="2075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应用服务层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/>
          <p:nvPr>
            <p:custDataLst>
              <p:tags r:id="rId1"/>
            </p:custDataLst>
          </p:nvPr>
        </p:nvGraphicFramePr>
        <p:xfrm>
          <a:off x="9175750" y="5394325"/>
          <a:ext cx="1781175" cy="71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/>
                <a:gridCol w="1182370"/>
              </a:tblGrid>
              <a:tr h="344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持久化对象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2"/>
            </p:custDataLst>
          </p:nvPr>
        </p:nvGraphicFramePr>
        <p:xfrm>
          <a:off x="9311640" y="1272540"/>
          <a:ext cx="2245995" cy="7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15"/>
                <a:gridCol w="1490980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0259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数据传输对象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3"/>
            </p:custDataLst>
          </p:nvPr>
        </p:nvGraphicFramePr>
        <p:xfrm>
          <a:off x="163195" y="4293870"/>
          <a:ext cx="2137410" cy="72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1418590"/>
              </a:tblGrid>
              <a:tr h="351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211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数据传输对象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241925" y="2582545"/>
            <a:ext cx="15195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  &lt;---&gt;  DO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72085" y="2346325"/>
          <a:ext cx="2137410" cy="72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1418590"/>
              </a:tblGrid>
              <a:tr h="351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211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数据传输对象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9175750" y="3666490"/>
          <a:ext cx="2245995" cy="7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15"/>
                <a:gridCol w="1490980"/>
              </a:tblGrid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20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数据传输对象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开发规范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88035" y="2965450"/>
            <a:ext cx="8236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线程池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模块中的工具类中定义线程池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增加线程池的监控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035" y="1231900"/>
            <a:ext cx="8236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dal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不要让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穿透到其他模块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无论什么接口，都要定义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response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来使用，不能直接用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全局使用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035" y="4812030"/>
            <a:ext cx="8236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枚举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模块中的工具类中定义枚举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不要太多，管理混乱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zh-CN" altLang="en-US" sz="2800" dirty="0"/>
              <a:t>预留</a:t>
            </a:r>
            <a:r>
              <a:rPr lang="zh-CN" altLang="en-US" sz="2800" dirty="0" smtClean="0"/>
              <a:t>页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Dubbo </a:t>
            </a:r>
            <a:r>
              <a:rPr lang="zh-CN" altLang="en-US" sz="2800" dirty="0"/>
              <a:t>框架集成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74040" y="1193800"/>
          <a:ext cx="10923270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50"/>
                <a:gridCol w="3095625"/>
                <a:gridCol w="5319395"/>
              </a:tblGrid>
              <a:tr h="372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org.apache.dubbo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dubbo-spring-boot-starter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SpringBoot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插件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org.apache.dubbo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dubbo-registry-*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的注册中心组件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40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org.apache.dubbo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dubbo-configcenter-*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的配置中心组件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org.apache.dubbo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dubbo-metadata-report-*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的元数据中心组件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org.springframework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spring-context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Spring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的组件包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org.springframework.boot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spring-boot-starter-*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Spring Boot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的组件包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org.springframework.cloud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spring-cloud-starter-*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的组件包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com.alibaba.cloud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spring-cloud-starter-alibaba-*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 Alibaba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实现了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的规范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com.alibaba.cloud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spring-cloud-starter-dubbo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 Alibaba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扩展了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，并提供和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集成的能力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289" y="255441"/>
            <a:ext cx="3724589" cy="526948"/>
          </a:xfrm>
        </p:spPr>
        <p:txBody>
          <a:bodyPr/>
          <a:lstStyle/>
          <a:p>
            <a:r>
              <a:rPr lang="en-US" altLang="zh-CN" sz="2800" dirty="0"/>
              <a:t>macula-framework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97840" y="1971675"/>
            <a:ext cx="5401945" cy="4503420"/>
          </a:xfrm>
          <a:prstGeom prst="roundRect">
            <a:avLst>
              <a:gd name="adj" fmla="val 15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2450" y="2032635"/>
            <a:ext cx="1828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macula-boot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313170" y="2007235"/>
            <a:ext cx="5386705" cy="4467860"/>
          </a:xfrm>
          <a:prstGeom prst="roundRect">
            <a:avLst>
              <a:gd name="adj" fmla="val 198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6515" y="2036445"/>
            <a:ext cx="18935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macula-cloud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6130" y="2658745"/>
            <a:ext cx="163957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macula-boot-api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17215" y="2658745"/>
            <a:ext cx="1830705" cy="4095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88455" y="664845"/>
            <a:ext cx="4445000" cy="1014730"/>
          </a:xfrm>
          <a:prstGeom prst="roundRect">
            <a:avLst>
              <a:gd name="adj" fmla="val 293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88455" y="706120"/>
            <a:ext cx="17843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macula-parent</a:t>
            </a:r>
            <a:endParaRPr lang="en-US" altLang="zh-CN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77240" y="3589655"/>
            <a:ext cx="163957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6130" y="4516755"/>
            <a:ext cx="163957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17215" y="3444875"/>
            <a:ext cx="2459355" cy="645795"/>
          </a:xfrm>
          <a:prstGeom prst="roundRect">
            <a:avLst>
              <a:gd name="adj" fmla="val 1248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security-oauth2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OAuth2 ResourceServer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17215" y="4412615"/>
            <a:ext cx="2459355" cy="619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security-web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 Web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77240" y="5497195"/>
            <a:ext cx="2759075" cy="6464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macula-boot-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SpringMVC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一些配置）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65010" y="1166495"/>
            <a:ext cx="39401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依赖管理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类似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spring-boot-starter-parent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88455" y="2906395"/>
            <a:ext cx="2021840" cy="4095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cloud-dubbo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220835" y="2906395"/>
            <a:ext cx="2021840" cy="4095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cloud-nacos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模块分析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8455" y="3448050"/>
            <a:ext cx="2306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Dubbo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依赖包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Dubbo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自定义过滤器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21140" y="3448050"/>
            <a:ext cx="2478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Nacos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注册中心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Cloud Nacos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配置中心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88455" y="5133340"/>
            <a:ext cx="48755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的框架为什么要依赖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的组件？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实际开发，并不需要与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Spring Cloud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进行协议适配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框架提供的依赖粒度比较粗，想要单独依赖某个组件该怎么办？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比如未用到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作注册中心，只想依赖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配置中心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88455" y="4412615"/>
            <a:ext cx="2021840" cy="4095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cloud-sentinel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使用指南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54800" y="1034415"/>
            <a:ext cx="51415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p"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Samples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中的示例工程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 macula-samples-dubbo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6110" y="1852295"/>
            <a:ext cx="2874010" cy="4465320"/>
          </a:xfrm>
          <a:prstGeom prst="roundRect">
            <a:avLst>
              <a:gd name="adj" fmla="val 1293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917700"/>
            <a:ext cx="18935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工程依赖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36955" y="2751455"/>
            <a:ext cx="202184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cloud-dubbo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27430" y="4533265"/>
            <a:ext cx="202184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cloud-nacos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27430" y="3642360"/>
            <a:ext cx="202184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macula-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cloud-sentinel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91660" y="1852295"/>
            <a:ext cx="7271385" cy="4465320"/>
          </a:xfrm>
          <a:prstGeom prst="roundRect">
            <a:avLst>
              <a:gd name="adj" fmla="val 1293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91660" y="1917700"/>
            <a:ext cx="23863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关键配置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32960" y="2614295"/>
            <a:ext cx="648398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配置：国际化，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51375" y="4328160"/>
            <a:ext cx="648398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Macula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以及一些公共配置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51375" y="5236845"/>
            <a:ext cx="648398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配置：注册中心、协议，包扫描等配置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32960" y="3461385"/>
            <a:ext cx="6483985" cy="409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配置：包含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限流等配置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使用的存在的问题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90" y="1558925"/>
            <a:ext cx="1077722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Idea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中macula-framework-build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-${revision}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找不到的问题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框架采用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${revision}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的方式来统一管理版本，利用flatten-maven-plugin插件在打包时替换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${revision}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中的版本号，但是在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macula-framework-build-4.0.0-SNAPSHOT.pom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文件中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version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${revision}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未被替换，导致在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构建出错，但不影响正常使用。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解决方案：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需要手动修改仓库最终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pom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文件中版本号，或在框架层面解决该问题，并重新发布版本。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9165" y="4092575"/>
            <a:ext cx="5803265" cy="249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使用的存在的问题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760" y="1650365"/>
            <a:ext cx="104501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框架只提供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注册中心的实现，并且是采用与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SpringCloud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注册中心兼容的集成方式。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无限极项目因为历史原因使用的是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作为注册中心，框架层面并没有提供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的集成，项目无法使用框架本身的依赖来进行开发。如果自行加入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的依赖，需要排除掉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的依赖，会给开发人员带来心智上的负担。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无限极项目需要依赖配置中心，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框架虽然提供了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Nacos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配置中心的依赖，但并未给出集成方式，而且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项目集成配置中心有多种方案，此处给开发人员带来不少困惑，项目本身集成配置中心方式就显得有些乱。好多小伙伴表示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、注册中心、配置中心等混在一起，搞不明白。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框架增加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注册中心的依赖与集成方案，并去掉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注册中心的依赖，防止造成混乱。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框架提供配置中心的依赖与集成方案，并且给出示例与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Nacos Config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的配置详情，方便开发人员使用。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如果不需要让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打通，单纯依赖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 Spring Boot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的依赖就行。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Cloud Alibabba Dubbo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的集成方案可以单独提供，这样能减少开发人员的心智负担。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使用的存在的问题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90" y="1786890"/>
            <a:ext cx="1077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框架未提供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的集成方案，以及类似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 Plus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框架的集成方案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无限极项目目前采用的是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框架来开发，并未采用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JPA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来开发。目前国内项目开发中，依然是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占据主流，为了方便研发人员，提供研发效率，甚至需要集成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 Plus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这样的第三方框架来进一步提高生产力。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的集成方案，并且对一些通用的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给默认的实现与参数的配置。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框架提供类似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 Plus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这样第三方的简化开发的工具，提高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的开发效率。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框架提供方便的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Mybatis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代码生成器功能，方便生成实体类、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Mapper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的配置。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还有类似多数据源配置、分库分表方案等，在框架中都未看到实现，但在实际开发中会有需要的。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4495" y="255270"/>
            <a:ext cx="4025265" cy="527050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macula-framework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432094" y="370655"/>
            <a:ext cx="68239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76" y="370655"/>
            <a:ext cx="1276066" cy="41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6"/>
          <p:cNvCxnSpPr/>
          <p:nvPr/>
        </p:nvCxnSpPr>
        <p:spPr>
          <a:xfrm>
            <a:off x="1674289" y="782389"/>
            <a:ext cx="36289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6860" y="965200"/>
            <a:ext cx="2177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使用的存在的问题</a:t>
            </a:r>
            <a:endParaRPr lang="zh-CN" altLang="en-US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90" y="1786890"/>
            <a:ext cx="1029525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框架未提供软件分层的规范约束，命名规则，以及一些基线标准，防止软件架构走向混乱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软件分层结构是架构稳定的基石，尤其对于不同业务类型的项目，基本的技术模块分层，模块与模块之间的依赖关系，接口的调用关系，各类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的定义与转换，以及不同类型的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DTO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应该放在哪一层。在实际的开发过程中，如不给出很好的方案，开发人员会自由发挥，长此以往会造成项目代码混乱，各种写法五花八门，架构逐渐走向混乱。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框架从设计层面，定义清楚不同类型的项目的软件分层方式，以及模块的命名规则。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框架提供脚手架工具来自动生成项目框架，固化项目分层以及分层的粒度，模块与模块的依赖关系、调用关系。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框架提供基本的类命名规范，前缀与后缀，各层的类的命名，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 API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接口的命名规范等。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Code Review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规范来帮助技术管理者来维护项目架构的稳定性。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af16193-613e-44ea-8e5f-b8a704876a79}"/>
  <p:tag name="TABLE_ENDDRAG_ORIGIN_RECT" val="860*437"/>
  <p:tag name="TABLE_ENDDRAG_RECT" val="45*84*860*437"/>
</p:tagLst>
</file>

<file path=ppt/tags/tag2.xml><?xml version="1.0" encoding="utf-8"?>
<p:tagLst xmlns:p="http://schemas.openxmlformats.org/presentationml/2006/main">
  <p:tag name="KSO_WM_UNIT_PLACING_PICTURE_USER_VIEWPORT" val="{&quot;height&quot;:3948,&quot;width&quot;:9168}"/>
</p:tagLst>
</file>

<file path=ppt/tags/tag3.xml><?xml version="1.0" encoding="utf-8"?>
<p:tagLst xmlns:p="http://schemas.openxmlformats.org/presentationml/2006/main">
  <p:tag name="KSO_WM_UNIT_TABLE_BEAUTIFY" val="smartTable{aae0a66d-aaf4-4889-b4c9-0585f13b9781}"/>
  <p:tag name="TABLE_ENDDRAG_ORIGIN_RECT" val="140*47"/>
  <p:tag name="TABLE_ENDDRAG_RECT" val="783*423*140*47"/>
</p:tagLst>
</file>

<file path=ppt/tags/tag4.xml><?xml version="1.0" encoding="utf-8"?>
<p:tagLst xmlns:p="http://schemas.openxmlformats.org/presentationml/2006/main">
  <p:tag name="KSO_WM_UNIT_TABLE_BEAUTIFY" val="smartTable{aaf16193-613e-44ea-8e5f-b8a704876a79}"/>
  <p:tag name="TABLE_ENDDRAG_ORIGIN_RECT" val="176*61"/>
  <p:tag name="TABLE_ENDDRAG_RECT" val="710*101*176*61"/>
</p:tagLst>
</file>

<file path=ppt/tags/tag5.xml><?xml version="1.0" encoding="utf-8"?>
<p:tagLst xmlns:p="http://schemas.openxmlformats.org/presentationml/2006/main">
  <p:tag name="KSO_WM_UNIT_TABLE_BEAUTIFY" val="smartTable{18da78a2-e176-48ef-96e7-78cc33d4a2dc}"/>
  <p:tag name="TABLE_ENDDRAG_ORIGIN_RECT" val="168*56"/>
  <p:tag name="TABLE_ENDDRAG_RECT" val="-18*335*168*56"/>
</p:tagLst>
</file>

<file path=ppt/tags/tag6.xml><?xml version="1.0" encoding="utf-8"?>
<p:tagLst xmlns:p="http://schemas.openxmlformats.org/presentationml/2006/main">
  <p:tag name="KSO_WM_UNIT_TABLE_BEAUTIFY" val="smartTable{505a9070-eb41-4927-ad3c-4743201b18ed}"/>
  <p:tag name="TABLE_ENDDRAG_ORIGIN_RECT" val="168*56"/>
  <p:tag name="TABLE_ENDDRAG_RECT" val="-18*335*168*56"/>
</p:tagLst>
</file>

<file path=ppt/tags/tag7.xml><?xml version="1.0" encoding="utf-8"?>
<p:tagLst xmlns:p="http://schemas.openxmlformats.org/presentationml/2006/main">
  <p:tag name="KSO_WM_UNIT_TABLE_BEAUTIFY" val="smartTable{15e25182-841f-4427-aa68-60ed6e2a7050}"/>
  <p:tag name="TABLE_ENDDRAG_ORIGIN_RECT" val="176*56"/>
  <p:tag name="TABLE_ENDDRAG_RECT" val="722*288*176*5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7034</Words>
  <Application>WPS 演示</Application>
  <PresentationFormat>自定义</PresentationFormat>
  <Paragraphs>773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等线</vt:lpstr>
      <vt:lpstr>Calibri Light</vt:lpstr>
      <vt:lpstr>Office 主题</vt:lpstr>
      <vt:lpstr>PowerPoint 演示文稿</vt:lpstr>
      <vt:lpstr>Dubbo 架构</vt:lpstr>
      <vt:lpstr>Dubbo 框架集成</vt:lpstr>
      <vt:lpstr>macula-framework</vt:lpstr>
      <vt:lpstr>macula-framework</vt:lpstr>
      <vt:lpstr>macula-framework</vt:lpstr>
      <vt:lpstr>macula-framework</vt:lpstr>
      <vt:lpstr>macula-framework</vt:lpstr>
      <vt:lpstr>macula-framework</vt:lpstr>
      <vt:lpstr>macula-framework</vt:lpstr>
      <vt:lpstr>Dubbo框架 - 集成方案</vt:lpstr>
      <vt:lpstr>Dubbo框架 - 集成方案</vt:lpstr>
      <vt:lpstr>Dubbo框架 - 集成方案</vt:lpstr>
      <vt:lpstr>软件架构分层</vt:lpstr>
      <vt:lpstr>软件架构分层</vt:lpstr>
      <vt:lpstr>软件架构分层</vt:lpstr>
      <vt:lpstr>技术优化 - 第一轮</vt:lpstr>
      <vt:lpstr>项目优化目标</vt:lpstr>
      <vt:lpstr>架构优化</vt:lpstr>
      <vt:lpstr>迁移方案 - 一</vt:lpstr>
      <vt:lpstr>迁移方案 - 二</vt:lpstr>
      <vt:lpstr>迁移步骤</vt:lpstr>
      <vt:lpstr>软件架构模式</vt:lpstr>
      <vt:lpstr>软件架构模式</vt:lpstr>
      <vt:lpstr>开发规范</vt:lpstr>
      <vt:lpstr>预留页</vt:lpstr>
      <vt:lpstr>PowerPoint 演示文稿</vt:lpstr>
    </vt:vector>
  </TitlesOfParts>
  <Company>dossp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xs gao</dc:creator>
  <cp:lastModifiedBy>囊子</cp:lastModifiedBy>
  <cp:revision>2738</cp:revision>
  <dcterms:created xsi:type="dcterms:W3CDTF">2017-02-23T06:28:00Z</dcterms:created>
  <dcterms:modified xsi:type="dcterms:W3CDTF">2021-12-08T10:23:36Z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F857B5BD9FBC41FB89906809EBE1D0F9</vt:lpwstr>
  </property>
  <property fmtid="{D5CDD505-2E9C-101B-9397-08002B2CF9AE}" pid="3" name="KSOProductBuildVer">
    <vt:lpwstr>2052-11.1.0.11115</vt:lpwstr>
  </property>
</Properties>
</file>