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41" r:id="rId2"/>
    <p:sldId id="340" r:id="rId3"/>
    <p:sldId id="342" r:id="rId4"/>
    <p:sldId id="343" r:id="rId5"/>
    <p:sldId id="344" r:id="rId6"/>
    <p:sldId id="345" r:id="rId7"/>
    <p:sldId id="346" r:id="rId8"/>
    <p:sldId id="347" r:id="rId9"/>
    <p:sldId id="348" r:id="rId10"/>
    <p:sldId id="349" r:id="rId11"/>
    <p:sldId id="350" r:id="rId12"/>
    <p:sldId id="352" r:id="rId13"/>
    <p:sldId id="351" r:id="rId14"/>
    <p:sldId id="353" r:id="rId15"/>
    <p:sldId id="354" r:id="rId16"/>
    <p:sldId id="355" r:id="rId17"/>
    <p:sldId id="356" r:id="rId18"/>
    <p:sldId id="358" r:id="rId19"/>
    <p:sldId id="359" r:id="rId20"/>
    <p:sldId id="360" r:id="rId21"/>
    <p:sldId id="361" r:id="rId22"/>
    <p:sldId id="362" r:id="rId23"/>
    <p:sldId id="364" r:id="rId24"/>
    <p:sldId id="365" r:id="rId25"/>
    <p:sldId id="366" r:id="rId26"/>
    <p:sldId id="367" r:id="rId27"/>
    <p:sldId id="368" r:id="rId28"/>
    <p:sldId id="369" r:id="rId29"/>
    <p:sldId id="370" r:id="rId30"/>
    <p:sldId id="371" r:id="rId31"/>
    <p:sldId id="372" r:id="rId32"/>
    <p:sldId id="376" r:id="rId33"/>
    <p:sldId id="373" r:id="rId34"/>
    <p:sldId id="374" r:id="rId35"/>
    <p:sldId id="375" r:id="rId36"/>
    <p:sldId id="377" r:id="rId37"/>
    <p:sldId id="378" r:id="rId38"/>
    <p:sldId id="379" r:id="rId39"/>
    <p:sldId id="380" r:id="rId40"/>
    <p:sldId id="381" r:id="rId41"/>
    <p:sldId id="382" r:id="rId42"/>
    <p:sldId id="383" r:id="rId43"/>
    <p:sldId id="384" r:id="rId44"/>
    <p:sldId id="385" r:id="rId45"/>
    <p:sldId id="386" r:id="rId46"/>
    <p:sldId id="387" r:id="rId47"/>
    <p:sldId id="389" r:id="rId48"/>
    <p:sldId id="390" r:id="rId49"/>
    <p:sldId id="391" r:id="rId50"/>
    <p:sldId id="393" r:id="rId51"/>
    <p:sldId id="394" r:id="rId52"/>
    <p:sldId id="395" r:id="rId53"/>
    <p:sldId id="396" r:id="rId54"/>
    <p:sldId id="398" r:id="rId55"/>
    <p:sldId id="409" r:id="rId56"/>
    <p:sldId id="410" r:id="rId57"/>
    <p:sldId id="411" r:id="rId58"/>
    <p:sldId id="413" r:id="rId59"/>
    <p:sldId id="414" r:id="rId60"/>
    <p:sldId id="415" r:id="rId61"/>
    <p:sldId id="416" r:id="rId62"/>
    <p:sldId id="417" r:id="rId63"/>
    <p:sldId id="418" r:id="rId64"/>
    <p:sldId id="419" r:id="rId65"/>
  </p:sldIdLst>
  <p:sldSz cx="9144000" cy="6858000" type="screen4x3"/>
  <p:notesSz cx="7023100" cy="93091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93366" autoAdjust="0"/>
  </p:normalViewPr>
  <p:slideViewPr>
    <p:cSldViewPr>
      <p:cViewPr varScale="1">
        <p:scale>
          <a:sx n="69" d="100"/>
          <a:sy n="69" d="100"/>
        </p:scale>
        <p:origin x="1542" y="60"/>
      </p:cViewPr>
      <p:guideLst>
        <p:guide orient="horz"/>
        <p:guide pos="5472"/>
      </p:guideLst>
    </p:cSldViewPr>
  </p:slideViewPr>
  <p:notesTextViewPr>
    <p:cViewPr>
      <p:scale>
        <a:sx n="1" d="1"/>
        <a:sy n="1" d="1"/>
      </p:scale>
      <p:origin x="0" y="0"/>
    </p:cViewPr>
  </p:notesTextViewPr>
  <p:sorterViewPr>
    <p:cViewPr>
      <p:scale>
        <a:sx n="100" d="100"/>
        <a:sy n="100" d="100"/>
      </p:scale>
      <p:origin x="0" y="8142"/>
    </p:cViewPr>
  </p:sorterViewPr>
  <p:notesViewPr>
    <p:cSldViewPr>
      <p:cViewPr varScale="1">
        <p:scale>
          <a:sx n="51" d="100"/>
          <a:sy n="51" d="100"/>
        </p:scale>
        <p:origin x="-2668" y="-9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12/27/2019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12/27/2019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12/27/2019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manazzi@live.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translate.googleusercontent.com/translate_c?depth=1&amp;hl=es&amp;prev=search&amp;rurl=translate.google.com.ar&amp;sl=en&amp;sp=nmt4&amp;u=https://www.tutorialsteacher.com/ioc/dependency-injection&amp;xid=17259,15700022,15700186,15700190,15700256,15700259,15700262,15700265&amp;usg=ALkJrhiSoOIEG-Qfl5ZY98ZPbm1AfLbpVA"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translate.googleusercontent.com/translate_c?depth=1&amp;hl=es&amp;prev=search&amp;rurl=translate.google.com.ar&amp;sl=en&amp;sp=nmt4&amp;u=https://www.tutorialsteacher.com/ioc/ioc-container&amp;xid=17259,15700022,15700186,15700190,15700256,15700259,15700262,15700265&amp;usg=ALkJrhjgt9c7Hl3SX85Nv-oZv78omOWmTQ"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tutorialsteacher.com/Content/images/core/middleware-1.pn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translate.googleusercontent.com/translate_c?depth=1&amp;hl=es&amp;prev=search&amp;rurl=translate.google.com.ar&amp;sl=en&amp;sp=nmt4&amp;u=https://docs.microsoft.com/en-us/dotnet/api/microsoft.extensions.logging&amp;xid=17259,15700022,15700186,15700190,15700256,15700259,15700262,15700265&amp;usg=ALkJrhhQigbZG72ASW3DVALQtQZOyv1Jnw" TargetMode="External"/><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s://www.tutorialsteacher.com/Content/images/core/logging-api.png"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download"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pp.getpostman.com/app/download/win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sz="3600" b="1" dirty="0" smtClean="0"/>
              <a:t>PROGRAMACION EN .NET CORE</a:t>
            </a:r>
            <a:endParaRPr lang="en-US" sz="3600" b="1" dirty="0"/>
          </a:p>
        </p:txBody>
      </p:sp>
      <p:sp>
        <p:nvSpPr>
          <p:cNvPr id="3" name="Content Placeholder 2"/>
          <p:cNvSpPr>
            <a:spLocks noGrp="1"/>
          </p:cNvSpPr>
          <p:nvPr>
            <p:ph type="body" sz="quarter" idx="13"/>
          </p:nvPr>
        </p:nvSpPr>
        <p:spPr>
          <a:xfrm>
            <a:off x="304800" y="1143000"/>
            <a:ext cx="8610600" cy="5181600"/>
          </a:xfrm>
          <a:prstGeom prst="rect">
            <a:avLst/>
          </a:prstGeom>
        </p:spPr>
        <p:txBody>
          <a:bodyPr>
            <a:normAutofit/>
          </a:bodyPr>
          <a:lstStyle/>
          <a:p>
            <a:pPr algn="ctr">
              <a:buNone/>
            </a:pPr>
            <a:endParaRPr lang="es-AR" sz="3200" b="1" dirty="0" smtClean="0"/>
          </a:p>
          <a:p>
            <a:pPr algn="ctr">
              <a:buNone/>
            </a:pPr>
            <a:r>
              <a:rPr lang="es-AR" sz="3200" b="1" dirty="0" smtClean="0"/>
              <a:t>Instructor : Pedro M. Romanazzi</a:t>
            </a:r>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buNone/>
            </a:pPr>
            <a:endParaRPr lang="es-AR" sz="3200" b="1" dirty="0" smtClean="0"/>
          </a:p>
          <a:p>
            <a:pPr algn="ctr">
              <a:buNone/>
            </a:pPr>
            <a:r>
              <a:rPr lang="es-AR" sz="3200" b="1" dirty="0" err="1" smtClean="0"/>
              <a:t>Email:</a:t>
            </a:r>
            <a:r>
              <a:rPr lang="es-AR" sz="3200" b="1" dirty="0" err="1" smtClean="0">
                <a:hlinkClick r:id="rId3"/>
              </a:rPr>
              <a:t>pedro.romanazzi@educacionIT.com</a:t>
            </a:r>
            <a:endParaRPr lang="es-AR" sz="3200" b="1" dirty="0" smtClean="0">
              <a:hlinkClick r:id="rId3"/>
            </a:endParaRPr>
          </a:p>
          <a:p>
            <a:pPr>
              <a:buNone/>
            </a:pPr>
            <a:endParaRPr lang="en-US" sz="3200" dirty="0" smtClean="0"/>
          </a:p>
          <a:p>
            <a:pPr>
              <a:buFont typeface="Wingdings" pitchFamily="2" charset="2"/>
              <a:buChar char="ü"/>
            </a:pPr>
            <a:endParaRPr lang="en-US" sz="3200" dirty="0" smtClean="0"/>
          </a:p>
        </p:txBody>
      </p:sp>
      <p:pic>
        <p:nvPicPr>
          <p:cNvPr id="4" name="2 Imagen"/>
          <p:cNvPicPr>
            <a:picLocks noChangeAspect="1" noChangeArrowheads="1"/>
          </p:cNvPicPr>
          <p:nvPr/>
        </p:nvPicPr>
        <p:blipFill>
          <a:blip r:embed="rId4"/>
          <a:srcRect/>
          <a:stretch>
            <a:fillRect/>
          </a:stretch>
        </p:blipFill>
        <p:spPr bwMode="auto">
          <a:xfrm>
            <a:off x="4876800" y="2590800"/>
            <a:ext cx="2514600" cy="1294526"/>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b="1" dirty="0" smtClean="0"/>
              <a:t>ASP.NET </a:t>
            </a:r>
            <a:r>
              <a:rPr lang="es-ES" sz="4400" b="1" dirty="0" err="1" smtClean="0"/>
              <a:t>Core</a:t>
            </a:r>
            <a:r>
              <a:rPr lang="es-ES" sz="4400" b="1" dirty="0" smtClean="0"/>
              <a:t> – Configuración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.NET </a:t>
            </a:r>
            <a:r>
              <a:rPr lang="es-ES" b="1" dirty="0" err="1" smtClean="0"/>
              <a:t>Core</a:t>
            </a:r>
            <a:r>
              <a:rPr lang="es-ES" b="1" dirty="0" smtClean="0"/>
              <a:t> </a:t>
            </a:r>
            <a:r>
              <a:rPr lang="es-ES" b="1" dirty="0" err="1" smtClean="0"/>
              <a:t>Runtime</a:t>
            </a:r>
            <a:r>
              <a:rPr lang="es-ES" b="1" dirty="0" smtClean="0"/>
              <a:t> y .NET </a:t>
            </a:r>
            <a:r>
              <a:rPr lang="es-ES" b="1" dirty="0" err="1" smtClean="0"/>
              <a:t>Core</a:t>
            </a:r>
            <a:r>
              <a:rPr lang="es-ES" b="1" dirty="0" smtClean="0"/>
              <a:t> SDK son cosas </a:t>
            </a:r>
          </a:p>
          <a:p>
            <a:pPr>
              <a:buNone/>
            </a:pPr>
            <a:r>
              <a:rPr lang="es-ES" b="1" dirty="0" smtClean="0"/>
              <a:t>diferentes. </a:t>
            </a:r>
          </a:p>
          <a:p>
            <a:pPr>
              <a:buNone/>
            </a:pPr>
            <a:r>
              <a:rPr lang="es-ES" b="1" dirty="0" smtClean="0"/>
              <a:t>.NET </a:t>
            </a:r>
            <a:r>
              <a:rPr lang="es-ES" b="1" dirty="0" err="1" smtClean="0"/>
              <a:t>Core</a:t>
            </a:r>
            <a:r>
              <a:rPr lang="es-ES" b="1" dirty="0" smtClean="0"/>
              <a:t> </a:t>
            </a:r>
            <a:r>
              <a:rPr lang="es-ES" b="1" dirty="0" err="1" smtClean="0"/>
              <a:t>Runtime</a:t>
            </a:r>
            <a:r>
              <a:rPr lang="es-ES" b="1" dirty="0" smtClean="0"/>
              <a:t> solo se usa para ejecutar la </a:t>
            </a:r>
          </a:p>
          <a:p>
            <a:pPr>
              <a:buNone/>
            </a:pPr>
            <a:r>
              <a:rPr lang="es-ES" b="1" dirty="0" smtClean="0"/>
              <a:t>aplicación .NET </a:t>
            </a:r>
            <a:r>
              <a:rPr lang="es-ES" b="1" dirty="0" err="1" smtClean="0"/>
              <a:t>Core</a:t>
            </a:r>
            <a:r>
              <a:rPr lang="es-ES" b="1" dirty="0" smtClean="0"/>
              <a:t>, mientras que .NET </a:t>
            </a:r>
            <a:r>
              <a:rPr lang="es-ES" b="1" dirty="0" err="1" smtClean="0"/>
              <a:t>Core</a:t>
            </a:r>
            <a:r>
              <a:rPr lang="es-ES" b="1" dirty="0" smtClean="0"/>
              <a:t> SDK</a:t>
            </a:r>
          </a:p>
          <a:p>
            <a:pPr>
              <a:buNone/>
            </a:pPr>
            <a:r>
              <a:rPr lang="es-ES" b="1" dirty="0" smtClean="0"/>
              <a:t>incluye herramientas y bibliotecas para </a:t>
            </a:r>
          </a:p>
          <a:p>
            <a:pPr>
              <a:buNone/>
            </a:pPr>
            <a:r>
              <a:rPr lang="es-ES" b="1" dirty="0" smtClean="0"/>
              <a:t>desarrollar aplicaciones .NET </a:t>
            </a:r>
            <a:r>
              <a:rPr lang="es-ES" b="1" dirty="0" err="1" smtClean="0"/>
              <a:t>Core</a:t>
            </a:r>
            <a:r>
              <a:rPr lang="es-ES" b="1" dirty="0" smtClean="0"/>
              <a:t>. </a:t>
            </a:r>
          </a:p>
          <a:p>
            <a:pPr>
              <a:buNone/>
            </a:pPr>
            <a:r>
              <a:rPr lang="es-ES" b="1" dirty="0" smtClean="0"/>
              <a:t>Para configurar un entorno de desarrollo,</a:t>
            </a:r>
          </a:p>
          <a:p>
            <a:pPr>
              <a:buNone/>
            </a:pPr>
            <a:r>
              <a:rPr lang="es-ES" b="1" dirty="0" smtClean="0"/>
              <a:t>necesitamos instalar .NET </a:t>
            </a:r>
            <a:r>
              <a:rPr lang="es-ES" b="1" dirty="0" err="1" smtClean="0"/>
              <a:t>Core</a:t>
            </a:r>
            <a:r>
              <a:rPr lang="es-ES" b="1" dirty="0" smtClean="0"/>
              <a:t> SDK para la </a:t>
            </a:r>
          </a:p>
          <a:p>
            <a:pPr>
              <a:buNone/>
            </a:pPr>
            <a:r>
              <a:rPr lang="es-ES" b="1" dirty="0" smtClean="0"/>
              <a:t>plataforma que utilizamos para el desarrollo, </a:t>
            </a:r>
          </a:p>
          <a:p>
            <a:pPr>
              <a:buNone/>
            </a:pPr>
            <a:r>
              <a:rPr lang="es-ES" b="1" dirty="0" smtClean="0"/>
              <a:t>como Windows, Linux o </a:t>
            </a:r>
            <a:r>
              <a:rPr lang="es-ES" b="1" dirty="0" err="1" smtClean="0"/>
              <a:t>Mac.</a:t>
            </a:r>
            <a:endParaRPr lang="es-ES" b="1" dirty="0" smtClean="0"/>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Primera aplicación  ASP.NET </a:t>
            </a:r>
            <a:r>
              <a:rPr lang="es-ES" sz="4400" b="1" dirty="0" err="1" smtClean="0"/>
              <a:t>Core</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buNone/>
            </a:pPr>
            <a:endParaRPr lang="es-ES" b="1" dirty="0" smtClean="0"/>
          </a:p>
          <a:p>
            <a:pPr marL="742950" indent="-742950">
              <a:buNone/>
            </a:pPr>
            <a:endParaRPr lang="es-AR" b="1" dirty="0" smtClean="0"/>
          </a:p>
        </p:txBody>
      </p:sp>
      <p:pic>
        <p:nvPicPr>
          <p:cNvPr id="4" name="3 Imagen"/>
          <p:cNvPicPr/>
          <p:nvPr/>
        </p:nvPicPr>
        <p:blipFill>
          <a:blip r:embed="rId3"/>
          <a:srcRect/>
          <a:stretch>
            <a:fillRect/>
          </a:stretch>
        </p:blipFill>
        <p:spPr bwMode="auto">
          <a:xfrm>
            <a:off x="1571604" y="1571612"/>
            <a:ext cx="6120130" cy="4247019"/>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Primera aplicación  ASP.NET </a:t>
            </a:r>
            <a:r>
              <a:rPr lang="es-ES" sz="4400" b="1" dirty="0" err="1" smtClean="0"/>
              <a:t>Core</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buNone/>
            </a:pPr>
            <a:endParaRPr lang="es-ES" b="1" dirty="0" smtClean="0"/>
          </a:p>
          <a:p>
            <a:pPr marL="742950" indent="-742950">
              <a:buNone/>
            </a:pPr>
            <a:endParaRPr lang="es-AR" b="1" dirty="0" smtClean="0"/>
          </a:p>
        </p:txBody>
      </p:sp>
      <p:pic>
        <p:nvPicPr>
          <p:cNvPr id="5" name="4 Imagen"/>
          <p:cNvPicPr/>
          <p:nvPr/>
        </p:nvPicPr>
        <p:blipFill>
          <a:blip r:embed="rId3"/>
          <a:srcRect/>
          <a:stretch>
            <a:fillRect/>
          </a:stretch>
        </p:blipFill>
        <p:spPr bwMode="auto">
          <a:xfrm>
            <a:off x="1357290" y="1276053"/>
            <a:ext cx="6274775" cy="4581839"/>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Ver archivos generados:</a:t>
            </a:r>
            <a:r>
              <a:rPr lang="es-ES" sz="4400" b="1" dirty="0" smtClean="0"/>
              <a:t>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Clase </a:t>
            </a:r>
            <a:r>
              <a:rPr lang="es-ES" b="1" dirty="0" err="1" smtClean="0">
                <a:solidFill>
                  <a:srgbClr val="FF0000"/>
                </a:solidFill>
              </a:rPr>
              <a:t>Startup</a:t>
            </a:r>
            <a:r>
              <a:rPr lang="es-ES" b="1" dirty="0" smtClean="0"/>
              <a:t>.</a:t>
            </a:r>
          </a:p>
          <a:p>
            <a:pPr>
              <a:buNone/>
            </a:pPr>
            <a:endParaRPr lang="es-ES" b="1" dirty="0" smtClean="0"/>
          </a:p>
          <a:p>
            <a:endParaRPr lang="es-ES" b="1" dirty="0" smtClean="0"/>
          </a:p>
          <a:p>
            <a:r>
              <a:rPr lang="es-ES" b="1" dirty="0" smtClean="0"/>
              <a:t>La aplicación ASP.NET </a:t>
            </a:r>
            <a:r>
              <a:rPr lang="es-ES" b="1" dirty="0" err="1" smtClean="0"/>
              <a:t>Core</a:t>
            </a:r>
            <a:r>
              <a:rPr lang="es-ES" b="1" dirty="0" smtClean="0"/>
              <a:t> debe incluir la clase </a:t>
            </a:r>
            <a:r>
              <a:rPr lang="es-ES" b="1" dirty="0" err="1" smtClean="0"/>
              <a:t>Startup</a:t>
            </a:r>
            <a:r>
              <a:rPr lang="es-ES" b="1" dirty="0" smtClean="0"/>
              <a:t>. Es como </a:t>
            </a:r>
            <a:r>
              <a:rPr lang="es-ES" b="1" dirty="0" err="1" smtClean="0"/>
              <a:t>Global.asax</a:t>
            </a:r>
            <a:r>
              <a:rPr lang="es-ES" b="1" dirty="0" smtClean="0"/>
              <a:t> en la aplicación tradicional .NET. Como su nombre indica, se ejecuta primero cuando se inicia la aplicación.</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4400" b="1" dirty="0" smtClean="0"/>
              <a:t>Clase </a:t>
            </a:r>
            <a:r>
              <a:rPr lang="es-ES" sz="4400" b="1" dirty="0" err="1" smtClean="0"/>
              <a:t>Startup</a:t>
            </a:r>
            <a:r>
              <a:rPr lang="es-ES" sz="4400" b="1" dirty="0" smtClean="0"/>
              <a:t>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a:buNone/>
            </a:pPr>
            <a:r>
              <a:rPr lang="es-ES" b="1" dirty="0" smtClean="0"/>
              <a:t>Ver </a:t>
            </a:r>
            <a:r>
              <a:rPr lang="es-ES" b="1" dirty="0" err="1" smtClean="0"/>
              <a:t>codigo</a:t>
            </a:r>
            <a:r>
              <a:rPr lang="es-ES" b="1" dirty="0" smtClean="0"/>
              <a:t> generado.</a:t>
            </a:r>
          </a:p>
          <a:p>
            <a:pPr>
              <a:buNone/>
            </a:pPr>
            <a:endParaRPr lang="es-ES" b="1" dirty="0" smtClean="0"/>
          </a:p>
          <a:p>
            <a:r>
              <a:rPr lang="es-ES" b="1" dirty="0" smtClean="0"/>
              <a:t>La clase </a:t>
            </a:r>
            <a:r>
              <a:rPr lang="es-ES" b="1" dirty="0" err="1" smtClean="0">
                <a:solidFill>
                  <a:srgbClr val="FF0000"/>
                </a:solidFill>
              </a:rPr>
              <a:t>StartUp</a:t>
            </a:r>
            <a:r>
              <a:rPr lang="es-ES" b="1" dirty="0" smtClean="0">
                <a:solidFill>
                  <a:srgbClr val="FF0000"/>
                </a:solidFill>
              </a:rPr>
              <a:t> </a:t>
            </a:r>
            <a:r>
              <a:rPr lang="es-ES" b="1" dirty="0" smtClean="0"/>
              <a:t>incluye dos métodos </a:t>
            </a:r>
            <a:r>
              <a:rPr lang="es-ES" b="1" dirty="0" err="1" smtClean="0"/>
              <a:t>públicos:</a:t>
            </a:r>
            <a:r>
              <a:rPr lang="es-ES" b="1" dirty="0" err="1" smtClean="0">
                <a:solidFill>
                  <a:srgbClr val="FF0000"/>
                </a:solidFill>
              </a:rPr>
              <a:t>ConfigureServices</a:t>
            </a:r>
            <a:r>
              <a:rPr lang="es-ES" b="1" dirty="0" smtClean="0"/>
              <a:t> y </a:t>
            </a:r>
            <a:r>
              <a:rPr lang="es-ES" b="1" dirty="0" smtClean="0">
                <a:solidFill>
                  <a:srgbClr val="FF0000"/>
                </a:solidFill>
              </a:rPr>
              <a:t>Configure</a:t>
            </a:r>
            <a:r>
              <a:rPr lang="es-ES" b="1" dirty="0" smtClean="0"/>
              <a:t> .</a:t>
            </a:r>
          </a:p>
          <a:p>
            <a:endParaRPr lang="es-ES" b="1" dirty="0" smtClean="0"/>
          </a:p>
          <a:p>
            <a:r>
              <a:rPr lang="es-ES" b="1" dirty="0" smtClean="0"/>
              <a:t>La clase </a:t>
            </a:r>
            <a:r>
              <a:rPr lang="es-ES" b="1" dirty="0" err="1" smtClean="0">
                <a:solidFill>
                  <a:srgbClr val="FF0000"/>
                </a:solidFill>
              </a:rPr>
              <a:t>StartUp</a:t>
            </a:r>
            <a:r>
              <a:rPr lang="es-ES" b="1" dirty="0" smtClean="0">
                <a:solidFill>
                  <a:srgbClr val="FF0000"/>
                </a:solidFill>
              </a:rPr>
              <a:t> </a:t>
            </a:r>
            <a:r>
              <a:rPr lang="es-ES" b="1" dirty="0" smtClean="0"/>
              <a:t>debe incluir un método </a:t>
            </a:r>
            <a:r>
              <a:rPr lang="es-ES" b="1" dirty="0" smtClean="0">
                <a:solidFill>
                  <a:srgbClr val="FF0000"/>
                </a:solidFill>
              </a:rPr>
              <a:t>Configure</a:t>
            </a:r>
            <a:r>
              <a:rPr lang="es-ES" b="1" dirty="0" smtClean="0"/>
              <a:t> y, opcionalmente, puede incluir el método </a:t>
            </a:r>
            <a:r>
              <a:rPr lang="es-ES" b="1" dirty="0" err="1" smtClean="0">
                <a:solidFill>
                  <a:srgbClr val="FF0000"/>
                </a:solidFill>
              </a:rPr>
              <a:t>ConfigureService</a:t>
            </a:r>
            <a:r>
              <a:rPr lang="es-ES" b="1" dirty="0" smtClean="0"/>
              <a:t>.</a:t>
            </a:r>
          </a:p>
          <a:p>
            <a:pPr>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b="1" dirty="0" err="1" smtClean="0"/>
              <a:t>ConfigureServices</a:t>
            </a:r>
            <a:r>
              <a:rPr lang="es-ES" sz="4400" b="1" dirty="0" smtClean="0"/>
              <a:t>()</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El patrón de inyección de dependencias se usa mucho en la arquitectura ASP.NET </a:t>
            </a:r>
            <a:r>
              <a:rPr lang="es-ES" b="1" dirty="0" err="1" smtClean="0"/>
              <a:t>Core</a:t>
            </a:r>
            <a:r>
              <a:rPr lang="es-ES" b="1" dirty="0" smtClean="0"/>
              <a:t>. Incluye un contenedor </a:t>
            </a:r>
            <a:r>
              <a:rPr lang="es-ES" b="1" dirty="0" err="1" smtClean="0"/>
              <a:t>IoC</a:t>
            </a:r>
            <a:r>
              <a:rPr lang="es-ES" b="1" dirty="0" smtClean="0"/>
              <a:t> incorporado para proporcionar objetos dependientes utilizando constructores.</a:t>
            </a:r>
          </a:p>
          <a:p>
            <a:r>
              <a:rPr lang="es-ES" b="1" dirty="0" smtClean="0"/>
              <a:t>El método </a:t>
            </a:r>
            <a:r>
              <a:rPr lang="es-ES" b="1" dirty="0" err="1" smtClean="0">
                <a:solidFill>
                  <a:srgbClr val="FF0000"/>
                </a:solidFill>
              </a:rPr>
              <a:t>ConfigureServices</a:t>
            </a:r>
            <a:r>
              <a:rPr lang="es-ES" b="1" dirty="0" smtClean="0"/>
              <a:t> es un lugar donde puede registrar sus clases dependientes con el contenedor </a:t>
            </a:r>
            <a:r>
              <a:rPr lang="es-ES" b="1" dirty="0" err="1" smtClean="0"/>
              <a:t>IoC</a:t>
            </a:r>
            <a:r>
              <a:rPr lang="es-ES" b="1" dirty="0" smtClean="0"/>
              <a:t> incorporado. Después de registrar la clase dependiente, se puede usar en cualquier lugar de la aplicación. Solo necesita incluirlo en el parámetro del constructor de una clase donde desea usarlo. El contenedor de </a:t>
            </a:r>
            <a:r>
              <a:rPr lang="es-ES" b="1" dirty="0" err="1" smtClean="0"/>
              <a:t>IoC</a:t>
            </a:r>
            <a:r>
              <a:rPr lang="es-ES" b="1" dirty="0" smtClean="0"/>
              <a:t> lo inyectará automáticamente.</a:t>
            </a:r>
          </a:p>
          <a:p>
            <a:pPr>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err="1" smtClean="0"/>
              <a:t>ConfigureServices</a:t>
            </a:r>
            <a:r>
              <a:rPr lang="es-ES" sz="4400" dirty="0" smtClean="0"/>
              <a:t>()</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endParaRPr lang="es-ES" b="1" dirty="0" smtClean="0"/>
          </a:p>
          <a:p>
            <a:r>
              <a:rPr lang="es-ES" b="1" dirty="0" smtClean="0"/>
              <a:t>ASP.NET </a:t>
            </a:r>
            <a:r>
              <a:rPr lang="es-ES" b="1" dirty="0" err="1" smtClean="0"/>
              <a:t>Core</a:t>
            </a:r>
            <a:r>
              <a:rPr lang="es-ES" b="1" dirty="0" smtClean="0"/>
              <a:t> se refiere a la clase dependiente como un Servicio. Por lo tanto, cada vez que vemos "</a:t>
            </a:r>
            <a:r>
              <a:rPr lang="es-ES" b="1" dirty="0" err="1" smtClean="0"/>
              <a:t>Servicio",se</a:t>
            </a:r>
            <a:r>
              <a:rPr lang="es-ES" b="1" dirty="0" smtClean="0"/>
              <a:t> entiende como una clase que se utilizará en otra clase.</a:t>
            </a:r>
          </a:p>
          <a:p>
            <a:pPr>
              <a:buNone/>
            </a:pPr>
            <a:endParaRPr lang="es-ES" b="1" dirty="0" smtClean="0"/>
          </a:p>
          <a:p>
            <a:r>
              <a:rPr lang="es-ES" b="1" dirty="0" smtClean="0"/>
              <a:t>El método </a:t>
            </a:r>
            <a:r>
              <a:rPr lang="es-ES" b="1" dirty="0" err="1" smtClean="0">
                <a:solidFill>
                  <a:srgbClr val="FF0000"/>
                </a:solidFill>
              </a:rPr>
              <a:t>ConfigureServices</a:t>
            </a:r>
            <a:r>
              <a:rPr lang="es-ES" b="1" dirty="0" smtClean="0"/>
              <a:t> incluye el parámetro </a:t>
            </a:r>
            <a:r>
              <a:rPr lang="es-ES" b="1" dirty="0" err="1" smtClean="0">
                <a:solidFill>
                  <a:srgbClr val="FF0000"/>
                </a:solidFill>
              </a:rPr>
              <a:t>IServiceCollection</a:t>
            </a:r>
            <a:r>
              <a:rPr lang="es-ES" b="1" dirty="0" smtClean="0"/>
              <a:t> para registrar servicios en el contenedor </a:t>
            </a:r>
            <a:r>
              <a:rPr lang="es-ES" b="1" dirty="0" err="1" smtClean="0"/>
              <a:t>IoC</a:t>
            </a: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Configure()</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El método </a:t>
            </a:r>
            <a:r>
              <a:rPr lang="es-ES" b="1" dirty="0" smtClean="0">
                <a:solidFill>
                  <a:srgbClr val="FF0000"/>
                </a:solidFill>
              </a:rPr>
              <a:t>Configure</a:t>
            </a:r>
            <a:r>
              <a:rPr lang="es-ES" b="1" dirty="0" smtClean="0"/>
              <a:t> es un lugar donde puede configurar la canalización de solicitud de aplicación para su aplicación utilizando la instancia </a:t>
            </a:r>
            <a:r>
              <a:rPr lang="es-ES" b="1" dirty="0" err="1" smtClean="0">
                <a:solidFill>
                  <a:srgbClr val="FF0000"/>
                </a:solidFill>
              </a:rPr>
              <a:t>IApplicationBuilder</a:t>
            </a:r>
            <a:r>
              <a:rPr lang="es-ES" b="1" dirty="0" smtClean="0"/>
              <a:t> que proporciona el contenedor </a:t>
            </a:r>
            <a:r>
              <a:rPr lang="es-ES" b="1" dirty="0" err="1" smtClean="0"/>
              <a:t>IoC</a:t>
            </a:r>
            <a:r>
              <a:rPr lang="es-ES" b="1" dirty="0" smtClean="0"/>
              <a:t> incorporado.</a:t>
            </a:r>
          </a:p>
          <a:p>
            <a:endParaRPr lang="es-ES" b="1" dirty="0" smtClean="0"/>
          </a:p>
          <a:p>
            <a:r>
              <a:rPr lang="es-ES" b="1" dirty="0" smtClean="0"/>
              <a:t>ASP.NET </a:t>
            </a:r>
            <a:r>
              <a:rPr lang="es-ES" b="1" dirty="0" err="1" smtClean="0"/>
              <a:t>Core</a:t>
            </a:r>
            <a:r>
              <a:rPr lang="es-ES" b="1" dirty="0" smtClean="0"/>
              <a:t> introdujo los componentes de </a:t>
            </a:r>
            <a:r>
              <a:rPr lang="es-ES" b="1" dirty="0" smtClean="0">
                <a:solidFill>
                  <a:srgbClr val="FF0000"/>
                </a:solidFill>
              </a:rPr>
              <a:t>middleware</a:t>
            </a:r>
            <a:r>
              <a:rPr lang="es-ES" b="1" dirty="0" smtClean="0"/>
              <a:t> para definir un acceso(pipeline), que se ejecutará en cada solicitud. Incluye solo los componentes de middleware que necesita su aplicación y, por lo tanto, aumenta el rendimiento de su aplicación.</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dirty="0" smtClean="0"/>
              <a:t>Configure()</a:t>
            </a:r>
            <a:endParaRPr lang="es-ES" sz="4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b="1" dirty="0" smtClean="0"/>
              <a:t>Como puede ver, el método </a:t>
            </a:r>
            <a:r>
              <a:rPr lang="es-ES" b="1" dirty="0" smtClean="0">
                <a:solidFill>
                  <a:srgbClr val="FF0000"/>
                </a:solidFill>
              </a:rPr>
              <a:t>Configure</a:t>
            </a:r>
            <a:r>
              <a:rPr lang="es-ES" b="1" dirty="0" smtClean="0"/>
              <a:t> incluye los parámetros </a:t>
            </a:r>
            <a:r>
              <a:rPr lang="es-ES" b="1" dirty="0" err="1" smtClean="0">
                <a:solidFill>
                  <a:srgbClr val="FF0000"/>
                </a:solidFill>
              </a:rPr>
              <a:t>IApplicationBuilder</a:t>
            </a:r>
            <a:r>
              <a:rPr lang="es-ES" b="1" dirty="0" smtClean="0"/>
              <a:t>, </a:t>
            </a:r>
            <a:r>
              <a:rPr lang="es-ES" b="1" dirty="0" err="1" smtClean="0">
                <a:solidFill>
                  <a:srgbClr val="FF0000"/>
                </a:solidFill>
              </a:rPr>
              <a:t>IHostingEnvironment</a:t>
            </a:r>
            <a:r>
              <a:rPr lang="es-ES" b="1" dirty="0" smtClean="0">
                <a:solidFill>
                  <a:srgbClr val="FF0000"/>
                </a:solidFill>
              </a:rPr>
              <a:t> </a:t>
            </a:r>
            <a:r>
              <a:rPr lang="es-ES" b="1" dirty="0" smtClean="0"/>
              <a:t>de </a:t>
            </a:r>
            <a:r>
              <a:rPr lang="es-ES" b="1" dirty="0" smtClean="0"/>
              <a:t>forma predeterminada. Estos servicios son inyectados por el contenedor </a:t>
            </a:r>
            <a:r>
              <a:rPr lang="es-ES" b="1" dirty="0" err="1" smtClean="0"/>
              <a:t>IoC</a:t>
            </a:r>
            <a:r>
              <a:rPr lang="es-ES" b="1" dirty="0" smtClean="0"/>
              <a:t> incorporado.</a:t>
            </a:r>
          </a:p>
          <a:p>
            <a:endParaRPr lang="es-ES" b="1" dirty="0" smtClean="0"/>
          </a:p>
          <a:p>
            <a:r>
              <a:rPr lang="es-ES" b="1" dirty="0" smtClean="0"/>
              <a:t>En tiempo de ejecución, se llama al método </a:t>
            </a:r>
            <a:r>
              <a:rPr lang="es-ES" b="1" dirty="0" err="1" smtClean="0">
                <a:solidFill>
                  <a:srgbClr val="FF0000"/>
                </a:solidFill>
              </a:rPr>
              <a:t>ConfigureServices</a:t>
            </a:r>
            <a:r>
              <a:rPr lang="es-ES" b="1" dirty="0" smtClean="0"/>
              <a:t> antes que al método </a:t>
            </a:r>
            <a:r>
              <a:rPr lang="es-ES" b="1" dirty="0" smtClean="0">
                <a:solidFill>
                  <a:srgbClr val="FF0000"/>
                </a:solidFill>
              </a:rPr>
              <a:t>Configure</a:t>
            </a:r>
            <a:r>
              <a:rPr lang="es-ES" b="1" dirty="0" smtClean="0"/>
              <a:t>. Esto es para que pueda registrar su servicio personalizado con el contenedor </a:t>
            </a:r>
            <a:r>
              <a:rPr lang="es-ES" b="1" dirty="0" err="1" smtClean="0"/>
              <a:t>IoC</a:t>
            </a:r>
            <a:r>
              <a:rPr lang="es-ES" b="1" dirty="0" smtClean="0"/>
              <a:t> que puede usar en el método </a:t>
            </a:r>
            <a:r>
              <a:rPr lang="es-ES" b="1" dirty="0" smtClean="0">
                <a:solidFill>
                  <a:srgbClr val="FF0000"/>
                </a:solidFill>
              </a:rPr>
              <a:t>Configure</a:t>
            </a:r>
            <a:r>
              <a:rPr lang="es-ES" b="1" dirty="0" smtClean="0"/>
              <a:t>.</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ASP.NET </a:t>
            </a:r>
            <a:r>
              <a:rPr lang="es-ES" b="1" dirty="0" err="1" smtClean="0"/>
              <a:t>Core</a:t>
            </a:r>
            <a:r>
              <a:rPr lang="es-ES" b="1" dirty="0" smtClean="0"/>
              <a:t> - Inyección de dependencias</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b="1" dirty="0" smtClean="0"/>
          </a:p>
          <a:p>
            <a:pPr>
              <a:buNone/>
            </a:pPr>
            <a:r>
              <a:rPr lang="es-ES" b="1" dirty="0" smtClean="0"/>
              <a:t>ASP.NET </a:t>
            </a:r>
            <a:r>
              <a:rPr lang="es-ES" b="1" dirty="0" err="1" smtClean="0"/>
              <a:t>Core</a:t>
            </a:r>
            <a:r>
              <a:rPr lang="es-ES" b="1" dirty="0" smtClean="0"/>
              <a:t> está diseñado desde cero para admitir la </a:t>
            </a:r>
            <a:r>
              <a:rPr lang="es-ES" b="1" u="sng" dirty="0" smtClean="0">
                <a:hlinkClick r:id="rId3"/>
              </a:rPr>
              <a:t>inyección de dependencias</a:t>
            </a:r>
            <a:r>
              <a:rPr lang="es-ES" b="1" dirty="0" smtClean="0"/>
              <a:t> .</a:t>
            </a:r>
          </a:p>
          <a:p>
            <a:pPr>
              <a:buNone/>
            </a:pPr>
            <a:endParaRPr lang="es-ES" b="1" dirty="0" smtClean="0"/>
          </a:p>
          <a:p>
            <a:pPr>
              <a:buNone/>
            </a:pPr>
            <a:endParaRPr lang="es-ES" b="1" dirty="0" smtClean="0"/>
          </a:p>
          <a:p>
            <a:pPr>
              <a:buNone/>
            </a:pPr>
            <a:r>
              <a:rPr lang="es-ES" b="1" dirty="0" smtClean="0"/>
              <a:t> ASP.NET </a:t>
            </a:r>
            <a:r>
              <a:rPr lang="es-ES" b="1" dirty="0" err="1" smtClean="0"/>
              <a:t>Core</a:t>
            </a:r>
            <a:r>
              <a:rPr lang="es-ES" b="1" dirty="0" smtClean="0"/>
              <a:t> inyecta objetos de clases de dependencia a través de un constructor o método utilizando el </a:t>
            </a:r>
            <a:r>
              <a:rPr lang="es-ES" b="1" u="sng" dirty="0" smtClean="0">
                <a:hlinkClick r:id="rId4"/>
              </a:rPr>
              <a:t>contenedor </a:t>
            </a:r>
            <a:r>
              <a:rPr lang="es-ES" b="1" u="sng" dirty="0" err="1" smtClean="0">
                <a:hlinkClick r:id="rId4"/>
              </a:rPr>
              <a:t>IoC</a:t>
            </a:r>
            <a:r>
              <a:rPr lang="es-ES" b="1" u="sng" dirty="0" smtClean="0">
                <a:hlinkClick r:id="rId4"/>
              </a:rPr>
              <a:t> incorporado</a:t>
            </a:r>
            <a:r>
              <a:rPr lang="es-ES" b="1" dirty="0" smtClean="0"/>
              <a:t> .</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smtClean="0"/>
              <a:t>CLASE 2</a:t>
            </a:r>
            <a:endParaRPr lang="en-U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lgn="ctr">
              <a:buNone/>
            </a:pPr>
            <a:endParaRPr lang="es-AR" sz="6000" b="1" dirty="0" smtClean="0"/>
          </a:p>
          <a:p>
            <a:pPr marL="742950" indent="-742950" algn="ctr">
              <a:buNone/>
            </a:pPr>
            <a:r>
              <a:rPr lang="es-AR" sz="6000" b="1" dirty="0" smtClean="0"/>
              <a:t>.NET CORE 2.2</a:t>
            </a:r>
            <a:endParaRPr lang="en-US" sz="6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Contenedor </a:t>
            </a:r>
            <a:r>
              <a:rPr lang="es-ES" b="1" dirty="0" err="1" smtClean="0"/>
              <a:t>IoC</a:t>
            </a:r>
            <a:r>
              <a:rPr lang="es-ES" b="1" dirty="0" smtClean="0"/>
              <a:t> incorporado</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sz="3600" b="1" dirty="0" smtClean="0"/>
          </a:p>
          <a:p>
            <a:pPr>
              <a:buNone/>
            </a:pPr>
            <a:endParaRPr lang="es-ES" sz="3600" b="1" dirty="0" smtClean="0"/>
          </a:p>
          <a:p>
            <a:pPr>
              <a:buNone/>
            </a:pPr>
            <a:r>
              <a:rPr lang="es-ES" sz="3600" b="1" dirty="0" smtClean="0"/>
              <a:t>El </a:t>
            </a:r>
            <a:r>
              <a:rPr lang="es-ES" sz="3600" b="1" dirty="0" err="1" smtClean="0"/>
              <a:t>framework</a:t>
            </a:r>
            <a:r>
              <a:rPr lang="es-ES" sz="3600" b="1" dirty="0" smtClean="0"/>
              <a:t> ASP.NET </a:t>
            </a:r>
            <a:r>
              <a:rPr lang="es-ES" sz="3600" b="1" dirty="0" err="1" smtClean="0"/>
              <a:t>Core</a:t>
            </a:r>
            <a:r>
              <a:rPr lang="es-ES" sz="3600" b="1" dirty="0" smtClean="0"/>
              <a:t> contiene</a:t>
            </a:r>
          </a:p>
          <a:p>
            <a:pPr>
              <a:buNone/>
            </a:pPr>
            <a:r>
              <a:rPr lang="es-ES" sz="3600" b="1" dirty="0" smtClean="0"/>
              <a:t>un contenedor de </a:t>
            </a:r>
            <a:r>
              <a:rPr lang="es-ES" sz="3600" b="1" dirty="0" err="1" smtClean="0"/>
              <a:t>IoC</a:t>
            </a:r>
            <a:r>
              <a:rPr lang="es-ES" sz="3600" b="1" dirty="0" smtClean="0"/>
              <a:t> listo para usar </a:t>
            </a:r>
          </a:p>
          <a:p>
            <a:pPr>
              <a:buNone/>
            </a:pPr>
            <a:r>
              <a:rPr lang="es-ES" sz="3600" b="1" dirty="0" smtClean="0"/>
              <a:t>aunque no tiene tantas características </a:t>
            </a:r>
          </a:p>
          <a:p>
            <a:pPr>
              <a:buNone/>
            </a:pPr>
            <a:r>
              <a:rPr lang="es-ES" sz="3600" b="1" dirty="0" smtClean="0"/>
              <a:t>como otros contenedores de</a:t>
            </a:r>
          </a:p>
          <a:p>
            <a:pPr>
              <a:buNone/>
            </a:pPr>
            <a:r>
              <a:rPr lang="es-ES" sz="3600" b="1" dirty="0" err="1" smtClean="0"/>
              <a:t>IoC</a:t>
            </a:r>
            <a:r>
              <a:rPr lang="es-ES" sz="3600" b="1" dirty="0" smtClean="0"/>
              <a:t> de terceros. </a:t>
            </a:r>
          </a:p>
          <a:p>
            <a:pPr>
              <a:buNone/>
            </a:pPr>
            <a:endParaRPr lang="es-ES" sz="3600" b="1" dirty="0" smtClean="0"/>
          </a:p>
          <a:p>
            <a:pPr>
              <a:buNone/>
            </a:pPr>
            <a:r>
              <a:rPr lang="es-ES" sz="3600" b="1" dirty="0" smtClean="0"/>
              <a:t> </a:t>
            </a:r>
          </a:p>
          <a:p>
            <a:pPr marL="742950" indent="-742950">
              <a:buNone/>
            </a:pPr>
            <a:endParaRPr lang="es-AR" sz="36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Contenedor </a:t>
            </a:r>
            <a:r>
              <a:rPr lang="es-ES" b="1" dirty="0" err="1" smtClean="0"/>
              <a:t>IoC</a:t>
            </a:r>
            <a:r>
              <a:rPr lang="es-ES" b="1" dirty="0" smtClean="0"/>
              <a:t> incorporado</a:t>
            </a:r>
            <a:endParaRPr lang="es-ES"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a:buNone/>
            </a:pPr>
            <a:endParaRPr lang="es-ES" b="1" dirty="0" smtClean="0"/>
          </a:p>
          <a:p>
            <a:r>
              <a:rPr lang="es-ES" b="1" dirty="0" smtClean="0"/>
              <a:t>El contenedor integrado está representado por la implementación </a:t>
            </a:r>
            <a:r>
              <a:rPr lang="es-ES" b="1" dirty="0" err="1" smtClean="0">
                <a:solidFill>
                  <a:srgbClr val="FF0000"/>
                </a:solidFill>
              </a:rPr>
              <a:t>IServiceProvider</a:t>
            </a:r>
            <a:r>
              <a:rPr lang="es-ES" b="1" dirty="0" smtClean="0"/>
              <a:t> que admite la inyección de constructor de forma predeterminada. </a:t>
            </a:r>
          </a:p>
          <a:p>
            <a:endParaRPr lang="es-ES" b="1" dirty="0" smtClean="0"/>
          </a:p>
          <a:p>
            <a:r>
              <a:rPr lang="es-ES" b="1" dirty="0" smtClean="0"/>
              <a:t>Los tipos (clases) administrados por el contenedor </a:t>
            </a:r>
            <a:r>
              <a:rPr lang="es-ES" b="1" dirty="0" err="1" smtClean="0"/>
              <a:t>IoC</a:t>
            </a:r>
            <a:r>
              <a:rPr lang="es-ES" b="1" dirty="0" smtClean="0"/>
              <a:t> incorporado se denominan servicios .</a:t>
            </a:r>
          </a:p>
          <a:p>
            <a:pPr>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400" b="1" dirty="0" smtClean="0"/>
              <a:t>interfaces y clases para el contenedor </a:t>
            </a:r>
            <a:r>
              <a:rPr lang="es-ES" sz="2400" b="1" dirty="0" err="1" smtClean="0"/>
              <a:t>IoC</a:t>
            </a:r>
            <a:r>
              <a:rPr lang="es-ES" sz="2400" b="1" dirty="0" smtClean="0"/>
              <a:t> incorporado:</a:t>
            </a:r>
            <a:endParaRPr lang="es-ES" sz="24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endParaRPr lang="es-ES" b="1" dirty="0" smtClean="0"/>
          </a:p>
          <a:p>
            <a:r>
              <a:rPr lang="es-ES" b="1" dirty="0" smtClean="0"/>
              <a:t>Interfaces:</a:t>
            </a:r>
            <a:endParaRPr lang="es-ES" dirty="0" smtClean="0"/>
          </a:p>
          <a:p>
            <a:pPr lvl="1"/>
            <a:r>
              <a:rPr lang="es-ES" dirty="0" err="1" smtClean="0"/>
              <a:t>IServiceProvider</a:t>
            </a:r>
            <a:endParaRPr lang="es-ES" dirty="0" smtClean="0"/>
          </a:p>
          <a:p>
            <a:pPr lvl="1"/>
            <a:r>
              <a:rPr lang="es-ES" dirty="0" err="1" smtClean="0"/>
              <a:t>IServiceCollection</a:t>
            </a:r>
            <a:endParaRPr lang="es-ES" dirty="0" smtClean="0"/>
          </a:p>
          <a:p>
            <a:endParaRPr lang="es-ES" b="1" dirty="0" smtClean="0"/>
          </a:p>
          <a:p>
            <a:r>
              <a:rPr lang="es-ES" b="1" dirty="0" smtClean="0"/>
              <a:t>Clases</a:t>
            </a:r>
            <a:endParaRPr lang="es-ES" dirty="0" smtClean="0"/>
          </a:p>
          <a:p>
            <a:pPr lvl="1"/>
            <a:r>
              <a:rPr lang="es-ES" b="1" dirty="0" smtClean="0"/>
              <a:t>Proveedor de servicio</a:t>
            </a:r>
          </a:p>
          <a:p>
            <a:pPr lvl="2"/>
            <a:r>
              <a:rPr lang="es-ES" dirty="0" err="1" smtClean="0"/>
              <a:t>ServiceCollection</a:t>
            </a:r>
            <a:endParaRPr lang="es-ES" dirty="0" smtClean="0"/>
          </a:p>
          <a:p>
            <a:pPr lvl="1"/>
            <a:r>
              <a:rPr lang="es-ES" b="1" dirty="0" smtClean="0"/>
              <a:t>Descripción del servicio</a:t>
            </a:r>
          </a:p>
          <a:p>
            <a:pPr lvl="2"/>
            <a:r>
              <a:rPr lang="es-ES" dirty="0" err="1" smtClean="0"/>
              <a:t>ServiceCollectionServiceExtensions</a:t>
            </a:r>
            <a:endParaRPr lang="es-ES" dirty="0" smtClean="0"/>
          </a:p>
          <a:p>
            <a:pPr lvl="2"/>
            <a:r>
              <a:rPr lang="es-ES" dirty="0" err="1" smtClean="0"/>
              <a:t>ServiceCollectionContainerBuilderExtensions</a:t>
            </a:r>
            <a:endParaRPr lang="es-ES" dirty="0" smtClean="0"/>
          </a:p>
          <a:p>
            <a:pPr lvl="1">
              <a:buNone/>
            </a:pPr>
            <a:r>
              <a:rPr lang="es-ES"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IServiceCollection</a:t>
            </a:r>
            <a:endParaRPr lang="es-ES" sz="36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r>
              <a:rPr lang="es-ES" sz="2400" b="1" dirty="0" smtClean="0"/>
              <a:t>Podemos registrar servicios de aplicaciones con el contenedor </a:t>
            </a:r>
            <a:r>
              <a:rPr lang="es-ES" sz="2400" b="1" dirty="0" err="1" smtClean="0"/>
              <a:t>IoC</a:t>
            </a:r>
            <a:r>
              <a:rPr lang="es-ES" sz="2400" b="1" dirty="0" smtClean="0"/>
              <a:t> incorporado en el método </a:t>
            </a:r>
            <a:r>
              <a:rPr lang="es-ES" sz="2400" b="1" dirty="0" smtClean="0">
                <a:solidFill>
                  <a:srgbClr val="FF0000"/>
                </a:solidFill>
              </a:rPr>
              <a:t>Configure</a:t>
            </a:r>
            <a:r>
              <a:rPr lang="es-ES" sz="2400" b="1" dirty="0" smtClean="0"/>
              <a:t> de la clase </a:t>
            </a:r>
            <a:r>
              <a:rPr lang="es-ES" sz="2400" b="1" dirty="0" err="1" smtClean="0">
                <a:solidFill>
                  <a:srgbClr val="FF0000"/>
                </a:solidFill>
              </a:rPr>
              <a:t>Startup</a:t>
            </a:r>
            <a:r>
              <a:rPr lang="es-ES" sz="2400" b="1" dirty="0" smtClean="0"/>
              <a:t> usando </a:t>
            </a:r>
            <a:r>
              <a:rPr lang="es-ES" sz="2400" b="1" dirty="0" err="1" smtClean="0">
                <a:solidFill>
                  <a:srgbClr val="FF0000"/>
                </a:solidFill>
              </a:rPr>
              <a:t>IServiceCollection</a:t>
            </a:r>
            <a:r>
              <a:rPr lang="es-ES" sz="2400" b="1" dirty="0" smtClean="0">
                <a:solidFill>
                  <a:srgbClr val="FF0000"/>
                </a:solidFill>
              </a:rPr>
              <a:t>.</a:t>
            </a:r>
            <a:r>
              <a:rPr lang="es-ES" sz="2400" b="1" dirty="0" smtClean="0"/>
              <a:t> </a:t>
            </a:r>
          </a:p>
          <a:p>
            <a:endParaRPr lang="es-ES" sz="2400" b="1" dirty="0" smtClean="0"/>
          </a:p>
          <a:p>
            <a:endParaRPr lang="es-ES" sz="2400" b="1" dirty="0" smtClean="0"/>
          </a:p>
          <a:p>
            <a:r>
              <a:rPr lang="es-ES" sz="2400" b="1" dirty="0" smtClean="0"/>
              <a:t>La interfaz </a:t>
            </a:r>
            <a:r>
              <a:rPr lang="es-ES" sz="2400" b="1" dirty="0" err="1" smtClean="0">
                <a:solidFill>
                  <a:srgbClr val="FF0000"/>
                </a:solidFill>
              </a:rPr>
              <a:t>IServiceCollection</a:t>
            </a:r>
            <a:r>
              <a:rPr lang="es-ES" sz="2400" b="1" dirty="0" smtClean="0"/>
              <a:t> es una interfaz vacía. Simplemente hereda </a:t>
            </a:r>
            <a:r>
              <a:rPr lang="es-ES" sz="2400" b="1" dirty="0" err="1" smtClean="0">
                <a:solidFill>
                  <a:srgbClr val="FF0000"/>
                </a:solidFill>
              </a:rPr>
              <a:t>IList</a:t>
            </a:r>
            <a:r>
              <a:rPr lang="es-ES" sz="2400" b="1" dirty="0" smtClean="0">
                <a:solidFill>
                  <a:srgbClr val="FF0000"/>
                </a:solidFill>
              </a:rPr>
              <a:t>&lt;</a:t>
            </a:r>
            <a:r>
              <a:rPr lang="es-ES" sz="2400" b="1" dirty="0" err="1" smtClean="0">
                <a:solidFill>
                  <a:srgbClr val="FF0000"/>
                </a:solidFill>
              </a:rPr>
              <a:t>servicedescriptor</a:t>
            </a:r>
            <a:r>
              <a:rPr lang="es-ES" sz="2400" b="1" dirty="0" smtClean="0">
                <a:solidFill>
                  <a:srgbClr val="FF0000"/>
                </a:solidFill>
              </a:rPr>
              <a:t>&gt;</a:t>
            </a:r>
            <a:r>
              <a:rPr lang="es-ES" sz="2400" b="1" dirty="0" smtClean="0"/>
              <a:t>.</a:t>
            </a:r>
          </a:p>
          <a:p>
            <a:endParaRPr lang="es-ES" sz="2400" b="1" dirty="0" smtClean="0"/>
          </a:p>
          <a:p>
            <a:endParaRPr lang="es-ES" sz="2400" b="1" dirty="0" smtClean="0"/>
          </a:p>
          <a:p>
            <a:r>
              <a:rPr lang="es-ES" sz="2400" b="1" dirty="0" smtClean="0"/>
              <a:t>La clase </a:t>
            </a:r>
            <a:r>
              <a:rPr lang="es-ES" sz="2400" b="1" dirty="0" err="1" smtClean="0">
                <a:solidFill>
                  <a:srgbClr val="FF0000"/>
                </a:solidFill>
              </a:rPr>
              <a:t>ServiceCollection</a:t>
            </a:r>
            <a:r>
              <a:rPr lang="es-ES" sz="2400" b="1" dirty="0" smtClean="0"/>
              <a:t> implementa la interfaz </a:t>
            </a:r>
            <a:r>
              <a:rPr lang="es-ES" sz="2400" b="1" dirty="0" err="1" smtClean="0">
                <a:solidFill>
                  <a:srgbClr val="FF0000"/>
                </a:solidFill>
              </a:rPr>
              <a:t>IServiceCollection</a:t>
            </a:r>
            <a:r>
              <a:rPr lang="es-ES" sz="2400" b="1" dirty="0" smtClean="0"/>
              <a:t>. </a:t>
            </a:r>
          </a:p>
          <a:p>
            <a:endParaRPr lang="es-ES" sz="2400" b="1" dirty="0" smtClean="0"/>
          </a:p>
          <a:p>
            <a:pPr lvl="1">
              <a:buNone/>
            </a:pPr>
            <a:r>
              <a:rPr lang="es-ES" b="1" dirty="0" smtClean="0"/>
              <a:t> </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IServiceProvider</a:t>
            </a:r>
            <a:endParaRPr lang="es-ES" sz="3600" b="1" dirty="0"/>
          </a:p>
        </p:txBody>
      </p:sp>
      <p:sp>
        <p:nvSpPr>
          <p:cNvPr id="3" name="Content Placeholder 2"/>
          <p:cNvSpPr>
            <a:spLocks noGrp="1"/>
          </p:cNvSpPr>
          <p:nvPr>
            <p:ph type="body" sz="quarter" idx="13"/>
          </p:nvPr>
        </p:nvSpPr>
        <p:spPr>
          <a:xfrm>
            <a:off x="214282" y="928670"/>
            <a:ext cx="8610600" cy="5786478"/>
          </a:xfrm>
          <a:prstGeom prst="rect">
            <a:avLst/>
          </a:prstGeom>
        </p:spPr>
        <p:txBody>
          <a:bodyPr/>
          <a:lstStyle/>
          <a:p>
            <a:pPr lvl="1">
              <a:buNone/>
            </a:pPr>
            <a:r>
              <a:rPr lang="es-ES" sz="2800" b="1" dirty="0" err="1" smtClean="0">
                <a:solidFill>
                  <a:srgbClr val="FF0000"/>
                </a:solidFill>
              </a:rPr>
              <a:t>IServiceProvider</a:t>
            </a:r>
            <a:r>
              <a:rPr lang="es-ES" sz="2800" b="1" dirty="0" smtClean="0"/>
              <a:t> incluye el </a:t>
            </a:r>
          </a:p>
          <a:p>
            <a:pPr lvl="1">
              <a:buNone/>
            </a:pPr>
            <a:r>
              <a:rPr lang="es-ES" sz="2800" b="1" dirty="0" smtClean="0"/>
              <a:t>método </a:t>
            </a:r>
            <a:r>
              <a:rPr lang="es-ES" sz="2800" b="1" dirty="0" err="1" smtClean="0">
                <a:solidFill>
                  <a:srgbClr val="FF0000"/>
                </a:solidFill>
              </a:rPr>
              <a:t>GetService</a:t>
            </a:r>
            <a:r>
              <a:rPr lang="es-ES" sz="2800" b="1" dirty="0" smtClean="0"/>
              <a:t> . </a:t>
            </a:r>
          </a:p>
          <a:p>
            <a:pPr lvl="1">
              <a:buNone/>
            </a:pPr>
            <a:endParaRPr lang="es-ES" sz="2800" b="1" dirty="0" smtClean="0"/>
          </a:p>
          <a:p>
            <a:pPr lvl="1">
              <a:buNone/>
            </a:pPr>
            <a:r>
              <a:rPr lang="es-ES" sz="2800" b="1" dirty="0" smtClean="0"/>
              <a:t>La clase </a:t>
            </a:r>
            <a:r>
              <a:rPr lang="es-ES" sz="2800" b="1" dirty="0" err="1" smtClean="0">
                <a:solidFill>
                  <a:srgbClr val="FF0000"/>
                </a:solidFill>
              </a:rPr>
              <a:t>ServiceProvider</a:t>
            </a:r>
            <a:r>
              <a:rPr lang="es-ES" sz="2800" b="1" dirty="0" smtClean="0"/>
              <a:t> implementa la </a:t>
            </a:r>
          </a:p>
          <a:p>
            <a:pPr lvl="1">
              <a:buNone/>
            </a:pPr>
            <a:r>
              <a:rPr lang="es-ES" sz="2800" b="1" dirty="0" smtClean="0"/>
              <a:t>interfaz </a:t>
            </a:r>
            <a:r>
              <a:rPr lang="es-ES" sz="2800" b="1" dirty="0" err="1" smtClean="0">
                <a:solidFill>
                  <a:srgbClr val="FF0000"/>
                </a:solidFill>
              </a:rPr>
              <a:t>IServiceProvider</a:t>
            </a:r>
            <a:r>
              <a:rPr lang="es-ES" sz="2800" b="1" dirty="0" smtClean="0"/>
              <a:t> que devuelve </a:t>
            </a:r>
          </a:p>
          <a:p>
            <a:pPr lvl="1">
              <a:buNone/>
            </a:pPr>
            <a:r>
              <a:rPr lang="es-ES" sz="2800" b="1" dirty="0" smtClean="0"/>
              <a:t>servicios registrados con el contenedor. </a:t>
            </a:r>
          </a:p>
          <a:p>
            <a:pPr lvl="1">
              <a:buNone/>
            </a:pPr>
            <a:r>
              <a:rPr lang="es-ES" sz="2800" b="1" dirty="0" smtClean="0"/>
              <a:t>No podemos crear instancias de la </a:t>
            </a:r>
          </a:p>
          <a:p>
            <a:pPr lvl="1">
              <a:buNone/>
            </a:pPr>
            <a:r>
              <a:rPr lang="es-ES" sz="2800" b="1" dirty="0" smtClean="0"/>
              <a:t>clase </a:t>
            </a:r>
            <a:r>
              <a:rPr lang="es-ES" sz="2800" b="1" dirty="0" err="1" smtClean="0">
                <a:solidFill>
                  <a:srgbClr val="FF0000"/>
                </a:solidFill>
              </a:rPr>
              <a:t>ServiceProvider</a:t>
            </a:r>
            <a:r>
              <a:rPr lang="es-ES" sz="2800" b="1" dirty="0" smtClean="0"/>
              <a:t> porque sus constructores </a:t>
            </a:r>
          </a:p>
          <a:p>
            <a:pPr lvl="1">
              <a:buNone/>
            </a:pPr>
            <a:r>
              <a:rPr lang="es-ES" sz="2800" b="1" dirty="0" smtClean="0"/>
              <a:t>están marcados con un modificador de acceso </a:t>
            </a:r>
          </a:p>
          <a:p>
            <a:pPr lvl="1">
              <a:buNone/>
            </a:pPr>
            <a:r>
              <a:rPr lang="es-ES" sz="2800" b="1" dirty="0" smtClean="0"/>
              <a:t>interno.</a:t>
            </a:r>
          </a:p>
          <a:p>
            <a:pPr lvl="1">
              <a:buNone/>
            </a:pPr>
            <a:r>
              <a:rPr lang="es-ES" sz="2800"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err="1" smtClean="0"/>
              <a:t>ServiceCollectionServiceExtensions</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endParaRPr lang="es-ES" sz="2800" b="1" dirty="0" smtClean="0"/>
          </a:p>
          <a:p>
            <a:pPr lvl="1">
              <a:buNone/>
            </a:pPr>
            <a:r>
              <a:rPr lang="es-ES" sz="2800" b="1" dirty="0" smtClean="0"/>
              <a:t>La clase </a:t>
            </a:r>
            <a:r>
              <a:rPr lang="es-ES" sz="2800" b="1" dirty="0" err="1" smtClean="0">
                <a:solidFill>
                  <a:srgbClr val="FF0000"/>
                </a:solidFill>
              </a:rPr>
              <a:t>ServiceCollectionServiceExtensions</a:t>
            </a:r>
            <a:r>
              <a:rPr lang="es-ES" sz="2800" b="1" dirty="0" smtClean="0">
                <a:solidFill>
                  <a:srgbClr val="FF0000"/>
                </a:solidFill>
              </a:rPr>
              <a:t> </a:t>
            </a:r>
          </a:p>
          <a:p>
            <a:pPr lvl="1">
              <a:buNone/>
            </a:pPr>
            <a:r>
              <a:rPr lang="es-ES" sz="2800" b="1" dirty="0" smtClean="0"/>
              <a:t>incluye métodos de extensión relacionados con</a:t>
            </a:r>
          </a:p>
          <a:p>
            <a:pPr lvl="1">
              <a:buNone/>
            </a:pPr>
            <a:r>
              <a:rPr lang="es-ES" sz="2800" b="1" dirty="0" smtClean="0"/>
              <a:t>los registros de servicios que se pueden usar</a:t>
            </a:r>
          </a:p>
          <a:p>
            <a:pPr lvl="1">
              <a:buNone/>
            </a:pPr>
            <a:r>
              <a:rPr lang="es-ES" sz="2800" b="1" dirty="0" smtClean="0"/>
              <a:t>para agregar servicios de por vida. </a:t>
            </a:r>
          </a:p>
          <a:p>
            <a:pPr lvl="1">
              <a:buNone/>
            </a:pPr>
            <a:endParaRPr lang="es-ES" sz="2800" b="1" dirty="0" smtClean="0"/>
          </a:p>
          <a:p>
            <a:pPr lvl="1">
              <a:buNone/>
            </a:pPr>
            <a:r>
              <a:rPr lang="es-ES" sz="2800" b="1" dirty="0" smtClean="0"/>
              <a:t>Métodos de extensión </a:t>
            </a:r>
            <a:r>
              <a:rPr lang="es-ES" sz="2800" b="1" dirty="0" err="1" smtClean="0">
                <a:solidFill>
                  <a:srgbClr val="FF0000"/>
                </a:solidFill>
              </a:rPr>
              <a:t>AddSingleton</a:t>
            </a:r>
            <a:r>
              <a:rPr lang="es-ES" sz="2800" b="1" dirty="0" smtClean="0"/>
              <a:t>, </a:t>
            </a:r>
          </a:p>
          <a:p>
            <a:pPr lvl="1">
              <a:buNone/>
            </a:pPr>
            <a:r>
              <a:rPr lang="es-ES" sz="2800" b="1" dirty="0" err="1" smtClean="0">
                <a:solidFill>
                  <a:srgbClr val="FF0000"/>
                </a:solidFill>
              </a:rPr>
              <a:t>AddTransient</a:t>
            </a:r>
            <a:r>
              <a:rPr lang="es-ES" sz="2800" b="1" dirty="0" smtClean="0"/>
              <a:t>, </a:t>
            </a:r>
            <a:r>
              <a:rPr lang="es-ES" sz="2800" b="1" dirty="0" err="1" smtClean="0">
                <a:solidFill>
                  <a:srgbClr val="FF0000"/>
                </a:solidFill>
              </a:rPr>
              <a:t>AddScoped</a:t>
            </a:r>
            <a:r>
              <a:rPr lang="es-ES" sz="2800" b="1" dirty="0" smtClean="0"/>
              <a:t> </a:t>
            </a:r>
            <a:r>
              <a:rPr lang="es-ES" sz="2800" b="1" dirty="0" err="1" smtClean="0"/>
              <a:t>estan</a:t>
            </a:r>
            <a:r>
              <a:rPr lang="es-ES" sz="2800" b="1" dirty="0" smtClean="0"/>
              <a:t> definidos en </a:t>
            </a:r>
          </a:p>
          <a:p>
            <a:pPr lvl="1">
              <a:buNone/>
            </a:pPr>
            <a:r>
              <a:rPr lang="es-ES" sz="2800" b="1" dirty="0" smtClean="0"/>
              <a:t>esta clase.</a:t>
            </a:r>
          </a:p>
          <a:p>
            <a:pPr lvl="1">
              <a:buNone/>
            </a:pPr>
            <a:r>
              <a:rPr lang="es-ES" sz="2800" b="1" dirty="0" smtClean="0"/>
              <a:t>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err="1" smtClean="0"/>
              <a:t>ServiceCollectionContainerBuilderExtensions</a:t>
            </a:r>
            <a:endParaRPr lang="es-ES"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3200" b="1" dirty="0" smtClean="0"/>
              <a:t>La clase </a:t>
            </a:r>
          </a:p>
          <a:p>
            <a:pPr>
              <a:buNone/>
            </a:pPr>
            <a:r>
              <a:rPr lang="es-ES" sz="3200" b="1" dirty="0" err="1" smtClean="0">
                <a:solidFill>
                  <a:srgbClr val="FF0000"/>
                </a:solidFill>
              </a:rPr>
              <a:t>ServiceCollectionContainerBuilderExtensions</a:t>
            </a:r>
            <a:endParaRPr lang="es-ES" sz="3200" b="1" dirty="0" smtClean="0">
              <a:solidFill>
                <a:srgbClr val="FF0000"/>
              </a:solidFill>
            </a:endParaRPr>
          </a:p>
          <a:p>
            <a:pPr>
              <a:buNone/>
            </a:pPr>
            <a:endParaRPr lang="es-ES" sz="3200" b="1" dirty="0" smtClean="0"/>
          </a:p>
          <a:p>
            <a:pPr>
              <a:buNone/>
            </a:pPr>
            <a:r>
              <a:rPr lang="es-ES" sz="3200" b="1" dirty="0" smtClean="0"/>
              <a:t>incluye el método de </a:t>
            </a:r>
          </a:p>
          <a:p>
            <a:pPr>
              <a:buNone/>
            </a:pPr>
            <a:r>
              <a:rPr lang="es-ES" sz="3200" b="1" dirty="0" smtClean="0"/>
              <a:t>extensión </a:t>
            </a:r>
            <a:r>
              <a:rPr lang="es-ES" sz="3200" b="1" dirty="0" err="1" smtClean="0">
                <a:solidFill>
                  <a:srgbClr val="FF0000"/>
                </a:solidFill>
              </a:rPr>
              <a:t>BuildServiceProvider</a:t>
            </a:r>
            <a:r>
              <a:rPr lang="es-ES" sz="3200" b="1" dirty="0" smtClean="0"/>
              <a:t> </a:t>
            </a:r>
          </a:p>
          <a:p>
            <a:pPr>
              <a:buNone/>
            </a:pPr>
            <a:r>
              <a:rPr lang="es-ES" sz="3200" b="1" dirty="0" smtClean="0"/>
              <a:t>que crea y devuelve una instancia </a:t>
            </a:r>
          </a:p>
          <a:p>
            <a:pPr>
              <a:buNone/>
            </a:pPr>
            <a:r>
              <a:rPr lang="es-ES" sz="3200" b="1" dirty="0" smtClean="0"/>
              <a:t>de </a:t>
            </a:r>
            <a:r>
              <a:rPr lang="es-ES" sz="3200" b="1" dirty="0" err="1" smtClean="0">
                <a:solidFill>
                  <a:srgbClr val="FF0000"/>
                </a:solidFill>
              </a:rPr>
              <a:t>ServiceProvider</a:t>
            </a:r>
            <a:r>
              <a:rPr lang="es-ES" sz="3200" b="1" dirty="0" smtClean="0"/>
              <a:t> .</a:t>
            </a:r>
          </a:p>
          <a:p>
            <a:pPr lvl="1">
              <a:buNone/>
            </a:pPr>
            <a:r>
              <a:rPr lang="es-ES" sz="3200" b="1" dirty="0" smtClean="0"/>
              <a:t> </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2400" b="1" dirty="0" smtClean="0"/>
              <a:t>ASP.NET </a:t>
            </a:r>
            <a:r>
              <a:rPr lang="es-ES" sz="2400" b="1" dirty="0" err="1" smtClean="0"/>
              <a:t>Core</a:t>
            </a:r>
            <a:r>
              <a:rPr lang="es-ES" sz="2400" b="1" dirty="0" smtClean="0"/>
              <a:t> introdujo un nuevo concepto llamado </a:t>
            </a:r>
            <a:r>
              <a:rPr lang="es-ES" sz="2400" b="1" dirty="0" smtClean="0">
                <a:solidFill>
                  <a:srgbClr val="FF0000"/>
                </a:solidFill>
              </a:rPr>
              <a:t>Middleware</a:t>
            </a:r>
            <a:r>
              <a:rPr lang="es-ES" sz="2400" b="1" dirty="0" smtClean="0"/>
              <a:t>. </a:t>
            </a:r>
          </a:p>
          <a:p>
            <a:endParaRPr lang="es-ES" sz="2400" b="1" dirty="0" smtClean="0"/>
          </a:p>
          <a:p>
            <a:r>
              <a:rPr lang="es-ES" sz="2400" b="1" dirty="0" smtClean="0"/>
              <a:t>Un middleware no es más que un componente (clase) que se ejecuta en cada solicitud en la aplicación ASP.NET </a:t>
            </a:r>
            <a:r>
              <a:rPr lang="es-ES" sz="2400" b="1" dirty="0" err="1" smtClean="0"/>
              <a:t>Core</a:t>
            </a:r>
            <a:r>
              <a:rPr lang="es-ES" sz="2400" b="1" dirty="0" smtClean="0"/>
              <a:t>. </a:t>
            </a:r>
          </a:p>
          <a:p>
            <a:endParaRPr lang="es-ES" sz="2400" b="1" dirty="0" smtClean="0"/>
          </a:p>
          <a:p>
            <a:r>
              <a:rPr lang="es-ES" sz="2400" b="1" dirty="0" smtClean="0"/>
              <a:t>En el ASP.NET clásico, </a:t>
            </a:r>
            <a:r>
              <a:rPr lang="es-ES" sz="2400" b="1" dirty="0" err="1" smtClean="0"/>
              <a:t>HttpHandlers</a:t>
            </a:r>
            <a:r>
              <a:rPr lang="es-ES" sz="2400" b="1" dirty="0" smtClean="0"/>
              <a:t> y </a:t>
            </a:r>
            <a:r>
              <a:rPr lang="es-ES" sz="2400" b="1" dirty="0" err="1" smtClean="0"/>
              <a:t>HttpModules</a:t>
            </a:r>
            <a:r>
              <a:rPr lang="es-ES" sz="2400" b="1" dirty="0" smtClean="0"/>
              <a:t> formaban parte de la canalización de solicitudes. </a:t>
            </a:r>
          </a:p>
          <a:p>
            <a:endParaRPr lang="es-ES" sz="2400" b="1" dirty="0" smtClean="0"/>
          </a:p>
          <a:p>
            <a:r>
              <a:rPr lang="es-ES" sz="2400" b="1" dirty="0" smtClean="0"/>
              <a:t>El middleware es similar a </a:t>
            </a:r>
            <a:r>
              <a:rPr lang="es-ES" sz="2400" b="1" dirty="0" err="1" smtClean="0"/>
              <a:t>HttpHandlers</a:t>
            </a:r>
            <a:r>
              <a:rPr lang="es-ES" sz="2400" b="1" dirty="0" smtClean="0"/>
              <a:t> y </a:t>
            </a:r>
            <a:r>
              <a:rPr lang="es-ES" sz="2400" b="1" dirty="0" err="1" smtClean="0"/>
              <a:t>HttpModules</a:t>
            </a:r>
            <a:r>
              <a:rPr lang="es-ES" sz="2400" b="1" dirty="0" smtClean="0"/>
              <a:t>, donde ambos deben configurarse y ejecutarse en cada solicitud.</a:t>
            </a:r>
          </a:p>
          <a:p>
            <a:pPr lvl="1">
              <a:buNone/>
            </a:pPr>
            <a:r>
              <a:rPr lang="es-ES" b="1" dirty="0" smtClean="0"/>
              <a:t> </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r>
              <a:rPr lang="es-ES" sz="2800" b="1" dirty="0" smtClean="0"/>
              <a:t>Normalmente, habrá múltiples middleware en la</a:t>
            </a:r>
          </a:p>
          <a:p>
            <a:pPr lvl="1">
              <a:buNone/>
            </a:pPr>
            <a:r>
              <a:rPr lang="es-ES" sz="2800" b="1" dirty="0" smtClean="0"/>
              <a:t>aplicación web ASP.NET </a:t>
            </a:r>
            <a:r>
              <a:rPr lang="es-ES" sz="2800" b="1" dirty="0" err="1" smtClean="0"/>
              <a:t>Core</a:t>
            </a:r>
            <a:r>
              <a:rPr lang="es-ES" sz="2800" b="1" dirty="0" smtClean="0"/>
              <a:t>.</a:t>
            </a:r>
          </a:p>
          <a:p>
            <a:pPr lvl="1">
              <a:buNone/>
            </a:pPr>
            <a:r>
              <a:rPr lang="es-ES" sz="2800" b="1" dirty="0" smtClean="0"/>
              <a:t>Puede ser un middleware proporcionado por el </a:t>
            </a:r>
          </a:p>
          <a:p>
            <a:pPr lvl="1">
              <a:buNone/>
            </a:pPr>
            <a:r>
              <a:rPr lang="es-ES" sz="2800" b="1" dirty="0" err="1" smtClean="0"/>
              <a:t>framework</a:t>
            </a:r>
            <a:r>
              <a:rPr lang="es-ES" sz="2800" b="1" dirty="0" smtClean="0"/>
              <a:t>, o agregado a través de </a:t>
            </a:r>
            <a:r>
              <a:rPr lang="es-ES" sz="2800" b="1" dirty="0" err="1" smtClean="0"/>
              <a:t>NuGet</a:t>
            </a:r>
            <a:r>
              <a:rPr lang="es-ES" sz="2800" b="1" dirty="0" smtClean="0"/>
              <a:t>.</a:t>
            </a:r>
          </a:p>
          <a:p>
            <a:pPr lvl="1">
              <a:buNone/>
            </a:pPr>
            <a:r>
              <a:rPr lang="es-ES" sz="2800" b="1" dirty="0" smtClean="0"/>
              <a:t>Podemos establecer el orden de ejecución del </a:t>
            </a:r>
          </a:p>
          <a:p>
            <a:pPr lvl="1">
              <a:buNone/>
            </a:pPr>
            <a:r>
              <a:rPr lang="es-ES" sz="2800" b="1" dirty="0" smtClean="0"/>
              <a:t>middleware en la canalización de </a:t>
            </a:r>
          </a:p>
          <a:p>
            <a:pPr lvl="1">
              <a:buNone/>
            </a:pPr>
            <a:r>
              <a:rPr lang="es-ES" sz="2800" b="1" dirty="0" smtClean="0"/>
              <a:t>solicitudes. </a:t>
            </a:r>
          </a:p>
          <a:p>
            <a:pPr lvl="1">
              <a:buNone/>
            </a:pPr>
            <a:r>
              <a:rPr lang="es-ES" sz="2800" b="1" dirty="0" smtClean="0"/>
              <a:t>Cada middleware agrega o modifica la solicitud </a:t>
            </a:r>
          </a:p>
          <a:p>
            <a:pPr lvl="1">
              <a:buNone/>
            </a:pPr>
            <a:r>
              <a:rPr lang="es-ES" sz="2800" b="1" dirty="0" smtClean="0"/>
              <a:t>http y, opcionalmente, pasa el control al </a:t>
            </a:r>
          </a:p>
          <a:p>
            <a:pPr lvl="1">
              <a:buNone/>
            </a:pPr>
            <a:r>
              <a:rPr lang="es-ES" sz="2800" b="1" dirty="0" smtClean="0"/>
              <a:t>siguiente componente de middleware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ASP.NET </a:t>
            </a:r>
            <a:r>
              <a:rPr lang="es-ES" sz="3600" b="1" dirty="0" err="1" smtClean="0"/>
              <a:t>Core</a:t>
            </a:r>
            <a:r>
              <a:rPr lang="es-ES" sz="3600" b="1" dirty="0" smtClean="0"/>
              <a:t> - Middleware</a:t>
            </a:r>
            <a:endParaRPr lang="es-ES" sz="3600" b="1" dirty="0"/>
          </a:p>
        </p:txBody>
      </p:sp>
      <p:pic>
        <p:nvPicPr>
          <p:cNvPr id="4" name="3 Imagen" descr="https://www.tutorialsteacher.com/Content/images/core/middleware-1.png">
            <a:hlinkClick r:id="rId3" tgtFrame="&quot;_blank&quot;"/>
          </p:cNvPr>
          <p:cNvPicPr/>
          <p:nvPr/>
        </p:nvPicPr>
        <p:blipFill>
          <a:blip r:embed="rId4"/>
          <a:srcRect/>
          <a:stretch>
            <a:fillRect/>
          </a:stretch>
        </p:blipFill>
        <p:spPr bwMode="auto">
          <a:xfrm>
            <a:off x="785786" y="1571612"/>
            <a:ext cx="7643866" cy="4214842"/>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000108"/>
            <a:ext cx="8610600" cy="5643602"/>
          </a:xfrm>
          <a:prstGeom prst="rect">
            <a:avLst/>
          </a:prstGeom>
        </p:spPr>
        <p:txBody>
          <a:bodyPr/>
          <a:lstStyle/>
          <a:p>
            <a:endParaRPr lang="es-AR" sz="2400" b="1" dirty="0" smtClean="0"/>
          </a:p>
          <a:p>
            <a:r>
              <a:rPr lang="es-AR" sz="2400" b="1" dirty="0" err="1" smtClean="0"/>
              <a:t>Carácterísticas</a:t>
            </a:r>
            <a:r>
              <a:rPr lang="es-AR" sz="2400" b="1" dirty="0" smtClean="0"/>
              <a:t> principales de NET </a:t>
            </a:r>
            <a:r>
              <a:rPr lang="es-AR" sz="2400" b="1" dirty="0" err="1" smtClean="0"/>
              <a:t>Core</a:t>
            </a:r>
            <a:endParaRPr lang="es-ES" sz="2400" b="1" dirty="0" smtClean="0"/>
          </a:p>
          <a:p>
            <a:r>
              <a:rPr lang="es-AR" sz="2400" b="1" dirty="0" smtClean="0"/>
              <a:t>Interoperabilidad entre </a:t>
            </a:r>
            <a:r>
              <a:rPr lang="es-AR" sz="2400" b="1" dirty="0" err="1" smtClean="0"/>
              <a:t>frameworks</a:t>
            </a:r>
            <a:r>
              <a:rPr lang="es-AR" sz="2400" b="1" dirty="0" smtClean="0"/>
              <a:t> .NET</a:t>
            </a:r>
            <a:endParaRPr lang="es-ES" sz="2400" b="1" dirty="0" smtClean="0"/>
          </a:p>
          <a:p>
            <a:r>
              <a:rPr lang="es-AR" sz="2400" b="1" dirty="0" smtClean="0"/>
              <a:t>Estructura de un proyecto .NET </a:t>
            </a:r>
            <a:r>
              <a:rPr lang="es-AR" sz="2400" b="1" dirty="0" err="1" smtClean="0"/>
              <a:t>Core</a:t>
            </a:r>
            <a:endParaRPr lang="es-ES" sz="2400" b="1" dirty="0" smtClean="0"/>
          </a:p>
          <a:p>
            <a:r>
              <a:rPr lang="es-AR" sz="2400" b="1" dirty="0" smtClean="0"/>
              <a:t>Clase </a:t>
            </a:r>
            <a:r>
              <a:rPr lang="es-AR" sz="2400" b="1" dirty="0" err="1" smtClean="0"/>
              <a:t>Startup.cs</a:t>
            </a:r>
            <a:r>
              <a:rPr lang="es-AR" sz="2400" b="1" dirty="0" smtClean="0"/>
              <a:t>: constructor y métodos </a:t>
            </a:r>
            <a:r>
              <a:rPr lang="es-AR" sz="2400" b="1" dirty="0" err="1" smtClean="0"/>
              <a:t>ConfigureServices</a:t>
            </a:r>
            <a:r>
              <a:rPr lang="es-AR" sz="2400" b="1" dirty="0" smtClean="0"/>
              <a:t>(), Configure(), </a:t>
            </a:r>
            <a:r>
              <a:rPr lang="es-AR" sz="2400" b="1" dirty="0" err="1" smtClean="0"/>
              <a:t>Run</a:t>
            </a:r>
            <a:r>
              <a:rPr lang="es-AR" sz="2400" b="1" dirty="0" smtClean="0"/>
              <a:t>()</a:t>
            </a:r>
            <a:endParaRPr lang="es-ES" sz="2400" b="1" dirty="0" smtClean="0"/>
          </a:p>
          <a:p>
            <a:r>
              <a:rPr lang="es-AR" sz="2400" b="1" dirty="0" smtClean="0"/>
              <a:t>Archivos de configuración </a:t>
            </a:r>
            <a:r>
              <a:rPr lang="es-AR" sz="2400" b="1" dirty="0" err="1" smtClean="0"/>
              <a:t>Json</a:t>
            </a:r>
            <a:endParaRPr lang="es-ES" sz="2400" b="1" dirty="0" smtClean="0"/>
          </a:p>
          <a:p>
            <a:r>
              <a:rPr lang="es-AR" sz="2400" b="1" dirty="0" smtClean="0"/>
              <a:t>Conceptos básicos de inyección de dependencia</a:t>
            </a:r>
            <a:endParaRPr lang="es-ES" sz="2400" b="1" dirty="0" smtClean="0"/>
          </a:p>
          <a:p>
            <a:r>
              <a:rPr lang="es-AR" sz="2400" b="1" dirty="0" smtClean="0"/>
              <a:t>Configurar el middleware agregando servicios existentes</a:t>
            </a:r>
            <a:endParaRPr lang="es-ES" sz="2400" b="1" dirty="0" smtClean="0"/>
          </a:p>
          <a:p>
            <a:r>
              <a:rPr lang="es-AR" sz="2400" b="1" dirty="0" smtClean="0"/>
              <a:t>Configurar el middleware agregando servicios propios</a:t>
            </a:r>
            <a:endParaRPr lang="es-ES" sz="2400" b="1" dirty="0" smtClean="0"/>
          </a:p>
          <a:p>
            <a:r>
              <a:rPr lang="es-AR" sz="2400" b="1" dirty="0" err="1" smtClean="0"/>
              <a:t>Logging</a:t>
            </a:r>
            <a:r>
              <a:rPr lang="es-AR" sz="2400" b="1" dirty="0" smtClean="0"/>
              <a:t> API: uso y configuración</a:t>
            </a:r>
            <a:endParaRPr lang="es-ES" sz="2400" b="1" dirty="0" smtClean="0"/>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endParaRPr lang="es-ES" sz="3200" b="1" dirty="0" smtClean="0"/>
          </a:p>
          <a:p>
            <a:pPr lvl="1">
              <a:buNone/>
            </a:pPr>
            <a:r>
              <a:rPr lang="es-ES" sz="3200" b="1" dirty="0" smtClean="0"/>
              <a:t>Podemos configurar el middleware en el</a:t>
            </a:r>
          </a:p>
          <a:p>
            <a:pPr lvl="1">
              <a:buNone/>
            </a:pPr>
            <a:r>
              <a:rPr lang="es-ES" sz="3200" b="1" dirty="0" smtClean="0"/>
              <a:t>método </a:t>
            </a:r>
            <a:r>
              <a:rPr lang="es-ES" sz="3200" b="1" dirty="0" smtClean="0">
                <a:solidFill>
                  <a:srgbClr val="FF0000"/>
                </a:solidFill>
              </a:rPr>
              <a:t>Configure</a:t>
            </a:r>
            <a:r>
              <a:rPr lang="es-ES" sz="3200" b="1" dirty="0" smtClean="0"/>
              <a:t> de la clase </a:t>
            </a:r>
            <a:r>
              <a:rPr lang="es-ES" sz="3200" b="1" dirty="0" err="1" smtClean="0">
                <a:solidFill>
                  <a:srgbClr val="FF0000"/>
                </a:solidFill>
              </a:rPr>
              <a:t>Startup</a:t>
            </a:r>
            <a:r>
              <a:rPr lang="es-ES" sz="3200" b="1" dirty="0" smtClean="0"/>
              <a:t> </a:t>
            </a:r>
          </a:p>
          <a:p>
            <a:pPr lvl="1">
              <a:buNone/>
            </a:pPr>
            <a:r>
              <a:rPr lang="es-ES" sz="3200" b="1" dirty="0" smtClean="0"/>
              <a:t>usando la instancia </a:t>
            </a:r>
            <a:r>
              <a:rPr lang="es-ES" sz="3200" b="1" dirty="0" err="1" smtClean="0">
                <a:solidFill>
                  <a:srgbClr val="FF0000"/>
                </a:solidFill>
              </a:rPr>
              <a:t>IApplicationBuilder</a:t>
            </a:r>
            <a:r>
              <a:rPr lang="es-ES" sz="3200" b="1" dirty="0" smtClean="0"/>
              <a:t> .</a:t>
            </a:r>
          </a:p>
          <a:p>
            <a:pPr lvl="1">
              <a:buNone/>
            </a:pPr>
            <a:r>
              <a:rPr lang="es-ES" sz="3200" b="1" dirty="0" smtClean="0"/>
              <a:t>El siguiente ejemplo agrega un solo </a:t>
            </a:r>
          </a:p>
          <a:p>
            <a:pPr lvl="1">
              <a:buNone/>
            </a:pPr>
            <a:r>
              <a:rPr lang="es-ES" sz="3200" b="1" dirty="0" smtClean="0"/>
              <a:t>middleware usando el método </a:t>
            </a:r>
            <a:r>
              <a:rPr lang="es-ES" sz="3200" b="1" dirty="0" err="1" smtClean="0">
                <a:solidFill>
                  <a:srgbClr val="FF0000"/>
                </a:solidFill>
              </a:rPr>
              <a:t>Run</a:t>
            </a:r>
            <a:r>
              <a:rPr lang="es-ES" sz="3200" b="1" dirty="0" smtClean="0"/>
              <a:t> que </a:t>
            </a:r>
          </a:p>
          <a:p>
            <a:pPr lvl="1">
              <a:buNone/>
            </a:pPr>
            <a:r>
              <a:rPr lang="es-ES" sz="3200" b="1" dirty="0" smtClean="0"/>
              <a:t>devuelve una cadena “Hola Mundo!" en </a:t>
            </a:r>
          </a:p>
          <a:p>
            <a:pPr lvl="1">
              <a:buNone/>
            </a:pPr>
            <a:r>
              <a:rPr lang="es-ES" sz="3200" b="1" dirty="0" smtClean="0"/>
              <a:t>cada solicitud</a:t>
            </a:r>
          </a:p>
          <a:p>
            <a:pPr lvl="1">
              <a:buNone/>
            </a:pPr>
            <a:r>
              <a:rPr lang="es-ES" sz="3200" b="1" dirty="0" smtClean="0"/>
              <a:t> </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lvl="1">
              <a:buNone/>
            </a:pPr>
            <a:endParaRPr lang="es-ES" sz="2000" dirty="0" smtClean="0"/>
          </a:p>
          <a:p>
            <a:pPr lvl="1">
              <a:buNone/>
            </a:pPr>
            <a:r>
              <a:rPr lang="es-ES" sz="2000" dirty="0" err="1" smtClean="0"/>
              <a:t>public</a:t>
            </a:r>
            <a:r>
              <a:rPr lang="es-ES" sz="2000" dirty="0" smtClean="0"/>
              <a:t> </a:t>
            </a:r>
            <a:r>
              <a:rPr lang="es-ES" sz="2000" dirty="0" err="1" smtClean="0"/>
              <a:t>void</a:t>
            </a:r>
            <a:r>
              <a:rPr lang="es-ES" sz="2000" dirty="0" smtClean="0"/>
              <a:t> Configure</a:t>
            </a:r>
            <a:r>
              <a:rPr lang="es-ES" sz="2000" dirty="0" smtClean="0"/>
              <a:t>( </a:t>
            </a:r>
            <a:r>
              <a:rPr lang="es-ES" sz="2000" dirty="0" err="1" smtClean="0"/>
              <a:t>IApplicationBuilder</a:t>
            </a:r>
            <a:r>
              <a:rPr lang="es-ES" sz="2000" dirty="0" smtClean="0"/>
              <a:t> app, </a:t>
            </a:r>
          </a:p>
          <a:p>
            <a:pPr lvl="1">
              <a:buNone/>
            </a:pPr>
            <a:r>
              <a:rPr lang="es-ES" sz="2000" dirty="0" smtClean="0"/>
              <a:t> </a:t>
            </a:r>
            <a:r>
              <a:rPr lang="es-ES" sz="2000" dirty="0" err="1" smtClean="0"/>
              <a:t>IHostingEnvironment</a:t>
            </a:r>
            <a:r>
              <a:rPr lang="es-ES" sz="2000" dirty="0" smtClean="0"/>
              <a:t> </a:t>
            </a:r>
            <a:r>
              <a:rPr lang="es-ES" sz="2000" dirty="0" err="1" smtClean="0"/>
              <a:t>env</a:t>
            </a:r>
            <a:r>
              <a:rPr lang="es-ES" sz="2000" dirty="0" smtClean="0"/>
              <a:t>) </a:t>
            </a:r>
            <a:endParaRPr lang="es-ES" sz="2000" dirty="0" smtClean="0"/>
          </a:p>
          <a:p>
            <a:pPr lvl="1">
              <a:buNone/>
            </a:pPr>
            <a:endParaRPr lang="es-ES" sz="2000" dirty="0" smtClean="0"/>
          </a:p>
          <a:p>
            <a:pPr lvl="1">
              <a:buNone/>
            </a:pPr>
            <a:r>
              <a:rPr lang="es-ES" sz="2000" dirty="0" smtClean="0"/>
              <a:t>			</a:t>
            </a:r>
            <a:r>
              <a:rPr lang="es-ES" sz="2000" dirty="0" err="1" smtClean="0">
                <a:solidFill>
                  <a:srgbClr val="FF0000"/>
                </a:solidFill>
              </a:rPr>
              <a:t>app.Run</a:t>
            </a:r>
            <a:r>
              <a:rPr lang="es-ES" sz="2000" dirty="0" smtClean="0">
                <a:solidFill>
                  <a:srgbClr val="FF0000"/>
                </a:solidFill>
              </a:rPr>
              <a:t>( </a:t>
            </a:r>
            <a:r>
              <a:rPr lang="es-ES" sz="2000" dirty="0" err="1" smtClean="0">
                <a:solidFill>
                  <a:srgbClr val="FF0000"/>
                </a:solidFill>
              </a:rPr>
              <a:t>async</a:t>
            </a:r>
            <a:r>
              <a:rPr lang="es-ES" sz="2000" dirty="0" smtClean="0">
                <a:solidFill>
                  <a:srgbClr val="FF0000"/>
                </a:solidFill>
              </a:rPr>
              <a:t> (</a:t>
            </a:r>
            <a:r>
              <a:rPr lang="es-ES" sz="2000" dirty="0" err="1" smtClean="0">
                <a:solidFill>
                  <a:srgbClr val="FF0000"/>
                </a:solidFill>
              </a:rPr>
              <a:t>context</a:t>
            </a:r>
            <a:r>
              <a:rPr lang="es-ES" sz="2000" dirty="0" smtClean="0">
                <a:solidFill>
                  <a:srgbClr val="FF0000"/>
                </a:solidFill>
              </a:rPr>
              <a:t>) =&gt; </a:t>
            </a:r>
          </a:p>
          <a:p>
            <a:pPr lvl="1">
              <a:buNone/>
            </a:pPr>
            <a:r>
              <a:rPr lang="es-ES" sz="2000" dirty="0" smtClean="0">
                <a:solidFill>
                  <a:srgbClr val="FF0000"/>
                </a:solidFill>
              </a:rPr>
              <a:t>			{ </a:t>
            </a:r>
          </a:p>
          <a:p>
            <a:pPr lvl="1">
              <a:buNone/>
            </a:pPr>
            <a:r>
              <a:rPr lang="es-ES" sz="2000" dirty="0" smtClean="0">
                <a:solidFill>
                  <a:srgbClr val="FF0000"/>
                </a:solidFill>
              </a:rPr>
              <a:t>			      </a:t>
            </a:r>
            <a:r>
              <a:rPr lang="es-ES" sz="2000" dirty="0" err="1" smtClean="0">
                <a:solidFill>
                  <a:srgbClr val="FF0000"/>
                </a:solidFill>
              </a:rPr>
              <a:t>await</a:t>
            </a:r>
            <a:r>
              <a:rPr lang="es-ES" sz="2000" dirty="0" smtClean="0">
                <a:solidFill>
                  <a:srgbClr val="FF0000"/>
                </a:solidFill>
              </a:rPr>
              <a:t> </a:t>
            </a:r>
            <a:r>
              <a:rPr lang="es-ES" sz="2000" dirty="0" err="1" smtClean="0">
                <a:solidFill>
                  <a:srgbClr val="FF0000"/>
                </a:solidFill>
              </a:rPr>
              <a:t>context.Response.WriteAsync</a:t>
            </a:r>
            <a:r>
              <a:rPr lang="es-ES" sz="2000" dirty="0" smtClean="0">
                <a:solidFill>
                  <a:srgbClr val="FF0000"/>
                </a:solidFill>
              </a:rPr>
              <a:t>( “Hola Mundo!" ); </a:t>
            </a:r>
          </a:p>
          <a:p>
            <a:pPr lvl="1">
              <a:buNone/>
            </a:pPr>
            <a:r>
              <a:rPr lang="es-ES" sz="2000" dirty="0" smtClean="0">
                <a:solidFill>
                  <a:srgbClr val="FF0000"/>
                </a:solidFill>
              </a:rPr>
              <a:t>			});</a:t>
            </a:r>
          </a:p>
          <a:p>
            <a:pPr lvl="1">
              <a:buNone/>
            </a:pPr>
            <a:endParaRPr lang="es-ES" sz="2000" dirty="0" smtClean="0"/>
          </a:p>
          <a:p>
            <a:pPr lvl="1">
              <a:buNone/>
            </a:pPr>
            <a:r>
              <a:rPr lang="es-ES" sz="2000" dirty="0" smtClean="0"/>
              <a:t>	 // resto del </a:t>
            </a:r>
            <a:r>
              <a:rPr lang="es-ES" sz="2000" dirty="0" err="1" smtClean="0"/>
              <a:t>codigo</a:t>
            </a:r>
            <a:r>
              <a:rPr lang="es-ES" sz="2000" dirty="0" smtClean="0"/>
              <a:t> ya creado </a:t>
            </a:r>
          </a:p>
          <a:p>
            <a:pPr marL="742950" indent="-742950">
              <a:buNone/>
            </a:pP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pic>
        <p:nvPicPr>
          <p:cNvPr id="1026" name="Picture 2"/>
          <p:cNvPicPr>
            <a:picLocks noChangeAspect="1" noChangeArrowheads="1"/>
          </p:cNvPicPr>
          <p:nvPr/>
        </p:nvPicPr>
        <p:blipFill>
          <a:blip r:embed="rId3"/>
          <a:srcRect/>
          <a:stretch>
            <a:fillRect/>
          </a:stretch>
        </p:blipFill>
        <p:spPr bwMode="auto">
          <a:xfrm>
            <a:off x="1508267" y="2505074"/>
            <a:ext cx="5540233" cy="2066933"/>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endParaRPr lang="es-ES" b="1" dirty="0" smtClean="0"/>
          </a:p>
          <a:p>
            <a:pPr marL="742950" indent="-742950">
              <a:buNone/>
            </a:pPr>
            <a:r>
              <a:rPr lang="es-ES" b="1" dirty="0" smtClean="0"/>
              <a:t>En el ejemplo anterior, </a:t>
            </a:r>
            <a:r>
              <a:rPr lang="es-ES" b="1" dirty="0" err="1" smtClean="0">
                <a:solidFill>
                  <a:srgbClr val="FF0000"/>
                </a:solidFill>
              </a:rPr>
              <a:t>Run</a:t>
            </a:r>
            <a:r>
              <a:rPr lang="es-ES" b="1" dirty="0" smtClean="0">
                <a:solidFill>
                  <a:srgbClr val="FF0000"/>
                </a:solidFill>
              </a:rPr>
              <a:t>()</a:t>
            </a:r>
            <a:r>
              <a:rPr lang="es-ES" b="1" dirty="0" smtClean="0"/>
              <a:t> es un método de </a:t>
            </a:r>
          </a:p>
          <a:p>
            <a:pPr marL="742950" indent="-742950">
              <a:buNone/>
            </a:pPr>
            <a:r>
              <a:rPr lang="es-ES" b="1" dirty="0" smtClean="0"/>
              <a:t>extensión en la instancia </a:t>
            </a:r>
            <a:r>
              <a:rPr lang="es-ES" b="1" dirty="0" err="1" smtClean="0">
                <a:solidFill>
                  <a:srgbClr val="FF0000"/>
                </a:solidFill>
              </a:rPr>
              <a:t>IApplicationBuilder</a:t>
            </a:r>
            <a:r>
              <a:rPr lang="es-ES" b="1" dirty="0" smtClean="0"/>
              <a:t> que </a:t>
            </a:r>
          </a:p>
          <a:p>
            <a:pPr marL="742950" indent="-742950">
              <a:buNone/>
            </a:pPr>
            <a:r>
              <a:rPr lang="es-ES" b="1" dirty="0" smtClean="0"/>
              <a:t>agrega un middleware de terminal a la canalización</a:t>
            </a:r>
          </a:p>
          <a:p>
            <a:pPr marL="742950" indent="-742950">
              <a:buNone/>
            </a:pPr>
            <a:r>
              <a:rPr lang="es-ES" b="1" dirty="0" smtClean="0"/>
              <a:t>de solicitudes de la aplicación. </a:t>
            </a:r>
          </a:p>
          <a:p>
            <a:pPr marL="742950" indent="-742950">
              <a:buNone/>
            </a:pPr>
            <a:endParaRPr lang="es-ES" b="1" dirty="0" smtClean="0"/>
          </a:p>
          <a:p>
            <a:pPr marL="742950" indent="-742950">
              <a:buNone/>
            </a:pPr>
            <a:r>
              <a:rPr lang="es-ES" b="1" dirty="0" smtClean="0"/>
              <a:t>El middleware configurado anteriormente </a:t>
            </a:r>
          </a:p>
          <a:p>
            <a:pPr marL="742950" indent="-742950">
              <a:buNone/>
            </a:pPr>
            <a:r>
              <a:rPr lang="es-ES" b="1" dirty="0" smtClean="0"/>
              <a:t>devuelve una respuesta con una cadena </a:t>
            </a:r>
          </a:p>
          <a:p>
            <a:pPr marL="742950" indent="-742950">
              <a:buNone/>
            </a:pPr>
            <a:r>
              <a:rPr lang="es-ES" b="1" dirty="0" smtClean="0"/>
              <a:t>"Hola, mundo!" para cada solicitud(</a:t>
            </a:r>
            <a:r>
              <a:rPr lang="es-ES" b="1" dirty="0" err="1" smtClean="0"/>
              <a:t>request</a:t>
            </a:r>
            <a:r>
              <a:rPr lang="es-ES" b="1" dirty="0" smtClean="0"/>
              <a:t>)</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múltiples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b="1" dirty="0" smtClean="0"/>
              <a:t>En su mayoría, habrá múltiples componentes de</a:t>
            </a:r>
          </a:p>
          <a:p>
            <a:pPr marL="742950" indent="-742950">
              <a:buNone/>
            </a:pPr>
            <a:r>
              <a:rPr lang="es-ES" b="1" dirty="0" smtClean="0"/>
              <a:t>middleware en la aplicación ASP.NET </a:t>
            </a:r>
            <a:r>
              <a:rPr lang="es-ES" b="1" dirty="0" err="1" smtClean="0"/>
              <a:t>Core</a:t>
            </a:r>
            <a:r>
              <a:rPr lang="es-ES" b="1" dirty="0" smtClean="0"/>
              <a:t> que se</a:t>
            </a:r>
          </a:p>
          <a:p>
            <a:pPr marL="742950" indent="-742950">
              <a:buNone/>
            </a:pPr>
            <a:r>
              <a:rPr lang="es-ES" b="1" dirty="0" smtClean="0"/>
              <a:t>ejecutarán secuencialmente. </a:t>
            </a:r>
          </a:p>
          <a:p>
            <a:pPr marL="742950" indent="-742950">
              <a:buNone/>
            </a:pPr>
            <a:r>
              <a:rPr lang="es-ES" b="1" dirty="0" smtClean="0"/>
              <a:t>El método </a:t>
            </a:r>
            <a:r>
              <a:rPr lang="es-ES" b="1" dirty="0" err="1" smtClean="0">
                <a:solidFill>
                  <a:srgbClr val="FF0000"/>
                </a:solidFill>
              </a:rPr>
              <a:t>Run</a:t>
            </a:r>
            <a:r>
              <a:rPr lang="es-ES" b="1" dirty="0" smtClean="0">
                <a:solidFill>
                  <a:srgbClr val="FF0000"/>
                </a:solidFill>
              </a:rPr>
              <a:t> </a:t>
            </a:r>
            <a:r>
              <a:rPr lang="es-ES" b="1" dirty="0" smtClean="0"/>
              <a:t>agrega un middleware de terminal</a:t>
            </a:r>
          </a:p>
          <a:p>
            <a:pPr marL="742950" indent="-742950">
              <a:buNone/>
            </a:pPr>
            <a:r>
              <a:rPr lang="es-ES" b="1" dirty="0" smtClean="0"/>
              <a:t>para que no pueda llamar al siguiente middleware,</a:t>
            </a:r>
          </a:p>
          <a:p>
            <a:pPr marL="742950" indent="-742950">
              <a:buNone/>
            </a:pPr>
            <a:r>
              <a:rPr lang="es-ES" b="1" dirty="0" smtClean="0"/>
              <a:t>ya que sería el último middleware en una</a:t>
            </a:r>
          </a:p>
          <a:p>
            <a:pPr marL="742950" indent="-742950">
              <a:buNone/>
            </a:pPr>
            <a:r>
              <a:rPr lang="es-ES" b="1" dirty="0" smtClean="0"/>
              <a:t>secuencia. </a:t>
            </a:r>
          </a:p>
          <a:p>
            <a:pPr marL="742950" indent="-742950">
              <a:buNone/>
            </a:pPr>
            <a:endParaRPr lang="es-ES" b="1" dirty="0" smtClean="0"/>
          </a:p>
          <a:p>
            <a:pPr marL="742950" indent="-742950">
              <a:buNone/>
            </a:pPr>
            <a:r>
              <a:rPr lang="es-ES" b="1" dirty="0" smtClean="0"/>
              <a:t>Lo siguiente siempre ejecutará el primer método</a:t>
            </a:r>
          </a:p>
          <a:p>
            <a:pPr marL="742950" indent="-742950">
              <a:buNone/>
            </a:pPr>
            <a:r>
              <a:rPr lang="es-ES" b="1" dirty="0" err="1" smtClean="0">
                <a:solidFill>
                  <a:srgbClr val="FF0000"/>
                </a:solidFill>
              </a:rPr>
              <a:t>Run</a:t>
            </a:r>
            <a:r>
              <a:rPr lang="es-ES" b="1" dirty="0" smtClean="0"/>
              <a:t> y ​​nunca alcanzará el segundo método </a:t>
            </a:r>
            <a:r>
              <a:rPr lang="es-ES" b="1" dirty="0" err="1" smtClean="0">
                <a:solidFill>
                  <a:srgbClr val="FF0000"/>
                </a:solidFill>
              </a:rPr>
              <a:t>Run</a:t>
            </a:r>
            <a:endParaRPr lang="es-AR" b="1" dirty="0" smtClean="0">
              <a:solidFill>
                <a:srgbClr val="FF0000"/>
              </a:solidFill>
            </a:endParaRPr>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b="1" dirty="0" smtClean="0"/>
              <a:t>Configurar múltiples middleware</a:t>
            </a:r>
            <a:endParaRPr lang="es-ES" sz="36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sz="2000" dirty="0" smtClean="0"/>
              <a:t> </a:t>
            </a:r>
            <a:r>
              <a:rPr lang="es-ES" sz="2000" dirty="0" err="1" smtClean="0"/>
              <a:t>public</a:t>
            </a:r>
            <a:r>
              <a:rPr lang="es-ES" sz="2000" dirty="0" smtClean="0"/>
              <a:t> </a:t>
            </a:r>
            <a:r>
              <a:rPr lang="es-ES" sz="2000" dirty="0" err="1" smtClean="0"/>
              <a:t>void</a:t>
            </a:r>
            <a:r>
              <a:rPr lang="es-ES" sz="2000" dirty="0" smtClean="0"/>
              <a:t> Configure</a:t>
            </a:r>
          </a:p>
          <a:p>
            <a:pPr marL="742950" indent="-742950">
              <a:buNone/>
            </a:pPr>
            <a:r>
              <a:rPr lang="es-ES" sz="2000" dirty="0" smtClean="0"/>
              <a:t>	( </a:t>
            </a:r>
            <a:r>
              <a:rPr lang="es-ES" sz="2000" dirty="0" err="1" smtClean="0"/>
              <a:t>IApplicationBuilder</a:t>
            </a:r>
            <a:r>
              <a:rPr lang="es-ES" sz="2000" dirty="0" smtClean="0"/>
              <a:t> </a:t>
            </a:r>
            <a:r>
              <a:rPr lang="es-ES" sz="2000" dirty="0" err="1" smtClean="0"/>
              <a:t>app</a:t>
            </a:r>
            <a:r>
              <a:rPr lang="es-ES" sz="2000" dirty="0" smtClean="0"/>
              <a:t>, </a:t>
            </a:r>
            <a:r>
              <a:rPr lang="es-ES" sz="2000" dirty="0" err="1" smtClean="0"/>
              <a:t>IHostingEnvironment</a:t>
            </a:r>
            <a:r>
              <a:rPr lang="es-ES" sz="2000" dirty="0" smtClean="0"/>
              <a:t> </a:t>
            </a:r>
            <a:r>
              <a:rPr lang="es-ES" sz="2000" dirty="0" err="1" smtClean="0"/>
              <a:t>env</a:t>
            </a:r>
            <a:r>
              <a:rPr lang="es-ES" sz="2000" dirty="0" smtClean="0"/>
              <a:t>) </a:t>
            </a:r>
          </a:p>
          <a:p>
            <a:pPr marL="742950" indent="-742950">
              <a:buNone/>
            </a:pPr>
            <a:r>
              <a:rPr lang="es-ES" sz="2000" dirty="0" smtClean="0"/>
              <a:t>{ </a:t>
            </a:r>
          </a:p>
          <a:p>
            <a:pPr marL="742950" indent="-742950">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 </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“Hola Mundo desde primer Middleware" ); });</a:t>
            </a:r>
          </a:p>
          <a:p>
            <a:pPr>
              <a:buNone/>
            </a:pPr>
            <a:r>
              <a:rPr lang="es-ES" sz="2000" b="1" dirty="0" smtClean="0"/>
              <a:t>           // segundo middleware ( no se ejecuta )</a:t>
            </a:r>
          </a:p>
          <a:p>
            <a:pPr>
              <a:buNone/>
            </a:pPr>
            <a:r>
              <a:rPr lang="es-ES" sz="2000" b="1" dirty="0" smtClean="0">
                <a:solidFill>
                  <a:srgbClr val="FF0000"/>
                </a:solidFill>
              </a:rPr>
              <a:t>            </a:t>
            </a:r>
            <a:r>
              <a:rPr lang="es-ES" sz="2000" b="1" dirty="0" err="1" smtClean="0">
                <a:solidFill>
                  <a:srgbClr val="FF0000"/>
                </a:solidFill>
              </a:rPr>
              <a:t>app.Run</a:t>
            </a:r>
            <a:r>
              <a:rPr lang="es-ES" sz="2000" b="1" dirty="0" smtClean="0">
                <a:solidFill>
                  <a:srgbClr val="FF0000"/>
                </a:solidFill>
              </a:rPr>
              <a:t>( </a:t>
            </a:r>
            <a:r>
              <a:rPr lang="es-ES" sz="2000" b="1" dirty="0" err="1" smtClean="0">
                <a:solidFill>
                  <a:srgbClr val="FF0000"/>
                </a:solidFill>
              </a:rPr>
              <a:t>async</a:t>
            </a:r>
            <a:r>
              <a:rPr lang="es-ES" sz="2000" b="1" dirty="0" smtClean="0">
                <a:solidFill>
                  <a:srgbClr val="FF0000"/>
                </a:solidFill>
              </a:rPr>
              <a:t> (</a:t>
            </a:r>
            <a:r>
              <a:rPr lang="es-ES" sz="2000" b="1" dirty="0" err="1" smtClean="0">
                <a:solidFill>
                  <a:srgbClr val="FF0000"/>
                </a:solidFill>
              </a:rPr>
              <a:t>context</a:t>
            </a:r>
            <a:r>
              <a:rPr lang="es-ES" sz="2000" b="1" dirty="0" smtClean="0">
                <a:solidFill>
                  <a:srgbClr val="FF0000"/>
                </a:solidFill>
              </a:rPr>
              <a:t>) =&gt;</a:t>
            </a:r>
          </a:p>
          <a:p>
            <a:pPr>
              <a:buNone/>
            </a:pPr>
            <a:r>
              <a:rPr lang="es-ES" sz="2000" b="1" dirty="0" smtClean="0">
                <a:solidFill>
                  <a:srgbClr val="FF0000"/>
                </a:solidFill>
              </a:rPr>
              <a:t>            {</a:t>
            </a:r>
          </a:p>
          <a:p>
            <a:pPr>
              <a:buNone/>
            </a:pPr>
            <a:r>
              <a:rPr lang="es-ES" sz="2000" b="1" dirty="0" smtClean="0">
                <a:solidFill>
                  <a:srgbClr val="FF0000"/>
                </a:solidFill>
              </a:rPr>
              <a:t>                </a:t>
            </a:r>
            <a:r>
              <a:rPr lang="es-ES" sz="2000" b="1" dirty="0" err="1" smtClean="0">
                <a:solidFill>
                  <a:srgbClr val="FF0000"/>
                </a:solidFill>
              </a:rPr>
              <a:t>await</a:t>
            </a:r>
            <a:r>
              <a:rPr lang="es-ES" sz="2000" b="1" dirty="0" smtClean="0">
                <a:solidFill>
                  <a:srgbClr val="FF0000"/>
                </a:solidFill>
              </a:rPr>
              <a:t> </a:t>
            </a:r>
            <a:r>
              <a:rPr lang="es-ES" sz="2000" b="1" dirty="0" err="1" smtClean="0">
                <a:solidFill>
                  <a:srgbClr val="FF0000"/>
                </a:solidFill>
              </a:rPr>
              <a:t>context.Response.WriteAsync</a:t>
            </a:r>
            <a:r>
              <a:rPr lang="es-ES" sz="2000" b="1" dirty="0" smtClean="0">
                <a:solidFill>
                  <a:srgbClr val="FF0000"/>
                </a:solidFill>
              </a:rPr>
              <a:t>("Hola Mundo desde segundo Middleware " );</a:t>
            </a:r>
          </a:p>
          <a:p>
            <a:pPr>
              <a:buNone/>
            </a:pPr>
            <a:r>
              <a:rPr lang="es-ES" sz="2000" b="1" dirty="0" smtClean="0">
                <a:solidFill>
                  <a:srgbClr val="FF0000"/>
                </a:solidFill>
              </a:rPr>
              <a:t>            });</a:t>
            </a:r>
          </a:p>
          <a:p>
            <a:pPr marL="742950" indent="-742950">
              <a:buNone/>
            </a:pPr>
            <a:r>
              <a:rPr lang="es-ES" sz="2000" dirty="0" smtClean="0"/>
              <a:t>Para configurar el middleware múltiple, usamos el método de extensión Use() . Es similar al método </a:t>
            </a:r>
            <a:r>
              <a:rPr lang="es-ES" sz="2000" dirty="0" err="1" smtClean="0"/>
              <a:t>Run</a:t>
            </a:r>
            <a:r>
              <a:rPr lang="es-ES" sz="2000" dirty="0" smtClean="0"/>
              <a:t>() , excepto que incluye el  parámetro </a:t>
            </a:r>
            <a:r>
              <a:rPr lang="es-ES" sz="2000" dirty="0" err="1" smtClean="0">
                <a:solidFill>
                  <a:srgbClr val="FF0000"/>
                </a:solidFill>
              </a:rPr>
              <a:t>Next</a:t>
            </a:r>
            <a:r>
              <a:rPr lang="es-ES" sz="2000" dirty="0" smtClean="0"/>
              <a:t> para invocar el siguiente middleware en la secuencia. Ejemplo:</a:t>
            </a:r>
          </a:p>
          <a:p>
            <a:pPr marL="742950" indent="-742950">
              <a:buNone/>
            </a:pP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dirty="0" smtClean="0"/>
              <a:t>Ejemplo: Use ()</a:t>
            </a:r>
            <a:endParaRPr lang="es-ES" sz="3600"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r>
              <a:rPr lang="es-ES" sz="2000" dirty="0" err="1" smtClean="0"/>
              <a:t>public</a:t>
            </a:r>
            <a:r>
              <a:rPr lang="es-ES" sz="2000" dirty="0" smtClean="0"/>
              <a:t> </a:t>
            </a:r>
            <a:r>
              <a:rPr lang="es-ES" sz="2000" dirty="0" err="1" smtClean="0"/>
              <a:t>void</a:t>
            </a:r>
            <a:r>
              <a:rPr lang="es-ES" sz="2000" dirty="0" smtClean="0"/>
              <a:t> Configure</a:t>
            </a:r>
          </a:p>
          <a:p>
            <a:pPr marL="742950" indent="-742950">
              <a:buNone/>
            </a:pPr>
            <a:r>
              <a:rPr lang="es-ES" sz="2000" dirty="0" smtClean="0"/>
              <a:t>( </a:t>
            </a:r>
            <a:r>
              <a:rPr lang="es-ES" sz="2000" dirty="0" err="1" smtClean="0"/>
              <a:t>IApplicationBuilder</a:t>
            </a:r>
            <a:r>
              <a:rPr lang="es-ES" sz="2000" dirty="0" smtClean="0"/>
              <a:t> </a:t>
            </a:r>
            <a:r>
              <a:rPr lang="es-ES" sz="2000" dirty="0" err="1" smtClean="0"/>
              <a:t>app</a:t>
            </a:r>
            <a:r>
              <a:rPr lang="es-ES" sz="2000" dirty="0" smtClean="0"/>
              <a:t>, </a:t>
            </a:r>
            <a:r>
              <a:rPr lang="es-ES" sz="2000" dirty="0" err="1" smtClean="0"/>
              <a:t>IHostingEnvironment</a:t>
            </a:r>
            <a:r>
              <a:rPr lang="es-ES" sz="2000" dirty="0" smtClean="0"/>
              <a:t> </a:t>
            </a:r>
            <a:r>
              <a:rPr lang="es-ES" sz="2000" dirty="0" err="1" smtClean="0"/>
              <a:t>env</a:t>
            </a:r>
            <a:r>
              <a:rPr lang="es-ES" sz="2000" dirty="0" smtClean="0"/>
              <a:t>)</a:t>
            </a:r>
          </a:p>
          <a:p>
            <a:pPr marL="742950" indent="-742950">
              <a:buNone/>
            </a:pPr>
            <a:r>
              <a:rPr lang="es-ES" sz="2000" dirty="0" smtClean="0"/>
              <a:t> { </a:t>
            </a:r>
          </a:p>
          <a:p>
            <a:pPr marL="742950" indent="-742950">
              <a:buNone/>
            </a:pPr>
            <a:r>
              <a:rPr lang="es-ES" sz="2000" dirty="0" smtClean="0"/>
              <a:t>	</a:t>
            </a:r>
            <a:r>
              <a:rPr lang="es-ES" sz="2000" dirty="0" err="1" smtClean="0">
                <a:solidFill>
                  <a:srgbClr val="FF0000"/>
                </a:solidFill>
              </a:rPr>
              <a:t>app.Use</a:t>
            </a:r>
            <a:r>
              <a:rPr lang="es-ES" sz="2000" dirty="0" smtClean="0"/>
              <a:t>( </a:t>
            </a:r>
            <a:r>
              <a:rPr lang="es-ES" sz="2000" dirty="0" err="1" smtClean="0"/>
              <a:t>async</a:t>
            </a:r>
            <a:r>
              <a:rPr lang="es-ES" sz="2000" dirty="0" smtClean="0"/>
              <a:t> (</a:t>
            </a:r>
            <a:r>
              <a:rPr lang="es-ES" sz="2000" dirty="0" err="1" smtClean="0"/>
              <a:t>context</a:t>
            </a:r>
            <a:r>
              <a:rPr lang="es-ES" sz="2000" dirty="0" smtClean="0"/>
              <a:t>, </a:t>
            </a:r>
            <a:r>
              <a:rPr lang="es-ES" sz="2000" dirty="0" err="1" smtClean="0">
                <a:solidFill>
                  <a:srgbClr val="FF0000"/>
                </a:solidFill>
              </a:rPr>
              <a:t>next</a:t>
            </a:r>
            <a:r>
              <a:rPr lang="es-ES" sz="2000" dirty="0" smtClean="0"/>
              <a:t>) =&gt;</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“Hola Mundo!” ); </a:t>
            </a:r>
          </a:p>
          <a:p>
            <a:pPr marL="742950" indent="-742950">
              <a:buNone/>
            </a:pPr>
            <a:r>
              <a:rPr lang="es-ES" sz="2000" dirty="0" smtClean="0"/>
              <a:t>	</a:t>
            </a:r>
            <a:r>
              <a:rPr lang="es-ES" sz="2000" dirty="0" err="1" smtClean="0">
                <a:solidFill>
                  <a:srgbClr val="FF0000"/>
                </a:solidFill>
              </a:rPr>
              <a:t>await</a:t>
            </a:r>
            <a:r>
              <a:rPr lang="es-ES" sz="2000" dirty="0" smtClean="0">
                <a:solidFill>
                  <a:srgbClr val="FF0000"/>
                </a:solidFill>
              </a:rPr>
              <a:t> </a:t>
            </a:r>
            <a:r>
              <a:rPr lang="es-ES" sz="2000" dirty="0" err="1" smtClean="0">
                <a:solidFill>
                  <a:srgbClr val="FF0000"/>
                </a:solidFill>
              </a:rPr>
              <a:t>next</a:t>
            </a:r>
            <a:r>
              <a:rPr lang="es-ES" sz="2000" dirty="0" smtClean="0">
                <a:solidFill>
                  <a:srgbClr val="FF0000"/>
                </a:solidFill>
              </a:rPr>
              <a:t>();</a:t>
            </a:r>
          </a:p>
          <a:p>
            <a:pPr marL="742950" indent="-742950">
              <a:buNone/>
            </a:pPr>
            <a:r>
              <a:rPr lang="es-ES" sz="2000" dirty="0" smtClean="0"/>
              <a:t>	 }</a:t>
            </a:r>
          </a:p>
          <a:p>
            <a:pPr marL="742950" indent="-742950">
              <a:buNone/>
            </a:pPr>
            <a:r>
              <a:rPr lang="es-ES" sz="2000" dirty="0" smtClean="0"/>
              <a:t>	); </a:t>
            </a:r>
          </a:p>
          <a:p>
            <a:pPr marL="742950" indent="-742950">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a:t>
            </a:r>
          </a:p>
          <a:p>
            <a:pPr marL="742950" indent="-742950">
              <a:buNone/>
            </a:pPr>
            <a:r>
              <a:rPr lang="es-ES" sz="2000" dirty="0" smtClean="0"/>
              <a:t>	 {	</a:t>
            </a:r>
            <a:r>
              <a:rPr lang="es-ES" sz="2000" dirty="0" err="1" smtClean="0"/>
              <a:t>await</a:t>
            </a:r>
            <a:r>
              <a:rPr lang="es-ES" sz="2000" dirty="0" smtClean="0"/>
              <a:t> </a:t>
            </a:r>
            <a:r>
              <a:rPr lang="es-ES" sz="2000" dirty="0" err="1" smtClean="0"/>
              <a:t>context.Response.WriteAsync</a:t>
            </a:r>
            <a:r>
              <a:rPr lang="es-ES" sz="2000" dirty="0" smtClean="0"/>
              <a:t>( "</a:t>
            </a:r>
            <a:r>
              <a:rPr lang="es-ES" sz="2000" b="1" dirty="0" smtClean="0">
                <a:solidFill>
                  <a:srgbClr val="FF0000"/>
                </a:solidFill>
              </a:rPr>
              <a:t> Hola Mundo desde segundo Middleware </a:t>
            </a:r>
            <a:r>
              <a:rPr lang="es-ES" sz="2000" dirty="0" smtClean="0"/>
              <a:t>" );</a:t>
            </a:r>
          </a:p>
          <a:p>
            <a:pPr marL="742950" indent="-742950">
              <a:buNone/>
            </a:pPr>
            <a:r>
              <a:rPr lang="es-ES" sz="2000" dirty="0" smtClean="0"/>
              <a:t>	 });</a:t>
            </a:r>
          </a:p>
          <a:p>
            <a:pPr marL="742950" indent="-742950">
              <a:buNone/>
            </a:pPr>
            <a:r>
              <a:rPr lang="es-ES" sz="2000" dirty="0" smtClean="0"/>
              <a:t> }</a:t>
            </a:r>
            <a:endParaRPr lang="es-AR" sz="20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3600" dirty="0" smtClean="0"/>
              <a:t>Ejemplo: Use ()</a:t>
            </a:r>
            <a:endParaRPr lang="es-ES" sz="3600" dirty="0"/>
          </a:p>
        </p:txBody>
      </p:sp>
      <p:pic>
        <p:nvPicPr>
          <p:cNvPr id="2050" name="Picture 2"/>
          <p:cNvPicPr>
            <a:picLocks noChangeAspect="1" noChangeArrowheads="1"/>
          </p:cNvPicPr>
          <p:nvPr/>
        </p:nvPicPr>
        <p:blipFill>
          <a:blip r:embed="rId3"/>
          <a:srcRect/>
          <a:stretch>
            <a:fillRect/>
          </a:stretch>
        </p:blipFill>
        <p:spPr bwMode="auto">
          <a:xfrm>
            <a:off x="1214414" y="2214554"/>
            <a:ext cx="6222108" cy="2066933"/>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Agregue middleware incorporado a través de </a:t>
            </a:r>
            <a:r>
              <a:rPr lang="es-ES" sz="2800" b="1" dirty="0" err="1" smtClean="0"/>
              <a:t>NuGet</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marL="742950" indent="-742950">
              <a:buNone/>
            </a:pPr>
            <a:endParaRPr lang="es-ES" sz="2400" b="1" dirty="0" smtClean="0"/>
          </a:p>
          <a:p>
            <a:pPr marL="742950" indent="-742950">
              <a:buNone/>
            </a:pPr>
            <a:r>
              <a:rPr lang="es-ES" sz="2400" b="1" dirty="0" smtClean="0"/>
              <a:t>ASP.NET </a:t>
            </a:r>
            <a:r>
              <a:rPr lang="es-ES" sz="2400" b="1" dirty="0" err="1" smtClean="0"/>
              <a:t>Core</a:t>
            </a:r>
            <a:r>
              <a:rPr lang="es-ES" sz="2400" b="1" dirty="0" smtClean="0"/>
              <a:t> es un </a:t>
            </a:r>
            <a:r>
              <a:rPr lang="es-ES" sz="2400" b="1" dirty="0" err="1" smtClean="0"/>
              <a:t>framework</a:t>
            </a:r>
            <a:r>
              <a:rPr lang="es-ES" sz="2400" b="1" dirty="0" smtClean="0"/>
              <a:t> modular. </a:t>
            </a:r>
          </a:p>
          <a:p>
            <a:pPr marL="742950" indent="-742950">
              <a:buNone/>
            </a:pPr>
            <a:r>
              <a:rPr lang="es-ES" sz="2400" b="1" dirty="0" smtClean="0"/>
              <a:t>Podemos agregar características del lado del servidor que</a:t>
            </a:r>
          </a:p>
          <a:p>
            <a:pPr marL="742950" indent="-742950">
              <a:buNone/>
            </a:pPr>
            <a:r>
              <a:rPr lang="es-ES" sz="2400" b="1" dirty="0" smtClean="0"/>
              <a:t>necesitamos en nuestra aplicación mediante la instalación</a:t>
            </a:r>
          </a:p>
          <a:p>
            <a:pPr marL="742950" indent="-742950">
              <a:buNone/>
            </a:pPr>
            <a:r>
              <a:rPr lang="es-ES" sz="2400" b="1" dirty="0" smtClean="0"/>
              <a:t>de diferentes complementos a través de </a:t>
            </a:r>
            <a:r>
              <a:rPr lang="es-ES" sz="2400" b="1" dirty="0" err="1" smtClean="0"/>
              <a:t>NuGet</a:t>
            </a:r>
            <a:r>
              <a:rPr lang="es-ES" sz="2400" b="1" dirty="0" smtClean="0"/>
              <a:t>. </a:t>
            </a:r>
          </a:p>
          <a:p>
            <a:pPr marL="742950" indent="-742950">
              <a:buNone/>
            </a:pPr>
            <a:endParaRPr lang="es-ES" sz="2400" b="1" dirty="0" smtClean="0"/>
          </a:p>
          <a:p>
            <a:pPr marL="742950" indent="-742950">
              <a:buNone/>
            </a:pPr>
            <a:r>
              <a:rPr lang="es-ES" sz="2400" b="1" dirty="0" smtClean="0"/>
              <a:t>Hay muchos complementos de middleware disponibles que</a:t>
            </a:r>
          </a:p>
          <a:p>
            <a:pPr marL="742950" indent="-742950">
              <a:buNone/>
            </a:pPr>
            <a:r>
              <a:rPr lang="es-ES" sz="2400" b="1" dirty="0" smtClean="0"/>
              <a:t>se pueden usar en nuestra aplicación.</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dirty="0" smtClean="0"/>
              <a:t>Los siguientes son algunos middleware integrados:</a:t>
            </a:r>
            <a:endParaRPr lang="es-ES" sz="2800" dirty="0"/>
          </a:p>
        </p:txBody>
      </p:sp>
      <p:pic>
        <p:nvPicPr>
          <p:cNvPr id="3074" name="Picture 2"/>
          <p:cNvPicPr>
            <a:picLocks noChangeAspect="1" noChangeArrowheads="1"/>
          </p:cNvPicPr>
          <p:nvPr/>
        </p:nvPicPr>
        <p:blipFill>
          <a:blip r:embed="rId3"/>
          <a:srcRect/>
          <a:stretch>
            <a:fillRect/>
          </a:stretch>
        </p:blipFill>
        <p:spPr bwMode="auto">
          <a:xfrm>
            <a:off x="357158" y="1785926"/>
            <a:ext cx="8538825" cy="3714776"/>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357298"/>
            <a:ext cx="8610600" cy="4724400"/>
          </a:xfrm>
          <a:prstGeom prst="rect">
            <a:avLst/>
          </a:prstGeom>
        </p:spPr>
        <p:txBody>
          <a:bodyPr/>
          <a:lstStyle/>
          <a:p>
            <a:pPr marL="742950" indent="-742950">
              <a:buNone/>
            </a:pPr>
            <a:r>
              <a:rPr lang="es-ES" b="1" dirty="0" smtClean="0"/>
              <a:t>.NET </a:t>
            </a:r>
            <a:r>
              <a:rPr lang="es-ES" b="1" dirty="0" err="1" smtClean="0"/>
              <a:t>Core</a:t>
            </a:r>
            <a:r>
              <a:rPr lang="es-ES" b="1" dirty="0" smtClean="0"/>
              <a:t> es un </a:t>
            </a:r>
            <a:r>
              <a:rPr lang="es-ES" b="1" dirty="0" err="1" smtClean="0"/>
              <a:t>framework</a:t>
            </a:r>
            <a:r>
              <a:rPr lang="es-ES" b="1" dirty="0" smtClean="0"/>
              <a:t> rápido, ligero,</a:t>
            </a:r>
          </a:p>
          <a:p>
            <a:pPr marL="742950" indent="-742950">
              <a:buNone/>
            </a:pPr>
            <a:r>
              <a:rPr lang="es-ES" b="1" dirty="0" smtClean="0"/>
              <a:t>modular y de código abierto para crear </a:t>
            </a:r>
          </a:p>
          <a:p>
            <a:pPr marL="742950" indent="-742950">
              <a:buNone/>
            </a:pPr>
            <a:r>
              <a:rPr lang="es-ES" b="1" dirty="0" smtClean="0"/>
              <a:t>aplicaciones y servicios web que se ejecutan en </a:t>
            </a:r>
          </a:p>
          <a:p>
            <a:pPr marL="742950" indent="-742950">
              <a:buNone/>
            </a:pPr>
            <a:r>
              <a:rPr lang="es-ES" b="1" dirty="0" smtClean="0"/>
              <a:t>Windows, Linux y </a:t>
            </a:r>
            <a:r>
              <a:rPr lang="es-ES" b="1" dirty="0" err="1" smtClean="0"/>
              <a:t>Mac.</a:t>
            </a:r>
            <a:r>
              <a:rPr lang="es-ES" b="1" dirty="0" smtClean="0"/>
              <a:t> </a:t>
            </a:r>
          </a:p>
          <a:p>
            <a:pPr marL="742950" indent="-742950">
              <a:buNone/>
            </a:pPr>
            <a:endParaRPr lang="es-ES" b="1" dirty="0" smtClean="0"/>
          </a:p>
          <a:p>
            <a:pPr marL="742950" indent="-742950">
              <a:buNone/>
            </a:pPr>
            <a:r>
              <a:rPr lang="es-ES" b="1" dirty="0" smtClean="0"/>
              <a:t>Por lo tanto, es una plataforma en la que se </a:t>
            </a:r>
          </a:p>
          <a:p>
            <a:pPr marL="742950" indent="-742950">
              <a:buNone/>
            </a:pPr>
            <a:r>
              <a:rPr lang="es-ES" b="1" dirty="0" smtClean="0"/>
              <a:t>ejecuta la aplicación ASP.NET </a:t>
            </a:r>
            <a:r>
              <a:rPr lang="es-ES" b="1" dirty="0" err="1" smtClean="0"/>
              <a:t>Core</a:t>
            </a:r>
            <a:r>
              <a:rPr lang="es-ES" b="1" dirty="0" smtClean="0"/>
              <a:t>.</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2400" b="1" dirty="0" smtClean="0"/>
              <a:t>Instalar </a:t>
            </a:r>
            <a:r>
              <a:rPr lang="es-ES" sz="2400" b="1" dirty="0" smtClean="0"/>
              <a:t>y </a:t>
            </a:r>
            <a:r>
              <a:rPr lang="es-ES" sz="2400" b="1" dirty="0" smtClean="0"/>
              <a:t>usar </a:t>
            </a:r>
            <a:r>
              <a:rPr lang="es-ES" sz="2400" b="1" dirty="0" smtClean="0"/>
              <a:t>el middleware de diagnóstico.</a:t>
            </a:r>
          </a:p>
          <a:p>
            <a:pPr>
              <a:buNone/>
            </a:pPr>
            <a:r>
              <a:rPr lang="es-ES" sz="2400" b="1" dirty="0" smtClean="0"/>
              <a:t> El middleware de diagnóstico se usa para informar y </a:t>
            </a:r>
          </a:p>
          <a:p>
            <a:pPr>
              <a:buNone/>
            </a:pPr>
            <a:r>
              <a:rPr lang="es-ES" sz="2400" b="1" dirty="0" smtClean="0"/>
              <a:t>manejar excepciones y errores en ASP.NET </a:t>
            </a:r>
            <a:r>
              <a:rPr lang="es-ES" sz="2400" b="1" dirty="0" err="1" smtClean="0"/>
              <a:t>Core</a:t>
            </a:r>
            <a:r>
              <a:rPr lang="es-ES" sz="2400" b="1" dirty="0" smtClean="0"/>
              <a:t>, y para </a:t>
            </a:r>
          </a:p>
          <a:p>
            <a:pPr>
              <a:buNone/>
            </a:pPr>
            <a:r>
              <a:rPr lang="es-ES" sz="2400" b="1" dirty="0" smtClean="0"/>
              <a:t>diagnosticar errores de migración de </a:t>
            </a:r>
            <a:r>
              <a:rPr lang="es-ES" sz="2400" b="1" dirty="0" err="1" smtClean="0"/>
              <a:t>Entity</a:t>
            </a:r>
            <a:r>
              <a:rPr lang="es-ES" sz="2400" b="1" dirty="0" smtClean="0"/>
              <a:t> Framework </a:t>
            </a:r>
          </a:p>
          <a:p>
            <a:pPr>
              <a:buNone/>
            </a:pPr>
            <a:r>
              <a:rPr lang="es-ES" sz="2400" b="1" dirty="0" err="1" smtClean="0"/>
              <a:t>Core</a:t>
            </a:r>
            <a:r>
              <a:rPr lang="es-ES" sz="2400" b="1" dirty="0" smtClean="0"/>
              <a:t>.</a:t>
            </a:r>
          </a:p>
          <a:p>
            <a:endParaRPr lang="es-ES" sz="2400" b="1" dirty="0" smtClean="0"/>
          </a:p>
          <a:p>
            <a:r>
              <a:rPr lang="es-ES" sz="2400" b="1" dirty="0" smtClean="0"/>
              <a:t>Desde paquetes </a:t>
            </a:r>
            <a:r>
              <a:rPr lang="es-ES" sz="2400" b="1" dirty="0" err="1" smtClean="0"/>
              <a:t>nugget</a:t>
            </a:r>
            <a:r>
              <a:rPr lang="es-ES" sz="2400" b="1" dirty="0" smtClean="0"/>
              <a:t> Instalar: </a:t>
            </a:r>
            <a:r>
              <a:rPr lang="es-ES" sz="2400" b="1" dirty="0" err="1" smtClean="0">
                <a:solidFill>
                  <a:srgbClr val="FF0000"/>
                </a:solidFill>
              </a:rPr>
              <a:t>Microsoft.AspNetCore.Diagnostics</a:t>
            </a:r>
            <a:r>
              <a:rPr lang="es-ES" sz="2400" b="1" dirty="0" smtClean="0"/>
              <a:t>.</a:t>
            </a:r>
          </a:p>
          <a:p>
            <a:endParaRPr lang="es-ES" sz="2400" b="1" dirty="0" smtClean="0"/>
          </a:p>
          <a:p>
            <a:r>
              <a:rPr lang="es-ES" sz="2400" b="1" dirty="0" smtClean="0"/>
              <a:t>Este paquete incluye los siguientes métodos de middleware y extensión:</a:t>
            </a:r>
          </a:p>
          <a:p>
            <a:pPr marL="742950" indent="-742950">
              <a:buNone/>
            </a:pPr>
            <a:endParaRPr lang="es-AR" sz="24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pic>
        <p:nvPicPr>
          <p:cNvPr id="4098" name="Picture 2"/>
          <p:cNvPicPr>
            <a:picLocks noChangeAspect="1" noChangeArrowheads="1"/>
          </p:cNvPicPr>
          <p:nvPr/>
        </p:nvPicPr>
        <p:blipFill>
          <a:blip r:embed="rId3"/>
          <a:srcRect/>
          <a:stretch>
            <a:fillRect/>
          </a:stretch>
        </p:blipFill>
        <p:spPr bwMode="auto">
          <a:xfrm>
            <a:off x="357158" y="1857364"/>
            <a:ext cx="8643998" cy="35719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3200" b="1" dirty="0" smtClean="0"/>
              <a:t>Podemos llamar a los métodos de extensión Use(*) respectivos para usar el middleware anterior en el método de configuración de la clase </a:t>
            </a:r>
            <a:r>
              <a:rPr lang="es-ES" sz="3200" b="1" dirty="0" err="1" smtClean="0">
                <a:solidFill>
                  <a:srgbClr val="FF0000"/>
                </a:solidFill>
              </a:rPr>
              <a:t>Startup</a:t>
            </a:r>
            <a:r>
              <a:rPr lang="es-ES" sz="3200" b="1" dirty="0" smtClean="0"/>
              <a:t>.</a:t>
            </a:r>
          </a:p>
          <a:p>
            <a:endParaRPr lang="es-ES" sz="3200" b="1" dirty="0" smtClean="0"/>
          </a:p>
          <a:p>
            <a:r>
              <a:rPr lang="es-ES" sz="3200" b="1" dirty="0" smtClean="0"/>
              <a:t>Agreguemos el middleware </a:t>
            </a:r>
            <a:r>
              <a:rPr lang="es-ES" sz="3200" b="1" dirty="0" err="1" smtClean="0"/>
              <a:t>welcomePage</a:t>
            </a:r>
            <a:r>
              <a:rPr lang="es-ES" sz="3200" b="1" dirty="0" smtClean="0"/>
              <a:t> que mostrará la página de bienvenida para la ruta raíz.</a:t>
            </a:r>
          </a:p>
          <a:p>
            <a:pPr marL="742950" indent="-742950">
              <a:buNone/>
            </a:pPr>
            <a:endParaRPr lang="es-AR" sz="3200"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800" b="1" dirty="0" smtClean="0"/>
              <a:t>Middleware de diagnóstico</a:t>
            </a:r>
            <a:endParaRPr lang="es-ES" sz="28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800" b="1" dirty="0" err="1" smtClean="0"/>
              <a:t>public</a:t>
            </a:r>
            <a:r>
              <a:rPr lang="es-ES" sz="1800" b="1" dirty="0" smtClean="0"/>
              <a:t> </a:t>
            </a:r>
            <a:r>
              <a:rPr lang="es-ES" sz="1800" b="1" dirty="0" err="1" smtClean="0"/>
              <a:t>void</a:t>
            </a:r>
            <a:r>
              <a:rPr lang="es-ES" sz="1800" b="1" dirty="0" smtClean="0"/>
              <a:t> Configure</a:t>
            </a:r>
          </a:p>
          <a:p>
            <a:pPr>
              <a:buNone/>
            </a:pPr>
            <a:r>
              <a:rPr lang="es-ES" sz="1800" b="1" dirty="0" smtClean="0"/>
              <a:t>( </a:t>
            </a:r>
            <a:r>
              <a:rPr lang="es-ES" sz="1800" b="1" dirty="0" err="1" smtClean="0"/>
              <a:t>IApplicationBuilder</a:t>
            </a:r>
            <a:r>
              <a:rPr lang="es-ES" sz="1800" b="1" dirty="0" smtClean="0"/>
              <a:t> </a:t>
            </a:r>
            <a:r>
              <a:rPr lang="es-ES" sz="1800" b="1" dirty="0" err="1" smtClean="0"/>
              <a:t>app</a:t>
            </a:r>
            <a:r>
              <a:rPr lang="es-ES" sz="1800" b="1" dirty="0" smtClean="0"/>
              <a:t>, </a:t>
            </a:r>
            <a:r>
              <a:rPr lang="es-ES" sz="1800" b="1" dirty="0" err="1" smtClean="0"/>
              <a:t>IHostingEnvironment</a:t>
            </a:r>
            <a:r>
              <a:rPr lang="es-ES" sz="1800" b="1" dirty="0" smtClean="0"/>
              <a:t> </a:t>
            </a:r>
            <a:r>
              <a:rPr lang="es-ES" sz="1800" b="1" dirty="0" err="1" smtClean="0"/>
              <a:t>env</a:t>
            </a:r>
            <a:r>
              <a:rPr lang="es-ES" sz="1800" b="1" dirty="0" smtClean="0"/>
              <a:t>)</a:t>
            </a:r>
          </a:p>
          <a:p>
            <a:pPr>
              <a:buNone/>
            </a:pPr>
            <a:r>
              <a:rPr lang="es-ES" sz="1800" b="1" dirty="0" smtClean="0"/>
              <a:t> { </a:t>
            </a:r>
          </a:p>
          <a:p>
            <a:pPr>
              <a:buNone/>
            </a:pPr>
            <a:r>
              <a:rPr lang="es-ES" sz="1800" b="1" dirty="0" smtClean="0"/>
              <a:t>	</a:t>
            </a:r>
            <a:r>
              <a:rPr lang="es-ES" sz="1800" b="1" dirty="0" err="1" smtClean="0"/>
              <a:t>app.UseWelcomePage</a:t>
            </a:r>
            <a:r>
              <a:rPr lang="es-ES" sz="1800" b="1" dirty="0" smtClean="0"/>
              <a:t>();</a:t>
            </a:r>
          </a:p>
          <a:p>
            <a:pPr>
              <a:buNone/>
            </a:pPr>
            <a:endParaRPr lang="es-ES" sz="1800" b="1" dirty="0" smtClean="0"/>
          </a:p>
          <a:p>
            <a:pPr>
              <a:buNone/>
            </a:pPr>
            <a:r>
              <a:rPr lang="es-ES" sz="3200" b="1" dirty="0" smtClean="0"/>
              <a:t>O</a:t>
            </a:r>
          </a:p>
          <a:p>
            <a:pPr>
              <a:buNone/>
            </a:pPr>
            <a:r>
              <a:rPr lang="es-ES" sz="3200" b="1" dirty="0" smtClean="0"/>
              <a:t> </a:t>
            </a:r>
            <a:r>
              <a:rPr lang="es-ES" sz="1800" b="1" dirty="0" smtClean="0"/>
              <a:t> Propiedades de la aplicación:</a:t>
            </a:r>
          </a:p>
          <a:p>
            <a:pPr>
              <a:buNone/>
            </a:pPr>
            <a:endParaRPr lang="es-ES" sz="1800" b="1" dirty="0" smtClean="0"/>
          </a:p>
        </p:txBody>
      </p:sp>
      <p:pic>
        <p:nvPicPr>
          <p:cNvPr id="1026" name="Picture 2"/>
          <p:cNvPicPr>
            <a:picLocks noChangeAspect="1" noChangeArrowheads="1"/>
          </p:cNvPicPr>
          <p:nvPr/>
        </p:nvPicPr>
        <p:blipFill>
          <a:blip r:embed="rId3"/>
          <a:srcRect/>
          <a:stretch>
            <a:fillRect/>
          </a:stretch>
        </p:blipFill>
        <p:spPr bwMode="auto">
          <a:xfrm>
            <a:off x="1285852" y="3857628"/>
            <a:ext cx="6981825" cy="2352675"/>
          </a:xfrm>
          <a:prstGeom prst="rect">
            <a:avLst/>
          </a:prstGeom>
          <a:noFill/>
          <a:ln w="9525">
            <a:noFill/>
            <a:miter lim="800000"/>
            <a:headEnd/>
            <a:tailEnd/>
          </a:ln>
          <a:effectLst/>
        </p:spPr>
      </p:pic>
      <p:sp>
        <p:nvSpPr>
          <p:cNvPr id="5" name="4 Elipse"/>
          <p:cNvSpPr/>
          <p:nvPr/>
        </p:nvSpPr>
        <p:spPr>
          <a:xfrm>
            <a:off x="3786182" y="5000636"/>
            <a:ext cx="2857520" cy="12144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Middleware personalizado en la aplicación ASP.NET </a:t>
            </a:r>
            <a:r>
              <a:rPr lang="es-ES" sz="2000" b="1" dirty="0" err="1" smtClean="0"/>
              <a:t>Core</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endParaRPr lang="es-ES" sz="2000" b="1" dirty="0" smtClean="0"/>
          </a:p>
          <a:p>
            <a:r>
              <a:rPr lang="es-ES" sz="2000" b="1" dirty="0" smtClean="0"/>
              <a:t>El componente de middleware personalizado es como cualquier otra clase .NET con el método </a:t>
            </a:r>
            <a:r>
              <a:rPr lang="es-ES" sz="2000" b="1" dirty="0" err="1" smtClean="0">
                <a:solidFill>
                  <a:srgbClr val="FF0000"/>
                </a:solidFill>
              </a:rPr>
              <a:t>Invoke</a:t>
            </a:r>
            <a:r>
              <a:rPr lang="es-ES" sz="2000" b="1" dirty="0" smtClean="0">
                <a:solidFill>
                  <a:srgbClr val="FF0000"/>
                </a:solidFill>
              </a:rPr>
              <a:t>()</a:t>
            </a:r>
            <a:r>
              <a:rPr lang="es-ES" sz="2000" b="1" dirty="0" smtClean="0"/>
              <a:t> . Sin embargo, para ejecutar el siguiente middleware en una secuencia, debe tener el parámetro de tipo </a:t>
            </a:r>
            <a:r>
              <a:rPr lang="es-ES" sz="2000" b="1" dirty="0" err="1" smtClean="0">
                <a:solidFill>
                  <a:srgbClr val="FF0000"/>
                </a:solidFill>
              </a:rPr>
              <a:t>RequestDelegate</a:t>
            </a:r>
            <a:r>
              <a:rPr lang="es-ES" sz="2000" b="1" dirty="0" smtClean="0"/>
              <a:t> en el constructor.</a:t>
            </a:r>
          </a:p>
          <a:p>
            <a:endParaRPr lang="es-ES" sz="2000" b="1" dirty="0" smtClean="0"/>
          </a:p>
          <a:p>
            <a:r>
              <a:rPr lang="es-ES" sz="2000" b="1" dirty="0" smtClean="0"/>
              <a:t>Visual Studio incluye una plantilla para crear una clase de middleware estándar.</a:t>
            </a:r>
          </a:p>
          <a:p>
            <a:endParaRPr lang="es-ES" sz="2000" b="1" dirty="0" smtClean="0"/>
          </a:p>
          <a:p>
            <a:r>
              <a:rPr lang="es-ES" sz="2000" b="1" dirty="0" smtClean="0"/>
              <a:t>Para esto, haga clic derecho en el proyecto o carpeta donde desea crear la clase de middleware y seleccione Agregar -&gt; Nuevo elemento. </a:t>
            </a:r>
          </a:p>
          <a:p>
            <a:pPr>
              <a:buNone/>
            </a:pPr>
            <a:r>
              <a:rPr lang="es-ES" sz="2000" b="1" dirty="0" smtClean="0"/>
              <a:t>	Esto abrirá la ventana emergente Agregar nuevo elemento.</a:t>
            </a:r>
          </a:p>
          <a:p>
            <a:pPr>
              <a:buNone/>
            </a:pPr>
            <a:r>
              <a:rPr lang="es-ES" sz="2000" b="1" dirty="0" smtClean="0"/>
              <a:t>	Buscamos la palabra "</a:t>
            </a:r>
            <a:r>
              <a:rPr lang="es-ES" sz="2000" b="1" dirty="0" smtClean="0">
                <a:solidFill>
                  <a:srgbClr val="FF0000"/>
                </a:solidFill>
              </a:rPr>
              <a:t>middleware</a:t>
            </a:r>
            <a:r>
              <a:rPr lang="es-ES" sz="2000" b="1" dirty="0" smtClean="0"/>
              <a:t>" en el cuadro de búsqueda superior derecho como se muestra a continuación.</a:t>
            </a: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Agregue middleware personalizado en la aplicación ASP.NET </a:t>
            </a:r>
            <a:r>
              <a:rPr lang="es-ES" sz="2000" b="1" dirty="0" err="1" smtClean="0"/>
              <a:t>Core</a:t>
            </a:r>
            <a:endParaRPr lang="es-ES" sz="2000" b="1" dirty="0"/>
          </a:p>
        </p:txBody>
      </p:sp>
      <p:pic>
        <p:nvPicPr>
          <p:cNvPr id="5122" name="Picture 2"/>
          <p:cNvPicPr>
            <a:picLocks noChangeAspect="1" noChangeArrowheads="1"/>
          </p:cNvPicPr>
          <p:nvPr/>
        </p:nvPicPr>
        <p:blipFill>
          <a:blip r:embed="rId3"/>
          <a:srcRect/>
          <a:stretch>
            <a:fillRect/>
          </a:stretch>
        </p:blipFill>
        <p:spPr bwMode="auto">
          <a:xfrm>
            <a:off x="366713" y="1571612"/>
            <a:ext cx="8410575" cy="4214842"/>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personalizado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200" b="1" dirty="0" smtClean="0"/>
              <a:t>// Tener instalado </a:t>
            </a:r>
            <a:r>
              <a:rPr lang="es-ES" sz="1200" b="1" dirty="0" err="1" smtClean="0"/>
              <a:t>Microsoft.AspNetCore.Http.Abstractions</a:t>
            </a:r>
            <a:r>
              <a:rPr lang="es-ES" sz="1200" b="1" dirty="0" smtClean="0"/>
              <a:t> </a:t>
            </a:r>
          </a:p>
          <a:p>
            <a:pPr>
              <a:buNone/>
            </a:pPr>
            <a:r>
              <a:rPr lang="es-ES" sz="1200" b="1" dirty="0" smtClean="0"/>
              <a:t> </a:t>
            </a:r>
            <a:r>
              <a:rPr lang="es-ES" sz="1200" b="1" dirty="0" err="1" smtClean="0"/>
              <a:t>public</a:t>
            </a:r>
            <a:r>
              <a:rPr lang="es-ES" sz="1200" b="1" dirty="0" smtClean="0"/>
              <a:t> </a:t>
            </a:r>
            <a:r>
              <a:rPr lang="es-ES" sz="1200" b="1" dirty="0" err="1" smtClean="0"/>
              <a:t>class</a:t>
            </a:r>
            <a:r>
              <a:rPr lang="es-ES" sz="1200" b="1" dirty="0" smtClean="0"/>
              <a:t> </a:t>
            </a:r>
            <a:r>
              <a:rPr lang="es-ES" sz="1200" b="1" dirty="0" err="1" smtClean="0"/>
              <a:t>MyMiddleware</a:t>
            </a:r>
            <a:r>
              <a:rPr lang="es-ES" sz="1200" b="1" dirty="0" smtClean="0"/>
              <a:t> </a:t>
            </a:r>
          </a:p>
          <a:p>
            <a:pPr>
              <a:buNone/>
            </a:pPr>
            <a:r>
              <a:rPr lang="es-ES" sz="1200" b="1" dirty="0" smtClean="0"/>
              <a:t>{ </a:t>
            </a:r>
          </a:p>
          <a:p>
            <a:pPr>
              <a:buNone/>
            </a:pPr>
            <a:r>
              <a:rPr lang="es-ES" sz="1200" b="1" dirty="0" smtClean="0"/>
              <a:t>	</a:t>
            </a:r>
            <a:r>
              <a:rPr lang="es-ES" sz="1200" b="1" dirty="0" err="1" smtClean="0"/>
              <a:t>private</a:t>
            </a:r>
            <a:r>
              <a:rPr lang="es-ES" sz="1200" b="1" dirty="0" smtClean="0"/>
              <a:t> </a:t>
            </a:r>
            <a:r>
              <a:rPr lang="es-ES" sz="1200" b="1" dirty="0" err="1" smtClean="0"/>
              <a:t>readonly</a:t>
            </a:r>
            <a:r>
              <a:rPr lang="es-ES" sz="1200" b="1" dirty="0" smtClean="0"/>
              <a:t> </a:t>
            </a:r>
            <a:r>
              <a:rPr lang="es-ES" sz="1200" b="1" dirty="0" err="1" smtClean="0"/>
              <a:t>RequestDelegate</a:t>
            </a:r>
            <a:r>
              <a:rPr lang="es-ES" sz="1200" b="1" dirty="0" smtClean="0"/>
              <a:t> _</a:t>
            </a:r>
            <a:r>
              <a:rPr lang="es-ES" sz="1200" b="1" dirty="0" err="1" smtClean="0"/>
              <a:t>next</a:t>
            </a:r>
            <a:r>
              <a:rPr lang="es-ES" sz="1200" b="1" dirty="0" smtClean="0"/>
              <a:t>; </a:t>
            </a:r>
          </a:p>
          <a:p>
            <a:pPr>
              <a:buNone/>
            </a:pPr>
            <a:endParaRPr lang="es-ES" sz="1200" b="1" dirty="0" smtClean="0"/>
          </a:p>
          <a:p>
            <a:pPr>
              <a:buNone/>
            </a:pPr>
            <a:r>
              <a:rPr lang="es-ES" sz="1200" b="1" dirty="0" smtClean="0"/>
              <a:t>  </a:t>
            </a:r>
            <a:r>
              <a:rPr lang="es-ES" sz="1200" b="1" dirty="0" err="1" smtClean="0"/>
              <a:t>public</a:t>
            </a:r>
            <a:r>
              <a:rPr lang="es-ES" sz="1200" b="1" dirty="0" smtClean="0"/>
              <a:t> </a:t>
            </a:r>
            <a:r>
              <a:rPr lang="es-ES" sz="1200" b="1" dirty="0" err="1" smtClean="0"/>
              <a:t>MyMiddleware</a:t>
            </a:r>
            <a:r>
              <a:rPr lang="es-ES" sz="1200" b="1" dirty="0" smtClean="0"/>
              <a:t>( </a:t>
            </a:r>
            <a:r>
              <a:rPr lang="es-ES" sz="1200" b="1" dirty="0" err="1" smtClean="0"/>
              <a:t>RequestDelegate</a:t>
            </a:r>
            <a:r>
              <a:rPr lang="es-ES" sz="1200" b="1" dirty="0" smtClean="0"/>
              <a:t> </a:t>
            </a:r>
            <a:r>
              <a:rPr lang="es-ES" sz="1200" b="1" dirty="0" err="1" smtClean="0"/>
              <a:t>next</a:t>
            </a:r>
            <a:r>
              <a:rPr lang="es-ES" sz="1200" b="1" dirty="0" smtClean="0"/>
              <a:t>) </a:t>
            </a:r>
          </a:p>
          <a:p>
            <a:pPr>
              <a:buNone/>
            </a:pPr>
            <a:r>
              <a:rPr lang="es-ES" sz="1200" b="1" dirty="0" smtClean="0"/>
              <a:t>    { </a:t>
            </a:r>
          </a:p>
          <a:p>
            <a:pPr>
              <a:buNone/>
            </a:pPr>
            <a:r>
              <a:rPr lang="es-ES" sz="1200" b="1" dirty="0" smtClean="0"/>
              <a:t>          _</a:t>
            </a:r>
            <a:r>
              <a:rPr lang="es-ES" sz="1200" b="1" dirty="0" err="1" smtClean="0"/>
              <a:t>next</a:t>
            </a:r>
            <a:r>
              <a:rPr lang="es-ES" sz="1200" b="1" dirty="0" smtClean="0"/>
              <a:t> = </a:t>
            </a:r>
            <a:r>
              <a:rPr lang="es-ES" sz="1200" b="1" dirty="0" err="1" smtClean="0"/>
              <a:t>next</a:t>
            </a:r>
            <a:r>
              <a:rPr lang="es-ES" sz="1200" b="1" dirty="0" smtClean="0"/>
              <a:t>; </a:t>
            </a:r>
          </a:p>
          <a:p>
            <a:pPr>
              <a:buNone/>
            </a:pPr>
            <a:r>
              <a:rPr lang="es-ES" sz="1200" b="1" dirty="0" smtClean="0"/>
              <a:t>   } </a:t>
            </a:r>
          </a:p>
          <a:p>
            <a:pPr>
              <a:buNone/>
            </a:pPr>
            <a:r>
              <a:rPr lang="es-ES" sz="1200" b="1" dirty="0" smtClean="0"/>
              <a:t>  </a:t>
            </a:r>
            <a:r>
              <a:rPr lang="es-ES" sz="1200" b="1" dirty="0" err="1" smtClean="0"/>
              <a:t>public</a:t>
            </a:r>
            <a:r>
              <a:rPr lang="es-ES" sz="1200" b="1" dirty="0" smtClean="0"/>
              <a:t> </a:t>
            </a:r>
            <a:r>
              <a:rPr lang="es-ES" sz="1200" b="1" dirty="0" err="1" smtClean="0"/>
              <a:t>Task</a:t>
            </a:r>
            <a:r>
              <a:rPr lang="es-ES" sz="1200" b="1" dirty="0" smtClean="0"/>
              <a:t> </a:t>
            </a:r>
            <a:r>
              <a:rPr lang="es-ES" sz="1200" b="1" dirty="0" err="1" smtClean="0"/>
              <a:t>Invoke</a:t>
            </a:r>
            <a:r>
              <a:rPr lang="es-ES" sz="1200" b="1" dirty="0" smtClean="0"/>
              <a:t>( </a:t>
            </a:r>
            <a:r>
              <a:rPr lang="es-ES" sz="1200" b="1" dirty="0" err="1" smtClean="0"/>
              <a:t>HttpContext</a:t>
            </a:r>
            <a:r>
              <a:rPr lang="es-ES" sz="1200" b="1" dirty="0" smtClean="0"/>
              <a:t> </a:t>
            </a:r>
            <a:r>
              <a:rPr lang="es-ES" sz="1200" b="1" dirty="0" err="1" smtClean="0"/>
              <a:t>httpContext</a:t>
            </a:r>
            <a:r>
              <a:rPr lang="es-ES" sz="1200" b="1" dirty="0" smtClean="0"/>
              <a:t>) </a:t>
            </a:r>
          </a:p>
          <a:p>
            <a:pPr>
              <a:buNone/>
            </a:pPr>
            <a:r>
              <a:rPr lang="es-ES" sz="1200" b="1" dirty="0" smtClean="0"/>
              <a:t>   { </a:t>
            </a:r>
          </a:p>
          <a:p>
            <a:pPr>
              <a:buNone/>
            </a:pPr>
            <a:r>
              <a:rPr lang="es-ES" sz="1200" b="1" dirty="0" smtClean="0"/>
              <a:t>       </a:t>
            </a:r>
            <a:r>
              <a:rPr lang="es-ES" sz="1200" b="1" dirty="0" err="1" smtClean="0"/>
              <a:t>return</a:t>
            </a:r>
            <a:r>
              <a:rPr lang="es-ES" sz="1200" b="1" dirty="0" smtClean="0"/>
              <a:t> _</a:t>
            </a:r>
            <a:r>
              <a:rPr lang="es-ES" sz="1200" b="1" dirty="0" err="1" smtClean="0"/>
              <a:t>next</a:t>
            </a:r>
            <a:r>
              <a:rPr lang="es-ES" sz="1200" b="1" dirty="0" smtClean="0"/>
              <a:t>(</a:t>
            </a:r>
            <a:r>
              <a:rPr lang="es-ES" sz="1200" b="1" dirty="0" err="1" smtClean="0"/>
              <a:t>httpContext</a:t>
            </a:r>
            <a:r>
              <a:rPr lang="es-ES" sz="1200" b="1" dirty="0" smtClean="0"/>
              <a:t>); </a:t>
            </a:r>
          </a:p>
          <a:p>
            <a:pPr>
              <a:buNone/>
            </a:pPr>
            <a:r>
              <a:rPr lang="es-ES" sz="1200" b="1" dirty="0" smtClean="0"/>
              <a:t>   }</a:t>
            </a:r>
          </a:p>
          <a:p>
            <a:pPr>
              <a:buNone/>
            </a:pPr>
            <a:r>
              <a:rPr lang="es-ES" sz="1200" b="1" dirty="0" smtClean="0"/>
              <a:t> } </a:t>
            </a:r>
          </a:p>
          <a:p>
            <a:pPr>
              <a:buNone/>
            </a:pPr>
            <a:r>
              <a:rPr lang="es-ES" sz="1200" b="1" dirty="0" smtClean="0"/>
              <a:t>  // </a:t>
            </a:r>
            <a:r>
              <a:rPr lang="es-ES" sz="1200" b="1" dirty="0" err="1" smtClean="0"/>
              <a:t>metodo</a:t>
            </a:r>
            <a:r>
              <a:rPr lang="es-ES" sz="1200" b="1" dirty="0" smtClean="0"/>
              <a:t> de </a:t>
            </a:r>
            <a:r>
              <a:rPr lang="es-ES" sz="1200" b="1" dirty="0" err="1" smtClean="0"/>
              <a:t>extension</a:t>
            </a:r>
            <a:r>
              <a:rPr lang="es-ES" sz="1200" b="1" dirty="0" smtClean="0"/>
              <a:t> para agregar el  middleware el </a:t>
            </a:r>
            <a:r>
              <a:rPr lang="es-ES" sz="1200" b="1" dirty="0" err="1" smtClean="0"/>
              <a:t>request</a:t>
            </a:r>
            <a:r>
              <a:rPr lang="es-ES" sz="1200" b="1" dirty="0" smtClean="0"/>
              <a:t> HTTP. </a:t>
            </a:r>
          </a:p>
          <a:p>
            <a:pPr>
              <a:buNone/>
            </a:pPr>
            <a:r>
              <a:rPr lang="es-ES" sz="1200" b="1" dirty="0" err="1" smtClean="0"/>
              <a:t>public</a:t>
            </a:r>
            <a:r>
              <a:rPr lang="es-ES" sz="1200" b="1" dirty="0" smtClean="0"/>
              <a:t> </a:t>
            </a:r>
            <a:r>
              <a:rPr lang="es-ES" sz="1200" b="1" dirty="0" err="1" smtClean="0"/>
              <a:t>static</a:t>
            </a:r>
            <a:r>
              <a:rPr lang="es-ES" sz="1200" b="1" dirty="0" smtClean="0"/>
              <a:t> </a:t>
            </a:r>
            <a:r>
              <a:rPr lang="es-ES" sz="1200" b="1" dirty="0" err="1" smtClean="0"/>
              <a:t>class</a:t>
            </a:r>
            <a:r>
              <a:rPr lang="es-ES" sz="1200" b="1" dirty="0" smtClean="0"/>
              <a:t> </a:t>
            </a:r>
            <a:r>
              <a:rPr lang="es-ES" sz="1200" b="1" dirty="0" err="1" smtClean="0"/>
              <a:t>MyMiddlewareExtensions</a:t>
            </a:r>
            <a:r>
              <a:rPr lang="es-ES" sz="1200" b="1" dirty="0" smtClean="0"/>
              <a:t> </a:t>
            </a:r>
          </a:p>
          <a:p>
            <a:pPr>
              <a:buNone/>
            </a:pPr>
            <a:r>
              <a:rPr lang="es-ES" sz="1200" b="1" dirty="0" smtClean="0"/>
              <a:t>  { </a:t>
            </a:r>
          </a:p>
          <a:p>
            <a:pPr>
              <a:buNone/>
            </a:pPr>
            <a:r>
              <a:rPr lang="es-ES" sz="1200" b="1" dirty="0" smtClean="0"/>
              <a:t>     </a:t>
            </a:r>
            <a:r>
              <a:rPr lang="es-ES" sz="1200" b="1" dirty="0" err="1" smtClean="0"/>
              <a:t>public</a:t>
            </a:r>
            <a:r>
              <a:rPr lang="es-ES" sz="1200" b="1" dirty="0" smtClean="0"/>
              <a:t> </a:t>
            </a:r>
            <a:r>
              <a:rPr lang="es-ES" sz="1200" b="1" dirty="0" err="1" smtClean="0"/>
              <a:t>static</a:t>
            </a:r>
            <a:r>
              <a:rPr lang="es-ES" sz="1200" b="1" dirty="0" smtClean="0"/>
              <a:t> </a:t>
            </a:r>
            <a:r>
              <a:rPr lang="es-ES" sz="1200" b="1" dirty="0" err="1" smtClean="0"/>
              <a:t>IApplicationBuilder</a:t>
            </a:r>
            <a:r>
              <a:rPr lang="es-ES" sz="1200" b="1" dirty="0" smtClean="0"/>
              <a:t> </a:t>
            </a:r>
            <a:r>
              <a:rPr lang="es-ES" sz="1200" b="1" dirty="0" err="1" smtClean="0"/>
              <a:t>UseMyMiddleware</a:t>
            </a:r>
            <a:endParaRPr lang="es-ES" sz="1200" b="1" dirty="0" smtClean="0"/>
          </a:p>
          <a:p>
            <a:pPr>
              <a:buNone/>
            </a:pPr>
            <a:r>
              <a:rPr lang="es-ES" sz="1200" b="1" dirty="0" smtClean="0"/>
              <a:t>          ( </a:t>
            </a:r>
            <a:r>
              <a:rPr lang="es-ES" sz="1200" b="1" dirty="0" err="1" smtClean="0"/>
              <a:t>this</a:t>
            </a:r>
            <a:r>
              <a:rPr lang="es-ES" sz="1200" b="1" dirty="0" smtClean="0"/>
              <a:t> </a:t>
            </a:r>
            <a:r>
              <a:rPr lang="es-ES" sz="1200" b="1" dirty="0" err="1" smtClean="0"/>
              <a:t>IApplicationBuilder</a:t>
            </a:r>
            <a:r>
              <a:rPr lang="es-ES" sz="1200" b="1" dirty="0" smtClean="0"/>
              <a:t> </a:t>
            </a:r>
            <a:r>
              <a:rPr lang="es-ES" sz="1200" b="1" dirty="0" err="1" smtClean="0"/>
              <a:t>builder</a:t>
            </a:r>
            <a:r>
              <a:rPr lang="es-ES" sz="1200" b="1" dirty="0" smtClean="0"/>
              <a:t>) </a:t>
            </a:r>
          </a:p>
          <a:p>
            <a:pPr>
              <a:buNone/>
            </a:pPr>
            <a:r>
              <a:rPr lang="es-ES" sz="1200" b="1" dirty="0" smtClean="0"/>
              <a:t>     { </a:t>
            </a:r>
          </a:p>
          <a:p>
            <a:pPr>
              <a:buNone/>
            </a:pPr>
            <a:r>
              <a:rPr lang="es-ES" sz="1200" b="1" dirty="0" smtClean="0"/>
              <a:t>          </a:t>
            </a:r>
            <a:r>
              <a:rPr lang="es-ES" sz="1200" b="1" dirty="0" err="1" smtClean="0"/>
              <a:t>return</a:t>
            </a:r>
            <a:r>
              <a:rPr lang="es-ES" sz="1200" b="1" dirty="0" smtClean="0"/>
              <a:t> </a:t>
            </a:r>
            <a:r>
              <a:rPr lang="es-ES" sz="1200" b="1" dirty="0" err="1" smtClean="0"/>
              <a:t>builder.UseMiddleware</a:t>
            </a:r>
            <a:r>
              <a:rPr lang="es-ES" sz="1200" b="1" dirty="0" smtClean="0"/>
              <a:t>&lt;</a:t>
            </a:r>
            <a:r>
              <a:rPr lang="es-ES" sz="1200" b="1" dirty="0" err="1" smtClean="0"/>
              <a:t>MyMiddleware</a:t>
            </a:r>
            <a:r>
              <a:rPr lang="es-ES" sz="1200" b="1" dirty="0" smtClean="0"/>
              <a:t>&gt;();</a:t>
            </a:r>
          </a:p>
          <a:p>
            <a:pPr>
              <a:buNone/>
            </a:pPr>
            <a:r>
              <a:rPr lang="es-ES" sz="1200" b="1" dirty="0" smtClean="0"/>
              <a:t>  } </a:t>
            </a:r>
          </a:p>
          <a:p>
            <a:pPr>
              <a:buNone/>
            </a:pPr>
            <a:r>
              <a:rPr lang="es-ES" sz="1200" b="1" dirty="0" smtClean="0"/>
              <a:t>}</a:t>
            </a:r>
            <a:endParaRPr lang="es-ES" sz="12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personalizado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4800" dirty="0" smtClean="0"/>
              <a:t>Como puede verse, el método </a:t>
            </a:r>
            <a:r>
              <a:rPr lang="es-ES" sz="4800" dirty="0" err="1" smtClean="0">
                <a:solidFill>
                  <a:srgbClr val="FF0000"/>
                </a:solidFill>
              </a:rPr>
              <a:t>Invoke</a:t>
            </a:r>
            <a:r>
              <a:rPr lang="es-ES" sz="4800" dirty="0" smtClean="0">
                <a:solidFill>
                  <a:srgbClr val="FF0000"/>
                </a:solidFill>
              </a:rPr>
              <a:t>() </a:t>
            </a:r>
            <a:r>
              <a:rPr lang="es-ES" sz="4800" dirty="0" smtClean="0"/>
              <a:t>no es asíncrono. </a:t>
            </a:r>
          </a:p>
          <a:p>
            <a:pPr>
              <a:buNone/>
            </a:pPr>
            <a:endParaRPr lang="es-ES" sz="4800" dirty="0" smtClean="0"/>
          </a:p>
          <a:p>
            <a:pPr>
              <a:buNone/>
            </a:pPr>
            <a:r>
              <a:rPr lang="es-ES" sz="4800" dirty="0" smtClean="0"/>
              <a:t>Por lo tanto, cambiaremos para que sea asíncrono ,antes de llamar a </a:t>
            </a:r>
            <a:r>
              <a:rPr lang="es-ES" sz="4800" dirty="0" err="1" smtClean="0">
                <a:solidFill>
                  <a:srgbClr val="FF0000"/>
                </a:solidFill>
              </a:rPr>
              <a:t>next</a:t>
            </a:r>
            <a:r>
              <a:rPr lang="es-ES" sz="4800" dirty="0" smtClean="0">
                <a:solidFill>
                  <a:srgbClr val="FF0000"/>
                </a:solidFill>
              </a:rPr>
              <a:t>()</a:t>
            </a:r>
            <a:r>
              <a:rPr lang="es-ES" sz="4800" dirty="0" smtClean="0"/>
              <a:t>;</a:t>
            </a:r>
          </a:p>
          <a:p>
            <a:pPr>
              <a:buNone/>
            </a:pPr>
            <a:endParaRPr lang="es-ES" sz="48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asíncrono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800" dirty="0" err="1" smtClean="0"/>
              <a:t>public</a:t>
            </a:r>
            <a:r>
              <a:rPr lang="es-ES" sz="1800" dirty="0" smtClean="0"/>
              <a:t> </a:t>
            </a:r>
            <a:r>
              <a:rPr lang="es-ES" sz="1800" dirty="0" err="1" smtClean="0"/>
              <a:t>class</a:t>
            </a:r>
            <a:r>
              <a:rPr lang="es-ES" sz="1800" dirty="0" smtClean="0"/>
              <a:t> </a:t>
            </a:r>
            <a:r>
              <a:rPr lang="es-ES" sz="1800" dirty="0" err="1" smtClean="0"/>
              <a:t>MyMiddleware</a:t>
            </a:r>
            <a:r>
              <a:rPr lang="es-ES" sz="1800" dirty="0" smtClean="0"/>
              <a:t> </a:t>
            </a:r>
          </a:p>
          <a:p>
            <a:pPr>
              <a:buNone/>
            </a:pPr>
            <a:r>
              <a:rPr lang="es-ES" sz="1800" dirty="0" smtClean="0"/>
              <a:t>{ </a:t>
            </a:r>
          </a:p>
          <a:p>
            <a:pPr lvl="1">
              <a:buNone/>
            </a:pPr>
            <a:r>
              <a:rPr lang="es-ES" sz="1800" dirty="0" err="1" smtClean="0"/>
              <a:t>private</a:t>
            </a:r>
            <a:r>
              <a:rPr lang="es-ES" sz="1800" dirty="0" smtClean="0"/>
              <a:t> </a:t>
            </a:r>
            <a:r>
              <a:rPr lang="es-ES" sz="1800" dirty="0" err="1" smtClean="0"/>
              <a:t>readonly</a:t>
            </a:r>
            <a:r>
              <a:rPr lang="es-ES" sz="1800" dirty="0" smtClean="0"/>
              <a:t> </a:t>
            </a:r>
            <a:r>
              <a:rPr lang="es-ES" sz="1800" dirty="0" err="1" smtClean="0"/>
              <a:t>RequestDelegate</a:t>
            </a:r>
            <a:r>
              <a:rPr lang="es-ES" sz="1800" dirty="0" smtClean="0"/>
              <a:t> _</a:t>
            </a:r>
            <a:r>
              <a:rPr lang="es-ES" sz="1800" dirty="0" err="1" smtClean="0"/>
              <a:t>next</a:t>
            </a:r>
            <a:r>
              <a:rPr lang="es-ES" sz="1800" dirty="0" smtClean="0"/>
              <a:t>; </a:t>
            </a:r>
          </a:p>
          <a:p>
            <a:pPr lvl="1">
              <a:buNone/>
            </a:pPr>
            <a:r>
              <a:rPr lang="es-ES" sz="1800" dirty="0" err="1" smtClean="0">
                <a:solidFill>
                  <a:srgbClr val="FF0000"/>
                </a:solidFill>
              </a:rPr>
              <a:t>private</a:t>
            </a:r>
            <a:r>
              <a:rPr lang="es-ES" sz="1800" dirty="0" smtClean="0">
                <a:solidFill>
                  <a:srgbClr val="FF0000"/>
                </a:solidFill>
              </a:rPr>
              <a:t> </a:t>
            </a:r>
            <a:r>
              <a:rPr lang="es-ES" sz="1800" dirty="0" err="1" smtClean="0">
                <a:solidFill>
                  <a:srgbClr val="FF0000"/>
                </a:solidFill>
              </a:rPr>
              <a:t>readonly</a:t>
            </a:r>
            <a:r>
              <a:rPr lang="es-ES" sz="1800" dirty="0" smtClean="0">
                <a:solidFill>
                  <a:srgbClr val="FF0000"/>
                </a:solidFill>
              </a:rPr>
              <a:t> </a:t>
            </a:r>
            <a:r>
              <a:rPr lang="es-ES" sz="1800" dirty="0" err="1" smtClean="0">
                <a:solidFill>
                  <a:srgbClr val="FF0000"/>
                </a:solidFill>
              </a:rPr>
              <a:t>ILogger</a:t>
            </a:r>
            <a:r>
              <a:rPr lang="es-ES" sz="1800" dirty="0" smtClean="0">
                <a:solidFill>
                  <a:srgbClr val="FF0000"/>
                </a:solidFill>
              </a:rPr>
              <a:t> _</a:t>
            </a:r>
            <a:r>
              <a:rPr lang="es-ES" sz="1800" dirty="0" err="1" smtClean="0">
                <a:solidFill>
                  <a:srgbClr val="FF0000"/>
                </a:solidFill>
              </a:rPr>
              <a:t>logger</a:t>
            </a:r>
            <a:r>
              <a:rPr lang="es-ES" sz="1800" dirty="0" smtClean="0">
                <a:solidFill>
                  <a:srgbClr val="FF0000"/>
                </a:solidFill>
              </a:rPr>
              <a:t>; </a:t>
            </a:r>
          </a:p>
          <a:p>
            <a:pPr lvl="1">
              <a:buNone/>
            </a:pPr>
            <a:r>
              <a:rPr lang="es-ES" sz="1800" dirty="0" err="1" smtClean="0"/>
              <a:t>public</a:t>
            </a:r>
            <a:r>
              <a:rPr lang="es-ES" sz="1800" dirty="0" smtClean="0"/>
              <a:t> </a:t>
            </a:r>
            <a:r>
              <a:rPr lang="es-ES" sz="1800" dirty="0" err="1" smtClean="0"/>
              <a:t>MyMiddleware</a:t>
            </a:r>
            <a:r>
              <a:rPr lang="es-ES" sz="1800" dirty="0" smtClean="0"/>
              <a:t>( </a:t>
            </a:r>
            <a:r>
              <a:rPr lang="es-ES" sz="1800" dirty="0" err="1" smtClean="0"/>
              <a:t>RequestDelegate</a:t>
            </a:r>
            <a:r>
              <a:rPr lang="es-ES" sz="1800" dirty="0" smtClean="0"/>
              <a:t> </a:t>
            </a:r>
            <a:r>
              <a:rPr lang="es-ES" sz="1800" dirty="0" err="1" smtClean="0"/>
              <a:t>next</a:t>
            </a:r>
            <a:r>
              <a:rPr lang="es-ES" sz="1800" dirty="0" smtClean="0">
                <a:solidFill>
                  <a:srgbClr val="FF0000"/>
                </a:solidFill>
              </a:rPr>
              <a:t>, </a:t>
            </a:r>
            <a:r>
              <a:rPr lang="es-ES" sz="1800" dirty="0" err="1" smtClean="0">
                <a:solidFill>
                  <a:srgbClr val="FF0000"/>
                </a:solidFill>
              </a:rPr>
              <a:t>ILoggerFactory</a:t>
            </a:r>
            <a:r>
              <a:rPr lang="es-ES" sz="1800" dirty="0" smtClean="0">
                <a:solidFill>
                  <a:srgbClr val="FF0000"/>
                </a:solidFill>
              </a:rPr>
              <a:t> </a:t>
            </a:r>
            <a:r>
              <a:rPr lang="es-ES" sz="1800" dirty="0" err="1" smtClean="0">
                <a:solidFill>
                  <a:srgbClr val="FF0000"/>
                </a:solidFill>
              </a:rPr>
              <a:t>logFactory</a:t>
            </a:r>
            <a:r>
              <a:rPr lang="es-ES" sz="1800" dirty="0" smtClean="0"/>
              <a:t>)</a:t>
            </a:r>
          </a:p>
          <a:p>
            <a:pPr lvl="1">
              <a:buNone/>
            </a:pPr>
            <a:r>
              <a:rPr lang="es-ES" sz="1800" dirty="0" smtClean="0"/>
              <a:t> { </a:t>
            </a:r>
          </a:p>
          <a:p>
            <a:pPr lvl="1">
              <a:buNone/>
            </a:pPr>
            <a:r>
              <a:rPr lang="es-ES" sz="1800" dirty="0" smtClean="0"/>
              <a:t>	_</a:t>
            </a:r>
            <a:r>
              <a:rPr lang="es-ES" sz="1800" dirty="0" err="1" smtClean="0"/>
              <a:t>next</a:t>
            </a:r>
            <a:r>
              <a:rPr lang="es-ES" sz="1800" dirty="0" smtClean="0"/>
              <a:t> = </a:t>
            </a:r>
            <a:r>
              <a:rPr lang="es-ES" sz="1800" dirty="0" err="1" smtClean="0"/>
              <a:t>next</a:t>
            </a:r>
            <a:r>
              <a:rPr lang="es-ES" sz="1800" dirty="0" smtClean="0"/>
              <a:t>;</a:t>
            </a:r>
          </a:p>
          <a:p>
            <a:pPr lvl="1">
              <a:buNone/>
            </a:pPr>
            <a:r>
              <a:rPr lang="es-ES" sz="1800" dirty="0" smtClean="0"/>
              <a:t>	 _</a:t>
            </a:r>
            <a:r>
              <a:rPr lang="es-ES" sz="1800" dirty="0" err="1" smtClean="0"/>
              <a:t>logger</a:t>
            </a:r>
            <a:r>
              <a:rPr lang="es-ES" sz="1800" dirty="0" smtClean="0"/>
              <a:t> = </a:t>
            </a:r>
            <a:r>
              <a:rPr lang="es-ES" sz="1800" dirty="0" err="1" smtClean="0"/>
              <a:t>logFactory.CreateLogger</a:t>
            </a:r>
            <a:r>
              <a:rPr lang="es-ES" sz="1800" dirty="0" smtClean="0"/>
              <a:t>( "</a:t>
            </a:r>
            <a:r>
              <a:rPr lang="es-ES" sz="1800" dirty="0" err="1" smtClean="0"/>
              <a:t>MyMiddleware</a:t>
            </a:r>
            <a:r>
              <a:rPr lang="es-ES" sz="1800" dirty="0" smtClean="0"/>
              <a:t>" );</a:t>
            </a:r>
          </a:p>
          <a:p>
            <a:pPr lvl="1">
              <a:buNone/>
            </a:pPr>
            <a:r>
              <a:rPr lang="es-ES" sz="1800" dirty="0" smtClean="0"/>
              <a:t> } </a:t>
            </a:r>
          </a:p>
          <a:p>
            <a:pPr lvl="1">
              <a:buNone/>
            </a:pPr>
            <a:r>
              <a:rPr lang="es-ES" sz="1800" dirty="0" err="1" smtClean="0">
                <a:solidFill>
                  <a:srgbClr val="FF0000"/>
                </a:solidFill>
              </a:rPr>
              <a:t>public</a:t>
            </a:r>
            <a:r>
              <a:rPr lang="es-ES" sz="1800" dirty="0" smtClean="0">
                <a:solidFill>
                  <a:srgbClr val="FF0000"/>
                </a:solidFill>
              </a:rPr>
              <a:t> </a:t>
            </a:r>
            <a:r>
              <a:rPr lang="es-ES" sz="1800" dirty="0" err="1" smtClean="0">
                <a:solidFill>
                  <a:srgbClr val="FF0000"/>
                </a:solidFill>
              </a:rPr>
              <a:t>async</a:t>
            </a:r>
            <a:r>
              <a:rPr lang="es-ES" sz="1800" dirty="0" smtClean="0">
                <a:solidFill>
                  <a:srgbClr val="FF0000"/>
                </a:solidFill>
              </a:rPr>
              <a:t> </a:t>
            </a:r>
            <a:r>
              <a:rPr lang="es-ES" sz="1800" dirty="0" err="1" smtClean="0">
                <a:solidFill>
                  <a:srgbClr val="FF0000"/>
                </a:solidFill>
              </a:rPr>
              <a:t>Task</a:t>
            </a:r>
            <a:r>
              <a:rPr lang="es-ES" sz="1800" dirty="0" smtClean="0">
                <a:solidFill>
                  <a:srgbClr val="FF0000"/>
                </a:solidFill>
              </a:rPr>
              <a:t> </a:t>
            </a:r>
            <a:r>
              <a:rPr lang="es-ES" sz="1800" dirty="0" err="1" smtClean="0">
                <a:solidFill>
                  <a:srgbClr val="FF0000"/>
                </a:solidFill>
              </a:rPr>
              <a:t>Invoke</a:t>
            </a:r>
            <a:r>
              <a:rPr lang="es-ES" sz="1800" dirty="0" smtClean="0">
                <a:solidFill>
                  <a:srgbClr val="FF0000"/>
                </a:solidFill>
              </a:rPr>
              <a:t>( </a:t>
            </a:r>
            <a:r>
              <a:rPr lang="es-ES" sz="1800" dirty="0" err="1" smtClean="0">
                <a:solidFill>
                  <a:srgbClr val="FF0000"/>
                </a:solidFill>
              </a:rPr>
              <a:t>HttpContext</a:t>
            </a:r>
            <a:r>
              <a:rPr lang="es-ES" sz="1800" dirty="0" smtClean="0">
                <a:solidFill>
                  <a:srgbClr val="FF0000"/>
                </a:solidFill>
              </a:rPr>
              <a:t> </a:t>
            </a:r>
            <a:r>
              <a:rPr lang="es-ES" sz="1800" dirty="0" err="1" smtClean="0">
                <a:solidFill>
                  <a:srgbClr val="FF0000"/>
                </a:solidFill>
              </a:rPr>
              <a:t>httpContext</a:t>
            </a:r>
            <a:r>
              <a:rPr lang="es-ES" sz="1800" dirty="0" smtClean="0">
                <a:solidFill>
                  <a:srgbClr val="FF0000"/>
                </a:solidFill>
              </a:rPr>
              <a:t>) </a:t>
            </a:r>
          </a:p>
          <a:p>
            <a:pPr lvl="1">
              <a:buNone/>
            </a:pPr>
            <a:r>
              <a:rPr lang="es-ES" sz="1800" dirty="0" smtClean="0">
                <a:solidFill>
                  <a:srgbClr val="FF0000"/>
                </a:solidFill>
              </a:rPr>
              <a:t>	{ </a:t>
            </a:r>
          </a:p>
          <a:p>
            <a:pPr lvl="1">
              <a:buNone/>
            </a:pPr>
            <a:r>
              <a:rPr lang="es-ES" sz="1800" dirty="0" smtClean="0">
                <a:solidFill>
                  <a:srgbClr val="FF0000"/>
                </a:solidFill>
              </a:rPr>
              <a:t>	_</a:t>
            </a:r>
            <a:r>
              <a:rPr lang="es-ES" sz="1800" dirty="0" err="1" smtClean="0">
                <a:solidFill>
                  <a:srgbClr val="FF0000"/>
                </a:solidFill>
              </a:rPr>
              <a:t>logger.LogInformation</a:t>
            </a:r>
            <a:r>
              <a:rPr lang="es-ES" sz="1800" dirty="0" smtClean="0">
                <a:solidFill>
                  <a:srgbClr val="FF0000"/>
                </a:solidFill>
              </a:rPr>
              <a:t>( "</a:t>
            </a:r>
            <a:r>
              <a:rPr lang="es-ES" sz="1800" dirty="0" err="1" smtClean="0">
                <a:solidFill>
                  <a:srgbClr val="FF0000"/>
                </a:solidFill>
              </a:rPr>
              <a:t>MyMiddleware</a:t>
            </a:r>
            <a:r>
              <a:rPr lang="es-ES" sz="1800" dirty="0" smtClean="0">
                <a:solidFill>
                  <a:srgbClr val="FF0000"/>
                </a:solidFill>
              </a:rPr>
              <a:t> en </a:t>
            </a:r>
            <a:r>
              <a:rPr lang="es-ES" sz="1800" dirty="0" err="1" smtClean="0">
                <a:solidFill>
                  <a:srgbClr val="FF0000"/>
                </a:solidFill>
              </a:rPr>
              <a:t>ejecucion</a:t>
            </a:r>
            <a:r>
              <a:rPr lang="es-ES" sz="1800" dirty="0" smtClean="0">
                <a:solidFill>
                  <a:srgbClr val="FF0000"/>
                </a:solidFill>
              </a:rPr>
              <a:t>." ); </a:t>
            </a:r>
          </a:p>
          <a:p>
            <a:pPr lvl="1">
              <a:buNone/>
            </a:pPr>
            <a:r>
              <a:rPr lang="es-ES" sz="1800" dirty="0" smtClean="0">
                <a:solidFill>
                  <a:srgbClr val="FF0000"/>
                </a:solidFill>
              </a:rPr>
              <a:t>	</a:t>
            </a:r>
            <a:r>
              <a:rPr lang="es-ES" sz="1800" dirty="0" err="1" smtClean="0">
                <a:solidFill>
                  <a:srgbClr val="FF0000"/>
                </a:solidFill>
              </a:rPr>
              <a:t>await</a:t>
            </a:r>
            <a:r>
              <a:rPr lang="es-ES" sz="1800" dirty="0" smtClean="0">
                <a:solidFill>
                  <a:srgbClr val="FF0000"/>
                </a:solidFill>
              </a:rPr>
              <a:t> _</a:t>
            </a:r>
            <a:r>
              <a:rPr lang="es-ES" sz="1800" dirty="0" err="1" smtClean="0">
                <a:solidFill>
                  <a:srgbClr val="FF0000"/>
                </a:solidFill>
              </a:rPr>
              <a:t>next</a:t>
            </a:r>
            <a:r>
              <a:rPr lang="es-ES" sz="1800" dirty="0" smtClean="0">
                <a:solidFill>
                  <a:srgbClr val="FF0000"/>
                </a:solidFill>
              </a:rPr>
              <a:t>(</a:t>
            </a:r>
            <a:r>
              <a:rPr lang="es-ES" sz="1800" dirty="0" err="1" smtClean="0">
                <a:solidFill>
                  <a:srgbClr val="FF0000"/>
                </a:solidFill>
              </a:rPr>
              <a:t>httpContext</a:t>
            </a:r>
            <a:r>
              <a:rPr lang="es-ES" sz="1800" dirty="0" smtClean="0">
                <a:solidFill>
                  <a:srgbClr val="FF0000"/>
                </a:solidFill>
              </a:rPr>
              <a:t>); </a:t>
            </a:r>
          </a:p>
          <a:p>
            <a:pPr lvl="1">
              <a:buNone/>
            </a:pPr>
            <a:r>
              <a:rPr lang="es-ES" sz="1800" dirty="0" smtClean="0">
                <a:solidFill>
                  <a:srgbClr val="FF0000"/>
                </a:solidFill>
              </a:rPr>
              <a:t>	// invocar </a:t>
            </a:r>
            <a:r>
              <a:rPr lang="es-ES" sz="1800" dirty="0" err="1" smtClean="0">
                <a:solidFill>
                  <a:srgbClr val="FF0000"/>
                </a:solidFill>
              </a:rPr>
              <a:t>proximo</a:t>
            </a:r>
            <a:r>
              <a:rPr lang="es-ES" sz="1800" dirty="0" smtClean="0">
                <a:solidFill>
                  <a:srgbClr val="FF0000"/>
                </a:solidFill>
              </a:rPr>
              <a:t>  middleware </a:t>
            </a:r>
            <a:endParaRPr lang="es-ES" sz="1800" dirty="0" smtClean="0">
              <a:solidFill>
                <a:srgbClr val="FF0000"/>
              </a:solidFill>
            </a:endParaRPr>
          </a:p>
          <a:p>
            <a:pPr lvl="1">
              <a:buNone/>
            </a:pPr>
            <a:r>
              <a:rPr lang="es-ES" sz="1800" dirty="0">
                <a:solidFill>
                  <a:srgbClr val="FF0000"/>
                </a:solidFill>
              </a:rPr>
              <a:t> </a:t>
            </a:r>
            <a:r>
              <a:rPr lang="es-ES" sz="1800" dirty="0" smtClean="0">
                <a:solidFill>
                  <a:srgbClr val="FF0000"/>
                </a:solidFill>
              </a:rPr>
              <a:t>    </a:t>
            </a:r>
            <a:r>
              <a:rPr lang="es-ES" sz="1800" dirty="0" smtClean="0">
                <a:solidFill>
                  <a:srgbClr val="FF0000"/>
                </a:solidFill>
              </a:rPr>
              <a:t>} </a:t>
            </a:r>
            <a:endParaRPr lang="es-ES" sz="1800" dirty="0" smtClean="0">
              <a:solidFill>
                <a:srgbClr val="FF0000"/>
              </a:solidFill>
            </a:endParaRPr>
          </a:p>
          <a:p>
            <a:pPr lvl="1">
              <a:buNone/>
            </a:pPr>
            <a:r>
              <a:rPr lang="es-ES" sz="1800" dirty="0" smtClean="0"/>
              <a:t>	</a:t>
            </a:r>
          </a:p>
          <a:p>
            <a:pPr lvl="1">
              <a:buNone/>
            </a:pPr>
            <a:r>
              <a:rPr lang="es-ES" sz="1800" dirty="0" smtClean="0"/>
              <a:t>} </a:t>
            </a:r>
          </a:p>
          <a:p>
            <a:pPr>
              <a:buNone/>
            </a:pPr>
            <a:endParaRPr lang="es-ES" sz="1800"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Ejemplo: Middleware asíncrono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2000" b="1" dirty="0" smtClean="0"/>
              <a:t>Ahora, necesitamos agregar nuestro middleware personalizado en la </a:t>
            </a:r>
          </a:p>
          <a:p>
            <a:pPr>
              <a:buNone/>
            </a:pPr>
            <a:r>
              <a:rPr lang="es-ES" sz="2000" b="1" dirty="0" smtClean="0"/>
              <a:t>solicitud  mediante el uso del método de extensión como se muestra a</a:t>
            </a:r>
          </a:p>
          <a:p>
            <a:pPr>
              <a:buNone/>
            </a:pPr>
            <a:r>
              <a:rPr lang="es-ES" sz="2000" b="1" dirty="0" smtClean="0"/>
              <a:t>continuación.</a:t>
            </a:r>
          </a:p>
          <a:p>
            <a:pPr>
              <a:buNone/>
            </a:pPr>
            <a:endParaRPr lang="es-ES" sz="2000" b="1" dirty="0" smtClean="0"/>
          </a:p>
          <a:p>
            <a:pPr>
              <a:buNone/>
            </a:pPr>
            <a:r>
              <a:rPr lang="es-ES" sz="2000" b="1" dirty="0" smtClean="0"/>
              <a:t>Agregar middleware en clase </a:t>
            </a:r>
            <a:r>
              <a:rPr lang="es-ES" sz="2000" b="1" dirty="0" err="1" smtClean="0"/>
              <a:t>Startup</a:t>
            </a:r>
            <a:endParaRPr lang="es-ES" sz="2000" b="1" dirty="0" smtClean="0"/>
          </a:p>
          <a:p>
            <a:pPr>
              <a:buNone/>
            </a:pPr>
            <a:endParaRPr lang="es-ES" sz="2000" b="1" dirty="0" smtClean="0"/>
          </a:p>
          <a:p>
            <a:pPr>
              <a:buNone/>
            </a:pPr>
            <a:r>
              <a:rPr lang="es-ES" sz="2000" b="1" dirty="0" smtClean="0"/>
              <a:t> </a:t>
            </a:r>
            <a:r>
              <a:rPr lang="es-ES" sz="2000" b="1" dirty="0" err="1" smtClean="0"/>
              <a:t>public</a:t>
            </a:r>
            <a:r>
              <a:rPr lang="es-ES" sz="2000" b="1" dirty="0" smtClean="0"/>
              <a:t> </a:t>
            </a:r>
            <a:r>
              <a:rPr lang="es-ES" sz="2000" b="1" dirty="0" err="1" smtClean="0"/>
              <a:t>void</a:t>
            </a:r>
            <a:r>
              <a:rPr lang="es-ES" sz="2000" b="1" dirty="0" smtClean="0"/>
              <a:t> Configure( </a:t>
            </a:r>
            <a:r>
              <a:rPr lang="es-ES" sz="2000" b="1" dirty="0" err="1" smtClean="0"/>
              <a:t>IApplicationBuilder</a:t>
            </a:r>
            <a:r>
              <a:rPr lang="es-ES" sz="2000" b="1" dirty="0" smtClean="0"/>
              <a:t> </a:t>
            </a:r>
            <a:r>
              <a:rPr lang="es-ES" sz="2000" b="1" dirty="0" err="1" smtClean="0"/>
              <a:t>app</a:t>
            </a:r>
            <a:r>
              <a:rPr lang="es-ES" sz="2000" b="1" dirty="0" smtClean="0"/>
              <a:t>, </a:t>
            </a:r>
            <a:r>
              <a:rPr lang="es-ES" sz="2000" b="1" dirty="0" err="1" smtClean="0"/>
              <a:t>IHostingEnvironment</a:t>
            </a:r>
            <a:r>
              <a:rPr lang="es-ES" sz="2000" b="1" dirty="0" smtClean="0"/>
              <a:t> </a:t>
            </a:r>
            <a:r>
              <a:rPr lang="es-ES" sz="2000" b="1" dirty="0" err="1" smtClean="0"/>
              <a:t>env</a:t>
            </a:r>
            <a:r>
              <a:rPr lang="es-ES" sz="2000" b="1" dirty="0" smtClean="0"/>
              <a:t>)</a:t>
            </a:r>
          </a:p>
          <a:p>
            <a:pPr>
              <a:buNone/>
            </a:pPr>
            <a:r>
              <a:rPr lang="es-ES" sz="2000" b="1" dirty="0" smtClean="0"/>
              <a:t> { </a:t>
            </a:r>
          </a:p>
          <a:p>
            <a:pPr>
              <a:buNone/>
            </a:pPr>
            <a:r>
              <a:rPr lang="es-ES" sz="2000" b="1" dirty="0" smtClean="0">
                <a:solidFill>
                  <a:srgbClr val="FF0000"/>
                </a:solidFill>
              </a:rPr>
              <a:t>   </a:t>
            </a:r>
            <a:r>
              <a:rPr lang="es-ES" sz="2000" b="1" dirty="0" err="1" smtClean="0">
                <a:solidFill>
                  <a:srgbClr val="FF0000"/>
                </a:solidFill>
              </a:rPr>
              <a:t>app.UseMyMiddleware</a:t>
            </a:r>
            <a:r>
              <a:rPr lang="es-ES" sz="2000" b="1" dirty="0" smtClean="0">
                <a:solidFill>
                  <a:srgbClr val="FF0000"/>
                </a:solidFill>
              </a:rPr>
              <a:t>(); </a:t>
            </a:r>
          </a:p>
          <a:p>
            <a:pPr>
              <a:buNone/>
            </a:pPr>
            <a:endParaRPr lang="es-ES" sz="2000" b="1" dirty="0" smtClean="0"/>
          </a:p>
          <a:p>
            <a:pPr>
              <a:buNone/>
            </a:pPr>
            <a:r>
              <a:rPr lang="es-ES" sz="2000" dirty="0" smtClean="0"/>
              <a:t>   </a:t>
            </a:r>
            <a:r>
              <a:rPr lang="es-ES" sz="2000" dirty="0" err="1" smtClean="0"/>
              <a:t>app.Run</a:t>
            </a:r>
            <a:r>
              <a:rPr lang="es-ES" sz="2000" dirty="0" smtClean="0"/>
              <a:t>( </a:t>
            </a:r>
            <a:r>
              <a:rPr lang="es-ES" sz="2000" dirty="0" err="1" smtClean="0"/>
              <a:t>async</a:t>
            </a:r>
            <a:r>
              <a:rPr lang="es-ES" sz="2000" dirty="0" smtClean="0"/>
              <a:t> (</a:t>
            </a:r>
            <a:r>
              <a:rPr lang="es-ES" sz="2000" dirty="0" err="1" smtClean="0"/>
              <a:t>context</a:t>
            </a:r>
            <a:r>
              <a:rPr lang="es-ES" sz="2000" dirty="0" smtClean="0"/>
              <a:t>) =&gt; { </a:t>
            </a:r>
            <a:r>
              <a:rPr lang="es-ES" sz="2000" dirty="0" err="1" smtClean="0"/>
              <a:t>await</a:t>
            </a:r>
            <a:r>
              <a:rPr lang="es-ES" sz="2000" dirty="0" smtClean="0"/>
              <a:t> </a:t>
            </a:r>
            <a:r>
              <a:rPr lang="es-ES" sz="2000" dirty="0" err="1" smtClean="0"/>
              <a:t>context.Response.WriteAsync</a:t>
            </a:r>
            <a:r>
              <a:rPr lang="es-ES" sz="2000" dirty="0" smtClean="0"/>
              <a:t>( “Hola Mundo!" ); });</a:t>
            </a:r>
          </a:p>
          <a:p>
            <a:pPr>
              <a:buNone/>
            </a:pPr>
            <a:r>
              <a:rPr lang="es-ES" sz="2000" b="1" dirty="0" smtClean="0"/>
              <a:t> } </a:t>
            </a:r>
          </a:p>
          <a:p>
            <a:pPr>
              <a:buNone/>
            </a:pPr>
            <a:endParaRPr lang="es-ES" sz="2000" b="1" dirty="0" smtClean="0"/>
          </a:p>
          <a:p>
            <a:pPr>
              <a:buNone/>
            </a:pP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pPr lvl="0"/>
            <a:r>
              <a:rPr lang="en-US" sz="4800" b="1" dirty="0" smtClean="0"/>
              <a:t>.NET CORE 2.2</a:t>
            </a:r>
            <a:endParaRPr lang="es-ES" sz="4800" dirty="0"/>
          </a:p>
        </p:txBody>
      </p:sp>
      <p:sp>
        <p:nvSpPr>
          <p:cNvPr id="3" name="Content Placeholder 2"/>
          <p:cNvSpPr>
            <a:spLocks noGrp="1"/>
          </p:cNvSpPr>
          <p:nvPr>
            <p:ph type="body" sz="quarter" idx="13"/>
          </p:nvPr>
        </p:nvSpPr>
        <p:spPr>
          <a:xfrm>
            <a:off x="214282" y="1071546"/>
            <a:ext cx="8610600" cy="5214974"/>
          </a:xfrm>
          <a:prstGeom prst="rect">
            <a:avLst/>
          </a:prstGeom>
        </p:spPr>
        <p:txBody>
          <a:bodyPr/>
          <a:lstStyle/>
          <a:p>
            <a:r>
              <a:rPr lang="es-ES" b="1" dirty="0" smtClean="0"/>
              <a:t>ASP.NET </a:t>
            </a:r>
            <a:r>
              <a:rPr lang="es-ES" b="1" dirty="0" err="1" smtClean="0"/>
              <a:t>Core</a:t>
            </a:r>
            <a:r>
              <a:rPr lang="es-ES" b="1" dirty="0" smtClean="0"/>
              <a:t> es un </a:t>
            </a:r>
            <a:r>
              <a:rPr lang="es-ES" b="1" dirty="0" err="1" smtClean="0"/>
              <a:t>framework</a:t>
            </a:r>
            <a:r>
              <a:rPr lang="es-ES" b="1" dirty="0" smtClean="0"/>
              <a:t> web gratuito, de código abierto y optimizado para la nube que puede ejecutarse en Windows, Linux o </a:t>
            </a:r>
            <a:r>
              <a:rPr lang="es-ES" b="1" dirty="0" err="1" smtClean="0"/>
              <a:t>Mac.</a:t>
            </a:r>
            <a:r>
              <a:rPr lang="es-ES" b="1" dirty="0" smtClean="0"/>
              <a:t> </a:t>
            </a:r>
          </a:p>
          <a:p>
            <a:endParaRPr lang="es-ES" b="1" dirty="0" smtClean="0"/>
          </a:p>
          <a:p>
            <a:r>
              <a:rPr lang="es-ES" b="1" dirty="0" smtClean="0"/>
              <a:t>Puede decirse que es la nueva versión de ASP.NET. </a:t>
            </a:r>
          </a:p>
          <a:p>
            <a:endParaRPr lang="es-ES" b="1" dirty="0" smtClean="0"/>
          </a:p>
          <a:p>
            <a:r>
              <a:rPr lang="es-ES" b="1" dirty="0" smtClean="0"/>
              <a:t>Este </a:t>
            </a:r>
            <a:r>
              <a:rPr lang="es-ES" b="1" dirty="0" err="1" smtClean="0"/>
              <a:t>framework</a:t>
            </a:r>
            <a:r>
              <a:rPr lang="es-ES" b="1" dirty="0" smtClean="0"/>
              <a:t> es una reescritura completa desde cero para que sea de código abierto, modular y multiplataforma.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ASP.NET </a:t>
            </a:r>
            <a:r>
              <a:rPr lang="es-ES" sz="2000" b="1" dirty="0" err="1" smtClean="0"/>
              <a:t>Core</a:t>
            </a:r>
            <a:r>
              <a:rPr lang="es-ES" sz="2000" b="1" dirty="0" smtClean="0"/>
              <a:t> - Variable de entorno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r>
              <a:rPr lang="es-ES" sz="2400" b="1" dirty="0" smtClean="0"/>
              <a:t>ASP.NET </a:t>
            </a:r>
            <a:r>
              <a:rPr lang="es-ES" sz="2400" b="1" dirty="0" err="1" smtClean="0"/>
              <a:t>Core</a:t>
            </a:r>
            <a:r>
              <a:rPr lang="es-ES" sz="2400" b="1" dirty="0" smtClean="0"/>
              <a:t> utiliza una variable de entorno llamada </a:t>
            </a:r>
            <a:r>
              <a:rPr lang="es-ES" sz="2400" b="1" dirty="0" smtClean="0">
                <a:solidFill>
                  <a:srgbClr val="FF0000"/>
                </a:solidFill>
              </a:rPr>
              <a:t>ASPNETCORE_ENVIRONMENT </a:t>
            </a:r>
            <a:r>
              <a:rPr lang="es-ES" sz="2400" b="1" dirty="0" smtClean="0"/>
              <a:t>para indicar el entorno de tiempo de ejecución. El valor de esta variable puede ser cualquier cosa según su necesidad, pero generalmente puede ser Desarrollo, Puesta en marcha o Producción. El valor no distingue entre mayúsculas y minúsculas en Windows y Mac OS, pero distingue entre mayúsculas y minúsculas en Linux.</a:t>
            </a:r>
          </a:p>
          <a:p>
            <a:r>
              <a:rPr lang="es-ES" sz="2400" b="1" dirty="0" smtClean="0"/>
              <a:t>En Visual Studio, podemos establecer </a:t>
            </a:r>
            <a:r>
              <a:rPr lang="es-ES" sz="2400" b="1" dirty="0" smtClean="0">
                <a:solidFill>
                  <a:srgbClr val="FF0000"/>
                </a:solidFill>
              </a:rPr>
              <a:t>ASPNETCORE_ENVIRONMENT</a:t>
            </a:r>
            <a:r>
              <a:rPr lang="es-ES" sz="2400" b="1" dirty="0" smtClean="0"/>
              <a:t> en la pestaña de depuración de las propiedades del proyecto. Abra las propiedades del proyecto haciendo clic derecho en el proyecto en el explorador de soluciones y seleccione Propiedades.</a:t>
            </a:r>
          </a:p>
          <a:p>
            <a:pPr>
              <a:buNone/>
            </a:pPr>
            <a:endParaRPr lang="es-ES" sz="24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ASP.NET </a:t>
            </a:r>
            <a:r>
              <a:rPr lang="es-ES" sz="2000" b="1" dirty="0" err="1" smtClean="0"/>
              <a:t>Core</a:t>
            </a:r>
            <a:r>
              <a:rPr lang="es-ES" sz="2000" b="1" dirty="0" smtClean="0"/>
              <a:t> - Variable de entorno</a:t>
            </a:r>
            <a:endParaRPr lang="es-ES" sz="2000" b="1" dirty="0"/>
          </a:p>
        </p:txBody>
      </p:sp>
      <p:pic>
        <p:nvPicPr>
          <p:cNvPr id="6146" name="Picture 2"/>
          <p:cNvPicPr>
            <a:picLocks noChangeAspect="1" noChangeArrowheads="1"/>
          </p:cNvPicPr>
          <p:nvPr/>
        </p:nvPicPr>
        <p:blipFill>
          <a:blip r:embed="rId3"/>
          <a:srcRect/>
          <a:stretch>
            <a:fillRect/>
          </a:stretch>
        </p:blipFill>
        <p:spPr bwMode="auto">
          <a:xfrm>
            <a:off x="342900" y="1357298"/>
            <a:ext cx="8801100" cy="4467225"/>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ASP.NET </a:t>
            </a:r>
            <a:r>
              <a:rPr lang="es-ES" sz="2000" b="1" dirty="0" err="1" smtClean="0"/>
              <a:t>Core</a:t>
            </a:r>
            <a:r>
              <a:rPr lang="es-ES" sz="2000" b="1" dirty="0" smtClean="0"/>
              <a:t> - Variable de entorno</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r>
              <a:rPr lang="es-ES" sz="1050" b="1" dirty="0" smtClean="0"/>
              <a:t>Puede cambiar el valor según su necesidad. </a:t>
            </a:r>
          </a:p>
          <a:p>
            <a:pPr>
              <a:buNone/>
            </a:pPr>
            <a:r>
              <a:rPr lang="es-ES" sz="1050" b="1" dirty="0" smtClean="0"/>
              <a:t>Este valor se guardará en el archivo </a:t>
            </a:r>
            <a:r>
              <a:rPr lang="es-ES" sz="1050" b="1" dirty="0" err="1" smtClean="0"/>
              <a:t>launchSettings.json</a:t>
            </a:r>
            <a:r>
              <a:rPr lang="es-ES" sz="1050" b="1" dirty="0" smtClean="0"/>
              <a:t>:</a:t>
            </a:r>
          </a:p>
          <a:p>
            <a:pPr>
              <a:buNone/>
            </a:pPr>
            <a:r>
              <a:rPr lang="es-ES" sz="1050" dirty="0" smtClean="0"/>
              <a:t>{</a:t>
            </a:r>
          </a:p>
          <a:p>
            <a:pPr>
              <a:buNone/>
            </a:pPr>
            <a:r>
              <a:rPr lang="es-ES" sz="1050" dirty="0" smtClean="0"/>
              <a:t>  "</a:t>
            </a:r>
            <a:r>
              <a:rPr lang="es-ES" sz="1050" dirty="0" err="1" smtClean="0"/>
              <a:t>iisSettings</a:t>
            </a:r>
            <a:r>
              <a:rPr lang="es-ES" sz="1050" dirty="0" smtClean="0"/>
              <a:t>": {</a:t>
            </a:r>
          </a:p>
          <a:p>
            <a:pPr>
              <a:buNone/>
            </a:pPr>
            <a:r>
              <a:rPr lang="es-ES" sz="1050" dirty="0" smtClean="0"/>
              <a:t>    "</a:t>
            </a:r>
            <a:r>
              <a:rPr lang="es-ES" sz="1050" dirty="0" err="1" smtClean="0"/>
              <a:t>windowsAuthentication</a:t>
            </a:r>
            <a:r>
              <a:rPr lang="es-ES" sz="1050" dirty="0" smtClean="0"/>
              <a:t>": false, </a:t>
            </a:r>
          </a:p>
          <a:p>
            <a:pPr>
              <a:buNone/>
            </a:pPr>
            <a:r>
              <a:rPr lang="es-ES" sz="1050" dirty="0" smtClean="0"/>
              <a:t>    "</a:t>
            </a:r>
            <a:r>
              <a:rPr lang="es-ES" sz="1050" dirty="0" err="1" smtClean="0"/>
              <a:t>anonymousAuthentication</a:t>
            </a:r>
            <a:r>
              <a:rPr lang="es-ES" sz="1050" dirty="0" smtClean="0"/>
              <a:t>": true, </a:t>
            </a:r>
          </a:p>
          <a:p>
            <a:pPr>
              <a:buNone/>
            </a:pPr>
            <a:r>
              <a:rPr lang="es-ES" sz="1050" dirty="0" smtClean="0"/>
              <a:t>    "</a:t>
            </a:r>
            <a:r>
              <a:rPr lang="es-ES" sz="1050" dirty="0" err="1" smtClean="0"/>
              <a:t>iisExpress</a:t>
            </a:r>
            <a:r>
              <a:rPr lang="es-ES" sz="1050" dirty="0" smtClean="0"/>
              <a:t>": {</a:t>
            </a:r>
          </a:p>
          <a:p>
            <a:pPr>
              <a:buNone/>
            </a:pPr>
            <a:r>
              <a:rPr lang="es-ES" sz="1050" dirty="0" smtClean="0"/>
              <a:t>      "</a:t>
            </a:r>
            <a:r>
              <a:rPr lang="es-ES" sz="1050" dirty="0" err="1" smtClean="0"/>
              <a:t>applicationUrl</a:t>
            </a:r>
            <a:r>
              <a:rPr lang="es-ES" sz="1050" dirty="0" smtClean="0"/>
              <a:t>": "http://localhost:50367",</a:t>
            </a:r>
          </a:p>
          <a:p>
            <a:pPr>
              <a:buNone/>
            </a:pPr>
            <a:r>
              <a:rPr lang="es-ES" sz="1050" dirty="0" smtClean="0"/>
              <a:t>      "</a:t>
            </a:r>
            <a:r>
              <a:rPr lang="es-ES" sz="1050" dirty="0" err="1" smtClean="0"/>
              <a:t>sslPort</a:t>
            </a:r>
            <a:r>
              <a:rPr lang="es-ES" sz="1050" dirty="0" smtClean="0"/>
              <a:t>": 44353</a:t>
            </a:r>
          </a:p>
          <a:p>
            <a:pPr>
              <a:buNone/>
            </a:pPr>
            <a:r>
              <a:rPr lang="es-ES" sz="1050" dirty="0" smtClean="0"/>
              <a:t>    }</a:t>
            </a:r>
          </a:p>
          <a:p>
            <a:pPr>
              <a:buNone/>
            </a:pPr>
            <a:r>
              <a:rPr lang="es-ES" sz="1050" dirty="0" smtClean="0"/>
              <a:t>  },</a:t>
            </a:r>
          </a:p>
          <a:p>
            <a:pPr>
              <a:buNone/>
            </a:pPr>
            <a:r>
              <a:rPr lang="es-ES" sz="1050" dirty="0" smtClean="0"/>
              <a:t>  "</a:t>
            </a:r>
            <a:r>
              <a:rPr lang="es-ES" sz="1050" dirty="0" err="1" smtClean="0"/>
              <a:t>profiles</a:t>
            </a:r>
            <a:r>
              <a:rPr lang="es-ES" sz="1050" dirty="0" smtClean="0"/>
              <a:t>": {</a:t>
            </a:r>
          </a:p>
          <a:p>
            <a:pPr>
              <a:buNone/>
            </a:pPr>
            <a:r>
              <a:rPr lang="es-ES" sz="1050" dirty="0" smtClean="0"/>
              <a:t>    "IIS Express": {</a:t>
            </a:r>
          </a:p>
          <a:p>
            <a:pPr>
              <a:buNone/>
            </a:pPr>
            <a:r>
              <a:rPr lang="es-ES" sz="1050" dirty="0" smtClean="0"/>
              <a:t>      "</a:t>
            </a:r>
            <a:r>
              <a:rPr lang="es-ES" sz="1050" dirty="0" err="1" smtClean="0"/>
              <a:t>commandName</a:t>
            </a:r>
            <a:r>
              <a:rPr lang="es-ES" sz="1050" dirty="0" smtClean="0"/>
              <a:t>": "</a:t>
            </a:r>
            <a:r>
              <a:rPr lang="es-ES" sz="1050" dirty="0" err="1" smtClean="0"/>
              <a:t>IISExpress</a:t>
            </a:r>
            <a:r>
              <a:rPr lang="es-ES" sz="1050" dirty="0" smtClean="0"/>
              <a:t>",</a:t>
            </a:r>
          </a:p>
          <a:p>
            <a:pPr>
              <a:buNone/>
            </a:pPr>
            <a:r>
              <a:rPr lang="es-ES" sz="1050" dirty="0" smtClean="0"/>
              <a:t>      "</a:t>
            </a:r>
            <a:r>
              <a:rPr lang="es-ES" sz="1050" dirty="0" err="1" smtClean="0"/>
              <a:t>launchBrowser</a:t>
            </a:r>
            <a:r>
              <a:rPr lang="es-ES" sz="1050" dirty="0" smtClean="0"/>
              <a:t>": true,</a:t>
            </a:r>
          </a:p>
          <a:p>
            <a:pPr>
              <a:buNone/>
            </a:pPr>
            <a:r>
              <a:rPr lang="es-ES" sz="1050" dirty="0" smtClean="0"/>
              <a:t>      "</a:t>
            </a:r>
            <a:r>
              <a:rPr lang="es-ES" sz="1050" dirty="0" err="1" smtClean="0"/>
              <a:t>environmentVariables</a:t>
            </a:r>
            <a:r>
              <a:rPr lang="es-ES" sz="1050" dirty="0" smtClean="0"/>
              <a:t>": {</a:t>
            </a:r>
          </a:p>
          <a:p>
            <a:pPr>
              <a:buNone/>
            </a:pPr>
            <a:r>
              <a:rPr lang="es-ES" sz="1050" dirty="0" smtClean="0"/>
              <a:t>        "ASPNETCORE_ENVIRONMENT": "</a:t>
            </a:r>
            <a:r>
              <a:rPr lang="es-ES" sz="1050" dirty="0" err="1" smtClean="0"/>
              <a:t>Development</a:t>
            </a:r>
            <a:r>
              <a:rPr lang="es-ES" sz="1050" dirty="0" smtClean="0"/>
              <a:t>"</a:t>
            </a:r>
          </a:p>
          <a:p>
            <a:pPr>
              <a:buNone/>
            </a:pPr>
            <a:r>
              <a:rPr lang="es-ES" sz="1050" dirty="0" smtClean="0"/>
              <a:t>      }</a:t>
            </a:r>
          </a:p>
          <a:p>
            <a:pPr>
              <a:buNone/>
            </a:pPr>
            <a:r>
              <a:rPr lang="es-ES" sz="1050" dirty="0" smtClean="0"/>
              <a:t>    },</a:t>
            </a:r>
          </a:p>
          <a:p>
            <a:pPr>
              <a:buNone/>
            </a:pPr>
            <a:r>
              <a:rPr lang="es-ES" sz="1050" dirty="0" smtClean="0"/>
              <a:t>    "Clase2": {</a:t>
            </a:r>
          </a:p>
          <a:p>
            <a:pPr>
              <a:buNone/>
            </a:pPr>
            <a:r>
              <a:rPr lang="es-ES" sz="1050" dirty="0" smtClean="0"/>
              <a:t>      "</a:t>
            </a:r>
            <a:r>
              <a:rPr lang="es-ES" sz="1050" dirty="0" err="1" smtClean="0"/>
              <a:t>commandName</a:t>
            </a:r>
            <a:r>
              <a:rPr lang="es-ES" sz="1050" dirty="0" smtClean="0"/>
              <a:t>": "Project",</a:t>
            </a:r>
          </a:p>
          <a:p>
            <a:pPr>
              <a:buNone/>
            </a:pPr>
            <a:r>
              <a:rPr lang="es-ES" sz="1050" dirty="0" smtClean="0"/>
              <a:t>      "</a:t>
            </a:r>
            <a:r>
              <a:rPr lang="es-ES" sz="1050" dirty="0" err="1" smtClean="0"/>
              <a:t>launchBrowser</a:t>
            </a:r>
            <a:r>
              <a:rPr lang="es-ES" sz="1050" dirty="0" smtClean="0"/>
              <a:t>": true,</a:t>
            </a:r>
          </a:p>
          <a:p>
            <a:pPr>
              <a:buNone/>
            </a:pPr>
            <a:r>
              <a:rPr lang="es-ES" sz="1050" dirty="0" smtClean="0"/>
              <a:t>      "</a:t>
            </a:r>
            <a:r>
              <a:rPr lang="es-ES" sz="1050" dirty="0" err="1" smtClean="0"/>
              <a:t>applicationUrl</a:t>
            </a:r>
            <a:r>
              <a:rPr lang="es-ES" sz="1050" dirty="0" smtClean="0"/>
              <a:t>": "https://localhost:5001;http://localhost:5000",</a:t>
            </a:r>
          </a:p>
          <a:p>
            <a:pPr>
              <a:buNone/>
            </a:pPr>
            <a:r>
              <a:rPr lang="es-ES" sz="1050" dirty="0" smtClean="0"/>
              <a:t>      "</a:t>
            </a:r>
            <a:r>
              <a:rPr lang="es-ES" sz="1050" dirty="0" err="1" smtClean="0"/>
              <a:t>environmentVariables</a:t>
            </a:r>
            <a:r>
              <a:rPr lang="es-ES" sz="1050" dirty="0" smtClean="0"/>
              <a:t>": {</a:t>
            </a:r>
          </a:p>
          <a:p>
            <a:pPr>
              <a:buNone/>
            </a:pPr>
            <a:r>
              <a:rPr lang="es-ES" sz="1050" dirty="0" smtClean="0"/>
              <a:t>        "ASPNETCORE_ENVIRONMENT": "</a:t>
            </a:r>
            <a:r>
              <a:rPr lang="es-ES" sz="1050" dirty="0" err="1" smtClean="0"/>
              <a:t>Development</a:t>
            </a:r>
            <a:r>
              <a:rPr lang="es-ES" sz="1050" dirty="0" smtClean="0"/>
              <a:t>"</a:t>
            </a:r>
          </a:p>
          <a:p>
            <a:pPr>
              <a:buNone/>
            </a:pPr>
            <a:r>
              <a:rPr lang="es-ES" sz="1050" dirty="0" smtClean="0"/>
              <a:t>      }</a:t>
            </a:r>
          </a:p>
          <a:p>
            <a:pPr>
              <a:buNone/>
            </a:pPr>
            <a:r>
              <a:rPr lang="es-ES" sz="1050" dirty="0" smtClean="0"/>
              <a:t>    }</a:t>
            </a:r>
          </a:p>
          <a:p>
            <a:pPr>
              <a:buNone/>
            </a:pPr>
            <a:r>
              <a:rPr lang="es-ES" sz="1050" dirty="0" smtClean="0"/>
              <a:t>  }</a:t>
            </a:r>
          </a:p>
          <a:p>
            <a:pPr>
              <a:buNone/>
            </a:pPr>
            <a:r>
              <a:rPr lang="es-ES" sz="1050" dirty="0" smtClean="0"/>
              <a:t>}</a:t>
            </a:r>
          </a:p>
          <a:p>
            <a:pPr>
              <a:buNone/>
            </a:pPr>
            <a:endParaRPr lang="es-ES" sz="105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Variable de entorno de acceso en tiempo de ejecución</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endParaRPr lang="es-ES" sz="1800" b="1" dirty="0" smtClean="0"/>
          </a:p>
          <a:p>
            <a:r>
              <a:rPr lang="es-ES" sz="1800" b="1" dirty="0" smtClean="0"/>
              <a:t>Podemos obtener el valor de una variable de entorno en nuestro código para ejecutar algún código adicional en función de su valor. El servicio </a:t>
            </a:r>
            <a:r>
              <a:rPr lang="es-ES" sz="1800" b="1" dirty="0" err="1" smtClean="0">
                <a:solidFill>
                  <a:srgbClr val="FF0000"/>
                </a:solidFill>
              </a:rPr>
              <a:t>IHostingEnvironment</a:t>
            </a:r>
            <a:r>
              <a:rPr lang="es-ES" sz="1800" b="1" dirty="0" smtClean="0"/>
              <a:t> incluye la propiedad </a:t>
            </a:r>
            <a:r>
              <a:rPr lang="es-ES" sz="1800" b="1" dirty="0" err="1" smtClean="0">
                <a:solidFill>
                  <a:srgbClr val="FF0000"/>
                </a:solidFill>
              </a:rPr>
              <a:t>EnvironmentName</a:t>
            </a:r>
            <a:r>
              <a:rPr lang="es-ES" sz="1800" b="1" dirty="0" smtClean="0"/>
              <a:t> que contiene el valor de la variable ASPNETCORE_ENVIRONMENT . ASP.NET </a:t>
            </a:r>
          </a:p>
          <a:p>
            <a:endParaRPr lang="es-ES" sz="1800" b="1" dirty="0" smtClean="0"/>
          </a:p>
          <a:p>
            <a:r>
              <a:rPr lang="es-ES" sz="1800" b="1" dirty="0" err="1" smtClean="0"/>
              <a:t>Core</a:t>
            </a:r>
            <a:r>
              <a:rPr lang="es-ES" sz="1800" b="1" dirty="0" smtClean="0"/>
              <a:t> también incluye métodos de extensión para verificar el entorno, como </a:t>
            </a:r>
            <a:r>
              <a:rPr lang="es-ES" sz="1800" b="1" dirty="0" err="1" smtClean="0">
                <a:solidFill>
                  <a:srgbClr val="FF0000"/>
                </a:solidFill>
              </a:rPr>
              <a:t>IsDevelopment</a:t>
            </a:r>
            <a:r>
              <a:rPr lang="es-ES" sz="1800" b="1" dirty="0" smtClean="0">
                <a:solidFill>
                  <a:srgbClr val="FF0000"/>
                </a:solidFill>
              </a:rPr>
              <a:t> ()</a:t>
            </a:r>
            <a:r>
              <a:rPr lang="es-ES" sz="1800" b="1" dirty="0" smtClean="0"/>
              <a:t>, </a:t>
            </a:r>
            <a:r>
              <a:rPr lang="es-ES" sz="1800" b="1" dirty="0" err="1" smtClean="0">
                <a:solidFill>
                  <a:srgbClr val="FF0000"/>
                </a:solidFill>
              </a:rPr>
              <a:t>IsStating</a:t>
            </a:r>
            <a:r>
              <a:rPr lang="es-ES" sz="1800" b="1" dirty="0" smtClean="0">
                <a:solidFill>
                  <a:srgbClr val="FF0000"/>
                </a:solidFill>
              </a:rPr>
              <a:t> ()</a:t>
            </a:r>
            <a:r>
              <a:rPr lang="es-ES" sz="1800" b="1" dirty="0" smtClean="0"/>
              <a:t>, </a:t>
            </a:r>
            <a:r>
              <a:rPr lang="es-ES" sz="1800" b="1" dirty="0" err="1" smtClean="0">
                <a:solidFill>
                  <a:srgbClr val="FF0000"/>
                </a:solidFill>
              </a:rPr>
              <a:t>IsEnvironment</a:t>
            </a:r>
            <a:r>
              <a:rPr lang="es-ES" sz="1800" b="1" dirty="0" smtClean="0">
                <a:solidFill>
                  <a:srgbClr val="FF0000"/>
                </a:solidFill>
              </a:rPr>
              <a:t> () </a:t>
            </a:r>
            <a:r>
              <a:rPr lang="es-ES" sz="1800" b="1" dirty="0" smtClean="0"/>
              <a:t>e </a:t>
            </a:r>
            <a:r>
              <a:rPr lang="es-ES" sz="1800" b="1" dirty="0" err="1" smtClean="0">
                <a:solidFill>
                  <a:srgbClr val="FF0000"/>
                </a:solidFill>
              </a:rPr>
              <a:t>IsProduction</a:t>
            </a:r>
            <a:r>
              <a:rPr lang="es-ES" sz="1800" b="1" dirty="0" smtClean="0">
                <a:solidFill>
                  <a:srgbClr val="FF0000"/>
                </a:solidFill>
              </a:rPr>
              <a:t> ()</a:t>
            </a:r>
            <a:r>
              <a:rPr lang="es-ES" sz="1800" b="1" dirty="0" smtClean="0"/>
              <a:t>.</a:t>
            </a:r>
          </a:p>
          <a:p>
            <a:endParaRPr lang="es-ES" sz="1800" b="1" dirty="0" smtClean="0"/>
          </a:p>
          <a:p>
            <a:endParaRPr lang="es-ES" sz="1800" b="1" dirty="0" smtClean="0"/>
          </a:p>
          <a:p>
            <a:r>
              <a:rPr lang="es-ES" sz="1800" b="1" dirty="0" smtClean="0"/>
              <a:t>El servicio </a:t>
            </a:r>
            <a:r>
              <a:rPr lang="es-ES" sz="1800" b="1" dirty="0" err="1" smtClean="0">
                <a:solidFill>
                  <a:srgbClr val="FF0000"/>
                </a:solidFill>
              </a:rPr>
              <a:t>IHostingEnvironment</a:t>
            </a:r>
            <a:r>
              <a:rPr lang="es-ES" sz="1800" b="1" dirty="0" smtClean="0"/>
              <a:t> es proporcionado por la capa de alojamiento ASP.NET y se puede usar en cualquier lugar de su aplicación a través de la inyección de dependencia. El siguiente ejemplo muestra cómo podemos verificar la variable de entorno en el método </a:t>
            </a:r>
            <a:r>
              <a:rPr lang="es-ES" sz="1800" b="1" dirty="0" smtClean="0">
                <a:solidFill>
                  <a:srgbClr val="FF0000"/>
                </a:solidFill>
              </a:rPr>
              <a:t>Configure</a:t>
            </a:r>
            <a:r>
              <a:rPr lang="es-ES" sz="1800" b="1" dirty="0" smtClean="0"/>
              <a:t> de la clase </a:t>
            </a:r>
            <a:r>
              <a:rPr lang="es-ES" sz="1800" b="1" dirty="0" err="1" smtClean="0">
                <a:solidFill>
                  <a:srgbClr val="FF0000"/>
                </a:solidFill>
              </a:rPr>
              <a:t>Startup</a:t>
            </a:r>
            <a:r>
              <a:rPr lang="es-ES" sz="1800" b="1" dirty="0" smtClean="0"/>
              <a:t>.</a:t>
            </a:r>
          </a:p>
          <a:p>
            <a:pPr>
              <a:buNone/>
            </a:pPr>
            <a:endParaRPr lang="es-ES" sz="18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sz="2000" b="1" dirty="0" smtClean="0"/>
              <a:t>Variable de entorno: Acceso en tiempo de ejecución</a:t>
            </a:r>
            <a:endParaRPr lang="es-ES" sz="2000" b="1" dirty="0"/>
          </a:p>
        </p:txBody>
      </p:sp>
      <p:sp>
        <p:nvSpPr>
          <p:cNvPr id="3" name="Content Placeholder 2"/>
          <p:cNvSpPr>
            <a:spLocks noGrp="1"/>
          </p:cNvSpPr>
          <p:nvPr>
            <p:ph type="body" sz="quarter" idx="13"/>
          </p:nvPr>
        </p:nvSpPr>
        <p:spPr>
          <a:xfrm>
            <a:off x="214282" y="928670"/>
            <a:ext cx="8786874" cy="5786478"/>
          </a:xfrm>
          <a:prstGeom prst="rect">
            <a:avLst/>
          </a:prstGeom>
        </p:spPr>
        <p:txBody>
          <a:bodyPr/>
          <a:lstStyle/>
          <a:p>
            <a:pPr>
              <a:buNone/>
            </a:pPr>
            <a:endParaRPr lang="es-ES" sz="1800" b="1" dirty="0" smtClean="0"/>
          </a:p>
          <a:p>
            <a:pPr>
              <a:buNone/>
            </a:pPr>
            <a:r>
              <a:rPr lang="es-ES" sz="1800" dirty="0" err="1" smtClean="0"/>
              <a:t>public</a:t>
            </a:r>
            <a:r>
              <a:rPr lang="es-ES" sz="1800" dirty="0" smtClean="0"/>
              <a:t> </a:t>
            </a:r>
            <a:r>
              <a:rPr lang="es-ES" sz="1800" dirty="0" err="1" smtClean="0"/>
              <a:t>void</a:t>
            </a:r>
            <a:r>
              <a:rPr lang="es-ES" sz="1800" dirty="0" smtClean="0"/>
              <a:t> Configure( </a:t>
            </a:r>
            <a:r>
              <a:rPr lang="es-ES" sz="1800" dirty="0" err="1" smtClean="0"/>
              <a:t>IApplicationBuilder</a:t>
            </a:r>
            <a:r>
              <a:rPr lang="es-ES" sz="1800" dirty="0" smtClean="0"/>
              <a:t> </a:t>
            </a:r>
            <a:r>
              <a:rPr lang="es-ES" sz="1800" dirty="0" err="1" smtClean="0"/>
              <a:t>app</a:t>
            </a:r>
            <a:r>
              <a:rPr lang="es-ES" sz="1800" dirty="0" smtClean="0"/>
              <a:t>, </a:t>
            </a:r>
            <a:r>
              <a:rPr lang="es-ES" sz="1800" dirty="0" err="1" smtClean="0"/>
              <a:t>IHostingEnvironment</a:t>
            </a:r>
            <a:r>
              <a:rPr lang="es-ES" sz="1800" dirty="0" smtClean="0"/>
              <a:t> </a:t>
            </a:r>
            <a:r>
              <a:rPr lang="es-ES" sz="1800" dirty="0" err="1" smtClean="0"/>
              <a:t>env</a:t>
            </a:r>
            <a:r>
              <a:rPr lang="es-ES" sz="1800" dirty="0" smtClean="0"/>
              <a:t>)</a:t>
            </a:r>
          </a:p>
          <a:p>
            <a:pPr>
              <a:buNone/>
            </a:pPr>
            <a:r>
              <a:rPr lang="es-ES" sz="1800" dirty="0" smtClean="0"/>
              <a:t> { </a:t>
            </a:r>
          </a:p>
          <a:p>
            <a:pPr>
              <a:buNone/>
            </a:pPr>
            <a:endParaRPr lang="es-ES" sz="1800" dirty="0" smtClean="0"/>
          </a:p>
          <a:p>
            <a:pPr>
              <a:buNone/>
            </a:pPr>
            <a:r>
              <a:rPr lang="es-ES" sz="1800" dirty="0" err="1" smtClean="0"/>
              <a:t>if</a:t>
            </a:r>
            <a:r>
              <a:rPr lang="es-ES" sz="1800" dirty="0" smtClean="0"/>
              <a:t> (</a:t>
            </a:r>
            <a:r>
              <a:rPr lang="es-ES" sz="1800" dirty="0" err="1" smtClean="0"/>
              <a:t>env.IsEnvironment</a:t>
            </a:r>
            <a:r>
              <a:rPr lang="es-ES" sz="1800" dirty="0" smtClean="0"/>
              <a:t>( "</a:t>
            </a:r>
            <a:r>
              <a:rPr lang="es-ES" sz="1800" dirty="0" err="1" smtClean="0"/>
              <a:t>Development</a:t>
            </a:r>
            <a:r>
              <a:rPr lang="es-ES" sz="1800" dirty="0" smtClean="0"/>
              <a:t>" )) </a:t>
            </a:r>
          </a:p>
          <a:p>
            <a:pPr>
              <a:buNone/>
            </a:pPr>
            <a:r>
              <a:rPr lang="es-ES" sz="1800" dirty="0" smtClean="0"/>
              <a:t>{// </a:t>
            </a:r>
            <a:r>
              <a:rPr lang="es-ES" sz="1800" dirty="0" err="1" smtClean="0"/>
              <a:t>codigo</a:t>
            </a:r>
            <a:r>
              <a:rPr lang="es-ES" sz="1800" dirty="0" smtClean="0"/>
              <a:t> a ejecutarse en entorno de desarrollo } </a:t>
            </a:r>
          </a:p>
          <a:p>
            <a:pPr>
              <a:buNone/>
            </a:pPr>
            <a:endParaRPr lang="es-ES" sz="1800" dirty="0" smtClean="0"/>
          </a:p>
          <a:p>
            <a:pPr>
              <a:buNone/>
            </a:pPr>
            <a:r>
              <a:rPr lang="es-ES" sz="1800" dirty="0" smtClean="0"/>
              <a:t> </a:t>
            </a:r>
            <a:r>
              <a:rPr lang="es-ES" sz="1800" dirty="0" err="1" smtClean="0"/>
              <a:t>if</a:t>
            </a:r>
            <a:r>
              <a:rPr lang="es-ES" sz="1800" dirty="0" smtClean="0"/>
              <a:t> (</a:t>
            </a:r>
            <a:r>
              <a:rPr lang="es-ES" sz="1800" dirty="0" err="1" smtClean="0"/>
              <a:t>env.IsDevelopment</a:t>
            </a:r>
            <a:r>
              <a:rPr lang="es-ES" sz="1800" dirty="0" smtClean="0"/>
              <a:t>()) </a:t>
            </a:r>
          </a:p>
          <a:p>
            <a:pPr>
              <a:buNone/>
            </a:pPr>
            <a:r>
              <a:rPr lang="es-ES" sz="1800" dirty="0" smtClean="0"/>
              <a:t> { // </a:t>
            </a:r>
            <a:r>
              <a:rPr lang="es-ES" sz="1800" dirty="0" err="1" smtClean="0"/>
              <a:t>codigo</a:t>
            </a:r>
            <a:r>
              <a:rPr lang="es-ES" sz="1800" dirty="0" smtClean="0"/>
              <a:t> a ejecutarse en entorno de desarrollo} </a:t>
            </a:r>
          </a:p>
          <a:p>
            <a:pPr>
              <a:buNone/>
            </a:pPr>
            <a:endParaRPr lang="es-ES" sz="1800" dirty="0" smtClean="0"/>
          </a:p>
          <a:p>
            <a:pPr>
              <a:buNone/>
            </a:pPr>
            <a:r>
              <a:rPr lang="es-ES" sz="1800" dirty="0" err="1" smtClean="0"/>
              <a:t>if</a:t>
            </a:r>
            <a:r>
              <a:rPr lang="es-ES" sz="1800" dirty="0" smtClean="0"/>
              <a:t> (</a:t>
            </a:r>
            <a:r>
              <a:rPr lang="es-ES" sz="1800" dirty="0" err="1" smtClean="0"/>
              <a:t>env.IsStaging</a:t>
            </a:r>
            <a:r>
              <a:rPr lang="es-ES" sz="1800" dirty="0" smtClean="0"/>
              <a:t>()) </a:t>
            </a:r>
          </a:p>
          <a:p>
            <a:pPr>
              <a:buNone/>
            </a:pPr>
            <a:r>
              <a:rPr lang="es-ES" sz="1800" dirty="0" smtClean="0"/>
              <a:t>   { // </a:t>
            </a:r>
            <a:r>
              <a:rPr lang="es-ES" sz="1800" dirty="0" err="1" smtClean="0"/>
              <a:t>codigo</a:t>
            </a:r>
            <a:r>
              <a:rPr lang="es-ES" sz="1800" dirty="0" smtClean="0"/>
              <a:t> a ejecutarse en entorno de “Puesta en marcha/ test” } </a:t>
            </a:r>
          </a:p>
          <a:p>
            <a:pPr>
              <a:buNone/>
            </a:pPr>
            <a:endParaRPr lang="es-ES" sz="1800" dirty="0" smtClean="0"/>
          </a:p>
          <a:p>
            <a:pPr>
              <a:buNone/>
            </a:pPr>
            <a:r>
              <a:rPr lang="es-ES" sz="1800" dirty="0" err="1" smtClean="0"/>
              <a:t>if</a:t>
            </a:r>
            <a:r>
              <a:rPr lang="es-ES" sz="1800" dirty="0" smtClean="0"/>
              <a:t> (</a:t>
            </a:r>
            <a:r>
              <a:rPr lang="es-ES" sz="1800" dirty="0" err="1" smtClean="0"/>
              <a:t>env.IsProduction</a:t>
            </a:r>
            <a:r>
              <a:rPr lang="es-ES" sz="1800" dirty="0" smtClean="0"/>
              <a:t>()) </a:t>
            </a:r>
          </a:p>
          <a:p>
            <a:pPr>
              <a:buNone/>
            </a:pPr>
            <a:r>
              <a:rPr lang="es-ES" sz="1800" dirty="0" smtClean="0"/>
              <a:t>{ // </a:t>
            </a:r>
            <a:r>
              <a:rPr lang="es-ES" sz="1800" dirty="0" err="1" smtClean="0"/>
              <a:t>codigo</a:t>
            </a:r>
            <a:r>
              <a:rPr lang="es-ES" sz="1800" dirty="0" smtClean="0"/>
              <a:t> a ejecutarse en entorno de </a:t>
            </a:r>
            <a:r>
              <a:rPr lang="es-ES" sz="1800" dirty="0" err="1" smtClean="0"/>
              <a:t>produccion</a:t>
            </a:r>
            <a:r>
              <a:rPr lang="es-ES" sz="1800" dirty="0" smtClean="0"/>
              <a:t>} }</a:t>
            </a:r>
            <a:endParaRPr lang="es-ES" sz="18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Fundamentos de inicio de sesión en .NET </a:t>
            </a:r>
            <a:r>
              <a:rPr lang="es-ES" dirty="0" err="1" smtClean="0"/>
              <a:t>Core</a:t>
            </a:r>
            <a:r>
              <a:rPr lang="es-ES" dirty="0" smtClean="0"/>
              <a:t>:</a:t>
            </a:r>
            <a:endParaRPr lang="es-ES" dirty="0"/>
          </a:p>
        </p:txBody>
      </p:sp>
      <p:sp>
        <p:nvSpPr>
          <p:cNvPr id="3" name="Content Placeholder 2"/>
          <p:cNvSpPr>
            <a:spLocks noGrp="1"/>
          </p:cNvSpPr>
          <p:nvPr>
            <p:ph type="body" sz="quarter" idx="13"/>
          </p:nvPr>
        </p:nvSpPr>
        <p:spPr>
          <a:xfrm>
            <a:off x="142844" y="928670"/>
            <a:ext cx="8786874" cy="5786478"/>
          </a:xfrm>
          <a:prstGeom prst="rect">
            <a:avLst/>
          </a:prstGeom>
        </p:spPr>
        <p:txBody>
          <a:bodyPr/>
          <a:lstStyle/>
          <a:p>
            <a:endParaRPr lang="es-ES" sz="2000" b="1" dirty="0" smtClean="0"/>
          </a:p>
          <a:p>
            <a:r>
              <a:rPr lang="es-ES" sz="2000" b="1" dirty="0" smtClean="0"/>
              <a:t>.NET </a:t>
            </a:r>
            <a:r>
              <a:rPr lang="es-ES" sz="2000" b="1" dirty="0" err="1" smtClean="0"/>
              <a:t>Core</a:t>
            </a:r>
            <a:r>
              <a:rPr lang="es-ES" sz="2000" b="1" dirty="0" smtClean="0"/>
              <a:t> SDK es un SDK ligero que incluye un conjunto mínimo de características necesarias para crear una aplicación. Podemos instalar paquetes </a:t>
            </a:r>
            <a:r>
              <a:rPr lang="es-ES" sz="2000" b="1" dirty="0" err="1" smtClean="0"/>
              <a:t>NuGet</a:t>
            </a:r>
            <a:r>
              <a:rPr lang="es-ES" sz="2000" b="1" dirty="0" smtClean="0"/>
              <a:t> para otras funciones que requerimos para nuestra aplicación.</a:t>
            </a:r>
          </a:p>
          <a:p>
            <a:endParaRPr lang="es-ES" sz="2000" b="1" dirty="0" smtClean="0"/>
          </a:p>
          <a:p>
            <a:r>
              <a:rPr lang="es-ES" sz="2000" b="1" dirty="0" smtClean="0"/>
              <a:t>.NET </a:t>
            </a:r>
            <a:r>
              <a:rPr lang="es-ES" sz="2000" b="1" dirty="0" err="1" smtClean="0"/>
              <a:t>Extensions</a:t>
            </a:r>
            <a:r>
              <a:rPr lang="es-ES" sz="2000" b="1" dirty="0" smtClean="0"/>
              <a:t> es un conjunto de API multiplataforma de código abierto para patrones y utilidades de programación de uso común, como inyección de dependencias, registro y configuración de aplicaciones. </a:t>
            </a:r>
          </a:p>
          <a:p>
            <a:r>
              <a:rPr lang="es-ES" sz="2000" b="1" dirty="0" smtClean="0"/>
              <a:t>La mayoría de las API en este proyecto están diseñadas para funcionar en muchas plataformas .NET, como .NET </a:t>
            </a:r>
            <a:r>
              <a:rPr lang="es-ES" sz="2000" b="1" dirty="0" err="1" smtClean="0"/>
              <a:t>Core</a:t>
            </a:r>
            <a:r>
              <a:rPr lang="es-ES" sz="2000" b="1" dirty="0" smtClean="0"/>
              <a:t>, .NET Framework, </a:t>
            </a:r>
            <a:r>
              <a:rPr lang="es-ES" sz="2000" b="1" dirty="0" err="1" smtClean="0"/>
              <a:t>Xamarin</a:t>
            </a:r>
            <a:r>
              <a:rPr lang="es-ES" sz="2000" b="1" dirty="0" smtClean="0"/>
              <a:t> y otras. </a:t>
            </a:r>
          </a:p>
          <a:p>
            <a:endParaRPr lang="es-ES" sz="2000" b="1" dirty="0" smtClean="0"/>
          </a:p>
          <a:p>
            <a:r>
              <a:rPr lang="es-ES" sz="2000" b="1" dirty="0" smtClean="0"/>
              <a:t>Se pueden usar en aplicaciones de consola, </a:t>
            </a:r>
            <a:r>
              <a:rPr lang="es-ES" sz="2000" b="1" dirty="0" err="1" smtClean="0"/>
              <a:t>WinForms</a:t>
            </a:r>
            <a:r>
              <a:rPr lang="es-ES" sz="2000" b="1" dirty="0" smtClean="0"/>
              <a:t> y WPF, etc. </a:t>
            </a: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Fundamentos de inicio de sesión en .NET </a:t>
            </a:r>
            <a:r>
              <a:rPr lang="es-ES" b="1" dirty="0" err="1" smtClean="0"/>
              <a:t>Core</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r>
              <a:rPr lang="es-ES" sz="2000" b="1" dirty="0" smtClean="0"/>
              <a:t>La API de registro está incluida en el paquete </a:t>
            </a:r>
            <a:r>
              <a:rPr lang="es-ES" sz="2000" b="1" dirty="0" err="1" smtClean="0"/>
              <a:t>Microsoft.Extensions.Logging</a:t>
            </a:r>
            <a:r>
              <a:rPr lang="es-ES" sz="2000" b="1" dirty="0" smtClean="0"/>
              <a:t> .</a:t>
            </a:r>
          </a:p>
          <a:p>
            <a:endParaRPr lang="es-ES" sz="2000" b="1" dirty="0" smtClean="0"/>
          </a:p>
          <a:p>
            <a:r>
              <a:rPr lang="es-ES" sz="2000" b="1" dirty="0" smtClean="0"/>
              <a:t>La API de registro no funciona de manera independiente, funciona con uno o más proveedores de registro que almacenan o muestran registros en un medio en particular, como Consola, Depuración, </a:t>
            </a:r>
            <a:r>
              <a:rPr lang="es-ES" sz="2000" b="1" dirty="0" err="1" smtClean="0"/>
              <a:t>TraceListeners</a:t>
            </a:r>
            <a:r>
              <a:rPr lang="es-ES" sz="2000" b="1" dirty="0" smtClean="0"/>
              <a:t>, etc.</a:t>
            </a:r>
          </a:p>
          <a:p>
            <a:endParaRPr lang="es-ES" sz="2000" b="1" dirty="0" smtClean="0"/>
          </a:p>
          <a:p>
            <a:r>
              <a:rPr lang="es-ES" sz="2000" b="1" dirty="0" smtClean="0"/>
              <a:t>Por lo tanto, hay dos bloques de construcción importantes para implementar el registro en una aplicación basada en .NET </a:t>
            </a:r>
            <a:r>
              <a:rPr lang="es-ES" sz="2000" b="1" dirty="0" err="1" smtClean="0"/>
              <a:t>Core</a:t>
            </a:r>
            <a:r>
              <a:rPr lang="es-ES" sz="2000" b="1" dirty="0" smtClean="0"/>
              <a:t>:</a:t>
            </a:r>
          </a:p>
          <a:p>
            <a:pPr lvl="0"/>
            <a:endParaRPr lang="es-ES" sz="2000" b="1" dirty="0" smtClean="0"/>
          </a:p>
          <a:p>
            <a:pPr lvl="0"/>
            <a:r>
              <a:rPr lang="es-ES" sz="2000" b="1" dirty="0" smtClean="0">
                <a:solidFill>
                  <a:srgbClr val="FF0000"/>
                </a:solidFill>
              </a:rPr>
              <a:t>API de registro</a:t>
            </a:r>
          </a:p>
          <a:p>
            <a:pPr lvl="0"/>
            <a:r>
              <a:rPr lang="es-ES" sz="2000" b="1" dirty="0" smtClean="0">
                <a:solidFill>
                  <a:srgbClr val="FF0000"/>
                </a:solidFill>
              </a:rPr>
              <a:t>Proveedores de registro</a:t>
            </a:r>
          </a:p>
          <a:p>
            <a:pPr>
              <a:buNone/>
            </a:pPr>
            <a:endParaRPr lang="es-ES" sz="20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API de registro</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r>
              <a:rPr lang="es-ES" sz="2000" b="1" dirty="0" smtClean="0"/>
              <a:t>Microsoft proporciona API de registro como una extensión en el contenedor </a:t>
            </a:r>
            <a:r>
              <a:rPr lang="es-ES" sz="2000" b="1" u="sng" dirty="0" err="1" smtClean="0">
                <a:hlinkClick r:id="rId3"/>
              </a:rPr>
              <a:t>Microsoft.Extensions.Logging</a:t>
            </a:r>
            <a:r>
              <a:rPr lang="es-ES" sz="2000" b="1" dirty="0" smtClean="0"/>
              <a:t> que viene como un paquete </a:t>
            </a:r>
            <a:r>
              <a:rPr lang="es-ES" sz="2000" b="1" dirty="0" err="1" smtClean="0"/>
              <a:t>NuGet</a:t>
            </a:r>
            <a:r>
              <a:rPr lang="es-ES" sz="2000" b="1" dirty="0" smtClean="0"/>
              <a:t>.</a:t>
            </a:r>
          </a:p>
          <a:p>
            <a:endParaRPr lang="es-ES" sz="2000" b="1" dirty="0" smtClean="0"/>
          </a:p>
          <a:p>
            <a:r>
              <a:rPr lang="es-ES" sz="2000" b="1" dirty="0" err="1" smtClean="0"/>
              <a:t>Microsoft.Extensions.Logging</a:t>
            </a:r>
            <a:r>
              <a:rPr lang="es-ES" sz="2000" b="1" dirty="0" smtClean="0"/>
              <a:t> incluye las clases e interfaces necesarias para el registro. </a:t>
            </a:r>
          </a:p>
          <a:p>
            <a:endParaRPr lang="es-ES" sz="2000" b="1" dirty="0" smtClean="0"/>
          </a:p>
          <a:p>
            <a:r>
              <a:rPr lang="es-ES" sz="2000" b="1" dirty="0" smtClean="0"/>
              <a:t>Los más importantes son las interfaces </a:t>
            </a:r>
            <a:r>
              <a:rPr lang="es-ES" sz="2000" b="1" dirty="0" err="1" smtClean="0"/>
              <a:t>ILogger</a:t>
            </a:r>
            <a:r>
              <a:rPr lang="es-ES" sz="2000" b="1" dirty="0" smtClean="0"/>
              <a:t>, </a:t>
            </a:r>
            <a:r>
              <a:rPr lang="es-ES" sz="2000" b="1" dirty="0" err="1" smtClean="0"/>
              <a:t>ILoggerFactory</a:t>
            </a:r>
            <a:r>
              <a:rPr lang="es-ES" sz="2000" b="1" dirty="0" smtClean="0"/>
              <a:t>, </a:t>
            </a:r>
            <a:r>
              <a:rPr lang="es-ES" sz="2000" b="1" dirty="0" err="1" smtClean="0"/>
              <a:t>ILoggerProvider</a:t>
            </a:r>
            <a:r>
              <a:rPr lang="es-ES" sz="2000" b="1" dirty="0" smtClean="0"/>
              <a:t> y la clase </a:t>
            </a:r>
            <a:r>
              <a:rPr lang="es-ES" sz="2000" b="1" dirty="0" err="1" smtClean="0"/>
              <a:t>LoggerFactory</a:t>
            </a:r>
            <a:r>
              <a:rPr lang="es-ES" sz="2000" b="1" dirty="0" smtClean="0"/>
              <a:t>.</a:t>
            </a:r>
          </a:p>
          <a:p>
            <a:pPr>
              <a:buNone/>
            </a:pPr>
            <a:endParaRPr lang="es-ES" sz="2000" b="1" dirty="0"/>
          </a:p>
        </p:txBody>
      </p:sp>
      <p:pic>
        <p:nvPicPr>
          <p:cNvPr id="4" name="3 Imagen" descr="API de registro .NET Core">
            <a:hlinkClick r:id="rId4" tgtFrame="&quot;_blank&quot;"/>
          </p:cNvPr>
          <p:cNvPicPr/>
          <p:nvPr/>
        </p:nvPicPr>
        <p:blipFill>
          <a:blip r:embed="rId5"/>
          <a:srcRect/>
          <a:stretch>
            <a:fillRect/>
          </a:stretch>
        </p:blipFill>
        <p:spPr bwMode="auto">
          <a:xfrm>
            <a:off x="2428860" y="4572008"/>
            <a:ext cx="5962650" cy="1552575"/>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API de registro</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endParaRPr lang="es-ES" sz="2400" b="1" dirty="0" smtClean="0">
              <a:solidFill>
                <a:srgbClr val="FF0000"/>
              </a:solidFill>
            </a:endParaRPr>
          </a:p>
          <a:p>
            <a:r>
              <a:rPr lang="es-ES" sz="2400" b="1" dirty="0" err="1" smtClean="0">
                <a:solidFill>
                  <a:srgbClr val="FF0000"/>
                </a:solidFill>
              </a:rPr>
              <a:t>ILoggerFactory</a:t>
            </a:r>
            <a:r>
              <a:rPr lang="es-ES" sz="2400" b="1" dirty="0" smtClean="0"/>
              <a:t> es la interfaz de fábrica para crear una instancia de tipo </a:t>
            </a:r>
            <a:r>
              <a:rPr lang="es-ES" sz="2400" b="1" dirty="0" err="1" smtClean="0"/>
              <a:t>ILogger</a:t>
            </a:r>
            <a:r>
              <a:rPr lang="es-ES" sz="2400" b="1" dirty="0" smtClean="0"/>
              <a:t> adecuada y también para agregar la instancia de </a:t>
            </a:r>
            <a:r>
              <a:rPr lang="es-ES" sz="2400" b="1" dirty="0" err="1" smtClean="0"/>
              <a:t>ILoggerProvider</a:t>
            </a:r>
            <a:r>
              <a:rPr lang="es-ES" sz="2400" b="1" dirty="0" smtClean="0"/>
              <a:t> .</a:t>
            </a:r>
          </a:p>
          <a:p>
            <a:endParaRPr lang="es-ES" sz="2400" b="1" dirty="0" smtClean="0"/>
          </a:p>
          <a:p>
            <a:r>
              <a:rPr lang="es-ES" sz="2400" b="1" dirty="0" smtClean="0"/>
              <a:t>El </a:t>
            </a:r>
            <a:r>
              <a:rPr lang="es-ES" sz="2400" b="1" dirty="0" err="1" smtClean="0">
                <a:solidFill>
                  <a:srgbClr val="FF0000"/>
                </a:solidFill>
              </a:rPr>
              <a:t>ILoggerProvider</a:t>
            </a:r>
            <a:r>
              <a:rPr lang="es-ES" sz="2400" b="1" dirty="0" smtClean="0"/>
              <a:t> gestiona y crea un registrador apropiado, especificado por la categoría de registro.</a:t>
            </a:r>
          </a:p>
          <a:p>
            <a:endParaRPr lang="es-ES" sz="2400" b="1" dirty="0" smtClean="0"/>
          </a:p>
          <a:p>
            <a:r>
              <a:rPr lang="es-ES" sz="2400" b="1" dirty="0" smtClean="0"/>
              <a:t>La interfaz </a:t>
            </a:r>
            <a:r>
              <a:rPr lang="es-ES" sz="2400" b="1" dirty="0" err="1" smtClean="0">
                <a:solidFill>
                  <a:srgbClr val="FF0000"/>
                </a:solidFill>
              </a:rPr>
              <a:t>ILogger</a:t>
            </a:r>
            <a:r>
              <a:rPr lang="es-ES" sz="2400" b="1" dirty="0" smtClean="0"/>
              <a:t> incluye métodos para iniciar sesión en el almacenamiento subyacente.</a:t>
            </a:r>
          </a:p>
          <a:p>
            <a:endParaRPr lang="es-ES" sz="2400" b="1" dirty="0" smtClean="0"/>
          </a:p>
          <a:p>
            <a:pPr>
              <a:buNone/>
            </a:pPr>
            <a:r>
              <a:rPr lang="es-ES" sz="2400" b="1" dirty="0" smtClean="0"/>
              <a:t> </a:t>
            </a:r>
          </a:p>
          <a:p>
            <a:pPr>
              <a:buNone/>
            </a:pPr>
            <a:endParaRPr lang="es-ES" sz="2400"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Proveedores de registro</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pPr>
              <a:buNone/>
            </a:pPr>
            <a:r>
              <a:rPr lang="es-ES" sz="2000" b="1" dirty="0" smtClean="0"/>
              <a:t>Un proveedor de registro muestra o almacena registros en un medio</a:t>
            </a:r>
          </a:p>
          <a:p>
            <a:pPr>
              <a:buNone/>
            </a:pPr>
            <a:r>
              <a:rPr lang="es-ES" sz="2000" b="1" dirty="0" smtClean="0"/>
              <a:t>particular, como una consola, un evento de depuración, un registro de </a:t>
            </a:r>
          </a:p>
          <a:p>
            <a:pPr>
              <a:buNone/>
            </a:pPr>
            <a:r>
              <a:rPr lang="es-ES" sz="2000" b="1" dirty="0" smtClean="0"/>
              <a:t>eventos, un detector de rastreo y otros. Microsoft proporciona varios </a:t>
            </a:r>
          </a:p>
          <a:p>
            <a:pPr>
              <a:buNone/>
            </a:pPr>
            <a:r>
              <a:rPr lang="es-ES" sz="2000" b="1" dirty="0" smtClean="0"/>
              <a:t>proveedores de registro como paquetes </a:t>
            </a:r>
            <a:r>
              <a:rPr lang="es-ES" sz="2000" b="1" dirty="0" err="1" smtClean="0"/>
              <a:t>NuGet</a:t>
            </a:r>
            <a:r>
              <a:rPr lang="es-ES" sz="2000" b="1" dirty="0" smtClean="0"/>
              <a:t>.</a:t>
            </a:r>
          </a:p>
          <a:p>
            <a:pPr>
              <a:buNone/>
            </a:pPr>
            <a:endParaRPr lang="es-ES" sz="2000" dirty="0" smtClean="0"/>
          </a:p>
          <a:p>
            <a:pPr>
              <a:buNone/>
            </a:pPr>
            <a:endParaRPr lang="es-ES" sz="2000" dirty="0"/>
          </a:p>
        </p:txBody>
      </p:sp>
      <p:pic>
        <p:nvPicPr>
          <p:cNvPr id="9218" name="Picture 2"/>
          <p:cNvPicPr>
            <a:picLocks noChangeAspect="1" noChangeArrowheads="1"/>
          </p:cNvPicPr>
          <p:nvPr/>
        </p:nvPicPr>
        <p:blipFill>
          <a:blip r:embed="rId3"/>
          <a:srcRect/>
          <a:stretch>
            <a:fillRect/>
          </a:stretch>
        </p:blipFill>
        <p:spPr bwMode="auto">
          <a:xfrm>
            <a:off x="714348" y="2571744"/>
            <a:ext cx="7677266" cy="3571900"/>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¿Por qué ASP.NET </a:t>
            </a:r>
            <a:r>
              <a:rPr lang="es-ES" sz="4800" b="1" dirty="0" err="1" smtClean="0"/>
              <a:t>Core</a:t>
            </a:r>
            <a:r>
              <a:rPr lang="es-ES" sz="4800" b="1" dirty="0" smtClean="0"/>
              <a:t>?</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endParaRPr lang="es-ES" b="1" dirty="0" smtClean="0">
              <a:solidFill>
                <a:srgbClr val="FF0000"/>
              </a:solidFill>
            </a:endParaRPr>
          </a:p>
          <a:p>
            <a:pPr lvl="0"/>
            <a:r>
              <a:rPr lang="es-ES" b="1" dirty="0" smtClean="0">
                <a:solidFill>
                  <a:srgbClr val="FF0000"/>
                </a:solidFill>
              </a:rPr>
              <a:t>Admite múltiples plataformas</a:t>
            </a:r>
            <a:r>
              <a:rPr lang="es-ES" b="1" dirty="0" smtClean="0"/>
              <a:t>: las aplicaciones ASP.NET </a:t>
            </a:r>
            <a:r>
              <a:rPr lang="es-ES" b="1" dirty="0" err="1" smtClean="0"/>
              <a:t>Core</a:t>
            </a:r>
            <a:r>
              <a:rPr lang="es-ES" b="1" dirty="0" smtClean="0"/>
              <a:t> pueden ejecutarse en Windows, Linux y </a:t>
            </a:r>
            <a:r>
              <a:rPr lang="es-ES" b="1" dirty="0" err="1" smtClean="0"/>
              <a:t>Mac.</a:t>
            </a:r>
            <a:r>
              <a:rPr lang="es-ES" b="1" dirty="0" smtClean="0"/>
              <a:t> Por lo tanto, no necesita crear diferentes aplicaciones para diferentes plataformas utilizando diferentes </a:t>
            </a:r>
            <a:r>
              <a:rPr lang="es-ES" b="1" dirty="0" err="1" smtClean="0"/>
              <a:t>frameworks</a:t>
            </a:r>
            <a:r>
              <a:rPr lang="es-ES" b="1" dirty="0" smtClean="0"/>
              <a:t>.</a:t>
            </a:r>
          </a:p>
          <a:p>
            <a:pPr lvl="0"/>
            <a:endParaRPr lang="es-ES" b="1" dirty="0" smtClean="0">
              <a:solidFill>
                <a:srgbClr val="FF0000"/>
              </a:solidFill>
            </a:endParaRPr>
          </a:p>
          <a:p>
            <a:pPr lvl="0"/>
            <a:r>
              <a:rPr lang="es-ES" b="1" dirty="0" smtClean="0">
                <a:solidFill>
                  <a:srgbClr val="FF0000"/>
                </a:solidFill>
              </a:rPr>
              <a:t>Rápido</a:t>
            </a:r>
            <a:r>
              <a:rPr lang="es-ES" b="1" dirty="0" smtClean="0"/>
              <a:t>: ASP.NET </a:t>
            </a:r>
            <a:r>
              <a:rPr lang="es-ES" b="1" dirty="0" err="1" smtClean="0"/>
              <a:t>Core</a:t>
            </a:r>
            <a:r>
              <a:rPr lang="es-ES" b="1" dirty="0" smtClean="0"/>
              <a:t> ya no depende de </a:t>
            </a:r>
            <a:r>
              <a:rPr lang="es-ES" b="1" dirty="0" err="1" smtClean="0"/>
              <a:t>System.Web.dll</a:t>
            </a:r>
            <a:r>
              <a:rPr lang="es-ES" b="1" dirty="0" smtClean="0"/>
              <a:t> para la comunicación entre el navegador y el servidor. </a:t>
            </a:r>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Proveedor de registro de consola</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pPr>
              <a:buNone/>
            </a:pPr>
            <a:r>
              <a:rPr lang="es-ES" b="1" dirty="0" smtClean="0"/>
              <a:t>Veamos cómo mostrar registros en la consola </a:t>
            </a:r>
          </a:p>
          <a:p>
            <a:pPr>
              <a:buNone/>
            </a:pPr>
            <a:r>
              <a:rPr lang="es-ES" b="1" dirty="0" smtClean="0"/>
              <a:t>usando el paquete </a:t>
            </a:r>
            <a:r>
              <a:rPr lang="es-ES" b="1" dirty="0" err="1" smtClean="0"/>
              <a:t>NuGet</a:t>
            </a:r>
            <a:r>
              <a:rPr lang="es-ES" b="1" dirty="0" smtClean="0"/>
              <a:t> para un proveedor de </a:t>
            </a:r>
          </a:p>
          <a:p>
            <a:pPr>
              <a:buNone/>
            </a:pPr>
            <a:r>
              <a:rPr lang="es-ES" b="1" dirty="0" smtClean="0"/>
              <a:t>consola.</a:t>
            </a:r>
          </a:p>
          <a:p>
            <a:pPr>
              <a:buNone/>
            </a:pPr>
            <a:endParaRPr lang="es-ES" b="1" dirty="0" smtClean="0"/>
          </a:p>
          <a:p>
            <a:endParaRPr lang="es-ES" b="1" dirty="0" smtClean="0"/>
          </a:p>
          <a:p>
            <a:r>
              <a:rPr lang="es-ES" b="1" dirty="0" err="1" smtClean="0"/>
              <a:t>Microsoft.Extensions.Logging.Console</a:t>
            </a:r>
            <a:r>
              <a:rPr lang="es-ES" b="1" dirty="0" smtClean="0"/>
              <a:t> </a:t>
            </a:r>
          </a:p>
          <a:p>
            <a:pPr>
              <a:buNone/>
            </a:pPr>
            <a:r>
              <a:rPr lang="es-ES" b="1" dirty="0" smtClean="0"/>
              <a:t>incluye clases de registro que envían la salida del </a:t>
            </a:r>
          </a:p>
          <a:p>
            <a:pPr>
              <a:buNone/>
            </a:pPr>
            <a:r>
              <a:rPr lang="es-ES" b="1" dirty="0" smtClean="0"/>
              <a:t>registro a la consola.</a:t>
            </a:r>
          </a:p>
          <a:p>
            <a:pPr>
              <a:buNone/>
            </a:pPr>
            <a:endParaRPr lang="es-ES" b="1" dirty="0" smtClean="0"/>
          </a:p>
          <a:p>
            <a:pPr>
              <a:buNone/>
            </a:pPr>
            <a:endParaRPr lang="es-ES"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b="1" dirty="0" smtClean="0"/>
              <a:t>Proveedor de registro de consola</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r>
              <a:rPr lang="es-ES" sz="2000" dirty="0" smtClean="0"/>
              <a:t>En primer lugar, cree una nueva aplicación de consola con la plantilla Aplicación de consola (.NET </a:t>
            </a:r>
            <a:r>
              <a:rPr lang="es-ES" sz="2000" dirty="0" err="1" smtClean="0"/>
              <a:t>Core</a:t>
            </a:r>
            <a:r>
              <a:rPr lang="es-ES" sz="2000" dirty="0" smtClean="0"/>
              <a:t>) en Visual Studio 2017 (o posterior).</a:t>
            </a:r>
          </a:p>
          <a:p>
            <a:pPr>
              <a:buNone/>
            </a:pPr>
            <a:endParaRPr lang="es-ES" sz="2000" dirty="0" smtClean="0"/>
          </a:p>
          <a:p>
            <a:pPr>
              <a:buNone/>
            </a:pPr>
            <a:endParaRPr lang="es-ES" sz="2000" dirty="0"/>
          </a:p>
        </p:txBody>
      </p:sp>
      <p:pic>
        <p:nvPicPr>
          <p:cNvPr id="10242" name="Picture 2"/>
          <p:cNvPicPr>
            <a:picLocks noChangeAspect="1" noChangeArrowheads="1"/>
          </p:cNvPicPr>
          <p:nvPr/>
        </p:nvPicPr>
        <p:blipFill>
          <a:blip r:embed="rId3"/>
          <a:srcRect/>
          <a:stretch>
            <a:fillRect/>
          </a:stretch>
        </p:blipFill>
        <p:spPr bwMode="auto">
          <a:xfrm>
            <a:off x="1428728" y="1785926"/>
            <a:ext cx="6338900" cy="4398833"/>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Proveedor de registro de consola</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r>
              <a:rPr lang="es-ES" b="1" dirty="0" smtClean="0"/>
              <a:t>Instalar un paquete </a:t>
            </a:r>
            <a:r>
              <a:rPr lang="es-ES" b="1" dirty="0" err="1" smtClean="0"/>
              <a:t>NuGet</a:t>
            </a:r>
            <a:r>
              <a:rPr lang="es-ES" b="1" dirty="0" smtClean="0"/>
              <a:t> de </a:t>
            </a:r>
            <a:r>
              <a:rPr lang="es-ES" b="1" dirty="0" err="1" smtClean="0">
                <a:solidFill>
                  <a:srgbClr val="FF0000"/>
                </a:solidFill>
              </a:rPr>
              <a:t>Microsoft.Extensions.Logging</a:t>
            </a:r>
            <a:r>
              <a:rPr lang="es-ES" b="1" dirty="0" smtClean="0"/>
              <a:t> </a:t>
            </a:r>
          </a:p>
          <a:p>
            <a:endParaRPr lang="es-ES" b="1" dirty="0" smtClean="0"/>
          </a:p>
          <a:p>
            <a:endParaRPr lang="es-ES" b="1" dirty="0" smtClean="0"/>
          </a:p>
          <a:p>
            <a:endParaRPr lang="es-ES" b="1" dirty="0" smtClean="0"/>
          </a:p>
          <a:p>
            <a:r>
              <a:rPr lang="es-ES" b="1" dirty="0" smtClean="0"/>
              <a:t>Instalar un proveedor de registro .</a:t>
            </a:r>
          </a:p>
          <a:p>
            <a:r>
              <a:rPr lang="es-ES" b="1" dirty="0" smtClean="0"/>
              <a:t>Enviaremos registros en la Consola, por lo tanto, instalamos  </a:t>
            </a:r>
            <a:r>
              <a:rPr lang="es-ES" b="1" dirty="0" err="1" smtClean="0">
                <a:solidFill>
                  <a:srgbClr val="FF0000"/>
                </a:solidFill>
              </a:rPr>
              <a:t>Microsoft.Extensions.Logging.Console</a:t>
            </a:r>
            <a:r>
              <a:rPr lang="es-ES" b="1" dirty="0" smtClean="0"/>
              <a:t> </a:t>
            </a:r>
          </a:p>
          <a:p>
            <a:endParaRPr lang="es-ES" b="1" dirty="0" smtClean="0"/>
          </a:p>
          <a:p>
            <a:pPr>
              <a:buNone/>
            </a:pPr>
            <a:endParaRPr lang="es-ES" b="1" dirty="0" smtClean="0"/>
          </a:p>
          <a:p>
            <a:pPr>
              <a:buNone/>
            </a:pPr>
            <a:endParaRPr lang="es-ES" b="1"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Proveedor de registro de consola</a:t>
            </a:r>
            <a:endParaRPr lang="es-ES" b="1" dirty="0"/>
          </a:p>
        </p:txBody>
      </p:sp>
      <p:sp>
        <p:nvSpPr>
          <p:cNvPr id="3" name="Content Placeholder 2"/>
          <p:cNvSpPr>
            <a:spLocks noGrp="1"/>
          </p:cNvSpPr>
          <p:nvPr>
            <p:ph type="body" sz="quarter" idx="13"/>
          </p:nvPr>
        </p:nvSpPr>
        <p:spPr>
          <a:xfrm>
            <a:off x="214282" y="928670"/>
            <a:ext cx="8929718" cy="5786478"/>
          </a:xfrm>
          <a:prstGeom prst="rect">
            <a:avLst/>
          </a:prstGeom>
        </p:spPr>
        <p:txBody>
          <a:bodyPr/>
          <a:lstStyle/>
          <a:p>
            <a:pPr>
              <a:buNone/>
            </a:pPr>
            <a:r>
              <a:rPr lang="es-ES" sz="2000" dirty="0" err="1" smtClean="0"/>
              <a:t>namespace</a:t>
            </a:r>
            <a:r>
              <a:rPr lang="es-ES" sz="2000" dirty="0" smtClean="0"/>
              <a:t> ConsoleApp1</a:t>
            </a:r>
          </a:p>
          <a:p>
            <a:pPr>
              <a:buNone/>
            </a:pPr>
            <a:r>
              <a:rPr lang="es-ES" sz="2000" dirty="0" smtClean="0"/>
              <a:t>{</a:t>
            </a:r>
          </a:p>
          <a:p>
            <a:pPr>
              <a:buNone/>
            </a:pPr>
            <a:r>
              <a:rPr lang="es-ES" sz="2000" dirty="0" smtClean="0"/>
              <a:t>    </a:t>
            </a:r>
            <a:r>
              <a:rPr lang="es-ES" sz="2000" dirty="0" err="1" smtClean="0"/>
              <a:t>class</a:t>
            </a:r>
            <a:r>
              <a:rPr lang="es-ES" sz="2000" dirty="0" smtClean="0"/>
              <a:t> </a:t>
            </a:r>
            <a:r>
              <a:rPr lang="es-ES" sz="2000" dirty="0" err="1" smtClean="0"/>
              <a:t>Program</a:t>
            </a:r>
            <a:endParaRPr lang="es-ES" sz="2000" dirty="0" smtClean="0"/>
          </a:p>
          <a:p>
            <a:pPr>
              <a:buNone/>
            </a:pPr>
            <a:r>
              <a:rPr lang="es-ES" sz="2000" dirty="0" smtClean="0"/>
              <a:t>    {</a:t>
            </a:r>
          </a:p>
          <a:p>
            <a:pPr>
              <a:buNone/>
            </a:pPr>
            <a:r>
              <a:rPr lang="es-ES" sz="2000" dirty="0" smtClean="0"/>
              <a:t>        </a:t>
            </a:r>
            <a:r>
              <a:rPr lang="es-ES" sz="2000" dirty="0" err="1" smtClean="0"/>
              <a:t>static</a:t>
            </a:r>
            <a:r>
              <a:rPr lang="es-ES" sz="2000" dirty="0" smtClean="0"/>
              <a:t> </a:t>
            </a:r>
            <a:r>
              <a:rPr lang="es-ES" sz="2000" dirty="0" err="1" smtClean="0"/>
              <a:t>void</a:t>
            </a:r>
            <a:r>
              <a:rPr lang="es-ES" sz="2000" dirty="0" smtClean="0"/>
              <a:t> </a:t>
            </a:r>
            <a:r>
              <a:rPr lang="es-ES" sz="2000" dirty="0" err="1" smtClean="0"/>
              <a:t>Main</a:t>
            </a:r>
            <a:r>
              <a:rPr lang="es-ES" sz="2000" dirty="0" smtClean="0"/>
              <a:t>(</a:t>
            </a:r>
            <a:r>
              <a:rPr lang="es-ES" sz="2000" dirty="0" err="1" smtClean="0"/>
              <a:t>string</a:t>
            </a:r>
            <a:r>
              <a:rPr lang="es-ES" sz="2000" dirty="0" smtClean="0"/>
              <a:t>[] </a:t>
            </a:r>
            <a:r>
              <a:rPr lang="es-ES" sz="2000" dirty="0" err="1" smtClean="0"/>
              <a:t>args</a:t>
            </a:r>
            <a:r>
              <a:rPr lang="es-ES" sz="2000" dirty="0" smtClean="0"/>
              <a:t>)</a:t>
            </a:r>
          </a:p>
          <a:p>
            <a:pPr>
              <a:buNone/>
            </a:pPr>
            <a:r>
              <a:rPr lang="es-ES" sz="2000" dirty="0" smtClean="0"/>
              <a:t>        {</a:t>
            </a:r>
          </a:p>
          <a:p>
            <a:pPr>
              <a:buNone/>
            </a:pPr>
            <a:r>
              <a:rPr lang="es-ES" sz="2000" dirty="0" smtClean="0"/>
              <a:t>            </a:t>
            </a:r>
            <a:r>
              <a:rPr lang="es-ES" sz="2000" dirty="0" err="1" smtClean="0"/>
              <a:t>ILoggerFactory</a:t>
            </a:r>
            <a:r>
              <a:rPr lang="es-ES" sz="2000" dirty="0" smtClean="0"/>
              <a:t> </a:t>
            </a:r>
            <a:r>
              <a:rPr lang="es-ES" sz="2000" dirty="0" err="1" smtClean="0"/>
              <a:t>loggerFactory</a:t>
            </a:r>
            <a:r>
              <a:rPr lang="es-ES" sz="2000" dirty="0" smtClean="0"/>
              <a:t> =</a:t>
            </a:r>
          </a:p>
          <a:p>
            <a:pPr>
              <a:buNone/>
            </a:pPr>
            <a:r>
              <a:rPr lang="es-ES" sz="2000" dirty="0" smtClean="0"/>
              <a:t>                new </a:t>
            </a:r>
            <a:r>
              <a:rPr lang="es-ES" sz="2000" dirty="0" err="1" smtClean="0"/>
              <a:t>LoggerFactory</a:t>
            </a:r>
            <a:r>
              <a:rPr lang="es-ES" sz="2000" dirty="0" smtClean="0"/>
              <a:t>().</a:t>
            </a:r>
            <a:r>
              <a:rPr lang="es-ES" sz="2000" dirty="0" err="1" smtClean="0"/>
              <a:t>AddConsole</a:t>
            </a:r>
            <a:r>
              <a:rPr lang="es-ES" sz="2000" dirty="0" smtClean="0"/>
              <a:t>();</a:t>
            </a:r>
          </a:p>
          <a:p>
            <a:pPr>
              <a:buNone/>
            </a:pPr>
            <a:endParaRPr lang="es-ES" sz="2000" dirty="0" smtClean="0"/>
          </a:p>
          <a:p>
            <a:pPr>
              <a:buNone/>
            </a:pPr>
            <a:r>
              <a:rPr lang="es-ES" sz="2000" dirty="0" smtClean="0"/>
              <a:t>            </a:t>
            </a:r>
            <a:r>
              <a:rPr lang="es-ES" sz="2000" dirty="0" err="1" smtClean="0"/>
              <a:t>ILogger</a:t>
            </a:r>
            <a:r>
              <a:rPr lang="es-ES" sz="2000" dirty="0" smtClean="0"/>
              <a:t> </a:t>
            </a:r>
            <a:r>
              <a:rPr lang="es-ES" sz="2000" dirty="0" err="1" smtClean="0"/>
              <a:t>logger</a:t>
            </a:r>
            <a:r>
              <a:rPr lang="es-ES" sz="2000" dirty="0" smtClean="0"/>
              <a:t> = </a:t>
            </a:r>
            <a:r>
              <a:rPr lang="es-ES" sz="2000" dirty="0" err="1" smtClean="0"/>
              <a:t>loggerFactory.CreateLogger</a:t>
            </a:r>
            <a:r>
              <a:rPr lang="es-ES" sz="2000" dirty="0" smtClean="0"/>
              <a:t>&lt;</a:t>
            </a:r>
            <a:r>
              <a:rPr lang="es-ES" sz="2000" dirty="0" err="1" smtClean="0"/>
              <a:t>Program</a:t>
            </a:r>
            <a:r>
              <a:rPr lang="es-ES" sz="2000" dirty="0" smtClean="0"/>
              <a:t>&gt;();</a:t>
            </a:r>
          </a:p>
          <a:p>
            <a:pPr>
              <a:buNone/>
            </a:pPr>
            <a:r>
              <a:rPr lang="es-ES" sz="2000" dirty="0" smtClean="0"/>
              <a:t>            </a:t>
            </a:r>
            <a:r>
              <a:rPr lang="es-ES" sz="2000" dirty="0" err="1" smtClean="0"/>
              <a:t>logger.LogInformation</a:t>
            </a:r>
            <a:r>
              <a:rPr lang="es-ES" sz="2000" dirty="0" smtClean="0"/>
              <a:t>("Este es un mensaje del log de Consola");</a:t>
            </a:r>
          </a:p>
          <a:p>
            <a:pPr>
              <a:buNone/>
            </a:pPr>
            <a:r>
              <a:rPr lang="es-ES" sz="2000" dirty="0" smtClean="0"/>
              <a:t>            </a:t>
            </a:r>
            <a:r>
              <a:rPr lang="es-ES" sz="2000" dirty="0" err="1" smtClean="0"/>
              <a:t>Console.ReadKey</a:t>
            </a:r>
            <a:r>
              <a:rPr lang="es-ES" sz="2000" dirty="0" smtClean="0"/>
              <a:t>();</a:t>
            </a:r>
          </a:p>
          <a:p>
            <a:pPr>
              <a:buNone/>
            </a:pPr>
            <a:r>
              <a:rPr lang="es-ES" sz="2000" dirty="0" smtClean="0"/>
              <a:t>        }</a:t>
            </a:r>
          </a:p>
          <a:p>
            <a:pPr>
              <a:buNone/>
            </a:pPr>
            <a:r>
              <a:rPr lang="es-ES" sz="2000" dirty="0" smtClean="0"/>
              <a:t>    }</a:t>
            </a:r>
          </a:p>
          <a:p>
            <a:pPr>
              <a:buNone/>
            </a:pPr>
            <a:r>
              <a:rPr lang="es-ES" sz="2000" dirty="0" smtClean="0"/>
              <a:t>}</a:t>
            </a:r>
          </a:p>
          <a:p>
            <a:pPr>
              <a:buNone/>
            </a:pPr>
            <a:endParaRPr lang="es-ES" sz="2000"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s-ES" dirty="0" smtClean="0"/>
              <a:t>Proveedor de registro de consola</a:t>
            </a:r>
            <a:endParaRPr lang="es-ES" b="1" dirty="0"/>
          </a:p>
        </p:txBody>
      </p:sp>
      <p:pic>
        <p:nvPicPr>
          <p:cNvPr id="11266" name="Picture 2"/>
          <p:cNvPicPr>
            <a:picLocks noChangeAspect="1" noChangeArrowheads="1"/>
          </p:cNvPicPr>
          <p:nvPr/>
        </p:nvPicPr>
        <p:blipFill>
          <a:blip r:embed="rId3"/>
          <a:srcRect/>
          <a:stretch>
            <a:fillRect/>
          </a:stretch>
        </p:blipFill>
        <p:spPr bwMode="auto">
          <a:xfrm>
            <a:off x="798212" y="2285993"/>
            <a:ext cx="7799166" cy="2214578"/>
          </a:xfrm>
          <a:prstGeom prst="rect">
            <a:avLst/>
          </a:prstGeom>
          <a:noFill/>
          <a:ln w="9525">
            <a:noFill/>
            <a:miter lim="800000"/>
            <a:headEnd/>
            <a:tailEnd/>
          </a:ln>
          <a:effectLst/>
        </p:spPr>
      </p:pic>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ASP.NET </a:t>
            </a:r>
            <a:r>
              <a:rPr lang="es-ES" sz="4800" b="1" dirty="0" err="1" smtClean="0"/>
              <a:t>Core</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r>
              <a:rPr lang="es-ES" b="1" dirty="0" smtClean="0">
                <a:solidFill>
                  <a:srgbClr val="FF0000"/>
                </a:solidFill>
              </a:rPr>
              <a:t>Contenedor de </a:t>
            </a:r>
            <a:r>
              <a:rPr lang="es-ES" b="1" dirty="0" err="1" smtClean="0">
                <a:solidFill>
                  <a:srgbClr val="FF0000"/>
                </a:solidFill>
              </a:rPr>
              <a:t>IoC</a:t>
            </a:r>
            <a:r>
              <a:rPr lang="es-ES" b="1" dirty="0" smtClean="0"/>
              <a:t>: incluye un contenedor de </a:t>
            </a:r>
            <a:r>
              <a:rPr lang="es-ES" b="1" dirty="0" err="1" smtClean="0"/>
              <a:t>IoC</a:t>
            </a:r>
            <a:r>
              <a:rPr lang="es-ES" b="1" dirty="0" smtClean="0"/>
              <a:t> incorporado para la inyección de dependencia automática que lo hace </a:t>
            </a:r>
            <a:r>
              <a:rPr lang="es-ES" b="1" dirty="0" err="1" smtClean="0"/>
              <a:t>mantenible</a:t>
            </a:r>
            <a:r>
              <a:rPr lang="es-ES" b="1" dirty="0" smtClean="0"/>
              <a:t> y </a:t>
            </a:r>
            <a:r>
              <a:rPr lang="es-ES" b="1" dirty="0" err="1" smtClean="0"/>
              <a:t>testeable</a:t>
            </a:r>
            <a:r>
              <a:rPr lang="es-ES" b="1" dirty="0" smtClean="0"/>
              <a:t>.</a:t>
            </a:r>
          </a:p>
          <a:p>
            <a:pPr lvl="0"/>
            <a:endParaRPr lang="es-ES" b="1" dirty="0" smtClean="0"/>
          </a:p>
          <a:p>
            <a:pPr lvl="0"/>
            <a:r>
              <a:rPr lang="es-ES" b="1" dirty="0" smtClean="0">
                <a:solidFill>
                  <a:srgbClr val="FF0000"/>
                </a:solidFill>
              </a:rPr>
              <a:t>Integración con </a:t>
            </a:r>
            <a:r>
              <a:rPr lang="es-ES" b="1" dirty="0" err="1" smtClean="0">
                <a:solidFill>
                  <a:srgbClr val="FF0000"/>
                </a:solidFill>
              </a:rPr>
              <a:t>frameworks</a:t>
            </a:r>
            <a:r>
              <a:rPr lang="es-ES" b="1" dirty="0" smtClean="0">
                <a:solidFill>
                  <a:srgbClr val="FF0000"/>
                </a:solidFill>
              </a:rPr>
              <a:t> de distintas interfaz de usuario </a:t>
            </a:r>
            <a:r>
              <a:rPr lang="es-ES" b="1" dirty="0" smtClean="0"/>
              <a:t>: permite usar y administrar interfaz de usuario como </a:t>
            </a:r>
            <a:r>
              <a:rPr lang="es-ES" b="1" dirty="0" err="1" smtClean="0"/>
              <a:t>AngularJS</a:t>
            </a:r>
            <a:r>
              <a:rPr lang="es-ES" b="1" dirty="0" smtClean="0"/>
              <a:t>, </a:t>
            </a:r>
            <a:r>
              <a:rPr lang="es-ES" b="1" dirty="0" err="1" smtClean="0"/>
              <a:t>ReactJS</a:t>
            </a:r>
            <a:r>
              <a:rPr lang="es-ES" b="1" dirty="0" smtClean="0"/>
              <a:t>, </a:t>
            </a:r>
            <a:r>
              <a:rPr lang="es-ES" b="1" dirty="0" err="1" smtClean="0"/>
              <a:t>Umber</a:t>
            </a:r>
            <a:r>
              <a:rPr lang="es-ES" b="1" dirty="0" smtClean="0"/>
              <a:t>, </a:t>
            </a:r>
            <a:r>
              <a:rPr lang="es-ES" b="1" dirty="0" err="1" smtClean="0"/>
              <a:t>Bootstrap</a:t>
            </a:r>
            <a:r>
              <a:rPr lang="es-ES" b="1" dirty="0" smtClean="0"/>
              <a:t>, etc. utilizando </a:t>
            </a:r>
            <a:r>
              <a:rPr lang="es-ES" b="1" dirty="0" err="1" smtClean="0"/>
              <a:t>Bower</a:t>
            </a:r>
            <a:r>
              <a:rPr lang="es-ES" b="1" dirty="0" smtClean="0"/>
              <a:t> (un administrador de paquetes para la web).</a:t>
            </a: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800" b="1" dirty="0" smtClean="0"/>
              <a:t>ASP.NET </a:t>
            </a:r>
            <a:r>
              <a:rPr lang="es-ES" sz="4800" b="1" dirty="0" err="1" smtClean="0"/>
              <a:t>Core</a:t>
            </a:r>
            <a:endParaRPr lang="es-ES" sz="48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pPr lvl="0"/>
            <a:r>
              <a:rPr lang="es-ES" b="1" dirty="0" err="1" smtClean="0">
                <a:solidFill>
                  <a:srgbClr val="FF0000"/>
                </a:solidFill>
              </a:rPr>
              <a:t>Hosting</a:t>
            </a:r>
            <a:r>
              <a:rPr lang="es-ES" b="1" dirty="0" smtClean="0"/>
              <a:t>: la aplicación web ASP.NET </a:t>
            </a:r>
            <a:r>
              <a:rPr lang="es-ES" b="1" dirty="0" err="1" smtClean="0"/>
              <a:t>Core</a:t>
            </a:r>
            <a:r>
              <a:rPr lang="es-ES" b="1" dirty="0" smtClean="0"/>
              <a:t> se puede alojar en múltiples plataformas con cualquier servidor web como IIS, Apache, etc. No depende solo de IIS como un .NET Framework estándar.</a:t>
            </a:r>
          </a:p>
          <a:p>
            <a:pPr lvl="0"/>
            <a:endParaRPr lang="es-ES" b="1" dirty="0" smtClean="0"/>
          </a:p>
          <a:p>
            <a:pPr lvl="0"/>
            <a:r>
              <a:rPr lang="es-ES" b="1" dirty="0" smtClean="0">
                <a:solidFill>
                  <a:srgbClr val="FF0000"/>
                </a:solidFill>
              </a:rPr>
              <a:t>Uso compartido de código</a:t>
            </a:r>
            <a:r>
              <a:rPr lang="es-ES" b="1" dirty="0" smtClean="0"/>
              <a:t>: nos permite crear una biblioteca de clases que se puede usar con otros </a:t>
            </a:r>
            <a:r>
              <a:rPr lang="es-ES" b="1" dirty="0" err="1" smtClean="0"/>
              <a:t>frameworks</a:t>
            </a:r>
            <a:r>
              <a:rPr lang="es-ES" b="1" dirty="0" smtClean="0"/>
              <a:t> .NET como .NET Framework 4.x etc. Por lo tanto, un único código se puede compartir entre </a:t>
            </a:r>
            <a:r>
              <a:rPr lang="es-ES" b="1" dirty="0" err="1" smtClean="0"/>
              <a:t>frameworks</a:t>
            </a:r>
            <a:r>
              <a:rPr lang="es-ES" b="1" dirty="0" smtClean="0"/>
              <a:t>.</a:t>
            </a: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s-ES" sz="4400" b="1" dirty="0" smtClean="0"/>
              <a:t>ASP.NET </a:t>
            </a:r>
            <a:r>
              <a:rPr lang="es-ES" sz="4400" b="1" dirty="0" err="1" smtClean="0"/>
              <a:t>Core</a:t>
            </a:r>
            <a:r>
              <a:rPr lang="es-ES" sz="4400" b="1" dirty="0" smtClean="0"/>
              <a:t> – Configuración </a:t>
            </a:r>
            <a:endParaRPr lang="es-ES" sz="4400" b="1" dirty="0"/>
          </a:p>
        </p:txBody>
      </p:sp>
      <p:sp>
        <p:nvSpPr>
          <p:cNvPr id="3" name="Content Placeholder 2"/>
          <p:cNvSpPr>
            <a:spLocks noGrp="1"/>
          </p:cNvSpPr>
          <p:nvPr>
            <p:ph type="body" sz="quarter" idx="13"/>
          </p:nvPr>
        </p:nvSpPr>
        <p:spPr>
          <a:xfrm>
            <a:off x="214282" y="1142984"/>
            <a:ext cx="8610600" cy="5214974"/>
          </a:xfrm>
          <a:prstGeom prst="rect">
            <a:avLst/>
          </a:prstGeom>
        </p:spPr>
        <p:txBody>
          <a:bodyPr/>
          <a:lstStyle/>
          <a:p>
            <a:endParaRPr lang="es-ES" b="1" dirty="0" smtClean="0"/>
          </a:p>
          <a:p>
            <a:pPr>
              <a:buNone/>
            </a:pPr>
            <a:r>
              <a:rPr lang="es-ES" b="1" dirty="0" smtClean="0"/>
              <a:t>Para desarrollar la aplicación ASP.NET </a:t>
            </a:r>
            <a:r>
              <a:rPr lang="es-ES" b="1" dirty="0" err="1" smtClean="0"/>
              <a:t>Core</a:t>
            </a:r>
            <a:r>
              <a:rPr lang="es-ES" b="1" dirty="0" smtClean="0"/>
              <a:t>, se</a:t>
            </a:r>
          </a:p>
          <a:p>
            <a:pPr>
              <a:buNone/>
            </a:pPr>
            <a:r>
              <a:rPr lang="es-ES" b="1" dirty="0" smtClean="0"/>
              <a:t>debe instalar lo siguiente en su sistema:</a:t>
            </a:r>
          </a:p>
          <a:p>
            <a:pPr lvl="0"/>
            <a:endParaRPr lang="es-ES" b="1" dirty="0" smtClean="0">
              <a:solidFill>
                <a:srgbClr val="FF0000"/>
              </a:solidFill>
            </a:endParaRPr>
          </a:p>
          <a:p>
            <a:pPr lvl="0"/>
            <a:r>
              <a:rPr lang="es-ES" b="1" dirty="0" smtClean="0">
                <a:solidFill>
                  <a:srgbClr val="FF0000"/>
                </a:solidFill>
              </a:rPr>
              <a:t>.NET </a:t>
            </a:r>
            <a:r>
              <a:rPr lang="es-ES" b="1" dirty="0" err="1" smtClean="0">
                <a:solidFill>
                  <a:srgbClr val="FF0000"/>
                </a:solidFill>
              </a:rPr>
              <a:t>Core</a:t>
            </a:r>
            <a:r>
              <a:rPr lang="es-ES" b="1" dirty="0" smtClean="0">
                <a:solidFill>
                  <a:srgbClr val="FF0000"/>
                </a:solidFill>
              </a:rPr>
              <a:t> SDK</a:t>
            </a:r>
          </a:p>
          <a:p>
            <a:pPr lvl="0"/>
            <a:r>
              <a:rPr lang="es-ES" b="1" dirty="0" smtClean="0">
                <a:solidFill>
                  <a:srgbClr val="FF0000"/>
                </a:solidFill>
              </a:rPr>
              <a:t>Entorno de desarrollo integrado (IDE)</a:t>
            </a:r>
          </a:p>
          <a:p>
            <a:pPr lvl="0">
              <a:buNone/>
            </a:pPr>
            <a:endParaRPr lang="es-ES" b="1" dirty="0" smtClean="0">
              <a:solidFill>
                <a:srgbClr val="FF0000"/>
              </a:solidFill>
            </a:endParaRPr>
          </a:p>
          <a:p>
            <a:pPr lvl="0"/>
            <a:r>
              <a:rPr lang="es-ES" sz="2400" dirty="0" smtClean="0">
                <a:hlinkClick r:id="rId3"/>
              </a:rPr>
              <a:t>https://dotnet.microsoft.com/download</a:t>
            </a:r>
            <a:endParaRPr lang="es-ES" sz="2400" dirty="0" smtClean="0"/>
          </a:p>
          <a:p>
            <a:pPr lvl="0"/>
            <a:r>
              <a:rPr lang="es-ES" sz="2400" dirty="0" smtClean="0">
                <a:hlinkClick r:id="rId4"/>
              </a:rPr>
              <a:t>https://app.getpostman.com/app/download/win64</a:t>
            </a:r>
            <a:endParaRPr lang="es-ES" sz="2400" b="1" dirty="0" smtClean="0">
              <a:solidFill>
                <a:srgbClr val="FF0000"/>
              </a:solidFill>
            </a:endParaRPr>
          </a:p>
          <a:p>
            <a:pPr lvl="0">
              <a:buNone/>
            </a:pPr>
            <a:endParaRPr lang="es-ES" b="1" dirty="0" smtClean="0"/>
          </a:p>
          <a:p>
            <a:pPr marL="742950" indent="-742950">
              <a:buNone/>
            </a:pPr>
            <a:endParaRPr lang="es-AR" b="1" dirty="0" smtClean="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15976</TotalTime>
  <Words>1310</Words>
  <Application>Microsoft Office PowerPoint</Application>
  <PresentationFormat>Presentación en pantalla (4:3)</PresentationFormat>
  <Paragraphs>567</Paragraphs>
  <Slides>64</Slides>
  <Notes>64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64</vt:i4>
      </vt:variant>
    </vt:vector>
  </HeadingPairs>
  <TitlesOfParts>
    <vt:vector size="70" baseType="lpstr">
      <vt:lpstr>Arial</vt:lpstr>
      <vt:lpstr>Calibri</vt:lpstr>
      <vt:lpstr>Segoe UI</vt:lpstr>
      <vt:lpstr>Segoe UI Light</vt:lpstr>
      <vt:lpstr>Wingdings</vt:lpstr>
      <vt:lpstr>Module 0 Template</vt:lpstr>
      <vt:lpstr>PROGRAMACION EN .NET CORE</vt:lpstr>
      <vt:lpstr>CLASE 2</vt:lpstr>
      <vt:lpstr>.NET CORE 2.2</vt:lpstr>
      <vt:lpstr>.NET CORE 2.2</vt:lpstr>
      <vt:lpstr>.NET CORE 2.2</vt:lpstr>
      <vt:lpstr>¿Por qué ASP.NET Core?</vt:lpstr>
      <vt:lpstr>ASP.NET Core</vt:lpstr>
      <vt:lpstr>ASP.NET Core</vt:lpstr>
      <vt:lpstr>ASP.NET Core – Configuración </vt:lpstr>
      <vt:lpstr>ASP.NET Core – Configuración </vt:lpstr>
      <vt:lpstr>Primera aplicación  ASP.NET Core</vt:lpstr>
      <vt:lpstr>Primera aplicación  ASP.NET Core</vt:lpstr>
      <vt:lpstr>Ver archivos generados: </vt:lpstr>
      <vt:lpstr>Clase Startup </vt:lpstr>
      <vt:lpstr>ConfigureServices()</vt:lpstr>
      <vt:lpstr>ConfigureServices()</vt:lpstr>
      <vt:lpstr>Configure()</vt:lpstr>
      <vt:lpstr>Configure()</vt:lpstr>
      <vt:lpstr>ASP.NET Core - Inyección de dependencias</vt:lpstr>
      <vt:lpstr>Contenedor IoC incorporado</vt:lpstr>
      <vt:lpstr>Contenedor IoC incorporado</vt:lpstr>
      <vt:lpstr>interfaces y clases para el contenedor IoC incorporado:</vt:lpstr>
      <vt:lpstr>IServiceCollection</vt:lpstr>
      <vt:lpstr>IServiceProvider</vt:lpstr>
      <vt:lpstr>ServiceCollectionServiceExtensions</vt:lpstr>
      <vt:lpstr>ServiceCollectionContainerBuilderExtensions</vt:lpstr>
      <vt:lpstr>ASP.NET Core : Middleware</vt:lpstr>
      <vt:lpstr>ASP.NET Core - Middleware</vt:lpstr>
      <vt:lpstr>ASP.NET Core - Middleware</vt:lpstr>
      <vt:lpstr>Configurar middleware</vt:lpstr>
      <vt:lpstr>Configurar middleware</vt:lpstr>
      <vt:lpstr>Configurar middleware</vt:lpstr>
      <vt:lpstr>Configurar middleware</vt:lpstr>
      <vt:lpstr>Configurar múltiples middleware</vt:lpstr>
      <vt:lpstr>Configurar múltiples middleware</vt:lpstr>
      <vt:lpstr>Ejemplo: Use ()</vt:lpstr>
      <vt:lpstr>Ejemplo: Use ()</vt:lpstr>
      <vt:lpstr>Agregue middleware incorporado a través de NuGet</vt:lpstr>
      <vt:lpstr>Los siguientes son algunos middleware integrados:</vt:lpstr>
      <vt:lpstr>Middleware de diagnóstico</vt:lpstr>
      <vt:lpstr>Middleware de diagnóstico</vt:lpstr>
      <vt:lpstr>Middleware de diagnóstico</vt:lpstr>
      <vt:lpstr>Middleware de diagnóstico</vt:lpstr>
      <vt:lpstr>Middleware personalizado en la aplicación ASP.NET Core</vt:lpstr>
      <vt:lpstr>Agregue middleware personalizado en la aplicación ASP.NET Core</vt:lpstr>
      <vt:lpstr>Ejemplo: Middleware personalizado</vt:lpstr>
      <vt:lpstr>Ejemplo: Middleware personalizado</vt:lpstr>
      <vt:lpstr>Ejemplo: Middleware asíncrono</vt:lpstr>
      <vt:lpstr>Ejemplo: Middleware asíncrono</vt:lpstr>
      <vt:lpstr>ASP.NET Core - Variable de entorno</vt:lpstr>
      <vt:lpstr>ASP.NET Core - Variable de entorno</vt:lpstr>
      <vt:lpstr>ASP.NET Core - Variable de entorno</vt:lpstr>
      <vt:lpstr>Variable de entorno de acceso en tiempo de ejecución</vt:lpstr>
      <vt:lpstr>Variable de entorno: Acceso en tiempo de ejecución</vt:lpstr>
      <vt:lpstr>Fundamentos de inicio de sesión en .NET Core:</vt:lpstr>
      <vt:lpstr>Fundamentos de inicio de sesión en .NET Core</vt:lpstr>
      <vt:lpstr>API de registro</vt:lpstr>
      <vt:lpstr>API de registro</vt:lpstr>
      <vt:lpstr>Proveedores de registro</vt:lpstr>
      <vt:lpstr>Proveedor de registro de consola</vt:lpstr>
      <vt:lpstr>Proveedor de registro de consola</vt:lpstr>
      <vt:lpstr>Proveedor de registro de consola</vt:lpstr>
      <vt:lpstr>Proveedor de registro de consola</vt:lpstr>
      <vt:lpstr>Proveedor de registro de consola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Usuario de Windows</cp:lastModifiedBy>
  <cp:revision>207</cp:revision>
  <cp:lastPrinted>2012-08-28T00:39:50Z</cp:lastPrinted>
  <dcterms:created xsi:type="dcterms:W3CDTF">2013-03-06T12:06:20Z</dcterms:created>
  <dcterms:modified xsi:type="dcterms:W3CDTF">2019-12-27T19:58:05Z</dcterms:modified>
</cp:coreProperties>
</file>