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21" r:id="rId2"/>
    <p:sldId id="422" r:id="rId3"/>
    <p:sldId id="423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37" r:id="rId18"/>
    <p:sldId id="438" r:id="rId19"/>
    <p:sldId id="439" r:id="rId20"/>
    <p:sldId id="440" r:id="rId21"/>
    <p:sldId id="441" r:id="rId22"/>
    <p:sldId id="442" r:id="rId23"/>
    <p:sldId id="443" r:id="rId24"/>
    <p:sldId id="444" r:id="rId25"/>
  </p:sldIdLst>
  <p:sldSz cx="9144000" cy="6858000" type="screen4x3"/>
  <p:notesSz cx="7023100" cy="93091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a Stasio" initials="J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7771" autoAdjust="0"/>
    <p:restoredTop sz="93366" autoAdjust="0"/>
  </p:normalViewPr>
  <p:slideViewPr>
    <p:cSldViewPr>
      <p:cViewPr varScale="1">
        <p:scale>
          <a:sx n="101" d="100"/>
          <a:sy n="101" d="100"/>
        </p:scale>
        <p:origin x="-564" y="-96"/>
      </p:cViewPr>
      <p:guideLst>
        <p:guide orient="horz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142"/>
    </p:cViewPr>
  </p:sorterViewPr>
  <p:notesViewPr>
    <p:cSldViewPr>
      <p:cViewPr varScale="1">
        <p:scale>
          <a:sx n="51" d="100"/>
          <a:sy n="51" d="100"/>
        </p:scale>
        <p:origin x="-2668" y="-96"/>
      </p:cViewPr>
      <p:guideLst>
        <p:guide orient="horz" pos="2932"/>
        <p:guide pos="221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865CA2D4-094E-48F7-9E06-42143F59D099}" type="datetimeFigureOut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1E7E98C-E50F-40A2-A561-002C91555AD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7336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E467C250-A218-43FB-AD95-3331D2A81DF1}" type="datetimeFigureOut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2FF7759-803D-4F76-9AEC-98B2D9A07B0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657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3400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Microsoft</a:t>
            </a:r>
            <a:r>
              <a:rPr lang="en-US" baseline="10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®</a:t>
            </a:r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Official Course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&lt;Number&gt;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Course title starts here</a:t>
            </a:r>
            <a:endParaRPr lang="en-US" dirty="0"/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00800" y="5758770"/>
            <a:ext cx="2590800" cy="95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c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&lt;Number&gt;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Course title starts here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1193478"/>
            <a:ext cx="4710223" cy="1016322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86600" y="5998843"/>
            <a:ext cx="1814119" cy="69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45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93914" y="-76200"/>
            <a:ext cx="9448800" cy="7239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286000" y="2514600"/>
            <a:ext cx="6858000" cy="88174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590800" y="2514600"/>
            <a:ext cx="5638800" cy="88174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Module &lt;Number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2590800" y="3505200"/>
            <a:ext cx="5624732" cy="14325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Module title starts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342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32pt Slide Title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1181723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pt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28 </a:t>
            </a:r>
            <a:r>
              <a:rPr lang="en-US" dirty="0" err="1" smtClean="0"/>
              <a:t>pt</a:t>
            </a:r>
            <a:r>
              <a:rPr lang="en-US" dirty="0" smtClean="0"/>
              <a:t> Slide Title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97819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32pt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811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9B7DB-8367-4EA5-BD31-DC3A1C807884}" type="datetimeFigureOut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470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0" r:id="rId4"/>
    <p:sldLayoutId id="2147483661" r:id="rId5"/>
    <p:sldLayoutId id="214748365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960"/>
          </a:xfrm>
        </p:spPr>
        <p:txBody>
          <a:bodyPr/>
          <a:lstStyle/>
          <a:p>
            <a:pPr marL="742950" indent="-742950"/>
            <a:r>
              <a:rPr lang="es-ES" sz="4800" b="1" dirty="0" smtClean="0"/>
              <a:t>Ejemplo Web api </a:t>
            </a:r>
            <a:r>
              <a:rPr lang="es-ES" sz="4800" b="1" dirty="0" err="1" smtClean="0"/>
              <a:t>Core</a:t>
            </a:r>
            <a:endParaRPr lang="es-ES" sz="48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0" y="1143000"/>
            <a:ext cx="9144000" cy="5257800"/>
          </a:xfrm>
          <a:prstGeom prst="rect">
            <a:avLst/>
          </a:prstGeo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s-ES" sz="3200" b="1" dirty="0" smtClean="0"/>
              <a:t>Creamos </a:t>
            </a:r>
            <a:r>
              <a:rPr lang="es-ES" sz="3200" b="1" dirty="0" err="1" smtClean="0"/>
              <a:t>app</a:t>
            </a:r>
            <a:r>
              <a:rPr lang="es-ES" sz="3200" b="1" dirty="0" smtClean="0"/>
              <a:t> web </a:t>
            </a:r>
            <a:r>
              <a:rPr lang="es-ES" sz="3200" b="1" dirty="0" err="1" smtClean="0"/>
              <a:t>asp</a:t>
            </a:r>
            <a:r>
              <a:rPr lang="es-ES" sz="3200" b="1" dirty="0" smtClean="0"/>
              <a:t> net </a:t>
            </a:r>
            <a:r>
              <a:rPr lang="es-ES" sz="3200" b="1" dirty="0" err="1" smtClean="0"/>
              <a:t>core</a:t>
            </a:r>
            <a:endParaRPr lang="es-ES" sz="3200" b="1" dirty="0" smtClean="0"/>
          </a:p>
          <a:p>
            <a:pPr marL="742950" indent="-742950">
              <a:buFont typeface="+mj-lt"/>
              <a:buAutoNum type="arabicPeriod"/>
            </a:pPr>
            <a:endParaRPr lang="es-AR" sz="3200" b="1" dirty="0" smtClean="0"/>
          </a:p>
          <a:p>
            <a:pPr marL="742950" indent="-742950">
              <a:buFont typeface="+mj-lt"/>
              <a:buAutoNum type="arabicPeriod"/>
            </a:pPr>
            <a:endParaRPr lang="es-ES" sz="3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1857364"/>
            <a:ext cx="6481776" cy="4497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960"/>
          </a:xfrm>
        </p:spPr>
        <p:txBody>
          <a:bodyPr/>
          <a:lstStyle/>
          <a:p>
            <a:pPr marL="742950" indent="-742950"/>
            <a:r>
              <a:rPr lang="es-ES" sz="4000" b="1" dirty="0" smtClean="0"/>
              <a:t>Usar </a:t>
            </a:r>
            <a:r>
              <a:rPr lang="es-ES" sz="4000" b="1" dirty="0" err="1" smtClean="0"/>
              <a:t>EntityFramework</a:t>
            </a:r>
            <a:r>
              <a:rPr lang="es-ES" sz="4000" b="1" dirty="0" smtClean="0"/>
              <a:t> para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0" y="1143000"/>
            <a:ext cx="9144000" cy="5257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s-ES" sz="2000" dirty="0" smtClean="0"/>
              <a:t>En clase </a:t>
            </a:r>
            <a:r>
              <a:rPr lang="es-ES" sz="2000" dirty="0" err="1" smtClean="0"/>
              <a:t>Startup</a:t>
            </a:r>
            <a:endParaRPr lang="es-ES" sz="2000" dirty="0" smtClean="0"/>
          </a:p>
          <a:p>
            <a:pPr>
              <a:buNone/>
            </a:pPr>
            <a:r>
              <a:rPr lang="es-ES" sz="2000" dirty="0" err="1" smtClean="0"/>
              <a:t>using</a:t>
            </a:r>
            <a:r>
              <a:rPr lang="es-ES" sz="2000" dirty="0" smtClean="0"/>
              <a:t> </a:t>
            </a:r>
            <a:r>
              <a:rPr lang="es-ES" sz="2000" dirty="0" err="1" smtClean="0"/>
              <a:t>Microsoft.EntityFrameworkCore</a:t>
            </a:r>
            <a:r>
              <a:rPr lang="es-ES" sz="2000" dirty="0" smtClean="0"/>
              <a:t>;</a:t>
            </a:r>
          </a:p>
          <a:p>
            <a:pPr>
              <a:buNone/>
            </a:pPr>
            <a:r>
              <a:rPr lang="es-ES" sz="2000" dirty="0" err="1" smtClean="0"/>
              <a:t>using</a:t>
            </a:r>
            <a:r>
              <a:rPr lang="es-ES" sz="2000" dirty="0" smtClean="0"/>
              <a:t> </a:t>
            </a:r>
            <a:r>
              <a:rPr lang="es-ES" sz="2000" dirty="0" err="1" smtClean="0"/>
              <a:t>appXXX.Models</a:t>
            </a:r>
            <a:r>
              <a:rPr lang="es-ES" sz="2000" dirty="0" smtClean="0"/>
              <a:t>;</a:t>
            </a:r>
          </a:p>
          <a:p>
            <a:pPr>
              <a:buNone/>
            </a:pPr>
            <a:endParaRPr lang="es-ES" sz="2000" dirty="0" smtClean="0"/>
          </a:p>
          <a:p>
            <a:pPr>
              <a:buNone/>
            </a:pPr>
            <a:r>
              <a:rPr lang="es-ES" sz="2000" dirty="0" smtClean="0"/>
              <a:t> </a:t>
            </a:r>
            <a:r>
              <a:rPr lang="es-ES" sz="2000" dirty="0" err="1" smtClean="0"/>
              <a:t>public</a:t>
            </a:r>
            <a:r>
              <a:rPr lang="es-ES" sz="2000" dirty="0" smtClean="0"/>
              <a:t> </a:t>
            </a:r>
            <a:r>
              <a:rPr lang="es-ES" sz="2000" dirty="0" err="1" smtClean="0"/>
              <a:t>void</a:t>
            </a:r>
            <a:r>
              <a:rPr lang="es-ES" sz="2000" dirty="0" smtClean="0"/>
              <a:t> </a:t>
            </a:r>
            <a:r>
              <a:rPr lang="es-ES" sz="2000" dirty="0" err="1" smtClean="0"/>
              <a:t>ConfigureServices</a:t>
            </a:r>
            <a:r>
              <a:rPr lang="es-ES" sz="2000" dirty="0" smtClean="0"/>
              <a:t>(</a:t>
            </a:r>
            <a:r>
              <a:rPr lang="es-ES" sz="2000" dirty="0" err="1" smtClean="0"/>
              <a:t>IServiceCollection</a:t>
            </a:r>
            <a:r>
              <a:rPr lang="es-ES" sz="2000" dirty="0" smtClean="0"/>
              <a:t> </a:t>
            </a:r>
            <a:r>
              <a:rPr lang="es-ES" sz="2000" dirty="0" err="1" smtClean="0"/>
              <a:t>services</a:t>
            </a:r>
            <a:r>
              <a:rPr lang="es-ES" sz="2000" dirty="0" smtClean="0"/>
              <a:t>)</a:t>
            </a:r>
          </a:p>
          <a:p>
            <a:pPr>
              <a:buNone/>
            </a:pPr>
            <a:r>
              <a:rPr lang="es-ES" sz="2000" dirty="0" smtClean="0"/>
              <a:t>        {</a:t>
            </a:r>
          </a:p>
          <a:p>
            <a:pPr>
              <a:buNone/>
            </a:pPr>
            <a:r>
              <a:rPr lang="es-ES" sz="2000" dirty="0" smtClean="0">
                <a:solidFill>
                  <a:srgbClr val="FF0000"/>
                </a:solidFill>
              </a:rPr>
              <a:t>            </a:t>
            </a:r>
            <a:r>
              <a:rPr lang="es-ES" sz="2000" dirty="0" err="1" smtClean="0">
                <a:solidFill>
                  <a:srgbClr val="FF0000"/>
                </a:solidFill>
              </a:rPr>
              <a:t>services.AddDbContext</a:t>
            </a:r>
            <a:r>
              <a:rPr lang="es-ES" sz="2000" dirty="0" smtClean="0">
                <a:solidFill>
                  <a:srgbClr val="FF0000"/>
                </a:solidFill>
              </a:rPr>
              <a:t>&lt;</a:t>
            </a:r>
            <a:r>
              <a:rPr lang="es-ES" sz="2000" dirty="0" err="1" smtClean="0">
                <a:solidFill>
                  <a:srgbClr val="FF0000"/>
                </a:solidFill>
              </a:rPr>
              <a:t>ApplicationDBContext</a:t>
            </a:r>
            <a:r>
              <a:rPr lang="es-ES" sz="2000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s-ES" sz="2000" dirty="0" smtClean="0">
                <a:solidFill>
                  <a:srgbClr val="FF0000"/>
                </a:solidFill>
              </a:rPr>
              <a:t>                (</a:t>
            </a:r>
            <a:r>
              <a:rPr lang="es-ES" sz="2000" dirty="0" err="1" smtClean="0">
                <a:solidFill>
                  <a:srgbClr val="FF0000"/>
                </a:solidFill>
              </a:rPr>
              <a:t>options</a:t>
            </a:r>
            <a:r>
              <a:rPr lang="es-ES" sz="2000" dirty="0" smtClean="0">
                <a:solidFill>
                  <a:srgbClr val="FF0000"/>
                </a:solidFill>
              </a:rPr>
              <a:t> =&gt; </a:t>
            </a:r>
            <a:r>
              <a:rPr lang="es-ES" sz="2000" dirty="0" err="1" smtClean="0">
                <a:solidFill>
                  <a:srgbClr val="FF0000"/>
                </a:solidFill>
              </a:rPr>
              <a:t>options.UseInMemoryDatabase</a:t>
            </a:r>
            <a:r>
              <a:rPr lang="es-ES" sz="2000" dirty="0" smtClean="0">
                <a:solidFill>
                  <a:srgbClr val="FF0000"/>
                </a:solidFill>
              </a:rPr>
              <a:t>("DB"));</a:t>
            </a:r>
          </a:p>
          <a:p>
            <a:pPr>
              <a:buNone/>
            </a:pPr>
            <a:endParaRPr lang="es-ES" sz="2000" dirty="0" smtClean="0"/>
          </a:p>
          <a:p>
            <a:pPr>
              <a:buNone/>
            </a:pPr>
            <a:r>
              <a:rPr lang="es-ES" sz="2000" dirty="0" smtClean="0"/>
              <a:t>            </a:t>
            </a:r>
            <a:r>
              <a:rPr lang="es-ES" sz="1800" dirty="0" err="1" smtClean="0"/>
              <a:t>services.AddMvc</a:t>
            </a:r>
            <a:r>
              <a:rPr lang="es-ES" sz="1800" dirty="0" smtClean="0"/>
              <a:t>().</a:t>
            </a:r>
            <a:r>
              <a:rPr lang="es-ES" sz="1800" dirty="0" err="1" smtClean="0"/>
              <a:t>SetCompatibilityVersion</a:t>
            </a:r>
            <a:r>
              <a:rPr lang="es-ES" sz="1800" dirty="0" smtClean="0"/>
              <a:t>(CompatibilityVersion.Version_2_2);</a:t>
            </a:r>
          </a:p>
          <a:p>
            <a:pPr>
              <a:buNone/>
            </a:pPr>
            <a:r>
              <a:rPr lang="es-ES" sz="2000" dirty="0" smtClean="0"/>
              <a:t>        }</a:t>
            </a:r>
            <a:endParaRPr lang="es-AR" sz="2000" b="1" dirty="0" smtClean="0"/>
          </a:p>
          <a:p>
            <a:pPr marL="742950" indent="-742950">
              <a:buNone/>
            </a:pPr>
            <a:endParaRPr lang="es-AR" sz="2000" b="1" dirty="0" smtClean="0"/>
          </a:p>
          <a:p>
            <a:pPr marL="742950" indent="-742950">
              <a:buNone/>
            </a:pP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960"/>
          </a:xfrm>
        </p:spPr>
        <p:txBody>
          <a:bodyPr/>
          <a:lstStyle/>
          <a:p>
            <a:pPr marL="742950" indent="-742950"/>
            <a:r>
              <a:rPr lang="es-ES" sz="4000" b="1" dirty="0" err="1" smtClean="0"/>
              <a:t>Controller</a:t>
            </a:r>
            <a:endParaRPr lang="es-ES" sz="40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0" y="1143000"/>
            <a:ext cx="9144000" cy="5257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s-ES" sz="2000" dirty="0" smtClean="0"/>
              <a:t>Crear Controlador Vacio:</a:t>
            </a:r>
          </a:p>
          <a:p>
            <a:pPr>
              <a:buNone/>
            </a:pPr>
            <a:endParaRPr lang="es-AR" sz="2000" b="1" dirty="0" smtClean="0"/>
          </a:p>
          <a:p>
            <a:pPr marL="742950" indent="-742950">
              <a:buNone/>
            </a:pPr>
            <a:endParaRPr lang="es-AR" sz="2000" b="1" dirty="0" smtClean="0"/>
          </a:p>
          <a:p>
            <a:pPr marL="742950" indent="-742950">
              <a:buNone/>
            </a:pPr>
            <a:endParaRPr lang="es-ES" sz="2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714488"/>
            <a:ext cx="4735475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26" y="5286388"/>
            <a:ext cx="55816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960"/>
          </a:xfrm>
        </p:spPr>
        <p:txBody>
          <a:bodyPr/>
          <a:lstStyle/>
          <a:p>
            <a:pPr marL="742950" indent="-742950"/>
            <a:r>
              <a:rPr lang="es-ES" sz="4000" b="1" dirty="0" err="1" smtClean="0"/>
              <a:t>Controller</a:t>
            </a:r>
            <a:endParaRPr lang="es-ES" sz="40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0" y="1143000"/>
            <a:ext cx="9144000" cy="5257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s-ES" sz="2000" dirty="0" smtClean="0"/>
              <a:t>Crear Controlador Vacio:</a:t>
            </a:r>
          </a:p>
          <a:p>
            <a:endParaRPr lang="es-ES" sz="2000" dirty="0" smtClean="0"/>
          </a:p>
          <a:p>
            <a:pPr lvl="1">
              <a:buNone/>
            </a:pPr>
            <a:r>
              <a:rPr lang="es-ES" sz="1600" dirty="0" err="1" smtClean="0"/>
              <a:t>namespace</a:t>
            </a:r>
            <a:r>
              <a:rPr lang="es-ES" sz="1600" dirty="0" smtClean="0"/>
              <a:t> </a:t>
            </a:r>
            <a:r>
              <a:rPr lang="es-ES" sz="1600" dirty="0" err="1" smtClean="0"/>
              <a:t>webApi_Amigos.Controllers</a:t>
            </a:r>
            <a:endParaRPr lang="es-ES" sz="1600" dirty="0" smtClean="0"/>
          </a:p>
          <a:p>
            <a:pPr lvl="1">
              <a:buNone/>
            </a:pPr>
            <a:r>
              <a:rPr lang="es-ES" sz="1600" dirty="0" smtClean="0"/>
              <a:t>{</a:t>
            </a:r>
          </a:p>
          <a:p>
            <a:pPr lvl="1">
              <a:buNone/>
            </a:pPr>
            <a:r>
              <a:rPr lang="es-ES" sz="1600" dirty="0" smtClean="0"/>
              <a:t>    [</a:t>
            </a:r>
            <a:r>
              <a:rPr lang="es-ES" sz="1600" dirty="0" err="1" smtClean="0"/>
              <a:t>Route</a:t>
            </a:r>
            <a:r>
              <a:rPr lang="es-ES" sz="1600" dirty="0" smtClean="0"/>
              <a:t>("api/[</a:t>
            </a:r>
            <a:r>
              <a:rPr lang="es-ES" sz="1600" dirty="0" err="1" smtClean="0"/>
              <a:t>controller</a:t>
            </a:r>
            <a:r>
              <a:rPr lang="es-ES" sz="1600" dirty="0" smtClean="0"/>
              <a:t>]")]</a:t>
            </a:r>
          </a:p>
          <a:p>
            <a:pPr lvl="1">
              <a:buNone/>
            </a:pPr>
            <a:r>
              <a:rPr lang="es-ES" sz="1600" dirty="0" smtClean="0"/>
              <a:t>    [</a:t>
            </a:r>
            <a:r>
              <a:rPr lang="es-ES" sz="1600" dirty="0" err="1" smtClean="0"/>
              <a:t>ApiController</a:t>
            </a:r>
            <a:r>
              <a:rPr lang="es-ES" sz="1600" dirty="0" smtClean="0"/>
              <a:t>]</a:t>
            </a:r>
          </a:p>
          <a:p>
            <a:pPr lvl="1">
              <a:buNone/>
            </a:pPr>
            <a:r>
              <a:rPr lang="es-ES" sz="1600" dirty="0" smtClean="0"/>
              <a:t> 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class</a:t>
            </a:r>
            <a:r>
              <a:rPr lang="es-ES" sz="1600" dirty="0" smtClean="0"/>
              <a:t> </a:t>
            </a:r>
            <a:r>
              <a:rPr lang="es-ES" sz="1600" dirty="0" err="1" smtClean="0"/>
              <a:t>AmigosController</a:t>
            </a:r>
            <a:r>
              <a:rPr lang="es-ES" sz="1600" dirty="0" smtClean="0"/>
              <a:t> : </a:t>
            </a:r>
            <a:r>
              <a:rPr lang="es-ES" sz="1600" dirty="0" err="1" smtClean="0"/>
              <a:t>ControllerBase</a:t>
            </a:r>
            <a:endParaRPr lang="es-ES" sz="1600" dirty="0" smtClean="0"/>
          </a:p>
          <a:p>
            <a:pPr lvl="1">
              <a:buNone/>
            </a:pPr>
            <a:r>
              <a:rPr lang="es-ES" sz="1600" dirty="0" smtClean="0"/>
              <a:t>    {</a:t>
            </a:r>
          </a:p>
          <a:p>
            <a:pPr lvl="1">
              <a:buNone/>
            </a:pPr>
            <a:endParaRPr lang="es-ES" sz="1600" dirty="0" smtClean="0"/>
          </a:p>
          <a:p>
            <a:pPr lvl="1">
              <a:buNone/>
            </a:pPr>
            <a:r>
              <a:rPr lang="es-ES" sz="1600" dirty="0" smtClean="0"/>
              <a:t>    }</a:t>
            </a:r>
          </a:p>
          <a:p>
            <a:pPr lvl="1">
              <a:buNone/>
            </a:pPr>
            <a:r>
              <a:rPr lang="es-ES" sz="1600" dirty="0" smtClean="0"/>
              <a:t>}</a:t>
            </a:r>
          </a:p>
          <a:p>
            <a:pPr>
              <a:buNone/>
            </a:pPr>
            <a:endParaRPr lang="es-AR" sz="2000" b="1" dirty="0" smtClean="0"/>
          </a:p>
          <a:p>
            <a:pPr marL="742950" indent="-742950">
              <a:buNone/>
            </a:pPr>
            <a:endParaRPr lang="es-AR" sz="2000" b="1" dirty="0" smtClean="0"/>
          </a:p>
          <a:p>
            <a:pPr marL="742950" indent="-742950">
              <a:buNone/>
            </a:pP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960"/>
          </a:xfrm>
        </p:spPr>
        <p:txBody>
          <a:bodyPr/>
          <a:lstStyle/>
          <a:p>
            <a:pPr marL="742950" indent="-742950"/>
            <a:r>
              <a:rPr lang="es-ES" sz="4000" b="1" dirty="0" err="1" smtClean="0"/>
              <a:t>Controller</a:t>
            </a:r>
            <a:endParaRPr lang="es-ES" sz="40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0" y="928670"/>
            <a:ext cx="9144000" cy="5786478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s-ES" sz="2000" dirty="0" smtClean="0"/>
              <a:t>Crear Controlador Vacio:</a:t>
            </a:r>
          </a:p>
          <a:p>
            <a:pPr lvl="1">
              <a:buNone/>
            </a:pPr>
            <a:r>
              <a:rPr lang="es-ES" sz="1600" dirty="0" err="1" smtClean="0"/>
              <a:t>namespace</a:t>
            </a:r>
            <a:r>
              <a:rPr lang="es-ES" sz="1600" dirty="0" smtClean="0"/>
              <a:t> </a:t>
            </a:r>
            <a:r>
              <a:rPr lang="es-ES" sz="1600" dirty="0" err="1" smtClean="0"/>
              <a:t>webApi_Amigos.Controllers</a:t>
            </a:r>
            <a:endParaRPr lang="es-ES" sz="1600" dirty="0" smtClean="0"/>
          </a:p>
          <a:p>
            <a:pPr lvl="1">
              <a:buNone/>
            </a:pPr>
            <a:r>
              <a:rPr lang="es-ES" sz="1600" dirty="0" smtClean="0"/>
              <a:t>{</a:t>
            </a:r>
          </a:p>
          <a:p>
            <a:pPr lvl="1">
              <a:buNone/>
            </a:pPr>
            <a:r>
              <a:rPr lang="es-ES" sz="1600" dirty="0" smtClean="0"/>
              <a:t>    [</a:t>
            </a:r>
            <a:r>
              <a:rPr lang="es-ES" sz="1600" dirty="0" err="1" smtClean="0"/>
              <a:t>Route</a:t>
            </a:r>
            <a:r>
              <a:rPr lang="es-ES" sz="1600" dirty="0" smtClean="0"/>
              <a:t>("api/[</a:t>
            </a:r>
            <a:r>
              <a:rPr lang="es-ES" sz="1600" dirty="0" err="1" smtClean="0"/>
              <a:t>controller</a:t>
            </a:r>
            <a:r>
              <a:rPr lang="es-ES" sz="1600" dirty="0" smtClean="0"/>
              <a:t>]")]</a:t>
            </a:r>
          </a:p>
          <a:p>
            <a:pPr lvl="1">
              <a:buNone/>
            </a:pPr>
            <a:r>
              <a:rPr lang="es-ES" sz="1600" dirty="0" smtClean="0"/>
              <a:t>    [</a:t>
            </a:r>
            <a:r>
              <a:rPr lang="es-ES" sz="1600" dirty="0" err="1" smtClean="0"/>
              <a:t>ApiController</a:t>
            </a:r>
            <a:r>
              <a:rPr lang="es-ES" sz="1600" dirty="0" smtClean="0"/>
              <a:t>]</a:t>
            </a:r>
          </a:p>
          <a:p>
            <a:pPr lvl="1">
              <a:buNone/>
            </a:pPr>
            <a:r>
              <a:rPr lang="es-ES" sz="1600" dirty="0" smtClean="0"/>
              <a:t> 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class</a:t>
            </a:r>
            <a:r>
              <a:rPr lang="es-ES" sz="1600" dirty="0" smtClean="0"/>
              <a:t> </a:t>
            </a:r>
            <a:r>
              <a:rPr lang="es-ES" sz="1600" dirty="0" err="1" smtClean="0"/>
              <a:t>AmigosController</a:t>
            </a:r>
            <a:r>
              <a:rPr lang="es-ES" sz="1600" dirty="0" smtClean="0"/>
              <a:t> : </a:t>
            </a:r>
            <a:r>
              <a:rPr lang="es-ES" sz="1600" dirty="0" err="1" smtClean="0"/>
              <a:t>ControllerBase</a:t>
            </a:r>
            <a:endParaRPr lang="es-ES" sz="1600" dirty="0" smtClean="0"/>
          </a:p>
          <a:p>
            <a:pPr lvl="1">
              <a:buNone/>
            </a:pPr>
            <a:r>
              <a:rPr lang="es-ES" sz="1600" dirty="0" smtClean="0"/>
              <a:t>    {</a:t>
            </a:r>
          </a:p>
          <a:p>
            <a:pPr lvl="1">
              <a:buNone/>
            </a:pPr>
            <a:r>
              <a:rPr lang="es-ES" sz="1200" dirty="0" smtClean="0"/>
              <a:t>	</a:t>
            </a:r>
          </a:p>
          <a:p>
            <a:pPr lvl="1">
              <a:buNone/>
            </a:pPr>
            <a:r>
              <a:rPr lang="es-ES" sz="1200" b="1" dirty="0" smtClean="0"/>
              <a:t>	 </a:t>
            </a:r>
            <a:r>
              <a:rPr lang="es-ES" sz="1400" b="1" dirty="0" err="1" smtClean="0"/>
              <a:t>private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readonly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ApplicationDBContext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db</a:t>
            </a:r>
            <a:r>
              <a:rPr lang="es-ES" sz="1400" b="1" dirty="0" smtClean="0"/>
              <a:t>;</a:t>
            </a:r>
          </a:p>
          <a:p>
            <a:pPr lvl="1">
              <a:buNone/>
            </a:pPr>
            <a:r>
              <a:rPr lang="es-ES" sz="1400" b="1" dirty="0" smtClean="0"/>
              <a:t>        // aplicamos </a:t>
            </a:r>
            <a:r>
              <a:rPr lang="es-ES" sz="1400" b="1" dirty="0" err="1" smtClean="0"/>
              <a:t>inyeccion</a:t>
            </a:r>
            <a:r>
              <a:rPr lang="es-ES" sz="1400" b="1" dirty="0" smtClean="0"/>
              <a:t> de dependencia para </a:t>
            </a:r>
            <a:r>
              <a:rPr lang="es-ES" sz="1400" b="1" dirty="0" err="1" smtClean="0"/>
              <a:t>app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dbContext</a:t>
            </a:r>
            <a:endParaRPr lang="es-ES" sz="1400" b="1" dirty="0" smtClean="0"/>
          </a:p>
          <a:p>
            <a:pPr lvl="1">
              <a:buNone/>
            </a:pPr>
            <a:r>
              <a:rPr lang="es-ES" sz="1400" b="1" dirty="0" smtClean="0"/>
              <a:t>        // en el constructor</a:t>
            </a:r>
          </a:p>
          <a:p>
            <a:pPr lvl="1">
              <a:buNone/>
            </a:pPr>
            <a:r>
              <a:rPr lang="es-ES" sz="1400" b="1" dirty="0" smtClean="0"/>
              <a:t>        </a:t>
            </a:r>
            <a:r>
              <a:rPr lang="es-ES" sz="1400" b="1" dirty="0" err="1" smtClean="0"/>
              <a:t>public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AmigosController</a:t>
            </a:r>
            <a:r>
              <a:rPr lang="es-ES" sz="1400" b="1" dirty="0" smtClean="0"/>
              <a:t>(</a:t>
            </a:r>
            <a:r>
              <a:rPr lang="es-ES" sz="1400" b="1" dirty="0" err="1" smtClean="0"/>
              <a:t>ApplicationDBContext</a:t>
            </a:r>
            <a:r>
              <a:rPr lang="es-ES" sz="1400" b="1" dirty="0" smtClean="0"/>
              <a:t> contexto)</a:t>
            </a:r>
          </a:p>
          <a:p>
            <a:pPr lvl="1">
              <a:buNone/>
            </a:pPr>
            <a:r>
              <a:rPr lang="es-ES" sz="1400" b="1" dirty="0" smtClean="0"/>
              <a:t>        {</a:t>
            </a:r>
          </a:p>
          <a:p>
            <a:pPr lvl="1">
              <a:buNone/>
            </a:pPr>
            <a:r>
              <a:rPr lang="es-ES" sz="1400" b="1" dirty="0" smtClean="0"/>
              <a:t>           </a:t>
            </a:r>
            <a:r>
              <a:rPr lang="es-ES" sz="1400" b="1" dirty="0" err="1" smtClean="0"/>
              <a:t>this.db</a:t>
            </a:r>
            <a:r>
              <a:rPr lang="es-ES" sz="1400" b="1" dirty="0" smtClean="0"/>
              <a:t>= contexto;</a:t>
            </a:r>
          </a:p>
          <a:p>
            <a:pPr lvl="1">
              <a:buNone/>
            </a:pPr>
            <a:r>
              <a:rPr lang="es-ES" sz="1400" b="1" dirty="0" smtClean="0"/>
              <a:t>        }</a:t>
            </a:r>
          </a:p>
          <a:p>
            <a:pPr lvl="1">
              <a:buNone/>
            </a:pPr>
            <a:r>
              <a:rPr lang="es-ES" sz="1800" dirty="0" smtClean="0"/>
              <a:t>	  </a:t>
            </a:r>
          </a:p>
          <a:p>
            <a:pPr lvl="1">
              <a:buNone/>
            </a:pPr>
            <a:r>
              <a:rPr lang="es-ES" sz="1800" dirty="0" smtClean="0"/>
              <a:t>    }</a:t>
            </a:r>
          </a:p>
          <a:p>
            <a:pPr lvl="1">
              <a:buNone/>
            </a:pPr>
            <a:r>
              <a:rPr lang="es-ES" sz="1800" dirty="0" smtClean="0"/>
              <a:t>}</a:t>
            </a:r>
          </a:p>
          <a:p>
            <a:pPr>
              <a:buNone/>
            </a:pPr>
            <a:endParaRPr lang="es-AR" sz="2000" b="1" dirty="0" smtClean="0"/>
          </a:p>
          <a:p>
            <a:pPr marL="742950" indent="-742950">
              <a:buNone/>
            </a:pPr>
            <a:endParaRPr lang="es-AR" sz="2000" b="1" dirty="0" smtClean="0"/>
          </a:p>
          <a:p>
            <a:pPr marL="742950" indent="-742950">
              <a:buNone/>
            </a:pP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960"/>
          </a:xfrm>
        </p:spPr>
        <p:txBody>
          <a:bodyPr/>
          <a:lstStyle/>
          <a:p>
            <a:pPr marL="742950" indent="-742950"/>
            <a:r>
              <a:rPr lang="es-ES" sz="4000" b="1" dirty="0" err="1" smtClean="0"/>
              <a:t>Controller</a:t>
            </a:r>
            <a:endParaRPr lang="es-ES" sz="40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0" y="928670"/>
            <a:ext cx="9144000" cy="5786478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s-ES" sz="2000" dirty="0" smtClean="0"/>
              <a:t>Creamos un </a:t>
            </a:r>
            <a:r>
              <a:rPr lang="es-ES" sz="2000" dirty="0" err="1" smtClean="0"/>
              <a:t>Get</a:t>
            </a:r>
            <a:r>
              <a:rPr lang="es-ES" sz="2000" dirty="0" smtClean="0"/>
              <a:t>, para que con ese recurso obtenemos un listado de todos los amigos:</a:t>
            </a:r>
          </a:p>
          <a:p>
            <a:pPr>
              <a:buNone/>
            </a:pPr>
            <a:endParaRPr lang="es-ES" sz="3200" dirty="0" smtClean="0"/>
          </a:p>
          <a:p>
            <a:pPr>
              <a:buNone/>
            </a:pPr>
            <a:r>
              <a:rPr lang="es-ES" sz="3200" dirty="0" smtClean="0"/>
              <a:t>	  [</a:t>
            </a:r>
            <a:r>
              <a:rPr lang="es-ES" sz="3200" dirty="0" err="1" smtClean="0"/>
              <a:t>HttpGet</a:t>
            </a:r>
            <a:r>
              <a:rPr lang="es-ES" sz="3200" dirty="0" smtClean="0"/>
              <a:t>]</a:t>
            </a:r>
          </a:p>
          <a:p>
            <a:pPr>
              <a:buNone/>
            </a:pPr>
            <a:r>
              <a:rPr lang="es-ES" sz="3200" dirty="0" smtClean="0"/>
              <a:t>	  </a:t>
            </a:r>
            <a:r>
              <a:rPr lang="es-ES" sz="3200" dirty="0" err="1" smtClean="0"/>
              <a:t>public</a:t>
            </a:r>
            <a:r>
              <a:rPr lang="es-ES" sz="3200" dirty="0" smtClean="0"/>
              <a:t> </a:t>
            </a:r>
            <a:r>
              <a:rPr lang="es-ES" sz="3200" dirty="0" err="1" smtClean="0"/>
              <a:t>IEnumerable</a:t>
            </a:r>
            <a:r>
              <a:rPr lang="es-ES" sz="3200" dirty="0" smtClean="0"/>
              <a:t>&lt;Amigo&gt; </a:t>
            </a:r>
            <a:r>
              <a:rPr lang="es-ES" sz="3200" dirty="0" err="1" smtClean="0"/>
              <a:t>get</a:t>
            </a:r>
            <a:r>
              <a:rPr lang="es-ES" sz="3200" dirty="0" smtClean="0"/>
              <a:t>()</a:t>
            </a:r>
          </a:p>
          <a:p>
            <a:pPr>
              <a:buNone/>
            </a:pPr>
            <a:r>
              <a:rPr lang="es-ES" sz="3200" dirty="0" smtClean="0"/>
              <a:t>        {</a:t>
            </a:r>
          </a:p>
          <a:p>
            <a:pPr>
              <a:buNone/>
            </a:pPr>
            <a:r>
              <a:rPr lang="es-ES" sz="3200" dirty="0" smtClean="0"/>
              <a:t>            </a:t>
            </a:r>
            <a:r>
              <a:rPr lang="es-ES" sz="3200" dirty="0" err="1" smtClean="0"/>
              <a:t>return</a:t>
            </a:r>
            <a:r>
              <a:rPr lang="es-ES" sz="3200" dirty="0" smtClean="0"/>
              <a:t> </a:t>
            </a:r>
            <a:r>
              <a:rPr lang="es-ES" sz="3200" dirty="0" err="1" smtClean="0"/>
              <a:t>context.Amigos.ToList</a:t>
            </a:r>
            <a:r>
              <a:rPr lang="es-ES" sz="3200" dirty="0" smtClean="0"/>
              <a:t>();</a:t>
            </a:r>
          </a:p>
          <a:p>
            <a:pPr>
              <a:buNone/>
            </a:pPr>
            <a:r>
              <a:rPr lang="es-ES" sz="3200" dirty="0" smtClean="0"/>
              <a:t>        }</a:t>
            </a:r>
          </a:p>
          <a:p>
            <a:pPr>
              <a:buNone/>
            </a:pPr>
            <a:endParaRPr lang="es-AR" sz="2000" b="1" dirty="0" smtClean="0"/>
          </a:p>
          <a:p>
            <a:pPr marL="742950" indent="-742950">
              <a:buNone/>
            </a:pPr>
            <a:endParaRPr lang="es-AR" sz="2000" b="1" dirty="0" smtClean="0"/>
          </a:p>
          <a:p>
            <a:pPr marL="742950" indent="-742950">
              <a:buNone/>
            </a:pP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960"/>
          </a:xfrm>
        </p:spPr>
        <p:txBody>
          <a:bodyPr/>
          <a:lstStyle/>
          <a:p>
            <a:pPr marL="742950" indent="-742950"/>
            <a:r>
              <a:rPr lang="es-ES" sz="4000" b="1" dirty="0" smtClean="0"/>
              <a:t>Cambiar api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0" y="928670"/>
            <a:ext cx="9144000" cy="5786478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s-ES" sz="2000" dirty="0" smtClean="0"/>
              <a:t>Propiedades del proyecto:</a:t>
            </a:r>
          </a:p>
          <a:p>
            <a:pPr>
              <a:buNone/>
            </a:pPr>
            <a:endParaRPr lang="es-ES" sz="3200" dirty="0" smtClean="0"/>
          </a:p>
          <a:p>
            <a:pPr>
              <a:buNone/>
            </a:pPr>
            <a:endParaRPr lang="es-AR" sz="2000" b="1" dirty="0" smtClean="0"/>
          </a:p>
          <a:p>
            <a:pPr marL="742950" indent="-742950">
              <a:buNone/>
            </a:pPr>
            <a:endParaRPr lang="es-AR" sz="2000" b="1" dirty="0" smtClean="0"/>
          </a:p>
          <a:p>
            <a:pPr marL="742950" indent="-742950">
              <a:buNone/>
            </a:pPr>
            <a:endParaRPr lang="es-ES" sz="2000" dirty="0" smtClean="0"/>
          </a:p>
          <a:p>
            <a:pPr marL="742950" indent="-742950">
              <a:buNone/>
            </a:pPr>
            <a:endParaRPr lang="es-ES" sz="2000" dirty="0" smtClean="0"/>
          </a:p>
          <a:p>
            <a:pPr marL="742950" indent="-742950">
              <a:buNone/>
            </a:pPr>
            <a:endParaRPr lang="es-ES" sz="2000" dirty="0" smtClean="0"/>
          </a:p>
          <a:p>
            <a:pPr marL="742950" indent="-742950">
              <a:buNone/>
            </a:pPr>
            <a:endParaRPr lang="es-ES" sz="2000" dirty="0" smtClean="0"/>
          </a:p>
          <a:p>
            <a:pPr marL="742950" indent="-742950">
              <a:buNone/>
            </a:pPr>
            <a:endParaRPr lang="es-ES" sz="2000" dirty="0" smtClean="0"/>
          </a:p>
          <a:p>
            <a:pPr marL="742950" indent="-742950">
              <a:buNone/>
            </a:pPr>
            <a:endParaRPr lang="es-ES" sz="2000" dirty="0" smtClean="0"/>
          </a:p>
          <a:p>
            <a:pPr marL="742950" indent="-742950">
              <a:buNone/>
            </a:pPr>
            <a:endParaRPr lang="es-ES" sz="2000" dirty="0" smtClean="0"/>
          </a:p>
          <a:p>
            <a:pPr marL="742950" indent="-742950">
              <a:buNone/>
            </a:pPr>
            <a:endParaRPr lang="es-ES" sz="2000" dirty="0" smtClean="0"/>
          </a:p>
          <a:p>
            <a:pPr marL="742950" indent="-742950">
              <a:buNone/>
            </a:pPr>
            <a:r>
              <a:rPr lang="es-ES" sz="2000" dirty="0" smtClean="0"/>
              <a:t>Con esto al ejecutar inicia con api/amigos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32" y="1643050"/>
            <a:ext cx="6143650" cy="3208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960"/>
          </a:xfrm>
        </p:spPr>
        <p:txBody>
          <a:bodyPr/>
          <a:lstStyle/>
          <a:p>
            <a:pPr marL="742950" indent="-742950"/>
            <a:r>
              <a:rPr lang="es-ES" sz="4000" b="1" dirty="0" smtClean="0"/>
              <a:t>Cambiar api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0" y="928670"/>
            <a:ext cx="9144000" cy="5786478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s-ES" sz="2000" dirty="0" smtClean="0"/>
              <a:t>Al ejecutar da error, debemos agregar constructor en </a:t>
            </a:r>
            <a:r>
              <a:rPr lang="es-ES" sz="2000" dirty="0" err="1" smtClean="0"/>
              <a:t>ApplicationDBContext</a:t>
            </a:r>
            <a:endParaRPr lang="es-ES" sz="2000" dirty="0" smtClean="0"/>
          </a:p>
          <a:p>
            <a:endParaRPr lang="es-ES" sz="2000" dirty="0" smtClean="0"/>
          </a:p>
          <a:p>
            <a:endParaRPr lang="es-ES" sz="2000" dirty="0" smtClean="0"/>
          </a:p>
          <a:p>
            <a:pPr>
              <a:buNone/>
            </a:pPr>
            <a:r>
              <a:rPr lang="es-ES" sz="2000" dirty="0" err="1" smtClean="0"/>
              <a:t>public</a:t>
            </a:r>
            <a:r>
              <a:rPr lang="es-ES" sz="2000" dirty="0" smtClean="0"/>
              <a:t> </a:t>
            </a:r>
            <a:r>
              <a:rPr lang="es-ES" sz="2000" dirty="0" err="1" smtClean="0"/>
              <a:t>ApplicationDBContext</a:t>
            </a:r>
            <a:r>
              <a:rPr lang="es-ES" sz="2000" dirty="0" smtClean="0"/>
              <a:t>(</a:t>
            </a:r>
            <a:r>
              <a:rPr lang="es-ES" sz="2000" dirty="0" err="1" smtClean="0"/>
              <a:t>DbContextOptions</a:t>
            </a:r>
            <a:r>
              <a:rPr lang="es-ES" sz="2000" dirty="0" smtClean="0"/>
              <a:t>&lt;</a:t>
            </a:r>
            <a:r>
              <a:rPr lang="es-ES" sz="2000" dirty="0" err="1" smtClean="0"/>
              <a:t>ApplicationDBContext</a:t>
            </a:r>
            <a:r>
              <a:rPr lang="es-ES" sz="2000" dirty="0" smtClean="0"/>
              <a:t>&gt; opciones)</a:t>
            </a:r>
          </a:p>
          <a:p>
            <a:pPr>
              <a:buNone/>
            </a:pPr>
            <a:r>
              <a:rPr lang="es-ES" sz="2000" dirty="0" smtClean="0"/>
              <a:t>            :base(opciones)</a:t>
            </a:r>
          </a:p>
          <a:p>
            <a:pPr>
              <a:buNone/>
            </a:pPr>
            <a:r>
              <a:rPr lang="es-ES" sz="2000" dirty="0" smtClean="0"/>
              <a:t>        {</a:t>
            </a:r>
          </a:p>
          <a:p>
            <a:pPr>
              <a:buNone/>
            </a:pPr>
            <a:endParaRPr lang="es-ES" sz="2000" dirty="0" smtClean="0"/>
          </a:p>
          <a:p>
            <a:pPr>
              <a:buNone/>
            </a:pPr>
            <a:r>
              <a:rPr lang="es-ES" sz="2000" dirty="0" smtClean="0"/>
              <a:t>        }</a:t>
            </a:r>
          </a:p>
          <a:p>
            <a:pPr>
              <a:buNone/>
            </a:pPr>
            <a:endParaRPr lang="es-ES" sz="2000" dirty="0" smtClean="0"/>
          </a:p>
          <a:p>
            <a:pPr>
              <a:buNone/>
            </a:pPr>
            <a:r>
              <a:rPr lang="es-ES" sz="2000" dirty="0" smtClean="0"/>
              <a:t>Volver a ejecutar, JSON Vacio ( sin registros 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5143512"/>
            <a:ext cx="30575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960"/>
          </a:xfrm>
        </p:spPr>
        <p:txBody>
          <a:bodyPr/>
          <a:lstStyle/>
          <a:p>
            <a:pPr marL="742950" indent="-742950"/>
            <a:r>
              <a:rPr lang="es-ES" sz="4000" b="1" dirty="0" err="1" smtClean="0"/>
              <a:t>Inyeccion</a:t>
            </a:r>
            <a:r>
              <a:rPr lang="es-ES" sz="4000" b="1" dirty="0" smtClean="0"/>
              <a:t> de datos </a:t>
            </a:r>
            <a:r>
              <a:rPr lang="es-ES" sz="4000" b="1" dirty="0" err="1" smtClean="0"/>
              <a:t>iniciales</a:t>
            </a:r>
            <a:endParaRPr lang="es-ES" sz="40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0" y="928670"/>
            <a:ext cx="9144000" cy="5786478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s-ES" sz="2000" dirty="0" smtClean="0"/>
              <a:t>Inyectamos </a:t>
            </a:r>
            <a:r>
              <a:rPr lang="es-ES" sz="2000" dirty="0" err="1" smtClean="0"/>
              <a:t>Codigo</a:t>
            </a:r>
            <a:r>
              <a:rPr lang="es-ES" sz="2000" dirty="0" smtClean="0"/>
              <a:t> de prueba en configure, de </a:t>
            </a:r>
            <a:r>
              <a:rPr lang="es-ES" sz="2000" dirty="0" err="1" smtClean="0"/>
              <a:t>startup</a:t>
            </a:r>
            <a:r>
              <a:rPr lang="es-ES" sz="2000" dirty="0" smtClean="0"/>
              <a:t>:</a:t>
            </a:r>
          </a:p>
          <a:p>
            <a:pPr>
              <a:buNone/>
            </a:pPr>
            <a:r>
              <a:rPr lang="es-ES" sz="2000" dirty="0" err="1" smtClean="0"/>
              <a:t>app.UseMvc</a:t>
            </a:r>
            <a:r>
              <a:rPr lang="es-ES" sz="2000" dirty="0" smtClean="0"/>
              <a:t>();</a:t>
            </a:r>
          </a:p>
          <a:p>
            <a:pPr>
              <a:buNone/>
            </a:pPr>
            <a:r>
              <a:rPr lang="es-ES" sz="2000" dirty="0" smtClean="0"/>
              <a:t>            </a:t>
            </a:r>
            <a:r>
              <a:rPr lang="es-ES" sz="2000" dirty="0" err="1" smtClean="0"/>
              <a:t>if</a:t>
            </a:r>
            <a:r>
              <a:rPr lang="es-ES" sz="2000" dirty="0" smtClean="0"/>
              <a:t>(!</a:t>
            </a:r>
            <a:r>
              <a:rPr lang="es-ES" sz="2000" dirty="0" err="1" smtClean="0"/>
              <a:t>contexto.Amigos.Any</a:t>
            </a:r>
            <a:r>
              <a:rPr lang="es-ES" sz="2000" dirty="0" smtClean="0"/>
              <a:t>())</a:t>
            </a:r>
          </a:p>
          <a:p>
            <a:pPr>
              <a:buNone/>
            </a:pPr>
            <a:r>
              <a:rPr lang="es-ES" sz="2000" dirty="0" smtClean="0"/>
              <a:t>            {</a:t>
            </a:r>
          </a:p>
          <a:p>
            <a:pPr>
              <a:buNone/>
            </a:pPr>
            <a:r>
              <a:rPr lang="es-ES" sz="2000" dirty="0" smtClean="0"/>
              <a:t>                </a:t>
            </a:r>
            <a:r>
              <a:rPr lang="es-ES" sz="2000" dirty="0" err="1" smtClean="0"/>
              <a:t>contexto.Amigos.AddRange</a:t>
            </a:r>
            <a:r>
              <a:rPr lang="es-ES" sz="2000" dirty="0" smtClean="0"/>
              <a:t>(new </a:t>
            </a:r>
            <a:r>
              <a:rPr lang="es-ES" sz="2000" dirty="0" err="1" smtClean="0"/>
              <a:t>List</a:t>
            </a:r>
            <a:r>
              <a:rPr lang="es-ES" sz="2000" dirty="0" smtClean="0"/>
              <a:t>&lt;Amigo&gt;()</a:t>
            </a:r>
          </a:p>
          <a:p>
            <a:pPr>
              <a:buNone/>
            </a:pPr>
            <a:r>
              <a:rPr lang="es-ES" sz="2000" dirty="0" smtClean="0"/>
              <a:t>                {</a:t>
            </a:r>
          </a:p>
          <a:p>
            <a:pPr>
              <a:buNone/>
            </a:pPr>
            <a:r>
              <a:rPr lang="es-ES" sz="2000" dirty="0" smtClean="0"/>
              <a:t>                    new Amigo(){ID=1,Apellido="</a:t>
            </a:r>
            <a:r>
              <a:rPr lang="es-ES" sz="2000" dirty="0" err="1" smtClean="0"/>
              <a:t>Montenegro",Nombre</a:t>
            </a:r>
            <a:r>
              <a:rPr lang="es-ES" sz="2000" dirty="0" smtClean="0"/>
              <a:t>="Teresita"},</a:t>
            </a:r>
          </a:p>
          <a:p>
            <a:pPr>
              <a:buNone/>
            </a:pPr>
            <a:r>
              <a:rPr lang="es-ES" sz="2000" dirty="0" smtClean="0"/>
              <a:t>                    new Amigo(){ID=2,Apellido="</a:t>
            </a:r>
            <a:r>
              <a:rPr lang="es-ES" sz="2000" dirty="0" err="1" smtClean="0"/>
              <a:t>Gallego",Nombre</a:t>
            </a:r>
            <a:r>
              <a:rPr lang="es-ES" sz="2000" dirty="0" smtClean="0"/>
              <a:t>="Cristina"}, </a:t>
            </a:r>
          </a:p>
          <a:p>
            <a:pPr>
              <a:buNone/>
            </a:pPr>
            <a:r>
              <a:rPr lang="es-ES" sz="2000" dirty="0" smtClean="0"/>
              <a:t>                    new Amigo(){ID=3,Apellido="</a:t>
            </a:r>
            <a:r>
              <a:rPr lang="es-ES" sz="2000" dirty="0" err="1" smtClean="0"/>
              <a:t>Guarnes",Nombre</a:t>
            </a:r>
            <a:r>
              <a:rPr lang="es-ES" sz="2000" dirty="0" smtClean="0"/>
              <a:t>="Guillermo"},</a:t>
            </a:r>
          </a:p>
          <a:p>
            <a:pPr>
              <a:buNone/>
            </a:pPr>
            <a:r>
              <a:rPr lang="es-ES" sz="2000" dirty="0" smtClean="0"/>
              <a:t>                });</a:t>
            </a:r>
          </a:p>
          <a:p>
            <a:pPr>
              <a:buNone/>
            </a:pPr>
            <a:r>
              <a:rPr lang="es-ES" sz="2000" dirty="0" smtClean="0"/>
              <a:t>                </a:t>
            </a:r>
            <a:r>
              <a:rPr lang="es-ES" sz="2000" dirty="0" err="1" smtClean="0"/>
              <a:t>contexto.SaveChanges</a:t>
            </a:r>
            <a:r>
              <a:rPr lang="es-ES" sz="2000" dirty="0" smtClean="0"/>
              <a:t>(); // guardo registros</a:t>
            </a:r>
          </a:p>
          <a:p>
            <a:pPr>
              <a:buNone/>
            </a:pPr>
            <a:r>
              <a:rPr lang="es-ES" sz="2000" dirty="0" smtClean="0"/>
              <a:t>            }</a:t>
            </a:r>
          </a:p>
          <a:p>
            <a:pPr>
              <a:buNone/>
            </a:pPr>
            <a:endParaRPr lang="es-ES" sz="2000" dirty="0" smtClean="0"/>
          </a:p>
          <a:p>
            <a:pPr>
              <a:buNone/>
            </a:pPr>
            <a:r>
              <a:rPr lang="es-ES" sz="2000" dirty="0" smtClean="0"/>
              <a:t>Nota: agregar </a:t>
            </a:r>
            <a:r>
              <a:rPr lang="es-ES" sz="2000" dirty="0" err="1" smtClean="0"/>
              <a:t>parametro</a:t>
            </a:r>
            <a:r>
              <a:rPr lang="es-ES" sz="2000" dirty="0" smtClean="0"/>
              <a:t> al </a:t>
            </a:r>
            <a:r>
              <a:rPr lang="es-ES" sz="2000" dirty="0" err="1" smtClean="0"/>
              <a:t>metodo</a:t>
            </a:r>
            <a:endParaRPr lang="es-ES" sz="2000" dirty="0" smtClean="0"/>
          </a:p>
          <a:p>
            <a:pPr>
              <a:buNone/>
            </a:pPr>
            <a:r>
              <a:rPr lang="es-ES" sz="1200" dirty="0" smtClean="0"/>
              <a:t> </a:t>
            </a:r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void</a:t>
            </a:r>
            <a:r>
              <a:rPr lang="es-ES" sz="1200" dirty="0" smtClean="0"/>
              <a:t> Configure(</a:t>
            </a:r>
            <a:r>
              <a:rPr lang="es-ES" sz="1200" dirty="0" err="1" smtClean="0"/>
              <a:t>IApplicationBuilder</a:t>
            </a:r>
            <a:r>
              <a:rPr lang="es-ES" sz="1200" dirty="0" smtClean="0"/>
              <a:t> </a:t>
            </a:r>
            <a:r>
              <a:rPr lang="es-ES" sz="1200" dirty="0" err="1" smtClean="0"/>
              <a:t>app</a:t>
            </a:r>
            <a:r>
              <a:rPr lang="es-ES" sz="1200" dirty="0" smtClean="0"/>
              <a:t>, </a:t>
            </a:r>
            <a:r>
              <a:rPr lang="es-ES" sz="1200" dirty="0" err="1" smtClean="0"/>
              <a:t>IHostingEnvironment</a:t>
            </a:r>
            <a:r>
              <a:rPr lang="es-ES" sz="1200" dirty="0" smtClean="0"/>
              <a:t> </a:t>
            </a:r>
            <a:r>
              <a:rPr lang="es-ES" sz="1200" dirty="0" err="1" smtClean="0"/>
              <a:t>env</a:t>
            </a:r>
            <a:r>
              <a:rPr lang="es-ES" sz="1200" dirty="0" smtClean="0"/>
              <a:t> </a:t>
            </a:r>
            <a:r>
              <a:rPr lang="es-ES" sz="1200" dirty="0" smtClean="0">
                <a:solidFill>
                  <a:srgbClr val="FF0000"/>
                </a:solidFill>
              </a:rPr>
              <a:t>,</a:t>
            </a:r>
            <a:r>
              <a:rPr lang="es-ES" sz="1600" b="1" dirty="0" err="1" smtClean="0">
                <a:solidFill>
                  <a:srgbClr val="FF0000"/>
                </a:solidFill>
              </a:rPr>
              <a:t>ApplicationDBContext</a:t>
            </a:r>
            <a:r>
              <a:rPr lang="es-ES" sz="1600" b="1" dirty="0" smtClean="0">
                <a:solidFill>
                  <a:srgbClr val="FF0000"/>
                </a:solidFill>
              </a:rPr>
              <a:t> contexto</a:t>
            </a:r>
            <a:r>
              <a:rPr lang="es-ES" sz="1200" dirty="0" smtClean="0"/>
              <a:t>)</a:t>
            </a:r>
          </a:p>
          <a:p>
            <a:pPr>
              <a:buNone/>
            </a:pP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960"/>
          </a:xfrm>
        </p:spPr>
        <p:txBody>
          <a:bodyPr/>
          <a:lstStyle/>
          <a:p>
            <a:pPr marL="742950" indent="-742950"/>
            <a:r>
              <a:rPr lang="es-ES" sz="4000" b="1" dirty="0" smtClean="0"/>
              <a:t>Cambiar api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0" y="928670"/>
            <a:ext cx="9144000" cy="5786478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s-ES" sz="2000" dirty="0" smtClean="0"/>
              <a:t>Ejecutar y ver listado de amigos:</a:t>
            </a:r>
          </a:p>
          <a:p>
            <a:pPr>
              <a:buNone/>
            </a:pPr>
            <a:endParaRPr lang="es-ES" sz="1200" dirty="0" smtClean="0"/>
          </a:p>
          <a:p>
            <a:pPr>
              <a:buNone/>
            </a:pPr>
            <a:endParaRPr lang="es-ES" sz="20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428868"/>
            <a:ext cx="78486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960"/>
          </a:xfrm>
        </p:spPr>
        <p:txBody>
          <a:bodyPr/>
          <a:lstStyle/>
          <a:p>
            <a:pPr marL="742950" indent="-742950"/>
            <a:r>
              <a:rPr lang="es-ES" sz="4000" b="1" dirty="0" err="1" smtClean="0"/>
              <a:t>Accion</a:t>
            </a:r>
            <a:r>
              <a:rPr lang="es-ES" sz="4000" b="1" dirty="0" smtClean="0"/>
              <a:t> </a:t>
            </a:r>
            <a:r>
              <a:rPr lang="es-ES" sz="4000" b="1" dirty="0" err="1" smtClean="0"/>
              <a:t>Read</a:t>
            </a:r>
            <a:endParaRPr lang="es-ES" sz="40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0" y="928670"/>
            <a:ext cx="9144000" cy="5786478"/>
          </a:xfrm>
          <a:prstGeom prst="rect">
            <a:avLst/>
          </a:prstGeom>
        </p:spPr>
        <p:txBody>
          <a:bodyPr/>
          <a:lstStyle/>
          <a:p>
            <a:pPr>
              <a:buAutoNum type="arabicPeriod"/>
            </a:pPr>
            <a:r>
              <a:rPr lang="es-ES" sz="2000" dirty="0" smtClean="0"/>
              <a:t>Traer un Amigo</a:t>
            </a:r>
          </a:p>
          <a:p>
            <a:pPr>
              <a:buNone/>
            </a:pPr>
            <a:r>
              <a:rPr lang="es-ES" sz="1600" dirty="0" smtClean="0"/>
              <a:t> </a:t>
            </a:r>
          </a:p>
          <a:p>
            <a:pPr>
              <a:buNone/>
            </a:pPr>
            <a:r>
              <a:rPr lang="es-ES" sz="1600" dirty="0" smtClean="0"/>
              <a:t>        [</a:t>
            </a:r>
            <a:r>
              <a:rPr lang="es-ES" sz="1600" dirty="0" err="1" smtClean="0"/>
              <a:t>HttpGet</a:t>
            </a:r>
            <a:r>
              <a:rPr lang="es-ES" sz="1600" dirty="0" smtClean="0"/>
              <a:t>("{id}")]</a:t>
            </a:r>
          </a:p>
          <a:p>
            <a:pPr>
              <a:buNone/>
            </a:pPr>
            <a:r>
              <a:rPr lang="es-ES" sz="1600" dirty="0" smtClean="0"/>
              <a:t>     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IActionResult</a:t>
            </a:r>
            <a:r>
              <a:rPr lang="es-ES" sz="1600" dirty="0" smtClean="0"/>
              <a:t> </a:t>
            </a:r>
            <a:r>
              <a:rPr lang="es-ES" sz="1600" dirty="0" err="1" smtClean="0"/>
              <a:t>getByID</a:t>
            </a:r>
            <a:r>
              <a:rPr lang="es-ES" sz="1600" dirty="0" smtClean="0"/>
              <a:t>(</a:t>
            </a:r>
            <a:r>
              <a:rPr lang="es-ES" sz="1600" dirty="0" err="1" smtClean="0"/>
              <a:t>int</a:t>
            </a:r>
            <a:r>
              <a:rPr lang="es-ES" sz="1600" dirty="0" smtClean="0"/>
              <a:t>? id)</a:t>
            </a:r>
          </a:p>
          <a:p>
            <a:pPr>
              <a:buNone/>
            </a:pPr>
            <a:r>
              <a:rPr lang="es-ES" sz="1600" dirty="0" smtClean="0"/>
              <a:t>        {</a:t>
            </a:r>
          </a:p>
          <a:p>
            <a:pPr>
              <a:buNone/>
            </a:pPr>
            <a:r>
              <a:rPr lang="es-ES" sz="1600" dirty="0" smtClean="0"/>
              <a:t>            </a:t>
            </a:r>
            <a:r>
              <a:rPr lang="es-ES" sz="1600" dirty="0" err="1" smtClean="0"/>
              <a:t>var</a:t>
            </a:r>
            <a:r>
              <a:rPr lang="es-ES" sz="1600" dirty="0" smtClean="0"/>
              <a:t> amigo = </a:t>
            </a:r>
            <a:r>
              <a:rPr lang="es-ES" sz="1600" dirty="0" err="1" smtClean="0"/>
              <a:t>context.Amigos.Find</a:t>
            </a:r>
            <a:r>
              <a:rPr lang="es-ES" sz="1600" dirty="0" smtClean="0"/>
              <a:t>(id);</a:t>
            </a:r>
          </a:p>
          <a:p>
            <a:pPr>
              <a:buNone/>
            </a:pPr>
            <a:r>
              <a:rPr lang="es-ES" sz="1600" dirty="0" smtClean="0"/>
              <a:t>            </a:t>
            </a:r>
            <a:r>
              <a:rPr lang="es-ES" sz="1600" dirty="0" err="1" smtClean="0"/>
              <a:t>if</a:t>
            </a:r>
            <a:r>
              <a:rPr lang="es-ES" sz="1600" dirty="0" smtClean="0"/>
              <a:t>(amigo==</a:t>
            </a:r>
            <a:r>
              <a:rPr lang="es-ES" sz="1600" dirty="0" err="1" smtClean="0"/>
              <a:t>null</a:t>
            </a:r>
            <a:r>
              <a:rPr lang="es-ES" sz="1600" dirty="0" smtClean="0"/>
              <a:t>)</a:t>
            </a:r>
          </a:p>
          <a:p>
            <a:pPr>
              <a:buNone/>
            </a:pPr>
            <a:r>
              <a:rPr lang="es-ES" sz="1600" dirty="0" smtClean="0"/>
              <a:t>            {</a:t>
            </a:r>
          </a:p>
          <a:p>
            <a:pPr>
              <a:buNone/>
            </a:pPr>
            <a:r>
              <a:rPr lang="es-ES" sz="1600" dirty="0" smtClean="0"/>
              <a:t>                </a:t>
            </a:r>
            <a:r>
              <a:rPr lang="es-ES" sz="1600" dirty="0" err="1" smtClean="0"/>
              <a:t>return</a:t>
            </a:r>
            <a:r>
              <a:rPr lang="es-ES" sz="1600" dirty="0" smtClean="0"/>
              <a:t> </a:t>
            </a:r>
            <a:r>
              <a:rPr lang="es-ES" sz="1600" dirty="0" err="1" smtClean="0"/>
              <a:t>NotFound</a:t>
            </a:r>
            <a:r>
              <a:rPr lang="es-ES" sz="1600" dirty="0" smtClean="0"/>
              <a:t>();</a:t>
            </a:r>
          </a:p>
          <a:p>
            <a:pPr>
              <a:buNone/>
            </a:pPr>
            <a:r>
              <a:rPr lang="es-ES" sz="1600" dirty="0" smtClean="0"/>
              <a:t>            }</a:t>
            </a:r>
          </a:p>
          <a:p>
            <a:pPr>
              <a:buNone/>
            </a:pPr>
            <a:r>
              <a:rPr lang="es-ES" sz="1600" dirty="0" smtClean="0"/>
              <a:t>            </a:t>
            </a:r>
            <a:r>
              <a:rPr lang="es-ES" sz="1600" dirty="0" err="1" smtClean="0"/>
              <a:t>return</a:t>
            </a:r>
            <a:r>
              <a:rPr lang="es-ES" sz="1600" dirty="0" smtClean="0"/>
              <a:t> Ok(amigo);</a:t>
            </a:r>
          </a:p>
          <a:p>
            <a:pPr>
              <a:buNone/>
            </a:pPr>
            <a:r>
              <a:rPr lang="es-ES" sz="1600" dirty="0" smtClean="0"/>
              <a:t>        }</a:t>
            </a:r>
          </a:p>
          <a:p>
            <a:pPr>
              <a:buAutoNum type="arabicPeriod"/>
            </a:pPr>
            <a:endParaRPr lang="es-ES" sz="2000" dirty="0" smtClean="0"/>
          </a:p>
          <a:p>
            <a:pPr>
              <a:buNone/>
            </a:pPr>
            <a:endParaRPr lang="es-ES" sz="1200" dirty="0" smtClean="0"/>
          </a:p>
          <a:p>
            <a:pPr>
              <a:buNone/>
            </a:pPr>
            <a:endParaRPr lang="es-ES" sz="20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4572008"/>
            <a:ext cx="45243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960"/>
          </a:xfrm>
        </p:spPr>
        <p:txBody>
          <a:bodyPr/>
          <a:lstStyle/>
          <a:p>
            <a:pPr marL="742950" indent="-742950"/>
            <a:r>
              <a:rPr lang="es-ES" sz="4800" b="1" dirty="0" smtClean="0"/>
              <a:t>Ejemplo Web api </a:t>
            </a:r>
            <a:r>
              <a:rPr lang="es-ES" sz="4800" b="1" dirty="0" err="1" smtClean="0"/>
              <a:t>Core</a:t>
            </a:r>
            <a:endParaRPr lang="es-ES" sz="48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0" y="1143000"/>
            <a:ext cx="9144000" cy="5257800"/>
          </a:xfrm>
          <a:prstGeom prst="rect">
            <a:avLst/>
          </a:prstGeom>
        </p:spPr>
        <p:txBody>
          <a:bodyPr/>
          <a:lstStyle/>
          <a:p>
            <a:pPr marL="742950" indent="-742950">
              <a:buNone/>
            </a:pPr>
            <a:r>
              <a:rPr lang="es-AR" sz="3200" b="1" dirty="0" smtClean="0"/>
              <a:t>Seleccionar </a:t>
            </a:r>
            <a:r>
              <a:rPr lang="es-AR" sz="3200" b="1" dirty="0" err="1" smtClean="0"/>
              <a:t>core</a:t>
            </a:r>
            <a:r>
              <a:rPr lang="es-AR" sz="3200" b="1" dirty="0" smtClean="0"/>
              <a:t> 2.2 + API</a:t>
            </a:r>
          </a:p>
          <a:p>
            <a:pPr marL="742950" indent="-742950">
              <a:buFont typeface="+mj-lt"/>
              <a:buAutoNum type="arabicPeriod"/>
            </a:pPr>
            <a:endParaRPr lang="es-ES" sz="3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1857364"/>
            <a:ext cx="6215106" cy="437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960"/>
          </a:xfrm>
        </p:spPr>
        <p:txBody>
          <a:bodyPr/>
          <a:lstStyle/>
          <a:p>
            <a:pPr marL="742950" indent="-742950"/>
            <a:r>
              <a:rPr lang="es-ES" sz="4000" b="1" dirty="0" smtClean="0"/>
              <a:t>Cliente Web </a:t>
            </a:r>
            <a:r>
              <a:rPr lang="es-ES" sz="4000" b="1" dirty="0" err="1" smtClean="0"/>
              <a:t>Form</a:t>
            </a:r>
            <a:r>
              <a:rPr lang="es-ES" sz="4000" b="1" dirty="0" smtClean="0"/>
              <a:t> – Test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0" y="928670"/>
            <a:ext cx="9144000" cy="5786478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s-ES" sz="4000" dirty="0" smtClean="0"/>
              <a:t>Crear Proyecto </a:t>
            </a:r>
            <a:r>
              <a:rPr lang="es-ES" sz="4000" dirty="0" err="1" smtClean="0"/>
              <a:t>asp</a:t>
            </a:r>
            <a:r>
              <a:rPr lang="es-ES" sz="4000" dirty="0" smtClean="0"/>
              <a:t> net – vacio</a:t>
            </a:r>
          </a:p>
          <a:p>
            <a:pPr>
              <a:buNone/>
            </a:pPr>
            <a:r>
              <a:rPr lang="es-ES" sz="4000" dirty="0" smtClean="0"/>
              <a:t>Agregar </a:t>
            </a:r>
            <a:r>
              <a:rPr lang="es-ES" sz="4000" dirty="0" err="1" smtClean="0"/>
              <a:t>webform</a:t>
            </a:r>
            <a:endParaRPr lang="es-ES" sz="4000" dirty="0" smtClean="0"/>
          </a:p>
          <a:p>
            <a:pPr>
              <a:buNone/>
            </a:pPr>
            <a:endParaRPr lang="es-ES" sz="4000" dirty="0" smtClean="0"/>
          </a:p>
          <a:p>
            <a:pPr>
              <a:buNone/>
            </a:pPr>
            <a:r>
              <a:rPr lang="es-ES" sz="4000" dirty="0" smtClean="0"/>
              <a:t>Instalar:</a:t>
            </a:r>
          </a:p>
          <a:p>
            <a:pPr>
              <a:buNone/>
            </a:pPr>
            <a:r>
              <a:rPr lang="es-ES" sz="4000" dirty="0" err="1" smtClean="0"/>
              <a:t>Newtonsoft.Json</a:t>
            </a:r>
            <a:endParaRPr lang="es-ES" sz="4000" dirty="0" smtClean="0"/>
          </a:p>
          <a:p>
            <a:pPr>
              <a:buNone/>
            </a:pPr>
            <a:r>
              <a:rPr lang="es-ES" sz="4000" dirty="0" err="1" smtClean="0"/>
              <a:t>Microsoft.Net.Http</a:t>
            </a:r>
            <a:endParaRPr lang="es-ES" sz="4000" dirty="0" smtClean="0"/>
          </a:p>
          <a:p>
            <a:pPr>
              <a:buNone/>
            </a:pPr>
            <a:endParaRPr lang="es-ES" sz="4000" dirty="0" smtClean="0"/>
          </a:p>
          <a:p>
            <a:pPr>
              <a:buNone/>
            </a:pPr>
            <a:endParaRPr lang="es-ES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960"/>
          </a:xfrm>
        </p:spPr>
        <p:txBody>
          <a:bodyPr/>
          <a:lstStyle/>
          <a:p>
            <a:pPr marL="742950" indent="-742950"/>
            <a:r>
              <a:rPr lang="es-ES" sz="4000" b="1" dirty="0" smtClean="0"/>
              <a:t>Cliente -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0" y="928670"/>
            <a:ext cx="9144000" cy="5786478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1100" dirty="0" smtClean="0"/>
              <a:t>protected void </a:t>
            </a:r>
            <a:r>
              <a:rPr lang="en-US" sz="1100" dirty="0" err="1" smtClean="0"/>
              <a:t>Page_Load</a:t>
            </a:r>
            <a:r>
              <a:rPr lang="en-US" sz="1100" dirty="0" smtClean="0"/>
              <a:t>(object </a:t>
            </a:r>
            <a:r>
              <a:rPr lang="en-US" sz="1100" dirty="0" err="1" smtClean="0"/>
              <a:t>sender,EventArgs</a:t>
            </a:r>
            <a:r>
              <a:rPr lang="en-US" sz="1100" dirty="0" smtClean="0"/>
              <a:t> e)</a:t>
            </a:r>
          </a:p>
          <a:p>
            <a:pPr>
              <a:buNone/>
            </a:pPr>
            <a:r>
              <a:rPr lang="es-ES" sz="1100" dirty="0" smtClean="0"/>
              <a:t>        {</a:t>
            </a:r>
          </a:p>
          <a:p>
            <a:pPr>
              <a:buNone/>
            </a:pPr>
            <a:r>
              <a:rPr lang="es-ES" sz="1100" dirty="0" smtClean="0"/>
              <a:t>            </a:t>
            </a:r>
            <a:r>
              <a:rPr lang="es-ES" sz="1100" dirty="0" err="1" smtClean="0"/>
              <a:t>VerAmigos</a:t>
            </a:r>
            <a:r>
              <a:rPr lang="es-ES" sz="1100" dirty="0" smtClean="0"/>
              <a:t>();</a:t>
            </a:r>
          </a:p>
          <a:p>
            <a:pPr>
              <a:buNone/>
            </a:pPr>
            <a:r>
              <a:rPr lang="es-ES" sz="1100" dirty="0" smtClean="0"/>
              <a:t>        }</a:t>
            </a:r>
          </a:p>
          <a:p>
            <a:pPr>
              <a:buNone/>
            </a:pPr>
            <a:r>
              <a:rPr lang="es-ES" sz="1100" dirty="0" smtClean="0"/>
              <a:t>        </a:t>
            </a:r>
            <a:r>
              <a:rPr lang="es-ES" sz="1100" dirty="0" err="1" smtClean="0"/>
              <a:t>void</a:t>
            </a:r>
            <a:r>
              <a:rPr lang="es-ES" sz="1100" dirty="0" smtClean="0"/>
              <a:t> </a:t>
            </a:r>
            <a:r>
              <a:rPr lang="es-ES" sz="1100" dirty="0" err="1" smtClean="0"/>
              <a:t>VerAmigos</a:t>
            </a:r>
            <a:r>
              <a:rPr lang="es-ES" sz="1100" dirty="0" smtClean="0"/>
              <a:t>()</a:t>
            </a:r>
          </a:p>
          <a:p>
            <a:pPr>
              <a:buNone/>
            </a:pPr>
            <a:r>
              <a:rPr lang="es-ES" sz="1100" dirty="0" smtClean="0"/>
              <a:t>        {</a:t>
            </a:r>
          </a:p>
          <a:p>
            <a:pPr>
              <a:buNone/>
            </a:pPr>
            <a:r>
              <a:rPr lang="en-US" sz="1100" dirty="0" smtClean="0"/>
              <a:t>            </a:t>
            </a:r>
            <a:r>
              <a:rPr lang="en-US" sz="1100" dirty="0" err="1" smtClean="0"/>
              <a:t>var</a:t>
            </a:r>
            <a:r>
              <a:rPr lang="en-US" sz="1100" dirty="0" smtClean="0"/>
              <a:t> t = </a:t>
            </a:r>
            <a:r>
              <a:rPr lang="en-US" sz="1100" dirty="0" err="1" smtClean="0"/>
              <a:t>Task.Run</a:t>
            </a:r>
            <a:r>
              <a:rPr lang="en-US" sz="1100" dirty="0" smtClean="0"/>
              <a:t>(() =&gt; </a:t>
            </a:r>
            <a:r>
              <a:rPr lang="en-US" sz="1100" dirty="0" err="1" smtClean="0"/>
              <a:t>GetURI</a:t>
            </a:r>
            <a:r>
              <a:rPr lang="en-US" sz="1100" dirty="0" smtClean="0"/>
              <a:t>(new Uri("https://localhost:44368/api/amigos")));</a:t>
            </a:r>
          </a:p>
          <a:p>
            <a:pPr>
              <a:buNone/>
            </a:pPr>
            <a:r>
              <a:rPr lang="es-ES" sz="1100" dirty="0" smtClean="0"/>
              <a:t>            </a:t>
            </a:r>
            <a:r>
              <a:rPr lang="es-ES" sz="1100" dirty="0" err="1" smtClean="0"/>
              <a:t>t.Wait</a:t>
            </a:r>
            <a:r>
              <a:rPr lang="es-ES" sz="1100" dirty="0" smtClean="0"/>
              <a:t>();</a:t>
            </a:r>
          </a:p>
          <a:p>
            <a:pPr>
              <a:buNone/>
            </a:pPr>
            <a:r>
              <a:rPr lang="es-ES" sz="1100" dirty="0" smtClean="0"/>
              <a:t>            </a:t>
            </a:r>
            <a:r>
              <a:rPr lang="es-ES" sz="1100" dirty="0" err="1" smtClean="0"/>
              <a:t>JArray</a:t>
            </a:r>
            <a:r>
              <a:rPr lang="es-ES" sz="1100" dirty="0" smtClean="0"/>
              <a:t> j = </a:t>
            </a:r>
            <a:r>
              <a:rPr lang="es-ES" sz="1100" dirty="0" err="1" smtClean="0"/>
              <a:t>JArray.Parse</a:t>
            </a:r>
            <a:r>
              <a:rPr lang="es-ES" sz="1100" dirty="0" smtClean="0"/>
              <a:t>(</a:t>
            </a:r>
            <a:r>
              <a:rPr lang="es-ES" sz="1100" dirty="0" err="1" smtClean="0"/>
              <a:t>t.Result</a:t>
            </a:r>
            <a:r>
              <a:rPr lang="es-ES" sz="1100" dirty="0" smtClean="0"/>
              <a:t>);</a:t>
            </a:r>
          </a:p>
          <a:p>
            <a:pPr>
              <a:buNone/>
            </a:pPr>
            <a:r>
              <a:rPr lang="es-ES" sz="1100" dirty="0" smtClean="0"/>
              <a:t>            </a:t>
            </a:r>
            <a:r>
              <a:rPr lang="es-ES" sz="1100" dirty="0" err="1" smtClean="0"/>
              <a:t>DataTable</a:t>
            </a:r>
            <a:r>
              <a:rPr lang="es-ES" sz="1100" dirty="0" smtClean="0"/>
              <a:t> </a:t>
            </a:r>
            <a:r>
              <a:rPr lang="es-ES" sz="1100" dirty="0" err="1" smtClean="0"/>
              <a:t>dt</a:t>
            </a:r>
            <a:r>
              <a:rPr lang="es-ES" sz="1100" dirty="0" smtClean="0"/>
              <a:t> = </a:t>
            </a:r>
            <a:r>
              <a:rPr lang="es-ES" sz="1100" dirty="0" err="1" smtClean="0"/>
              <a:t>JsonConvert.DeserializeObject</a:t>
            </a:r>
            <a:r>
              <a:rPr lang="es-ES" sz="1100" dirty="0" smtClean="0"/>
              <a:t>&lt;</a:t>
            </a:r>
            <a:r>
              <a:rPr lang="es-ES" sz="1100" dirty="0" err="1" smtClean="0"/>
              <a:t>DataTable</a:t>
            </a:r>
            <a:r>
              <a:rPr lang="es-ES" sz="1100" dirty="0" smtClean="0"/>
              <a:t>&gt;(</a:t>
            </a:r>
            <a:r>
              <a:rPr lang="es-ES" sz="1100" dirty="0" err="1" smtClean="0"/>
              <a:t>JsonConvert.SerializeObject</a:t>
            </a:r>
            <a:r>
              <a:rPr lang="es-ES" sz="1100" dirty="0" smtClean="0"/>
              <a:t>(j));</a:t>
            </a:r>
          </a:p>
          <a:p>
            <a:pPr>
              <a:buNone/>
            </a:pPr>
            <a:r>
              <a:rPr lang="es-ES" sz="1100" dirty="0" smtClean="0"/>
              <a:t>            GridView1.DataSource = </a:t>
            </a:r>
            <a:r>
              <a:rPr lang="es-ES" sz="1100" dirty="0" err="1" smtClean="0"/>
              <a:t>dt</a:t>
            </a:r>
            <a:r>
              <a:rPr lang="es-ES" sz="1100" dirty="0" smtClean="0"/>
              <a:t>;</a:t>
            </a:r>
          </a:p>
          <a:p>
            <a:pPr>
              <a:buNone/>
            </a:pPr>
            <a:r>
              <a:rPr lang="es-ES" sz="1100" dirty="0" smtClean="0"/>
              <a:t>            GridView1.DataBind();</a:t>
            </a:r>
          </a:p>
          <a:p>
            <a:pPr>
              <a:buNone/>
            </a:pPr>
            <a:endParaRPr lang="es-ES" sz="1100" dirty="0" smtClean="0"/>
          </a:p>
          <a:p>
            <a:pPr>
              <a:buNone/>
            </a:pPr>
            <a:r>
              <a:rPr lang="es-ES" sz="1100" dirty="0" smtClean="0"/>
              <a:t>        }</a:t>
            </a:r>
          </a:p>
          <a:p>
            <a:pPr>
              <a:buNone/>
            </a:pPr>
            <a:r>
              <a:rPr lang="en-US" sz="1100" dirty="0" smtClean="0"/>
              <a:t>        static </a:t>
            </a:r>
            <a:r>
              <a:rPr lang="en-US" sz="1100" dirty="0" err="1" smtClean="0"/>
              <a:t>async</a:t>
            </a:r>
            <a:r>
              <a:rPr lang="en-US" sz="1100" dirty="0" smtClean="0"/>
              <a:t> Task&lt;string&gt; </a:t>
            </a:r>
            <a:r>
              <a:rPr lang="en-US" sz="1100" dirty="0" err="1" smtClean="0"/>
              <a:t>GetURI</a:t>
            </a:r>
            <a:r>
              <a:rPr lang="en-US" sz="1100" dirty="0" smtClean="0"/>
              <a:t>(Uri u)</a:t>
            </a:r>
          </a:p>
          <a:p>
            <a:pPr>
              <a:buNone/>
            </a:pPr>
            <a:r>
              <a:rPr lang="es-ES" sz="1100" dirty="0" smtClean="0"/>
              <a:t>        {</a:t>
            </a:r>
          </a:p>
          <a:p>
            <a:pPr>
              <a:buNone/>
            </a:pPr>
            <a:r>
              <a:rPr lang="es-ES" sz="1100" dirty="0" smtClean="0"/>
              <a:t>            </a:t>
            </a:r>
            <a:r>
              <a:rPr lang="es-ES" sz="1100" dirty="0" err="1" smtClean="0"/>
              <a:t>var</a:t>
            </a:r>
            <a:r>
              <a:rPr lang="es-ES" sz="1100" dirty="0" smtClean="0"/>
              <a:t> response = </a:t>
            </a:r>
            <a:r>
              <a:rPr lang="es-ES" sz="1100" dirty="0" err="1" smtClean="0"/>
              <a:t>string.Empty</a:t>
            </a:r>
            <a:r>
              <a:rPr lang="es-ES" sz="1100" dirty="0" smtClean="0"/>
              <a:t>;</a:t>
            </a:r>
          </a:p>
          <a:p>
            <a:pPr>
              <a:buNone/>
            </a:pPr>
            <a:r>
              <a:rPr lang="es-ES" sz="1100" dirty="0" smtClean="0"/>
              <a:t>            </a:t>
            </a:r>
            <a:r>
              <a:rPr lang="es-ES" sz="1100" dirty="0" err="1" smtClean="0"/>
              <a:t>using</a:t>
            </a:r>
            <a:r>
              <a:rPr lang="es-ES" sz="1100" dirty="0" smtClean="0"/>
              <a:t>(</a:t>
            </a:r>
            <a:r>
              <a:rPr lang="es-ES" sz="1100" dirty="0" err="1" smtClean="0"/>
              <a:t>var</a:t>
            </a:r>
            <a:r>
              <a:rPr lang="es-ES" sz="1100" dirty="0" smtClean="0"/>
              <a:t> </a:t>
            </a:r>
            <a:r>
              <a:rPr lang="es-ES" sz="1100" dirty="0" err="1" smtClean="0"/>
              <a:t>client</a:t>
            </a:r>
            <a:r>
              <a:rPr lang="es-ES" sz="1100" dirty="0" smtClean="0"/>
              <a:t> = new </a:t>
            </a:r>
            <a:r>
              <a:rPr lang="es-ES" sz="1100" dirty="0" err="1" smtClean="0"/>
              <a:t>HttpClient</a:t>
            </a:r>
            <a:r>
              <a:rPr lang="es-ES" sz="1100" dirty="0" smtClean="0"/>
              <a:t>())</a:t>
            </a:r>
          </a:p>
          <a:p>
            <a:pPr>
              <a:buNone/>
            </a:pPr>
            <a:r>
              <a:rPr lang="es-ES" sz="1100" dirty="0" smtClean="0"/>
              <a:t>            {</a:t>
            </a:r>
          </a:p>
          <a:p>
            <a:pPr>
              <a:buNone/>
            </a:pPr>
            <a:r>
              <a:rPr lang="es-ES" sz="1100" dirty="0" smtClean="0"/>
              <a:t>                </a:t>
            </a:r>
            <a:r>
              <a:rPr lang="es-ES" sz="1100" dirty="0" err="1" smtClean="0"/>
              <a:t>HttpResponseMessage</a:t>
            </a:r>
            <a:r>
              <a:rPr lang="es-ES" sz="1100" dirty="0" smtClean="0"/>
              <a:t> </a:t>
            </a:r>
            <a:r>
              <a:rPr lang="es-ES" sz="1100" dirty="0" err="1" smtClean="0"/>
              <a:t>result</a:t>
            </a:r>
            <a:r>
              <a:rPr lang="es-ES" sz="1100" dirty="0" smtClean="0"/>
              <a:t> = </a:t>
            </a:r>
            <a:r>
              <a:rPr lang="es-ES" sz="1100" dirty="0" err="1" smtClean="0"/>
              <a:t>await</a:t>
            </a:r>
            <a:r>
              <a:rPr lang="es-ES" sz="1100" dirty="0" smtClean="0"/>
              <a:t> </a:t>
            </a:r>
            <a:r>
              <a:rPr lang="es-ES" sz="1100" dirty="0" err="1" smtClean="0"/>
              <a:t>client.GetAsync</a:t>
            </a:r>
            <a:r>
              <a:rPr lang="es-ES" sz="1100" dirty="0" smtClean="0"/>
              <a:t>(u);</a:t>
            </a:r>
          </a:p>
          <a:p>
            <a:pPr>
              <a:buNone/>
            </a:pPr>
            <a:r>
              <a:rPr lang="es-ES" sz="1100" dirty="0" smtClean="0"/>
              <a:t>                </a:t>
            </a:r>
            <a:r>
              <a:rPr lang="es-ES" sz="1100" dirty="0" err="1" smtClean="0"/>
              <a:t>if</a:t>
            </a:r>
            <a:r>
              <a:rPr lang="es-ES" sz="1100" dirty="0" smtClean="0"/>
              <a:t>(</a:t>
            </a:r>
            <a:r>
              <a:rPr lang="es-ES" sz="1100" dirty="0" err="1" smtClean="0"/>
              <a:t>result.IsSuccessStatusCode</a:t>
            </a:r>
            <a:r>
              <a:rPr lang="es-ES" sz="1100" dirty="0" smtClean="0"/>
              <a:t>)</a:t>
            </a:r>
          </a:p>
          <a:p>
            <a:pPr>
              <a:buNone/>
            </a:pPr>
            <a:r>
              <a:rPr lang="es-ES" sz="1100" dirty="0" smtClean="0"/>
              <a:t>                {</a:t>
            </a:r>
          </a:p>
          <a:p>
            <a:pPr>
              <a:buNone/>
            </a:pPr>
            <a:r>
              <a:rPr lang="es-ES" sz="1100" dirty="0" smtClean="0"/>
              <a:t>                    response = </a:t>
            </a:r>
            <a:r>
              <a:rPr lang="es-ES" sz="1100" dirty="0" err="1" smtClean="0"/>
              <a:t>await</a:t>
            </a:r>
            <a:r>
              <a:rPr lang="es-ES" sz="1100" dirty="0" smtClean="0"/>
              <a:t> </a:t>
            </a:r>
            <a:r>
              <a:rPr lang="es-ES" sz="1100" dirty="0" err="1" smtClean="0"/>
              <a:t>result.Content.ReadAsStringAsync</a:t>
            </a:r>
            <a:r>
              <a:rPr lang="es-ES" sz="1100" dirty="0" smtClean="0"/>
              <a:t>();</a:t>
            </a:r>
          </a:p>
          <a:p>
            <a:pPr>
              <a:buNone/>
            </a:pPr>
            <a:r>
              <a:rPr lang="es-ES" sz="1100" dirty="0" smtClean="0"/>
              <a:t>                }</a:t>
            </a:r>
          </a:p>
          <a:p>
            <a:pPr>
              <a:buNone/>
            </a:pPr>
            <a:r>
              <a:rPr lang="es-ES" sz="1100" dirty="0" smtClean="0"/>
              <a:t>            }</a:t>
            </a:r>
          </a:p>
          <a:p>
            <a:pPr>
              <a:buNone/>
            </a:pPr>
            <a:r>
              <a:rPr lang="es-ES" sz="1100" dirty="0" smtClean="0"/>
              <a:t>            </a:t>
            </a:r>
            <a:r>
              <a:rPr lang="es-ES" sz="1100" dirty="0" err="1" smtClean="0"/>
              <a:t>return</a:t>
            </a:r>
            <a:r>
              <a:rPr lang="es-ES" sz="1100" dirty="0" smtClean="0"/>
              <a:t> response;</a:t>
            </a:r>
          </a:p>
          <a:p>
            <a:pPr>
              <a:buNone/>
            </a:pPr>
            <a:r>
              <a:rPr lang="es-ES" sz="1100" dirty="0" smtClean="0"/>
              <a:t>        }</a:t>
            </a:r>
          </a:p>
          <a:p>
            <a:pPr>
              <a:buNone/>
            </a:pPr>
            <a:r>
              <a:rPr lang="es-ES" sz="1100" dirty="0" smtClean="0"/>
              <a:t>    }</a:t>
            </a:r>
          </a:p>
          <a:p>
            <a:pPr>
              <a:buNone/>
            </a:pPr>
            <a:endParaRPr lang="es-ES" sz="1100" dirty="0" smtClean="0"/>
          </a:p>
          <a:p>
            <a:pPr>
              <a:buNone/>
            </a:pPr>
            <a:endParaRPr lang="es-ES" sz="11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960"/>
          </a:xfrm>
        </p:spPr>
        <p:txBody>
          <a:bodyPr/>
          <a:lstStyle/>
          <a:p>
            <a:pPr marL="742950" indent="-742950"/>
            <a:r>
              <a:rPr lang="es-ES" sz="4000" b="1" dirty="0" smtClean="0"/>
              <a:t>Cliente -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0" y="928670"/>
            <a:ext cx="9144000" cy="5786478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s-ES" sz="1800" b="1" dirty="0" smtClean="0"/>
              <a:t>Crear Clase Amigo, </a:t>
            </a:r>
            <a:r>
              <a:rPr lang="es-ES" sz="1800" b="1" dirty="0" err="1" smtClean="0"/>
              <a:t>idem</a:t>
            </a:r>
            <a:r>
              <a:rPr lang="es-ES" sz="1800" b="1" dirty="0" smtClean="0"/>
              <a:t> Servicio</a:t>
            </a:r>
          </a:p>
          <a:p>
            <a:pPr>
              <a:buNone/>
            </a:pPr>
            <a:endParaRPr lang="es-ES" sz="1100" b="1" dirty="0" smtClean="0"/>
          </a:p>
          <a:p>
            <a:pPr>
              <a:buNone/>
            </a:pPr>
            <a:endParaRPr lang="es-ES" sz="1100" b="1" dirty="0" smtClean="0"/>
          </a:p>
          <a:p>
            <a:pPr>
              <a:buNone/>
            </a:pPr>
            <a:r>
              <a:rPr lang="es-ES" sz="1600" b="1" dirty="0" err="1" smtClean="0"/>
              <a:t>void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VerAmigos</a:t>
            </a:r>
            <a:r>
              <a:rPr lang="es-ES" sz="1600" b="1" dirty="0" smtClean="0"/>
              <a:t>(</a:t>
            </a:r>
            <a:r>
              <a:rPr lang="es-ES" sz="1600" b="1" dirty="0" err="1" smtClean="0"/>
              <a:t>int</a:t>
            </a:r>
            <a:r>
              <a:rPr lang="es-ES" sz="1600" b="1" dirty="0" smtClean="0"/>
              <a:t> id)</a:t>
            </a:r>
          </a:p>
          <a:p>
            <a:pPr>
              <a:buNone/>
            </a:pPr>
            <a:r>
              <a:rPr lang="es-ES" sz="1600" b="1" dirty="0" smtClean="0"/>
              <a:t>        {</a:t>
            </a:r>
          </a:p>
          <a:p>
            <a:pPr>
              <a:buNone/>
            </a:pPr>
            <a:r>
              <a:rPr lang="es-ES" sz="1600" b="1" dirty="0" smtClean="0"/>
              <a:t>            </a:t>
            </a:r>
            <a:r>
              <a:rPr lang="es-ES" sz="1600" b="1" dirty="0" err="1" smtClean="0"/>
              <a:t>string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url</a:t>
            </a:r>
            <a:r>
              <a:rPr lang="es-ES" sz="1600" b="1" dirty="0" smtClean="0"/>
              <a:t>= "https://localhost:44312/api/amigos";</a:t>
            </a:r>
          </a:p>
          <a:p>
            <a:pPr>
              <a:buNone/>
            </a:pPr>
            <a:r>
              <a:rPr lang="es-ES" sz="1600" b="1" dirty="0" smtClean="0"/>
              <a:t>            </a:t>
            </a:r>
            <a:r>
              <a:rPr lang="es-ES" sz="1600" b="1" dirty="0" err="1" smtClean="0"/>
              <a:t>var</a:t>
            </a:r>
            <a:r>
              <a:rPr lang="es-ES" sz="1600" b="1" dirty="0" smtClean="0"/>
              <a:t> t = </a:t>
            </a:r>
            <a:r>
              <a:rPr lang="es-ES" sz="1600" b="1" dirty="0" err="1" smtClean="0"/>
              <a:t>Task.Run</a:t>
            </a:r>
            <a:r>
              <a:rPr lang="es-ES" sz="1600" b="1" dirty="0" smtClean="0"/>
              <a:t>(() =&gt; </a:t>
            </a:r>
            <a:r>
              <a:rPr lang="es-ES" sz="1600" b="1" dirty="0" err="1" smtClean="0"/>
              <a:t>GetURI</a:t>
            </a:r>
            <a:r>
              <a:rPr lang="es-ES" sz="1600" b="1" dirty="0" smtClean="0"/>
              <a:t>(new Uri(</a:t>
            </a:r>
            <a:r>
              <a:rPr lang="es-ES" sz="1600" b="1" dirty="0" err="1" smtClean="0"/>
              <a:t>url</a:t>
            </a:r>
            <a:r>
              <a:rPr lang="es-ES" sz="1600" b="1" dirty="0" smtClean="0"/>
              <a:t>)));</a:t>
            </a:r>
          </a:p>
          <a:p>
            <a:pPr>
              <a:buNone/>
            </a:pPr>
            <a:r>
              <a:rPr lang="es-ES" sz="1600" b="1" dirty="0" smtClean="0"/>
              <a:t>            </a:t>
            </a:r>
            <a:r>
              <a:rPr lang="es-ES" sz="1600" b="1" dirty="0" err="1" smtClean="0"/>
              <a:t>t.Wait</a:t>
            </a:r>
            <a:r>
              <a:rPr lang="es-ES" sz="1600" b="1" dirty="0" smtClean="0"/>
              <a:t>();</a:t>
            </a:r>
          </a:p>
          <a:p>
            <a:pPr>
              <a:buNone/>
            </a:pPr>
            <a:r>
              <a:rPr lang="es-ES" sz="1600" b="1" dirty="0" smtClean="0"/>
              <a:t>            </a:t>
            </a:r>
            <a:r>
              <a:rPr lang="es-ES" sz="1600" b="1" dirty="0" err="1" smtClean="0"/>
              <a:t>List</a:t>
            </a:r>
            <a:r>
              <a:rPr lang="es-ES" sz="1600" b="1" dirty="0" smtClean="0"/>
              <a:t>&lt;Amigo&gt; </a:t>
            </a:r>
            <a:r>
              <a:rPr lang="es-ES" sz="1600" b="1" dirty="0" err="1" smtClean="0"/>
              <a:t>friends</a:t>
            </a:r>
            <a:r>
              <a:rPr lang="es-ES" sz="1600" b="1" dirty="0" smtClean="0"/>
              <a:t> = </a:t>
            </a:r>
            <a:r>
              <a:rPr lang="es-ES" sz="1600" b="1" dirty="0" err="1" smtClean="0"/>
              <a:t>JsonConvert.DeserializeObject</a:t>
            </a:r>
            <a:r>
              <a:rPr lang="es-ES" sz="1600" b="1" dirty="0" smtClean="0"/>
              <a:t>&lt;</a:t>
            </a:r>
            <a:r>
              <a:rPr lang="es-ES" sz="1600" b="1" dirty="0" err="1" smtClean="0"/>
              <a:t>List</a:t>
            </a:r>
            <a:r>
              <a:rPr lang="es-ES" sz="1600" b="1" dirty="0" smtClean="0"/>
              <a:t>&lt;Amigo&gt;&gt;(</a:t>
            </a:r>
            <a:r>
              <a:rPr lang="es-ES" sz="1600" b="1" dirty="0" err="1" smtClean="0"/>
              <a:t>t.Result.ToString</a:t>
            </a:r>
            <a:r>
              <a:rPr lang="es-ES" sz="1600" b="1" dirty="0" smtClean="0"/>
              <a:t>());</a:t>
            </a:r>
          </a:p>
          <a:p>
            <a:pPr>
              <a:buNone/>
            </a:pPr>
            <a:r>
              <a:rPr lang="es-ES" sz="1600" b="1" dirty="0" smtClean="0"/>
              <a:t>            </a:t>
            </a:r>
            <a:r>
              <a:rPr lang="es-ES" sz="1600" b="1" dirty="0" err="1" smtClean="0"/>
              <a:t>if</a:t>
            </a:r>
            <a:r>
              <a:rPr lang="es-ES" sz="1600" b="1" dirty="0" smtClean="0"/>
              <a:t>(id!=0)</a:t>
            </a:r>
          </a:p>
          <a:p>
            <a:pPr>
              <a:buNone/>
            </a:pPr>
            <a:r>
              <a:rPr lang="es-ES" sz="1600" b="1" dirty="0" smtClean="0"/>
              <a:t>            {</a:t>
            </a:r>
          </a:p>
          <a:p>
            <a:pPr>
              <a:buNone/>
            </a:pPr>
            <a:r>
              <a:rPr lang="en-US" sz="1600" b="1" dirty="0" smtClean="0"/>
              <a:t>                friends = (from f in friends</a:t>
            </a:r>
          </a:p>
          <a:p>
            <a:pPr>
              <a:buNone/>
            </a:pPr>
            <a:r>
              <a:rPr lang="es-ES" sz="1600" b="1" dirty="0" smtClean="0"/>
              <a:t>                          </a:t>
            </a:r>
            <a:r>
              <a:rPr lang="es-ES" sz="1600" b="1" dirty="0" err="1" smtClean="0"/>
              <a:t>where</a:t>
            </a:r>
            <a:r>
              <a:rPr lang="es-ES" sz="1600" b="1" dirty="0" smtClean="0"/>
              <a:t> f.ID == id</a:t>
            </a:r>
          </a:p>
          <a:p>
            <a:pPr>
              <a:buNone/>
            </a:pPr>
            <a:r>
              <a:rPr lang="es-ES" sz="1600" b="1" dirty="0" smtClean="0"/>
              <a:t>                           </a:t>
            </a:r>
            <a:r>
              <a:rPr lang="es-ES" sz="1600" b="1" dirty="0" err="1" smtClean="0"/>
              <a:t>select</a:t>
            </a:r>
            <a:r>
              <a:rPr lang="es-ES" sz="1600" b="1" dirty="0" smtClean="0"/>
              <a:t> f).</a:t>
            </a:r>
            <a:r>
              <a:rPr lang="es-ES" sz="1600" b="1" dirty="0" err="1" smtClean="0"/>
              <a:t>ToList</a:t>
            </a:r>
            <a:r>
              <a:rPr lang="es-ES" sz="1600" b="1" dirty="0" smtClean="0"/>
              <a:t>();</a:t>
            </a:r>
          </a:p>
          <a:p>
            <a:pPr>
              <a:buNone/>
            </a:pPr>
            <a:r>
              <a:rPr lang="es-ES" sz="1600" b="1" dirty="0" smtClean="0"/>
              <a:t>            }</a:t>
            </a:r>
          </a:p>
          <a:p>
            <a:pPr>
              <a:buNone/>
            </a:pPr>
            <a:r>
              <a:rPr lang="es-ES" sz="1600" b="1" dirty="0" smtClean="0"/>
              <a:t>            GridView1.DataSource = </a:t>
            </a:r>
            <a:r>
              <a:rPr lang="es-ES" sz="1600" b="1" dirty="0" err="1" smtClean="0"/>
              <a:t>friends</a:t>
            </a:r>
            <a:r>
              <a:rPr lang="es-ES" sz="1600" b="1" dirty="0" smtClean="0"/>
              <a:t>;</a:t>
            </a:r>
          </a:p>
          <a:p>
            <a:pPr>
              <a:buNone/>
            </a:pPr>
            <a:r>
              <a:rPr lang="es-ES" sz="1600" b="1" dirty="0" smtClean="0"/>
              <a:t>            GridView1.DataBind();</a:t>
            </a:r>
          </a:p>
          <a:p>
            <a:pPr>
              <a:buNone/>
            </a:pPr>
            <a:endParaRPr lang="es-ES" sz="1600" b="1" dirty="0" smtClean="0"/>
          </a:p>
          <a:p>
            <a:pPr>
              <a:buNone/>
            </a:pPr>
            <a:r>
              <a:rPr lang="es-ES" sz="1600" b="1" dirty="0" smtClean="0"/>
              <a:t>        }</a:t>
            </a:r>
          </a:p>
          <a:p>
            <a:pPr>
              <a:buNone/>
            </a:pPr>
            <a:endParaRPr lang="es-ES" sz="11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960"/>
          </a:xfrm>
        </p:spPr>
        <p:txBody>
          <a:bodyPr/>
          <a:lstStyle/>
          <a:p>
            <a:pPr marL="742950" indent="-742950"/>
            <a:r>
              <a:rPr lang="es-ES" sz="4000" b="1" dirty="0" smtClean="0"/>
              <a:t>Cliente -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0" y="928670"/>
            <a:ext cx="9144000" cy="5786478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endParaRPr lang="es-ES" sz="2400" b="1" dirty="0" smtClean="0"/>
          </a:p>
          <a:p>
            <a:pPr>
              <a:buNone/>
            </a:pPr>
            <a:endParaRPr lang="es-ES" sz="2400" b="1" dirty="0" smtClean="0"/>
          </a:p>
          <a:p>
            <a:pPr>
              <a:buNone/>
            </a:pPr>
            <a:endParaRPr lang="es-ES" sz="2400" b="1" dirty="0" smtClean="0"/>
          </a:p>
          <a:p>
            <a:pPr>
              <a:buNone/>
            </a:pPr>
            <a:r>
              <a:rPr lang="es-ES" sz="2400" b="1" dirty="0" smtClean="0"/>
              <a:t>Agregar </a:t>
            </a:r>
            <a:r>
              <a:rPr lang="es-ES" sz="2400" b="1" dirty="0" err="1" smtClean="0"/>
              <a:t>TextBox</a:t>
            </a:r>
            <a:r>
              <a:rPr lang="es-ES" sz="2400" b="1" dirty="0" smtClean="0"/>
              <a:t>+ </a:t>
            </a:r>
            <a:r>
              <a:rPr lang="es-ES" sz="2400" b="1" dirty="0" err="1" smtClean="0"/>
              <a:t>boton</a:t>
            </a:r>
            <a:r>
              <a:rPr lang="es-ES" sz="2400" b="1" dirty="0" smtClean="0"/>
              <a:t> en </a:t>
            </a:r>
            <a:r>
              <a:rPr lang="es-ES" sz="2400" b="1" dirty="0" err="1" smtClean="0"/>
              <a:t>webForm</a:t>
            </a:r>
            <a:endParaRPr lang="es-ES" sz="2400" b="1" dirty="0" smtClean="0"/>
          </a:p>
          <a:p>
            <a:pPr>
              <a:buNone/>
            </a:pPr>
            <a:endParaRPr lang="es-ES" sz="2400" b="1" dirty="0" smtClean="0"/>
          </a:p>
          <a:p>
            <a:pPr>
              <a:buNone/>
            </a:pPr>
            <a:endParaRPr lang="es-ES" sz="2400" b="1" dirty="0" smtClean="0"/>
          </a:p>
          <a:p>
            <a:pPr>
              <a:buNone/>
            </a:pPr>
            <a:endParaRPr lang="es-ES" sz="2400" b="1" dirty="0" smtClean="0"/>
          </a:p>
          <a:p>
            <a:pPr>
              <a:buNone/>
            </a:pPr>
            <a:endParaRPr lang="es-ES" sz="2400" b="1" dirty="0" smtClean="0"/>
          </a:p>
          <a:p>
            <a:pPr>
              <a:buNone/>
            </a:pPr>
            <a:r>
              <a:rPr lang="es-ES" sz="2400" b="1" dirty="0" smtClean="0"/>
              <a:t>Ejecutar con diferentes ID</a:t>
            </a:r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960"/>
          </a:xfrm>
        </p:spPr>
        <p:txBody>
          <a:bodyPr/>
          <a:lstStyle/>
          <a:p>
            <a:pPr marL="742950" indent="-742950"/>
            <a:r>
              <a:rPr lang="es-ES" sz="4000" b="1" dirty="0" smtClean="0"/>
              <a:t>Laboratorio</a:t>
            </a:r>
            <a:endParaRPr lang="es-ES" sz="40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0" y="928670"/>
            <a:ext cx="9144000" cy="5786478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endParaRPr lang="es-ES" sz="2400" b="1" dirty="0" smtClean="0"/>
          </a:p>
          <a:p>
            <a:pPr>
              <a:buNone/>
            </a:pPr>
            <a:endParaRPr lang="es-ES" sz="2400" b="1" dirty="0" smtClean="0"/>
          </a:p>
          <a:p>
            <a:pPr>
              <a:buNone/>
            </a:pPr>
            <a:endParaRPr lang="es-ES" sz="2400" b="1" dirty="0" smtClean="0"/>
          </a:p>
          <a:p>
            <a:pPr>
              <a:buNone/>
            </a:pPr>
            <a:endParaRPr lang="es-ES" sz="2400" b="1" dirty="0" smtClean="0"/>
          </a:p>
          <a:p>
            <a:pPr>
              <a:buNone/>
            </a:pPr>
            <a:endParaRPr lang="es-ES" sz="2400" b="1" dirty="0" smtClean="0"/>
          </a:p>
          <a:p>
            <a:pPr>
              <a:buNone/>
            </a:pPr>
            <a:r>
              <a:rPr lang="es-ES" sz="2400" b="1" dirty="0" smtClean="0"/>
              <a:t>Mostrar en proyecto de consola la lista de amigos</a:t>
            </a:r>
          </a:p>
          <a:p>
            <a:pPr>
              <a:buNone/>
            </a:pPr>
            <a:endParaRPr lang="es-ES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960"/>
          </a:xfrm>
        </p:spPr>
        <p:txBody>
          <a:bodyPr/>
          <a:lstStyle/>
          <a:p>
            <a:pPr marL="742950" indent="-742950"/>
            <a:r>
              <a:rPr lang="es-ES" sz="4800" b="1" dirty="0" smtClean="0"/>
              <a:t>Ejemplo Web api </a:t>
            </a:r>
            <a:r>
              <a:rPr lang="es-ES" sz="4800" b="1" dirty="0" err="1" smtClean="0"/>
              <a:t>Core</a:t>
            </a:r>
            <a:endParaRPr lang="es-ES" sz="48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0" y="1143000"/>
            <a:ext cx="9144000" cy="5257800"/>
          </a:xfrm>
          <a:prstGeom prst="rect">
            <a:avLst/>
          </a:prstGeom>
        </p:spPr>
        <p:txBody>
          <a:bodyPr/>
          <a:lstStyle/>
          <a:p>
            <a:pPr marL="742950" indent="-742950">
              <a:buNone/>
            </a:pPr>
            <a:r>
              <a:rPr lang="es-AR" sz="1800" b="1" dirty="0" smtClean="0"/>
              <a:t>Explicar carpetas y archivos generados.</a:t>
            </a:r>
          </a:p>
          <a:p>
            <a:pPr marL="742950" indent="-742950">
              <a:buNone/>
            </a:pPr>
            <a:r>
              <a:rPr lang="es-AR" sz="1800" b="1" dirty="0" smtClean="0"/>
              <a:t>Ver Controlador Default:</a:t>
            </a:r>
          </a:p>
          <a:p>
            <a:pPr marL="742950" indent="-742950">
              <a:buNone/>
            </a:pPr>
            <a:endParaRPr lang="es-AR" sz="1800" b="1" dirty="0" smtClean="0"/>
          </a:p>
          <a:p>
            <a:pPr marL="742950" indent="-742950">
              <a:buNone/>
            </a:pPr>
            <a:r>
              <a:rPr lang="es-AR" sz="1800" b="1" dirty="0" err="1" smtClean="0"/>
              <a:t>ValuesController</a:t>
            </a:r>
            <a:endParaRPr lang="es-AR" sz="1800" b="1" dirty="0" smtClean="0"/>
          </a:p>
          <a:p>
            <a:pPr marL="742950" indent="-742950">
              <a:buNone/>
            </a:pPr>
            <a:r>
              <a:rPr lang="es-AR" sz="1800" b="1" dirty="0" err="1" smtClean="0"/>
              <a:t>Ej</a:t>
            </a:r>
            <a:r>
              <a:rPr lang="es-AR" sz="1800" b="1" dirty="0" smtClean="0"/>
              <a:t>: Reglas de ruteo:</a:t>
            </a:r>
          </a:p>
          <a:p>
            <a:pPr>
              <a:buNone/>
            </a:pPr>
            <a:r>
              <a:rPr lang="es-ES" sz="1800" dirty="0" smtClean="0">
                <a:solidFill>
                  <a:srgbClr val="FF0000"/>
                </a:solidFill>
              </a:rPr>
              <a:t> [</a:t>
            </a:r>
            <a:r>
              <a:rPr lang="es-ES" sz="1800" dirty="0" err="1" smtClean="0">
                <a:solidFill>
                  <a:srgbClr val="FF0000"/>
                </a:solidFill>
              </a:rPr>
              <a:t>Route</a:t>
            </a:r>
            <a:r>
              <a:rPr lang="es-ES" sz="1800" dirty="0" smtClean="0">
                <a:solidFill>
                  <a:srgbClr val="FF0000"/>
                </a:solidFill>
              </a:rPr>
              <a:t>("api/[</a:t>
            </a:r>
            <a:r>
              <a:rPr lang="es-ES" sz="1800" dirty="0" err="1" smtClean="0">
                <a:solidFill>
                  <a:srgbClr val="FF0000"/>
                </a:solidFill>
              </a:rPr>
              <a:t>controller</a:t>
            </a:r>
            <a:r>
              <a:rPr lang="es-ES" sz="1800" dirty="0" smtClean="0">
                <a:solidFill>
                  <a:srgbClr val="FF0000"/>
                </a:solidFill>
              </a:rPr>
              <a:t>]")]</a:t>
            </a:r>
          </a:p>
          <a:p>
            <a:pPr>
              <a:buNone/>
            </a:pPr>
            <a:r>
              <a:rPr lang="es-ES" sz="1800" dirty="0" smtClean="0">
                <a:solidFill>
                  <a:srgbClr val="FF0000"/>
                </a:solidFill>
              </a:rPr>
              <a:t>    [</a:t>
            </a:r>
            <a:r>
              <a:rPr lang="es-ES" sz="1800" dirty="0" err="1" smtClean="0">
                <a:solidFill>
                  <a:srgbClr val="FF0000"/>
                </a:solidFill>
              </a:rPr>
              <a:t>ApiController</a:t>
            </a:r>
            <a:r>
              <a:rPr lang="es-ES" sz="1800" dirty="0" smtClean="0">
                <a:solidFill>
                  <a:srgbClr val="FF0000"/>
                </a:solidFill>
              </a:rPr>
              <a:t>]</a:t>
            </a:r>
          </a:p>
          <a:p>
            <a:pPr>
              <a:buNone/>
            </a:pPr>
            <a:r>
              <a:rPr lang="es-ES" sz="1800" dirty="0" smtClean="0"/>
              <a:t>    </a:t>
            </a:r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class</a:t>
            </a:r>
            <a:r>
              <a:rPr lang="es-ES" sz="1800" dirty="0" smtClean="0"/>
              <a:t> </a:t>
            </a:r>
            <a:r>
              <a:rPr lang="es-ES" sz="1800" dirty="0" err="1" smtClean="0"/>
              <a:t>ValuesController:ControllerBase</a:t>
            </a:r>
            <a:endParaRPr lang="es-ES" sz="1800" dirty="0" smtClean="0"/>
          </a:p>
          <a:p>
            <a:pPr>
              <a:buNone/>
            </a:pPr>
            <a:r>
              <a:rPr lang="es-ES" sz="1800" dirty="0" smtClean="0"/>
              <a:t>    {</a:t>
            </a:r>
          </a:p>
          <a:p>
            <a:pPr>
              <a:buNone/>
            </a:pPr>
            <a:r>
              <a:rPr lang="es-ES" sz="1800" dirty="0" smtClean="0"/>
              <a:t>        // GET api/</a:t>
            </a:r>
            <a:r>
              <a:rPr lang="es-ES" sz="1800" dirty="0" err="1" smtClean="0"/>
              <a:t>values</a:t>
            </a:r>
            <a:endParaRPr lang="es-ES" sz="1800" dirty="0" smtClean="0"/>
          </a:p>
          <a:p>
            <a:pPr>
              <a:buNone/>
            </a:pPr>
            <a:r>
              <a:rPr lang="es-ES" sz="1800" dirty="0" smtClean="0">
                <a:solidFill>
                  <a:srgbClr val="FF0000"/>
                </a:solidFill>
              </a:rPr>
              <a:t>        [</a:t>
            </a:r>
            <a:r>
              <a:rPr lang="es-ES" sz="1800" dirty="0" err="1" smtClean="0">
                <a:solidFill>
                  <a:srgbClr val="FF0000"/>
                </a:solidFill>
              </a:rPr>
              <a:t>HttpGet</a:t>
            </a:r>
            <a:r>
              <a:rPr lang="es-ES" sz="1800" dirty="0" smtClean="0">
                <a:solidFill>
                  <a:srgbClr val="FF0000"/>
                </a:solidFill>
              </a:rPr>
              <a:t>]</a:t>
            </a:r>
          </a:p>
          <a:p>
            <a:pPr>
              <a:buNone/>
            </a:pPr>
            <a:r>
              <a:rPr lang="es-ES" sz="1800" dirty="0" smtClean="0"/>
              <a:t>        </a:t>
            </a:r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ActionResult</a:t>
            </a:r>
            <a:r>
              <a:rPr lang="es-ES" sz="1800" dirty="0" smtClean="0"/>
              <a:t>&lt;</a:t>
            </a:r>
            <a:r>
              <a:rPr lang="es-ES" sz="1800" dirty="0" err="1" smtClean="0"/>
              <a:t>IEnumerable</a:t>
            </a:r>
            <a:r>
              <a:rPr lang="es-ES" sz="1800" dirty="0" smtClean="0"/>
              <a:t>&lt;</a:t>
            </a:r>
            <a:r>
              <a:rPr lang="es-ES" sz="1800" dirty="0" err="1" smtClean="0"/>
              <a:t>string</a:t>
            </a:r>
            <a:r>
              <a:rPr lang="es-ES" sz="1800" dirty="0" smtClean="0"/>
              <a:t>&gt;&gt; </a:t>
            </a:r>
            <a:r>
              <a:rPr lang="es-ES" sz="1800" dirty="0" err="1" smtClean="0"/>
              <a:t>Get</a:t>
            </a:r>
            <a:r>
              <a:rPr lang="es-ES" sz="1800" dirty="0" smtClean="0"/>
              <a:t>()</a:t>
            </a:r>
          </a:p>
          <a:p>
            <a:pPr>
              <a:buNone/>
            </a:pPr>
            <a:r>
              <a:rPr lang="es-ES" sz="1800" dirty="0" smtClean="0"/>
              <a:t>        {</a:t>
            </a:r>
          </a:p>
          <a:p>
            <a:pPr>
              <a:buNone/>
            </a:pPr>
            <a:r>
              <a:rPr lang="en-US" sz="1800" dirty="0" smtClean="0"/>
              <a:t>            return new string[] { "value1","value2" };</a:t>
            </a:r>
          </a:p>
          <a:p>
            <a:pPr>
              <a:buNone/>
            </a:pPr>
            <a:r>
              <a:rPr lang="es-ES" sz="1800" dirty="0" smtClean="0"/>
              <a:t>        }</a:t>
            </a:r>
            <a:endParaRPr lang="es-AR" sz="1800" b="1" dirty="0" smtClean="0"/>
          </a:p>
          <a:p>
            <a:pPr marL="742950" indent="-742950">
              <a:buNone/>
            </a:pPr>
            <a:endParaRPr lang="es-AR" sz="1800" b="1" dirty="0" smtClean="0"/>
          </a:p>
          <a:p>
            <a:pPr marL="742950" indent="-742950">
              <a:buNone/>
            </a:pPr>
            <a:endParaRPr lang="es-AR" sz="1800" b="1" dirty="0" smtClean="0"/>
          </a:p>
          <a:p>
            <a:pPr marL="742950" indent="-742950">
              <a:buFont typeface="+mj-lt"/>
              <a:buAutoNum type="arabicPeriod"/>
            </a:pPr>
            <a:endParaRPr lang="es-E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960"/>
          </a:xfrm>
        </p:spPr>
        <p:txBody>
          <a:bodyPr/>
          <a:lstStyle/>
          <a:p>
            <a:pPr marL="742950" indent="-742950"/>
            <a:r>
              <a:rPr lang="es-ES" sz="4800" b="1" dirty="0" smtClean="0"/>
              <a:t>Ejemplo Web api </a:t>
            </a:r>
            <a:r>
              <a:rPr lang="es-ES" sz="4800" b="1" dirty="0" err="1" smtClean="0"/>
              <a:t>Core</a:t>
            </a:r>
            <a:endParaRPr lang="es-ES" sz="48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0" y="1143000"/>
            <a:ext cx="9144000" cy="5257800"/>
          </a:xfrm>
          <a:prstGeom prst="rect">
            <a:avLst/>
          </a:prstGeom>
        </p:spPr>
        <p:txBody>
          <a:bodyPr/>
          <a:lstStyle/>
          <a:p>
            <a:pPr marL="742950" indent="-742950">
              <a:buNone/>
            </a:pPr>
            <a:r>
              <a:rPr lang="es-AR" sz="3200" b="1" dirty="0" err="1" smtClean="0"/>
              <a:t>Eejcutar</a:t>
            </a:r>
            <a:r>
              <a:rPr lang="es-AR" sz="3200" b="1" dirty="0" smtClean="0"/>
              <a:t>,</a:t>
            </a:r>
          </a:p>
          <a:p>
            <a:pPr marL="742950" indent="-742950">
              <a:buNone/>
            </a:pPr>
            <a:r>
              <a:rPr lang="es-AR" sz="3200" b="1" dirty="0" smtClean="0"/>
              <a:t>Resultado</a:t>
            </a:r>
          </a:p>
          <a:p>
            <a:pPr marL="742950" indent="-742950">
              <a:buNone/>
            </a:pPr>
            <a:endParaRPr lang="es-AR" sz="1200" b="1" dirty="0" smtClean="0"/>
          </a:p>
          <a:p>
            <a:pPr marL="742950" indent="-742950">
              <a:buFont typeface="+mj-lt"/>
              <a:buAutoNum type="arabicPeriod"/>
            </a:pPr>
            <a:endParaRPr lang="es-ES" sz="3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3000372"/>
            <a:ext cx="5795989" cy="2183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960"/>
          </a:xfrm>
        </p:spPr>
        <p:txBody>
          <a:bodyPr/>
          <a:lstStyle/>
          <a:p>
            <a:pPr marL="742950" indent="-742950"/>
            <a:r>
              <a:rPr lang="es-ES" sz="4800" b="1" dirty="0" smtClean="0"/>
              <a:t>Ejemplo Web api </a:t>
            </a:r>
            <a:r>
              <a:rPr lang="es-ES" sz="4800" b="1" dirty="0" err="1" smtClean="0"/>
              <a:t>Core</a:t>
            </a:r>
            <a:endParaRPr lang="es-ES" sz="48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0" y="1143000"/>
            <a:ext cx="9144000" cy="5257800"/>
          </a:xfrm>
          <a:prstGeom prst="rect">
            <a:avLst/>
          </a:prstGeom>
        </p:spPr>
        <p:txBody>
          <a:bodyPr/>
          <a:lstStyle/>
          <a:p>
            <a:pPr marL="742950" indent="-742950">
              <a:buNone/>
            </a:pPr>
            <a:r>
              <a:rPr lang="es-AR" sz="3200" b="1" dirty="0" smtClean="0"/>
              <a:t>Ejecutar con valor</a:t>
            </a:r>
          </a:p>
          <a:p>
            <a:pPr marL="742950" indent="-742950">
              <a:buNone/>
            </a:pPr>
            <a:endParaRPr lang="es-AR" sz="1200" b="1" dirty="0" smtClean="0"/>
          </a:p>
          <a:p>
            <a:pPr marL="742950" indent="-742950">
              <a:buFont typeface="+mj-lt"/>
              <a:buAutoNum type="arabicPeriod"/>
            </a:pPr>
            <a:endParaRPr lang="es-ES" sz="32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2662238"/>
            <a:ext cx="4738709" cy="209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960"/>
          </a:xfrm>
        </p:spPr>
        <p:txBody>
          <a:bodyPr/>
          <a:lstStyle/>
          <a:p>
            <a:pPr marL="742950" indent="-742950"/>
            <a:r>
              <a:rPr lang="es-ES" sz="4800" b="1" dirty="0" smtClean="0"/>
              <a:t>Ejemplo Web api </a:t>
            </a:r>
            <a:r>
              <a:rPr lang="es-ES" sz="4800" b="1" dirty="0" err="1" smtClean="0"/>
              <a:t>Core</a:t>
            </a:r>
            <a:endParaRPr lang="es-ES" sz="48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0" y="1143000"/>
            <a:ext cx="9144000" cy="5257800"/>
          </a:xfrm>
          <a:prstGeom prst="rect">
            <a:avLst/>
          </a:prstGeom>
        </p:spPr>
        <p:txBody>
          <a:bodyPr/>
          <a:lstStyle/>
          <a:p>
            <a:pPr marL="742950" indent="-742950">
              <a:buAutoNum type="arabicPeriod"/>
            </a:pPr>
            <a:r>
              <a:rPr lang="es-AR" sz="2000" b="1" dirty="0" smtClean="0"/>
              <a:t>Crear Carpeta </a:t>
            </a:r>
            <a:r>
              <a:rPr lang="es-AR" sz="2000" b="1" dirty="0" err="1" smtClean="0"/>
              <a:t>Models</a:t>
            </a:r>
            <a:endParaRPr lang="es-AR" sz="2000" b="1" dirty="0" smtClean="0"/>
          </a:p>
          <a:p>
            <a:pPr marL="742950" indent="-742950">
              <a:buAutoNum type="arabicPeriod"/>
            </a:pPr>
            <a:r>
              <a:rPr lang="es-AR" sz="2000" b="1" dirty="0" smtClean="0"/>
              <a:t>Crear Clase Amigo</a:t>
            </a:r>
          </a:p>
          <a:p>
            <a:pPr>
              <a:buNone/>
            </a:pPr>
            <a:endParaRPr lang="es-ES" sz="2000" b="1" dirty="0" smtClean="0"/>
          </a:p>
          <a:p>
            <a:pPr>
              <a:buNone/>
            </a:pPr>
            <a:r>
              <a:rPr lang="es-ES" sz="2000" b="1" dirty="0" err="1" smtClean="0"/>
              <a:t>namespace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webApi_Amigos.Models</a:t>
            </a:r>
            <a:endParaRPr lang="es-ES" sz="2000" b="1" dirty="0" smtClean="0"/>
          </a:p>
          <a:p>
            <a:pPr>
              <a:buNone/>
            </a:pPr>
            <a:r>
              <a:rPr lang="es-ES" sz="2000" b="1" dirty="0" smtClean="0"/>
              <a:t>{</a:t>
            </a:r>
          </a:p>
          <a:p>
            <a:pPr>
              <a:buNone/>
            </a:pPr>
            <a:r>
              <a:rPr lang="es-ES" sz="2000" b="1" dirty="0" smtClean="0"/>
              <a:t>    </a:t>
            </a:r>
            <a:r>
              <a:rPr lang="es-ES" sz="2000" b="1" dirty="0" err="1" smtClean="0"/>
              <a:t>public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class</a:t>
            </a:r>
            <a:r>
              <a:rPr lang="es-ES" sz="2000" b="1" dirty="0" smtClean="0"/>
              <a:t> Amigo</a:t>
            </a:r>
          </a:p>
          <a:p>
            <a:pPr>
              <a:buNone/>
            </a:pPr>
            <a:r>
              <a:rPr lang="es-ES" sz="2000" b="1" dirty="0" smtClean="0"/>
              <a:t>    {</a:t>
            </a:r>
          </a:p>
          <a:p>
            <a:pPr>
              <a:buNone/>
            </a:pPr>
            <a:r>
              <a:rPr lang="en-US" sz="2000" b="1" dirty="0" smtClean="0"/>
              <a:t>        public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ID { get; set; }</a:t>
            </a:r>
          </a:p>
          <a:p>
            <a:pPr>
              <a:buNone/>
            </a:pPr>
            <a:r>
              <a:rPr lang="en-US" sz="2000" b="1" dirty="0" smtClean="0"/>
              <a:t>        public string </a:t>
            </a:r>
            <a:r>
              <a:rPr lang="en-US" sz="2000" b="1" dirty="0" err="1" smtClean="0"/>
              <a:t>Apellido</a:t>
            </a:r>
            <a:r>
              <a:rPr lang="en-US" sz="2000" b="1" dirty="0" smtClean="0"/>
              <a:t> { get; set; }</a:t>
            </a:r>
          </a:p>
          <a:p>
            <a:pPr>
              <a:buNone/>
            </a:pPr>
            <a:r>
              <a:rPr lang="en-US" sz="2000" b="1" dirty="0" smtClean="0"/>
              <a:t>        public string </a:t>
            </a:r>
            <a:r>
              <a:rPr lang="en-US" sz="2000" b="1" dirty="0" err="1" smtClean="0"/>
              <a:t>Nombre</a:t>
            </a:r>
            <a:r>
              <a:rPr lang="en-US" sz="2000" b="1" dirty="0" smtClean="0"/>
              <a:t> { get; set; }</a:t>
            </a:r>
          </a:p>
          <a:p>
            <a:pPr>
              <a:buNone/>
            </a:pPr>
            <a:r>
              <a:rPr lang="es-ES" sz="2000" b="1" dirty="0" smtClean="0"/>
              <a:t>    }</a:t>
            </a:r>
          </a:p>
          <a:p>
            <a:pPr>
              <a:buNone/>
            </a:pPr>
            <a:r>
              <a:rPr lang="es-ES" sz="2000" b="1" dirty="0" smtClean="0"/>
              <a:t>}</a:t>
            </a:r>
            <a:endParaRPr lang="es-AR" sz="2000" b="1" dirty="0" smtClean="0"/>
          </a:p>
          <a:p>
            <a:pPr marL="742950" indent="-742950">
              <a:buNone/>
            </a:pPr>
            <a:endParaRPr lang="es-AR" sz="2000" b="1" dirty="0" smtClean="0"/>
          </a:p>
          <a:p>
            <a:pPr marL="742950" indent="-742950">
              <a:buFont typeface="+mj-lt"/>
              <a:buAutoNum type="arabicPeriod"/>
            </a:pP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960"/>
          </a:xfrm>
        </p:spPr>
        <p:txBody>
          <a:bodyPr/>
          <a:lstStyle/>
          <a:p>
            <a:pPr marL="742950" indent="-742950"/>
            <a:r>
              <a:rPr lang="es-ES" sz="4000" b="1" dirty="0" smtClean="0"/>
              <a:t>Instalar </a:t>
            </a:r>
            <a:r>
              <a:rPr lang="es-ES" sz="4000" b="1" dirty="0" err="1" smtClean="0"/>
              <a:t>EntityFrameworkCore</a:t>
            </a:r>
            <a:endParaRPr lang="es-ES" sz="40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0" y="1143000"/>
            <a:ext cx="9144000" cy="5257800"/>
          </a:xfrm>
          <a:prstGeom prst="rect">
            <a:avLst/>
          </a:prstGeom>
        </p:spPr>
        <p:txBody>
          <a:bodyPr/>
          <a:lstStyle/>
          <a:p>
            <a:pPr marL="742950" indent="-742950">
              <a:buNone/>
            </a:pPr>
            <a:endParaRPr lang="es-AR" sz="2000" b="1" dirty="0" smtClean="0"/>
          </a:p>
          <a:p>
            <a:pPr marL="742950" indent="-742950">
              <a:buNone/>
            </a:pPr>
            <a:endParaRPr lang="es-AR" sz="2000" b="1" dirty="0" smtClean="0"/>
          </a:p>
          <a:p>
            <a:pPr marL="742950" indent="-742950">
              <a:buNone/>
            </a:pPr>
            <a:endParaRPr lang="es-E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643182"/>
            <a:ext cx="785814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960"/>
          </a:xfrm>
        </p:spPr>
        <p:txBody>
          <a:bodyPr/>
          <a:lstStyle/>
          <a:p>
            <a:pPr marL="742950" indent="-742950"/>
            <a:r>
              <a:rPr lang="es-ES" sz="4000" b="1" dirty="0" smtClean="0"/>
              <a:t>Usar </a:t>
            </a:r>
            <a:r>
              <a:rPr lang="es-ES" sz="4000" b="1" dirty="0" err="1" smtClean="0"/>
              <a:t>EntityFrameworkCore</a:t>
            </a:r>
            <a:endParaRPr lang="es-ES" sz="40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0" y="1143000"/>
            <a:ext cx="9144000" cy="5257800"/>
          </a:xfrm>
          <a:prstGeom prst="rect">
            <a:avLst/>
          </a:prstGeom>
        </p:spPr>
        <p:txBody>
          <a:bodyPr/>
          <a:lstStyle/>
          <a:p>
            <a:pPr marL="742950" indent="-742950">
              <a:buNone/>
            </a:pPr>
            <a:r>
              <a:rPr lang="es-AR" sz="2000" b="1" dirty="0" smtClean="0"/>
              <a:t>Crear contexto:</a:t>
            </a:r>
          </a:p>
          <a:p>
            <a:pPr>
              <a:buNone/>
            </a:pPr>
            <a:r>
              <a:rPr lang="es-ES" sz="2000" dirty="0" err="1" smtClean="0">
                <a:solidFill>
                  <a:srgbClr val="FF0000"/>
                </a:solidFill>
              </a:rPr>
              <a:t>using</a:t>
            </a:r>
            <a:r>
              <a:rPr lang="es-ES" sz="2000" dirty="0" smtClean="0">
                <a:solidFill>
                  <a:srgbClr val="FF0000"/>
                </a:solidFill>
              </a:rPr>
              <a:t> </a:t>
            </a:r>
            <a:r>
              <a:rPr lang="es-ES" sz="2000" dirty="0" err="1" smtClean="0">
                <a:solidFill>
                  <a:srgbClr val="FF0000"/>
                </a:solidFill>
              </a:rPr>
              <a:t>Microsoft.EntityFrameworkCore</a:t>
            </a:r>
            <a:r>
              <a:rPr lang="es-ES" sz="2000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s-ES" sz="2000" dirty="0" err="1" smtClean="0"/>
              <a:t>using</a:t>
            </a:r>
            <a:r>
              <a:rPr lang="es-ES" sz="2000" dirty="0" smtClean="0"/>
              <a:t> </a:t>
            </a:r>
            <a:r>
              <a:rPr lang="es-ES" sz="2000" dirty="0" err="1" smtClean="0"/>
              <a:t>System</a:t>
            </a:r>
            <a:r>
              <a:rPr lang="es-ES" sz="2000" dirty="0" smtClean="0"/>
              <a:t>;</a:t>
            </a:r>
          </a:p>
          <a:p>
            <a:pPr>
              <a:buNone/>
            </a:pPr>
            <a:r>
              <a:rPr lang="es-ES" sz="2000" dirty="0" err="1" smtClean="0"/>
              <a:t>using</a:t>
            </a:r>
            <a:r>
              <a:rPr lang="es-ES" sz="2000" dirty="0" smtClean="0"/>
              <a:t> </a:t>
            </a:r>
            <a:r>
              <a:rPr lang="es-ES" sz="2000" dirty="0" err="1" smtClean="0"/>
              <a:t>System.Collections.Generic</a:t>
            </a:r>
            <a:r>
              <a:rPr lang="es-ES" sz="2000" dirty="0" smtClean="0"/>
              <a:t>;</a:t>
            </a:r>
          </a:p>
          <a:p>
            <a:pPr>
              <a:buNone/>
            </a:pPr>
            <a:r>
              <a:rPr lang="es-ES" sz="2000" dirty="0" err="1" smtClean="0"/>
              <a:t>using</a:t>
            </a:r>
            <a:r>
              <a:rPr lang="es-ES" sz="2000" dirty="0" smtClean="0"/>
              <a:t> </a:t>
            </a:r>
            <a:r>
              <a:rPr lang="es-ES" sz="2000" dirty="0" err="1" smtClean="0"/>
              <a:t>System.Linq</a:t>
            </a:r>
            <a:r>
              <a:rPr lang="es-ES" sz="2000" dirty="0" smtClean="0"/>
              <a:t>;</a:t>
            </a:r>
          </a:p>
          <a:p>
            <a:pPr>
              <a:buNone/>
            </a:pPr>
            <a:r>
              <a:rPr lang="es-ES" sz="2000" dirty="0" err="1" smtClean="0"/>
              <a:t>using</a:t>
            </a:r>
            <a:r>
              <a:rPr lang="es-ES" sz="2000" dirty="0" smtClean="0"/>
              <a:t> </a:t>
            </a:r>
            <a:r>
              <a:rPr lang="es-ES" sz="2000" dirty="0" err="1" smtClean="0"/>
              <a:t>System.Threading.Tasks</a:t>
            </a:r>
            <a:r>
              <a:rPr lang="es-ES" sz="2000" dirty="0" smtClean="0"/>
              <a:t>;</a:t>
            </a:r>
          </a:p>
          <a:p>
            <a:pPr>
              <a:buNone/>
            </a:pPr>
            <a:endParaRPr lang="es-ES" sz="2000" dirty="0" smtClean="0"/>
          </a:p>
          <a:p>
            <a:pPr>
              <a:buNone/>
            </a:pPr>
            <a:r>
              <a:rPr lang="es-ES" sz="2000" dirty="0" err="1" smtClean="0"/>
              <a:t>namespace</a:t>
            </a:r>
            <a:r>
              <a:rPr lang="es-ES" sz="2000" dirty="0" smtClean="0"/>
              <a:t> </a:t>
            </a:r>
            <a:r>
              <a:rPr lang="es-ES" sz="2000" dirty="0" err="1" smtClean="0"/>
              <a:t>webApi_Amigos.Models</a:t>
            </a:r>
            <a:endParaRPr lang="es-ES" sz="2000" dirty="0" smtClean="0"/>
          </a:p>
          <a:p>
            <a:pPr>
              <a:buNone/>
            </a:pPr>
            <a:r>
              <a:rPr lang="es-ES" sz="2000" dirty="0" smtClean="0"/>
              <a:t>{</a:t>
            </a:r>
          </a:p>
          <a:p>
            <a:pPr>
              <a:buNone/>
            </a:pPr>
            <a:r>
              <a:rPr lang="es-ES" sz="2000" dirty="0" smtClean="0"/>
              <a:t>    </a:t>
            </a:r>
            <a:r>
              <a:rPr lang="es-ES" sz="2000" dirty="0" err="1" smtClean="0"/>
              <a:t>public</a:t>
            </a:r>
            <a:r>
              <a:rPr lang="es-ES" sz="2000" dirty="0" smtClean="0"/>
              <a:t> </a:t>
            </a:r>
            <a:r>
              <a:rPr lang="es-ES" sz="2000" dirty="0" err="1" smtClean="0"/>
              <a:t>class</a:t>
            </a:r>
            <a:r>
              <a:rPr lang="es-ES" sz="2000" dirty="0" smtClean="0"/>
              <a:t> </a:t>
            </a:r>
            <a:r>
              <a:rPr lang="es-ES" sz="2000" dirty="0" err="1" smtClean="0"/>
              <a:t>ApplicationDBContext:</a:t>
            </a:r>
            <a:r>
              <a:rPr lang="es-ES" sz="2000" dirty="0" err="1" smtClean="0">
                <a:solidFill>
                  <a:srgbClr val="FF0000"/>
                </a:solidFill>
              </a:rPr>
              <a:t>DbContext</a:t>
            </a:r>
            <a:endParaRPr lang="es-ES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s-ES" sz="2000" dirty="0" smtClean="0"/>
              <a:t>    {</a:t>
            </a:r>
          </a:p>
          <a:p>
            <a:pPr>
              <a:buNone/>
            </a:pPr>
            <a:endParaRPr lang="es-ES" sz="2000" dirty="0" smtClean="0"/>
          </a:p>
          <a:p>
            <a:pPr>
              <a:buNone/>
            </a:pPr>
            <a:r>
              <a:rPr lang="es-ES" sz="2000" dirty="0" smtClean="0"/>
              <a:t>    }</a:t>
            </a:r>
          </a:p>
          <a:p>
            <a:pPr>
              <a:buNone/>
            </a:pPr>
            <a:r>
              <a:rPr lang="es-ES" sz="2000" dirty="0" smtClean="0"/>
              <a:t>}</a:t>
            </a:r>
            <a:endParaRPr lang="es-AR" sz="2000" b="1" dirty="0" smtClean="0"/>
          </a:p>
          <a:p>
            <a:pPr marL="742950" indent="-742950">
              <a:buNone/>
            </a:pPr>
            <a:endParaRPr lang="es-AR" sz="2000" b="1" dirty="0" smtClean="0"/>
          </a:p>
          <a:p>
            <a:pPr marL="742950" indent="-742950">
              <a:buNone/>
            </a:pPr>
            <a:endParaRPr lang="es-AR" sz="2000" b="1" dirty="0" smtClean="0"/>
          </a:p>
          <a:p>
            <a:pPr marL="742950" indent="-742950">
              <a:buNone/>
            </a:pP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960"/>
          </a:xfrm>
        </p:spPr>
        <p:txBody>
          <a:bodyPr/>
          <a:lstStyle/>
          <a:p>
            <a:pPr marL="742950" indent="-742950"/>
            <a:r>
              <a:rPr lang="es-ES" sz="4000" b="1" dirty="0" smtClean="0"/>
              <a:t>Usar </a:t>
            </a:r>
            <a:r>
              <a:rPr lang="es-ES" sz="4000" b="1" dirty="0" err="1" smtClean="0"/>
              <a:t>EntityFramework</a:t>
            </a:r>
            <a:r>
              <a:rPr lang="es-ES" sz="4000" b="1" dirty="0" smtClean="0"/>
              <a:t> para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0" y="1143000"/>
            <a:ext cx="9144000" cy="5257800"/>
          </a:xfrm>
          <a:prstGeom prst="rect">
            <a:avLst/>
          </a:prstGeom>
        </p:spPr>
        <p:txBody>
          <a:bodyPr/>
          <a:lstStyle/>
          <a:p>
            <a:pPr marL="742950" indent="-742950">
              <a:buNone/>
            </a:pPr>
            <a:r>
              <a:rPr lang="es-AR" sz="2000" b="1" dirty="0" smtClean="0"/>
              <a:t>Crear contexto:</a:t>
            </a:r>
          </a:p>
          <a:p>
            <a:pPr>
              <a:buNone/>
            </a:pPr>
            <a:r>
              <a:rPr lang="es-ES" sz="2000" dirty="0" err="1" smtClean="0"/>
              <a:t>using</a:t>
            </a:r>
            <a:r>
              <a:rPr lang="es-ES" sz="2000" dirty="0" smtClean="0"/>
              <a:t> </a:t>
            </a:r>
            <a:r>
              <a:rPr lang="es-ES" sz="2000" dirty="0" err="1" smtClean="0"/>
              <a:t>Microsoft.EntityFrameworkCore</a:t>
            </a:r>
            <a:r>
              <a:rPr lang="es-ES" sz="2000" dirty="0" smtClean="0"/>
              <a:t>;</a:t>
            </a:r>
          </a:p>
          <a:p>
            <a:pPr>
              <a:buNone/>
            </a:pPr>
            <a:r>
              <a:rPr lang="es-ES" sz="2000" dirty="0" err="1" smtClean="0"/>
              <a:t>using</a:t>
            </a:r>
            <a:r>
              <a:rPr lang="es-ES" sz="2000" dirty="0" smtClean="0"/>
              <a:t> </a:t>
            </a:r>
            <a:r>
              <a:rPr lang="es-ES" sz="2000" dirty="0" err="1" smtClean="0"/>
              <a:t>System</a:t>
            </a:r>
            <a:r>
              <a:rPr lang="es-ES" sz="2000" dirty="0" smtClean="0"/>
              <a:t>;</a:t>
            </a:r>
          </a:p>
          <a:p>
            <a:pPr>
              <a:buNone/>
            </a:pPr>
            <a:r>
              <a:rPr lang="es-ES" sz="2000" dirty="0" err="1" smtClean="0"/>
              <a:t>using</a:t>
            </a:r>
            <a:r>
              <a:rPr lang="es-ES" sz="2000" dirty="0" smtClean="0"/>
              <a:t> </a:t>
            </a:r>
            <a:r>
              <a:rPr lang="es-ES" sz="2000" dirty="0" err="1" smtClean="0"/>
              <a:t>System.Collections.Generic</a:t>
            </a:r>
            <a:r>
              <a:rPr lang="es-ES" sz="2000" dirty="0" smtClean="0"/>
              <a:t>;</a:t>
            </a:r>
          </a:p>
          <a:p>
            <a:pPr>
              <a:buNone/>
            </a:pPr>
            <a:r>
              <a:rPr lang="es-ES" sz="2000" dirty="0" err="1" smtClean="0"/>
              <a:t>using</a:t>
            </a:r>
            <a:r>
              <a:rPr lang="es-ES" sz="2000" dirty="0" smtClean="0"/>
              <a:t> </a:t>
            </a:r>
            <a:r>
              <a:rPr lang="es-ES" sz="2000" dirty="0" err="1" smtClean="0"/>
              <a:t>System.Linq</a:t>
            </a:r>
            <a:r>
              <a:rPr lang="es-ES" sz="2000" dirty="0" smtClean="0"/>
              <a:t>;</a:t>
            </a:r>
          </a:p>
          <a:p>
            <a:pPr>
              <a:buNone/>
            </a:pPr>
            <a:r>
              <a:rPr lang="es-ES" sz="2000" dirty="0" err="1" smtClean="0"/>
              <a:t>using</a:t>
            </a:r>
            <a:r>
              <a:rPr lang="es-ES" sz="2000" dirty="0" smtClean="0"/>
              <a:t> </a:t>
            </a:r>
            <a:r>
              <a:rPr lang="es-ES" sz="2000" dirty="0" err="1" smtClean="0"/>
              <a:t>System.Threading.Tasks</a:t>
            </a:r>
            <a:r>
              <a:rPr lang="es-ES" sz="2000" dirty="0" smtClean="0"/>
              <a:t>;</a:t>
            </a:r>
          </a:p>
          <a:p>
            <a:pPr>
              <a:buNone/>
            </a:pPr>
            <a:endParaRPr lang="es-ES" sz="2000" dirty="0" smtClean="0"/>
          </a:p>
          <a:p>
            <a:pPr>
              <a:buNone/>
            </a:pPr>
            <a:r>
              <a:rPr lang="es-ES" sz="2000" dirty="0" err="1" smtClean="0"/>
              <a:t>namespace</a:t>
            </a:r>
            <a:r>
              <a:rPr lang="es-ES" sz="2000" dirty="0" smtClean="0"/>
              <a:t> </a:t>
            </a:r>
            <a:r>
              <a:rPr lang="es-ES" sz="2000" dirty="0" err="1" smtClean="0"/>
              <a:t>webApi_Amigos.Models</a:t>
            </a:r>
            <a:endParaRPr lang="es-ES" sz="2000" dirty="0" smtClean="0"/>
          </a:p>
          <a:p>
            <a:pPr>
              <a:buNone/>
            </a:pPr>
            <a:r>
              <a:rPr lang="es-ES" sz="2000" dirty="0" smtClean="0"/>
              <a:t>{</a:t>
            </a:r>
          </a:p>
          <a:p>
            <a:pPr>
              <a:buNone/>
            </a:pPr>
            <a:r>
              <a:rPr lang="es-ES" sz="2000" dirty="0" smtClean="0"/>
              <a:t>    </a:t>
            </a:r>
            <a:r>
              <a:rPr lang="es-ES" sz="2000" dirty="0" err="1" smtClean="0"/>
              <a:t>public</a:t>
            </a:r>
            <a:r>
              <a:rPr lang="es-ES" sz="2000" dirty="0" smtClean="0"/>
              <a:t> </a:t>
            </a:r>
            <a:r>
              <a:rPr lang="es-ES" sz="2000" dirty="0" err="1" smtClean="0"/>
              <a:t>class</a:t>
            </a:r>
            <a:r>
              <a:rPr lang="es-ES" sz="2000" dirty="0" smtClean="0"/>
              <a:t> </a:t>
            </a:r>
            <a:r>
              <a:rPr lang="es-ES" sz="2000" dirty="0" err="1" smtClean="0"/>
              <a:t>ApplicationDBContext:DbContext</a:t>
            </a:r>
            <a:endParaRPr lang="es-ES" sz="2000" dirty="0" smtClean="0"/>
          </a:p>
          <a:p>
            <a:pPr>
              <a:buNone/>
            </a:pPr>
            <a:r>
              <a:rPr lang="es-ES" sz="2000" dirty="0" smtClean="0"/>
              <a:t>    {</a:t>
            </a:r>
          </a:p>
          <a:p>
            <a:pPr lvl="1">
              <a:buNone/>
            </a:pPr>
            <a:r>
              <a:rPr lang="es-ES" sz="1600" dirty="0" smtClean="0"/>
              <a:t>	</a:t>
            </a:r>
            <a:r>
              <a:rPr lang="es-ES" sz="1600" dirty="0" smtClean="0">
                <a:solidFill>
                  <a:srgbClr val="FF0000"/>
                </a:solidFill>
              </a:rPr>
              <a:t>  // para crear tabla Amigos</a:t>
            </a:r>
          </a:p>
          <a:p>
            <a:pPr lvl="1">
              <a:buNone/>
            </a:pPr>
            <a:r>
              <a:rPr lang="es-ES" sz="1600" dirty="0" smtClean="0">
                <a:solidFill>
                  <a:srgbClr val="FF0000"/>
                </a:solidFill>
              </a:rPr>
              <a:t>        </a:t>
            </a:r>
            <a:r>
              <a:rPr lang="es-ES" sz="1600" dirty="0" err="1" smtClean="0">
                <a:solidFill>
                  <a:srgbClr val="FF0000"/>
                </a:solidFill>
              </a:rPr>
              <a:t>public</a:t>
            </a:r>
            <a:r>
              <a:rPr lang="es-ES" sz="1600" dirty="0" smtClean="0">
                <a:solidFill>
                  <a:srgbClr val="FF0000"/>
                </a:solidFill>
              </a:rPr>
              <a:t> </a:t>
            </a:r>
            <a:r>
              <a:rPr lang="es-ES" sz="1600" dirty="0" err="1" smtClean="0">
                <a:solidFill>
                  <a:srgbClr val="FF0000"/>
                </a:solidFill>
              </a:rPr>
              <a:t>DbSet</a:t>
            </a:r>
            <a:r>
              <a:rPr lang="es-ES" sz="1600" dirty="0" smtClean="0">
                <a:solidFill>
                  <a:srgbClr val="FF0000"/>
                </a:solidFill>
              </a:rPr>
              <a:t>&lt;</a:t>
            </a:r>
            <a:r>
              <a:rPr lang="es-ES" sz="1600" dirty="0" err="1" smtClean="0">
                <a:solidFill>
                  <a:srgbClr val="FF0000"/>
                </a:solidFill>
              </a:rPr>
              <a:t>Models.Amigo</a:t>
            </a:r>
            <a:r>
              <a:rPr lang="es-ES" sz="1600" dirty="0" smtClean="0">
                <a:solidFill>
                  <a:srgbClr val="FF0000"/>
                </a:solidFill>
              </a:rPr>
              <a:t>&gt; Amigos { </a:t>
            </a:r>
            <a:r>
              <a:rPr lang="es-ES" sz="1600" dirty="0" err="1" smtClean="0">
                <a:solidFill>
                  <a:srgbClr val="FF0000"/>
                </a:solidFill>
              </a:rPr>
              <a:t>get</a:t>
            </a:r>
            <a:r>
              <a:rPr lang="es-ES" sz="1600" dirty="0" smtClean="0">
                <a:solidFill>
                  <a:srgbClr val="FF0000"/>
                </a:solidFill>
              </a:rPr>
              <a:t>; set; }</a:t>
            </a:r>
          </a:p>
          <a:p>
            <a:pPr>
              <a:buNone/>
            </a:pPr>
            <a:r>
              <a:rPr lang="es-ES" sz="2000" dirty="0" smtClean="0"/>
              <a:t>    }</a:t>
            </a:r>
          </a:p>
          <a:p>
            <a:pPr>
              <a:buNone/>
            </a:pPr>
            <a:r>
              <a:rPr lang="es-ES" sz="2000" dirty="0" smtClean="0"/>
              <a:t>}</a:t>
            </a:r>
            <a:endParaRPr lang="es-AR" sz="2000" b="1" dirty="0" smtClean="0"/>
          </a:p>
          <a:p>
            <a:pPr marL="742950" indent="-742950">
              <a:buNone/>
            </a:pPr>
            <a:endParaRPr lang="es-AR" sz="2000" b="1" dirty="0" smtClean="0"/>
          </a:p>
          <a:p>
            <a:pPr marL="742950" indent="-742950">
              <a:buNone/>
            </a:pPr>
            <a:endParaRPr lang="es-AR" sz="2000" b="1" dirty="0" smtClean="0"/>
          </a:p>
          <a:p>
            <a:pPr marL="742950" indent="-742950">
              <a:buNone/>
            </a:pP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odule 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C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 0 Template</Template>
  <TotalTime>15939</TotalTime>
  <Words>805</Words>
  <Application>Microsoft Office PowerPoint</Application>
  <PresentationFormat>Presentación en pantalla (4:3)</PresentationFormat>
  <Paragraphs>285</Paragraphs>
  <Slides>24</Slides>
  <Notes>24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Module 0 Template</vt:lpstr>
      <vt:lpstr>Ejemplo Web api Core</vt:lpstr>
      <vt:lpstr>Ejemplo Web api Core</vt:lpstr>
      <vt:lpstr>Ejemplo Web api Core</vt:lpstr>
      <vt:lpstr>Ejemplo Web api Core</vt:lpstr>
      <vt:lpstr>Ejemplo Web api Core</vt:lpstr>
      <vt:lpstr>Ejemplo Web api Core</vt:lpstr>
      <vt:lpstr>Instalar EntityFrameworkCore</vt:lpstr>
      <vt:lpstr>Usar EntityFrameworkCore</vt:lpstr>
      <vt:lpstr>Usar EntityFramework para datos</vt:lpstr>
      <vt:lpstr>Usar EntityFramework para datos</vt:lpstr>
      <vt:lpstr>Controller</vt:lpstr>
      <vt:lpstr>Controller</vt:lpstr>
      <vt:lpstr>Controller</vt:lpstr>
      <vt:lpstr>Controller</vt:lpstr>
      <vt:lpstr>Cambiar api default</vt:lpstr>
      <vt:lpstr>Cambiar api default</vt:lpstr>
      <vt:lpstr>Inyeccion de datos iniciales</vt:lpstr>
      <vt:lpstr>Cambiar api default</vt:lpstr>
      <vt:lpstr>Accion Read</vt:lpstr>
      <vt:lpstr>Cliente Web Form – Test </vt:lpstr>
      <vt:lpstr>Cliente - Test</vt:lpstr>
      <vt:lpstr>Cliente - Test</vt:lpstr>
      <vt:lpstr>Cliente - Test</vt:lpstr>
      <vt:lpstr>Laboratorio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UMA-PC</dc:creator>
  <cp:lastModifiedBy>Pedro Romanazzi</cp:lastModifiedBy>
  <cp:revision>200</cp:revision>
  <cp:lastPrinted>2012-08-28T00:39:50Z</cp:lastPrinted>
  <dcterms:created xsi:type="dcterms:W3CDTF">2013-03-06T12:06:20Z</dcterms:created>
  <dcterms:modified xsi:type="dcterms:W3CDTF">2019-09-22T15:20:06Z</dcterms:modified>
</cp:coreProperties>
</file>