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3.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4.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theme/theme5.xml" ContentType="application/vnd.openxmlformats-officedocument.theme+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6.xml" ContentType="application/vnd.openxmlformats-officedocument.theme+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theme/theme7.xml" ContentType="application/vnd.openxmlformats-officedocument.theme+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theme/theme8.xml" ContentType="application/vnd.openxmlformats-officedocument.theme+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theme/theme9.xml" ContentType="application/vnd.openxmlformats-officedocument.theme+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2" r:id="rId2"/>
    <p:sldMasterId id="2147483744" r:id="rId3"/>
    <p:sldMasterId id="2147483785" r:id="rId4"/>
    <p:sldMasterId id="2147483825" r:id="rId5"/>
    <p:sldMasterId id="2147483864" r:id="rId6"/>
    <p:sldMasterId id="2147483902" r:id="rId7"/>
    <p:sldMasterId id="2147483939" r:id="rId8"/>
    <p:sldMasterId id="2147483975" r:id="rId9"/>
    <p:sldMasterId id="2147484010" r:id="rId10"/>
  </p:sldMasterIdLst>
  <p:notesMasterIdLst>
    <p:notesMasterId r:id="rId41"/>
  </p:notesMasterIdLst>
  <p:sldIdLst>
    <p:sldId id="256" r:id="rId11"/>
    <p:sldId id="283"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4" r:id="rId39"/>
    <p:sldId id="285"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102"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20" Type="http://schemas.openxmlformats.org/officeDocument/2006/relationships/slide" Target="slides/slide10.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87BC34-140D-4698-BF42-53B972E88C25}" type="datetimeFigureOut">
              <a:rPr lang="zh-CN" altLang="en-US" smtClean="0"/>
              <a:t>2017/11/13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F1F36C-EEA1-4A58-A11A-9F06D5BB0F21}" type="slidenum">
              <a:rPr lang="zh-CN" altLang="en-US" smtClean="0"/>
              <a:t>‹#›</a:t>
            </a:fld>
            <a:endParaRPr lang="zh-CN" altLang="en-US"/>
          </a:p>
        </p:txBody>
      </p:sp>
    </p:spTree>
    <p:extLst>
      <p:ext uri="{BB962C8B-B14F-4D97-AF65-F5344CB8AC3E}">
        <p14:creationId xmlns:p14="http://schemas.microsoft.com/office/powerpoint/2010/main" val="1951828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5D7C5A-E398-42B1-B872-763A009FD27A}"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378630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从图上可以看出硬链接和软链接的区别：</a:t>
            </a:r>
          </a:p>
          <a:p>
            <a:r>
              <a:rPr lang="en-US" altLang="zh-CN" dirty="0" smtClean="0"/>
              <a:t>1</a:t>
            </a:r>
            <a:r>
              <a:rPr lang="zh-CN" altLang="en-US" dirty="0" smtClean="0"/>
              <a:t>：硬链接原文件和新文件的</a:t>
            </a:r>
            <a:r>
              <a:rPr lang="en-US" altLang="zh-CN" dirty="0" err="1" smtClean="0"/>
              <a:t>inode</a:t>
            </a:r>
            <a:r>
              <a:rPr lang="zh-CN" altLang="en-US" dirty="0" smtClean="0"/>
              <a:t>编号一致。而软链接不一样。</a:t>
            </a:r>
          </a:p>
          <a:p>
            <a:r>
              <a:rPr lang="en-US" altLang="zh-CN" dirty="0" smtClean="0"/>
              <a:t>2</a:t>
            </a:r>
            <a:r>
              <a:rPr lang="zh-CN" altLang="en-US" dirty="0" smtClean="0"/>
              <a:t>：对原文件删除，会导致软链接不可用，而硬链接不受影响。</a:t>
            </a:r>
          </a:p>
          <a:p>
            <a:r>
              <a:rPr lang="en-US" altLang="zh-CN" dirty="0" smtClean="0"/>
              <a:t>3</a:t>
            </a:r>
            <a:r>
              <a:rPr lang="zh-CN" altLang="en-US" dirty="0" smtClean="0"/>
              <a:t>：对原文件的修改，软、硬链接文件内容也一样的修改，因为都是指向同一个文件内容的</a:t>
            </a:r>
          </a:p>
          <a:p>
            <a:endParaRPr lang="zh-CN" altLang="en-US" dirty="0"/>
          </a:p>
        </p:txBody>
      </p:sp>
      <p:sp>
        <p:nvSpPr>
          <p:cNvPr id="4" name="灯片编号占位符 3"/>
          <p:cNvSpPr>
            <a:spLocks noGrp="1"/>
          </p:cNvSpPr>
          <p:nvPr>
            <p:ph type="sldNum" sz="quarter" idx="10"/>
          </p:nvPr>
        </p:nvSpPr>
        <p:spPr/>
        <p:txBody>
          <a:bodyPr/>
          <a:lstStyle/>
          <a:p>
            <a:fld id="{B95D7C5A-E398-42B1-B872-763A009FD27A}"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01431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虚拟文件系统正是实现上述两点 </a:t>
            </a:r>
            <a:r>
              <a:rPr lang="en-US" altLang="zh-CN" dirty="0" smtClean="0"/>
              <a:t>Linux </a:t>
            </a:r>
            <a:r>
              <a:rPr lang="zh-CN" altLang="en-US" dirty="0" smtClean="0"/>
              <a:t>特性的关键所在。</a:t>
            </a:r>
            <a:endParaRPr lang="en-US" altLang="zh-CN" dirty="0" smtClean="0"/>
          </a:p>
          <a:p>
            <a:r>
              <a:rPr lang="zh-CN" altLang="en-US" dirty="0" smtClean="0"/>
              <a:t>换句话说，一个实际的文件系统想要被 </a:t>
            </a:r>
            <a:r>
              <a:rPr lang="en-US" altLang="zh-CN" dirty="0" smtClean="0"/>
              <a:t>Linux </a:t>
            </a:r>
            <a:r>
              <a:rPr lang="zh-CN" altLang="en-US" dirty="0" smtClean="0"/>
              <a:t>支持，就必须提供一个符合</a:t>
            </a:r>
            <a:r>
              <a:rPr lang="en-US" altLang="zh-CN" dirty="0" smtClean="0"/>
              <a:t>VFS</a:t>
            </a:r>
            <a:r>
              <a:rPr lang="zh-CN" altLang="en-US" dirty="0" smtClean="0"/>
              <a:t>标准 的接口，才能与 </a:t>
            </a:r>
            <a:r>
              <a:rPr lang="en-US" altLang="zh-CN" dirty="0" smtClean="0"/>
              <a:t>VFS </a:t>
            </a:r>
            <a:r>
              <a:rPr lang="zh-CN" altLang="en-US" dirty="0" smtClean="0"/>
              <a:t>协同工作。实际文件系统在统一的接口和数据结构下隐藏了具体的实现细节，所以在</a:t>
            </a:r>
            <a:r>
              <a:rPr lang="en-US" altLang="zh-CN" dirty="0" smtClean="0"/>
              <a:t>VFS </a:t>
            </a:r>
            <a:r>
              <a:rPr lang="zh-CN" altLang="en-US" dirty="0" smtClean="0"/>
              <a:t>层和内核的其他部分看来，所有文件系统都是相同的。</a:t>
            </a:r>
            <a:endParaRPr lang="en-US" altLang="zh-CN" dirty="0" smtClean="0"/>
          </a:p>
          <a:p>
            <a:r>
              <a:rPr lang="zh-CN" altLang="en-US" dirty="0" smtClean="0"/>
              <a:t>为了能够支持各种实际文件系统，</a:t>
            </a:r>
            <a:r>
              <a:rPr lang="en-US" altLang="zh-CN" dirty="0" smtClean="0"/>
              <a:t>VFS </a:t>
            </a:r>
            <a:r>
              <a:rPr lang="zh-CN" altLang="en-US" dirty="0" smtClean="0"/>
              <a:t>定义了所有文件系统都支持的基本的、概念上的接口和数据 结构；同时实际文件系统也提供 </a:t>
            </a:r>
            <a:r>
              <a:rPr lang="en-US" altLang="zh-CN" dirty="0" smtClean="0"/>
              <a:t>VFS </a:t>
            </a:r>
            <a:r>
              <a:rPr lang="zh-CN" altLang="en-US" dirty="0" smtClean="0"/>
              <a:t>所期望的抽象接口和数据结构，将自身的诸如文件、目录等概念在形式 上与</a:t>
            </a:r>
            <a:r>
              <a:rPr lang="en-US" altLang="zh-CN" dirty="0" smtClean="0"/>
              <a:t>VFS</a:t>
            </a:r>
            <a:r>
              <a:rPr lang="zh-CN" altLang="en-US" dirty="0" smtClean="0"/>
              <a:t>的定义保持一致。</a:t>
            </a:r>
          </a:p>
        </p:txBody>
      </p:sp>
      <p:sp>
        <p:nvSpPr>
          <p:cNvPr id="4" name="灯片编号占位符 3"/>
          <p:cNvSpPr>
            <a:spLocks noGrp="1"/>
          </p:cNvSpPr>
          <p:nvPr>
            <p:ph type="sldNum" sz="quarter" idx="10"/>
          </p:nvPr>
        </p:nvSpPr>
        <p:spPr/>
        <p:txBody>
          <a:bodyPr/>
          <a:lstStyle/>
          <a:p>
            <a:fld id="{B95D7C5A-E398-42B1-B872-763A009FD27A}"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3989791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a:t>
            </a:r>
            <a:r>
              <a:rPr lang="en-US" altLang="zh-CN" dirty="0" smtClean="0"/>
              <a:t>VFS</a:t>
            </a:r>
            <a:r>
              <a:rPr lang="zh-CN" altLang="en-US" dirty="0" smtClean="0"/>
              <a:t>数据结构</a:t>
            </a:r>
          </a:p>
          <a:p>
            <a:r>
              <a:rPr lang="en-US" altLang="zh-CN" dirty="0" smtClean="0"/>
              <a:t>VFS</a:t>
            </a:r>
            <a:r>
              <a:rPr lang="zh-CN" altLang="en-US" dirty="0" smtClean="0"/>
              <a:t>依靠四个主要的数据结构和一些辅助的数据结构来描述其结构信息，这些数据结构表现得就像是对象； 每个主要对象中都包含由操作函数表构成的操作对象，这些操作对象描述了内核针对这几个主要的对象可以进行的操作。</a:t>
            </a:r>
            <a:endParaRPr lang="en-US" altLang="zh-CN" dirty="0" smtClean="0"/>
          </a:p>
          <a:p>
            <a:r>
              <a:rPr lang="zh-CN" altLang="en-US" dirty="0" smtClean="0"/>
              <a:t>后：讲</a:t>
            </a:r>
            <a:r>
              <a:rPr lang="en-US" altLang="zh-CN" dirty="0" err="1" smtClean="0"/>
              <a:t>ppt</a:t>
            </a:r>
            <a:r>
              <a:rPr lang="zh-CN" altLang="en-US" dirty="0" smtClean="0"/>
              <a:t>内容</a:t>
            </a:r>
          </a:p>
          <a:p>
            <a:endParaRPr lang="zh-CN" altLang="en-US" dirty="0"/>
          </a:p>
        </p:txBody>
      </p:sp>
      <p:sp>
        <p:nvSpPr>
          <p:cNvPr id="4" name="灯片编号占位符 3"/>
          <p:cNvSpPr>
            <a:spLocks noGrp="1"/>
          </p:cNvSpPr>
          <p:nvPr>
            <p:ph type="sldNum" sz="quarter" idx="10"/>
          </p:nvPr>
        </p:nvSpPr>
        <p:spPr/>
        <p:txBody>
          <a:bodyPr/>
          <a:lstStyle/>
          <a:p>
            <a:fld id="{B95D7C5A-E398-42B1-B872-763A009FD27A}"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911055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文件对象和物理文件的关系有点像进程和程序的关系一样。当我们站在用户空间来看 待</a:t>
            </a:r>
            <a:r>
              <a:rPr lang="en-US" altLang="zh-CN" dirty="0" smtClean="0"/>
              <a:t>VFS</a:t>
            </a:r>
            <a:r>
              <a:rPr lang="zh-CN" altLang="en-US" dirty="0" smtClean="0"/>
              <a:t>，我们像是只需与文件对象打交道，而无须关心超级块，索引节点或目录项。因为多个进程可以同时打开和操作 同一个文件，所以同一个文件也可能存在多个对应的文件对象。文件对象仅仅在进程观点上代表已经打开的文件，它 反过来指向目录项对象（反过来指向索引节点）。一个文件对应的文件对象可能不是惟一的，但是其对应的索引节点和 目录项对象无疑是惟一的。</a:t>
            </a:r>
          </a:p>
          <a:p>
            <a:endParaRPr lang="zh-CN" altLang="en-US" dirty="0"/>
          </a:p>
        </p:txBody>
      </p:sp>
      <p:sp>
        <p:nvSpPr>
          <p:cNvPr id="4" name="灯片编号占位符 3"/>
          <p:cNvSpPr>
            <a:spLocks noGrp="1"/>
          </p:cNvSpPr>
          <p:nvPr>
            <p:ph type="sldNum" sz="quarter" idx="10"/>
          </p:nvPr>
        </p:nvSpPr>
        <p:spPr/>
        <p:txBody>
          <a:bodyPr/>
          <a:lstStyle/>
          <a:p>
            <a:fld id="{B95D7C5A-E398-42B1-B872-763A009FD27A}"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4220546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如图</a:t>
            </a:r>
            <a:r>
              <a:rPr lang="en-US" altLang="zh-CN" dirty="0" smtClean="0"/>
              <a:t>5</a:t>
            </a:r>
            <a:r>
              <a:rPr lang="zh-CN" altLang="en-US" dirty="0" smtClean="0"/>
              <a:t>所示，被</a:t>
            </a:r>
            <a:r>
              <a:rPr lang="en-US" altLang="zh-CN" dirty="0" smtClean="0"/>
              <a:t>Linux</a:t>
            </a:r>
            <a:r>
              <a:rPr lang="zh-CN" altLang="en-US" dirty="0" smtClean="0"/>
              <a:t>支持的文件系统，都有且仅有一个</a:t>
            </a:r>
            <a:r>
              <a:rPr lang="en-US" altLang="zh-CN" dirty="0" err="1" smtClean="0"/>
              <a:t>file_system_type</a:t>
            </a:r>
            <a:r>
              <a:rPr lang="zh-CN" altLang="en-US" dirty="0" smtClean="0"/>
              <a:t>结构而不管它有零个或多个实例被安装到系统 中。每安装一个文件系统，就对应有一个超级块和安装点。超级块通过它的一个域</a:t>
            </a:r>
            <a:r>
              <a:rPr lang="en-US" altLang="zh-CN" dirty="0" err="1" smtClean="0"/>
              <a:t>s_type</a:t>
            </a:r>
            <a:r>
              <a:rPr lang="zh-CN" altLang="en-US" dirty="0" smtClean="0"/>
              <a:t>指向其对应的具体的文件系统类型。具体的 文件系统通过</a:t>
            </a:r>
            <a:r>
              <a:rPr lang="en-US" altLang="zh-CN" dirty="0" err="1" smtClean="0"/>
              <a:t>file_system_type</a:t>
            </a:r>
            <a:r>
              <a:rPr lang="zh-CN" altLang="en-US" dirty="0" smtClean="0"/>
              <a:t>中的一个域</a:t>
            </a:r>
            <a:r>
              <a:rPr lang="en-US" altLang="zh-CN" dirty="0" err="1" smtClean="0"/>
              <a:t>fs_supers</a:t>
            </a:r>
            <a:r>
              <a:rPr lang="zh-CN" altLang="en-US" dirty="0" smtClean="0"/>
              <a:t>链接具有同一种文件类型的超级块。同一种文件系统类型的超级块通过域</a:t>
            </a:r>
            <a:r>
              <a:rPr lang="en-US" altLang="zh-CN" dirty="0" err="1" smtClean="0"/>
              <a:t>s_instances</a:t>
            </a:r>
            <a:r>
              <a:rPr lang="zh-CN" altLang="en-US" dirty="0" smtClean="0"/>
              <a:t>链 接。</a:t>
            </a:r>
          </a:p>
        </p:txBody>
      </p:sp>
      <p:sp>
        <p:nvSpPr>
          <p:cNvPr id="4" name="灯片编号占位符 3"/>
          <p:cNvSpPr>
            <a:spLocks noGrp="1"/>
          </p:cNvSpPr>
          <p:nvPr>
            <p:ph type="sldNum" sz="quarter" idx="10"/>
          </p:nvPr>
        </p:nvSpPr>
        <p:spPr/>
        <p:txBody>
          <a:bodyPr/>
          <a:lstStyle/>
          <a:p>
            <a:fld id="{B95D7C5A-E398-42B1-B872-763A009FD27A}"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3411219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从图</a:t>
            </a:r>
            <a:r>
              <a:rPr lang="en-US" altLang="zh-CN" dirty="0" smtClean="0"/>
              <a:t>6</a:t>
            </a:r>
            <a:r>
              <a:rPr lang="zh-CN" altLang="en-US" dirty="0" smtClean="0"/>
              <a:t>可知：进程通过</a:t>
            </a:r>
            <a:r>
              <a:rPr lang="en-US" altLang="zh-CN" dirty="0" err="1" smtClean="0"/>
              <a:t>task_struct</a:t>
            </a:r>
            <a:r>
              <a:rPr lang="zh-CN" altLang="en-US" dirty="0" smtClean="0"/>
              <a:t>中的一个域</a:t>
            </a:r>
            <a:r>
              <a:rPr lang="en-US" altLang="zh-CN" dirty="0" err="1" smtClean="0"/>
              <a:t>files_struct</a:t>
            </a:r>
            <a:r>
              <a:rPr lang="en-US" altLang="zh-CN" dirty="0" smtClean="0"/>
              <a:t> files</a:t>
            </a:r>
            <a:r>
              <a:rPr lang="zh-CN" altLang="en-US" dirty="0" smtClean="0"/>
              <a:t>来了解它当前所打开的文件对象；而我们通常所说的文件 描述符其实是进程打开的文件对象数组的索引值。文件对象通过域</a:t>
            </a:r>
            <a:r>
              <a:rPr lang="en-US" altLang="zh-CN" dirty="0" err="1" smtClean="0"/>
              <a:t>f_dentry</a:t>
            </a:r>
            <a:r>
              <a:rPr lang="zh-CN" altLang="en-US" dirty="0" smtClean="0"/>
              <a:t>找到它对应的</a:t>
            </a:r>
            <a:r>
              <a:rPr lang="en-US" altLang="zh-CN" dirty="0" err="1" smtClean="0"/>
              <a:t>dentry</a:t>
            </a:r>
            <a:r>
              <a:rPr lang="zh-CN" altLang="en-US" dirty="0" smtClean="0"/>
              <a:t>对象，再由</a:t>
            </a:r>
            <a:r>
              <a:rPr lang="en-US" altLang="zh-CN" dirty="0" err="1" smtClean="0"/>
              <a:t>dentry</a:t>
            </a:r>
            <a:r>
              <a:rPr lang="zh-CN" altLang="en-US" dirty="0" smtClean="0"/>
              <a:t>对象的域</a:t>
            </a:r>
            <a:r>
              <a:rPr lang="en-US" altLang="zh-CN" dirty="0" err="1" smtClean="0"/>
              <a:t>d_inode</a:t>
            </a:r>
            <a:r>
              <a:rPr lang="zh-CN" altLang="en-US" dirty="0" smtClean="0"/>
              <a:t>找 到它对应的索引结点，这样就建立了文件对象与实际的物理文件的关联。最后，还有一点很重要的是</a:t>
            </a:r>
            <a:r>
              <a:rPr lang="en-US" altLang="zh-CN" dirty="0" smtClean="0"/>
              <a:t>, </a:t>
            </a:r>
            <a:r>
              <a:rPr lang="zh-CN" altLang="en-US" dirty="0" smtClean="0"/>
              <a:t>文件对象所对应的文件操作函数 列表是通过索引结点的域</a:t>
            </a:r>
            <a:r>
              <a:rPr lang="en-US" altLang="zh-CN" dirty="0" err="1" smtClean="0"/>
              <a:t>i_fop</a:t>
            </a:r>
            <a:r>
              <a:rPr lang="zh-CN" altLang="en-US" dirty="0" smtClean="0"/>
              <a:t>得到的。图</a:t>
            </a:r>
            <a:r>
              <a:rPr lang="en-US" altLang="zh-CN" dirty="0" smtClean="0"/>
              <a:t>6</a:t>
            </a:r>
            <a:r>
              <a:rPr lang="zh-CN" altLang="en-US" dirty="0" smtClean="0"/>
              <a:t>对第三部分源码的理解起到很大的作用。</a:t>
            </a:r>
          </a:p>
          <a:p>
            <a:endParaRPr lang="zh-CN" altLang="en-US" dirty="0"/>
          </a:p>
        </p:txBody>
      </p:sp>
      <p:sp>
        <p:nvSpPr>
          <p:cNvPr id="4" name="灯片编号占位符 3"/>
          <p:cNvSpPr>
            <a:spLocks noGrp="1"/>
          </p:cNvSpPr>
          <p:nvPr>
            <p:ph type="sldNum" sz="quarter" idx="10"/>
          </p:nvPr>
        </p:nvSpPr>
        <p:spPr/>
        <p:txBody>
          <a:bodyPr/>
          <a:lstStyle/>
          <a:p>
            <a:fld id="{B95D7C5A-E398-42B1-B872-763A009FD27A}"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423413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876973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21914464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2017731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4515953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12000197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8097199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51033936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13851890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25754221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57975381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83505311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09819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61992573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12718470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14573209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93736503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25193321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98819227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81353737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91082891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1704533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81030082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874225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Tree>
    <p:extLst>
      <p:ext uri="{BB962C8B-B14F-4D97-AF65-F5344CB8AC3E}">
        <p14:creationId xmlns:p14="http://schemas.microsoft.com/office/powerpoint/2010/main" val="255490436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71327723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47391841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8440731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18737756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7841949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43436021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69542330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zh-CN" alt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31402628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83429834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729992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77801450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05673640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69559856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33066078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83857617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Tree>
    <p:extLst>
      <p:ext uri="{BB962C8B-B14F-4D97-AF65-F5344CB8AC3E}">
        <p14:creationId xmlns:p14="http://schemas.microsoft.com/office/powerpoint/2010/main" val="86106850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73041414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68536542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07406311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50129880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879171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9157636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25686610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51118717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87628857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00049001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47365465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50762120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8787032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27839139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84780024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996846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73171749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61673340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92257729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23891729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12355278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12132600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00825499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84954755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51619408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54134508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681481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15106191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64864227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00853030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947219089"/>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90783181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21178814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34156745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zh-CN" alt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89459248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28239943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52244474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462166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99298257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99680663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61158614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67839614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Tree>
    <p:extLst>
      <p:ext uri="{BB962C8B-B14F-4D97-AF65-F5344CB8AC3E}">
        <p14:creationId xmlns:p14="http://schemas.microsoft.com/office/powerpoint/2010/main" val="257760439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89616946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99592827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5712860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111054180"/>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7847989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664539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47367081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73634908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74153572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07398846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41640498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78299474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71904775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57577919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42077447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10751630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723318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38180548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09700146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91394793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10854554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39044708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23689230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22682706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80401508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44898821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52686633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59626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952016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94353134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11413524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7206179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2665022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89376088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zh-CN" alt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72364962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70805137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653098910"/>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77301431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883251878"/>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3918585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9270771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56479095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Tree>
    <p:extLst>
      <p:ext uri="{BB962C8B-B14F-4D97-AF65-F5344CB8AC3E}">
        <p14:creationId xmlns:p14="http://schemas.microsoft.com/office/powerpoint/2010/main" val="227596492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586772829"/>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711979718"/>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02616492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207543534"/>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620342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7521681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534474959"/>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913274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08220200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8974537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4700424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808077386"/>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22628291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53362576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2567211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09128609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484154700"/>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95654845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8062254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73983362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714126133"/>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71366857"/>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9921651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21692570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999190595"/>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56815997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7177970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39757247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87427315"/>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197015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957416142"/>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38562491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zh-CN" alt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28218617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38177184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87438379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732948927"/>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874740809"/>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124014863"/>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993898735"/>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Tree>
    <p:extLst>
      <p:ext uri="{BB962C8B-B14F-4D97-AF65-F5344CB8AC3E}">
        <p14:creationId xmlns:p14="http://schemas.microsoft.com/office/powerpoint/2010/main" val="1319822306"/>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1186275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55209595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236031896"/>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917855479"/>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934506233"/>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93854742"/>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129617317"/>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93597044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828486096"/>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49067264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580422549"/>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1429081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588604701"/>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503096567"/>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96167703"/>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004846731"/>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324546816"/>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96097165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070779607"/>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789732940"/>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8451008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970092721"/>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6373725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815208734"/>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721426006"/>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545528762"/>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66048406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043064421"/>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747353230"/>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189173730"/>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957937597"/>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zh-CN" alt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614430039"/>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840524992"/>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911423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414066949"/>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92296579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930092070"/>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329746699"/>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388029324"/>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Tree>
    <p:extLst>
      <p:ext uri="{BB962C8B-B14F-4D97-AF65-F5344CB8AC3E}">
        <p14:creationId xmlns:p14="http://schemas.microsoft.com/office/powerpoint/2010/main" val="2713550421"/>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832084361"/>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86370215"/>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415610981"/>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672560636"/>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6940800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780626051"/>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772663418"/>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826542549"/>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93454974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215269127"/>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757257630"/>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974322896"/>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580065945"/>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192465749"/>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224720020"/>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56629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5057615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568752338"/>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150614875"/>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727889967"/>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876111881"/>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29557011"/>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092292838"/>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731496546"/>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675993529"/>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672094998"/>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158796345"/>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579461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242545195"/>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885128379"/>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15842862"/>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zh-CN" alt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579637230"/>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59371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73638507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269704125"/>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081627935"/>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889793298"/>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879393083"/>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Tree>
    <p:extLst>
      <p:ext uri="{BB962C8B-B14F-4D97-AF65-F5344CB8AC3E}">
        <p14:creationId xmlns:p14="http://schemas.microsoft.com/office/powerpoint/2010/main" val="25776655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648861783"/>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59860274"/>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919565045"/>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335312151"/>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114337530"/>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236554585"/>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669366726"/>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655920046"/>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917133800"/>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245799839"/>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6065638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09397411"/>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107362815"/>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521562883"/>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250255990"/>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519311906"/>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417090325"/>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784775834"/>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999935401"/>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804830776"/>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517763531"/>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679073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400720483"/>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569883075"/>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853481617"/>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117761389"/>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105834830"/>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019520264"/>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293083602"/>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zh-CN" alt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377886440"/>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159442021"/>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648782286"/>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611408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605029738"/>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115647941"/>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937342020"/>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961936953"/>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Tree>
    <p:extLst>
      <p:ext uri="{BB962C8B-B14F-4D97-AF65-F5344CB8AC3E}">
        <p14:creationId xmlns:p14="http://schemas.microsoft.com/office/powerpoint/2010/main" val="3946595170"/>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749232512"/>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033746211"/>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313175104"/>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450809508"/>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546220347"/>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3364833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443481496"/>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693986248"/>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658156860"/>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842148513"/>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452381428"/>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4791756"/>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744893979"/>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641548623"/>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749313665"/>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515407670"/>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7173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239955886"/>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652235245"/>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514521308"/>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909099488"/>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660556473"/>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5033917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5571981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014680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180606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985049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6503226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8948905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0555510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1777569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7719727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zh-CN" alt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9020983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7055210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473696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946123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zh-CN" alt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174562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0848393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452066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2996427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Tree>
    <p:extLst>
      <p:ext uri="{BB962C8B-B14F-4D97-AF65-F5344CB8AC3E}">
        <p14:creationId xmlns:p14="http://schemas.microsoft.com/office/powerpoint/2010/main" val="5344534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0111507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33440851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5008836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9541096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1575600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230988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463944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5214658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58098331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8074144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3418867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9952781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07496825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5184616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43596716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02331744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9016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60355496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24102369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13323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58278375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91944302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18662743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60297038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79594482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96229300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27448796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9188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49809717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35436069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19898341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灯片编号占位符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1983867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44644350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3249183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9219695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07676250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zh-CN" alt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65011546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77935848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733043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73915341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00851981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40274945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98548811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35726566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Tree>
    <p:extLst>
      <p:ext uri="{BB962C8B-B14F-4D97-AF65-F5344CB8AC3E}">
        <p14:creationId xmlns:p14="http://schemas.microsoft.com/office/powerpoint/2010/main" val="386748283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63139894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4767822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0790940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39478168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65979063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2.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5.pn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354.xml"/><Relationship Id="rId18" Type="http://schemas.openxmlformats.org/officeDocument/2006/relationships/slideLayout" Target="../slideLayouts/slideLayout359.xml"/><Relationship Id="rId26" Type="http://schemas.openxmlformats.org/officeDocument/2006/relationships/slideLayout" Target="../slideLayouts/slideLayout367.xml"/><Relationship Id="rId21" Type="http://schemas.openxmlformats.org/officeDocument/2006/relationships/slideLayout" Target="../slideLayouts/slideLayout362.xml"/><Relationship Id="rId34" Type="http://schemas.openxmlformats.org/officeDocument/2006/relationships/theme" Target="../theme/theme10.xml"/><Relationship Id="rId7" Type="http://schemas.openxmlformats.org/officeDocument/2006/relationships/slideLayout" Target="../slideLayouts/slideLayout348.xml"/><Relationship Id="rId12" Type="http://schemas.openxmlformats.org/officeDocument/2006/relationships/slideLayout" Target="../slideLayouts/slideLayout353.xml"/><Relationship Id="rId17" Type="http://schemas.openxmlformats.org/officeDocument/2006/relationships/slideLayout" Target="../slideLayouts/slideLayout358.xml"/><Relationship Id="rId25" Type="http://schemas.openxmlformats.org/officeDocument/2006/relationships/slideLayout" Target="../slideLayouts/slideLayout366.xml"/><Relationship Id="rId33" Type="http://schemas.openxmlformats.org/officeDocument/2006/relationships/slideLayout" Target="../slideLayouts/slideLayout374.xml"/><Relationship Id="rId38" Type="http://schemas.openxmlformats.org/officeDocument/2006/relationships/image" Target="../media/image5.png"/><Relationship Id="rId2" Type="http://schemas.openxmlformats.org/officeDocument/2006/relationships/slideLayout" Target="../slideLayouts/slideLayout343.xml"/><Relationship Id="rId16" Type="http://schemas.openxmlformats.org/officeDocument/2006/relationships/slideLayout" Target="../slideLayouts/slideLayout357.xml"/><Relationship Id="rId20" Type="http://schemas.openxmlformats.org/officeDocument/2006/relationships/slideLayout" Target="../slideLayouts/slideLayout361.xml"/><Relationship Id="rId29" Type="http://schemas.openxmlformats.org/officeDocument/2006/relationships/slideLayout" Target="../slideLayouts/slideLayout370.xml"/><Relationship Id="rId1" Type="http://schemas.openxmlformats.org/officeDocument/2006/relationships/slideLayout" Target="../slideLayouts/slideLayout342.xml"/><Relationship Id="rId6" Type="http://schemas.openxmlformats.org/officeDocument/2006/relationships/slideLayout" Target="../slideLayouts/slideLayout347.xml"/><Relationship Id="rId11" Type="http://schemas.openxmlformats.org/officeDocument/2006/relationships/slideLayout" Target="../slideLayouts/slideLayout352.xml"/><Relationship Id="rId24" Type="http://schemas.openxmlformats.org/officeDocument/2006/relationships/slideLayout" Target="../slideLayouts/slideLayout365.xml"/><Relationship Id="rId32" Type="http://schemas.openxmlformats.org/officeDocument/2006/relationships/slideLayout" Target="../slideLayouts/slideLayout373.xml"/><Relationship Id="rId37" Type="http://schemas.openxmlformats.org/officeDocument/2006/relationships/image" Target="../media/image4.png"/><Relationship Id="rId5" Type="http://schemas.openxmlformats.org/officeDocument/2006/relationships/slideLayout" Target="../slideLayouts/slideLayout346.xml"/><Relationship Id="rId15" Type="http://schemas.openxmlformats.org/officeDocument/2006/relationships/slideLayout" Target="../slideLayouts/slideLayout356.xml"/><Relationship Id="rId23" Type="http://schemas.openxmlformats.org/officeDocument/2006/relationships/slideLayout" Target="../slideLayouts/slideLayout364.xml"/><Relationship Id="rId28" Type="http://schemas.openxmlformats.org/officeDocument/2006/relationships/slideLayout" Target="../slideLayouts/slideLayout369.xml"/><Relationship Id="rId36" Type="http://schemas.openxmlformats.org/officeDocument/2006/relationships/image" Target="../media/image3.png"/><Relationship Id="rId10" Type="http://schemas.openxmlformats.org/officeDocument/2006/relationships/slideLayout" Target="../slideLayouts/slideLayout351.xml"/><Relationship Id="rId19" Type="http://schemas.openxmlformats.org/officeDocument/2006/relationships/slideLayout" Target="../slideLayouts/slideLayout360.xml"/><Relationship Id="rId31" Type="http://schemas.openxmlformats.org/officeDocument/2006/relationships/slideLayout" Target="../slideLayouts/slideLayout372.xml"/><Relationship Id="rId4" Type="http://schemas.openxmlformats.org/officeDocument/2006/relationships/slideLayout" Target="../slideLayouts/slideLayout345.xml"/><Relationship Id="rId9" Type="http://schemas.openxmlformats.org/officeDocument/2006/relationships/slideLayout" Target="../slideLayouts/slideLayout350.xml"/><Relationship Id="rId14" Type="http://schemas.openxmlformats.org/officeDocument/2006/relationships/slideLayout" Target="../slideLayouts/slideLayout355.xml"/><Relationship Id="rId22" Type="http://schemas.openxmlformats.org/officeDocument/2006/relationships/slideLayout" Target="../slideLayouts/slideLayout363.xml"/><Relationship Id="rId27" Type="http://schemas.openxmlformats.org/officeDocument/2006/relationships/slideLayout" Target="../slideLayouts/slideLayout368.xml"/><Relationship Id="rId30" Type="http://schemas.openxmlformats.org/officeDocument/2006/relationships/slideLayout" Target="../slideLayouts/slideLayout371.xml"/><Relationship Id="rId35" Type="http://schemas.openxmlformats.org/officeDocument/2006/relationships/image" Target="../media/image2.png"/><Relationship Id="rId8" Type="http://schemas.openxmlformats.org/officeDocument/2006/relationships/slideLayout" Target="../slideLayouts/slideLayout349.xml"/><Relationship Id="rId3" Type="http://schemas.openxmlformats.org/officeDocument/2006/relationships/slideLayout" Target="../slideLayouts/slideLayout34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9" Type="http://schemas.openxmlformats.org/officeDocument/2006/relationships/slideLayout" Target="../slideLayouts/slideLayout80.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42" Type="http://schemas.openxmlformats.org/officeDocument/2006/relationships/theme" Target="../theme/theme2.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9" Type="http://schemas.openxmlformats.org/officeDocument/2006/relationships/slideLayout" Target="../slideLayouts/slideLayout7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37" Type="http://schemas.openxmlformats.org/officeDocument/2006/relationships/slideLayout" Target="../slideLayouts/slideLayout78.xml"/><Relationship Id="rId40" Type="http://schemas.openxmlformats.org/officeDocument/2006/relationships/slideLayout" Target="../slideLayouts/slideLayout81.xml"/><Relationship Id="rId45" Type="http://schemas.openxmlformats.org/officeDocument/2006/relationships/image" Target="../media/image4.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slideLayout" Target="../slideLayouts/slideLayout77.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4" Type="http://schemas.openxmlformats.org/officeDocument/2006/relationships/image" Target="../media/image3.png"/><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slideLayout" Target="../slideLayouts/slideLayout76.xml"/><Relationship Id="rId43" Type="http://schemas.openxmlformats.org/officeDocument/2006/relationships/image" Target="../media/image2.png"/><Relationship Id="rId8" Type="http://schemas.openxmlformats.org/officeDocument/2006/relationships/slideLayout" Target="../slideLayouts/slideLayout49.xml"/><Relationship Id="rId3" Type="http://schemas.openxmlformats.org/officeDocument/2006/relationships/slideLayout" Target="../slideLayouts/slideLayout44.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38" Type="http://schemas.openxmlformats.org/officeDocument/2006/relationships/slideLayout" Target="../slideLayouts/slideLayout79.xml"/><Relationship Id="rId46" Type="http://schemas.openxmlformats.org/officeDocument/2006/relationships/image" Target="../media/image5.png"/><Relationship Id="rId20" Type="http://schemas.openxmlformats.org/officeDocument/2006/relationships/slideLayout" Target="../slideLayouts/slideLayout61.xml"/><Relationship Id="rId41" Type="http://schemas.openxmlformats.org/officeDocument/2006/relationships/slideLayout" Target="../slideLayouts/slideLayout8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5.xml"/><Relationship Id="rId18" Type="http://schemas.openxmlformats.org/officeDocument/2006/relationships/slideLayout" Target="../slideLayouts/slideLayout100.xml"/><Relationship Id="rId26" Type="http://schemas.openxmlformats.org/officeDocument/2006/relationships/slideLayout" Target="../slideLayouts/slideLayout108.xml"/><Relationship Id="rId39" Type="http://schemas.openxmlformats.org/officeDocument/2006/relationships/slideLayout" Target="../slideLayouts/slideLayout121.xml"/><Relationship Id="rId21" Type="http://schemas.openxmlformats.org/officeDocument/2006/relationships/slideLayout" Target="../slideLayouts/slideLayout103.xml"/><Relationship Id="rId34" Type="http://schemas.openxmlformats.org/officeDocument/2006/relationships/slideLayout" Target="../slideLayouts/slideLayout116.xml"/><Relationship Id="rId42" Type="http://schemas.openxmlformats.org/officeDocument/2006/relationships/image" Target="../media/image2.png"/><Relationship Id="rId7" Type="http://schemas.openxmlformats.org/officeDocument/2006/relationships/slideLayout" Target="../slideLayouts/slideLayout89.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9" Type="http://schemas.openxmlformats.org/officeDocument/2006/relationships/slideLayout" Target="../slideLayouts/slideLayout111.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24" Type="http://schemas.openxmlformats.org/officeDocument/2006/relationships/slideLayout" Target="../slideLayouts/slideLayout106.xml"/><Relationship Id="rId32" Type="http://schemas.openxmlformats.org/officeDocument/2006/relationships/slideLayout" Target="../slideLayouts/slideLayout114.xml"/><Relationship Id="rId37" Type="http://schemas.openxmlformats.org/officeDocument/2006/relationships/slideLayout" Target="../slideLayouts/slideLayout119.xml"/><Relationship Id="rId40" Type="http://schemas.openxmlformats.org/officeDocument/2006/relationships/slideLayout" Target="../slideLayouts/slideLayout122.xml"/><Relationship Id="rId45" Type="http://schemas.openxmlformats.org/officeDocument/2006/relationships/image" Target="../media/image5.png"/><Relationship Id="rId5" Type="http://schemas.openxmlformats.org/officeDocument/2006/relationships/slideLayout" Target="../slideLayouts/slideLayout87.xml"/><Relationship Id="rId15" Type="http://schemas.openxmlformats.org/officeDocument/2006/relationships/slideLayout" Target="../slideLayouts/slideLayout97.xml"/><Relationship Id="rId23" Type="http://schemas.openxmlformats.org/officeDocument/2006/relationships/slideLayout" Target="../slideLayouts/slideLayout105.xml"/><Relationship Id="rId28" Type="http://schemas.openxmlformats.org/officeDocument/2006/relationships/slideLayout" Target="../slideLayouts/slideLayout110.xml"/><Relationship Id="rId36" Type="http://schemas.openxmlformats.org/officeDocument/2006/relationships/slideLayout" Target="../slideLayouts/slideLayout118.xml"/><Relationship Id="rId10" Type="http://schemas.openxmlformats.org/officeDocument/2006/relationships/slideLayout" Target="../slideLayouts/slideLayout92.xml"/><Relationship Id="rId19" Type="http://schemas.openxmlformats.org/officeDocument/2006/relationships/slideLayout" Target="../slideLayouts/slideLayout101.xml"/><Relationship Id="rId31" Type="http://schemas.openxmlformats.org/officeDocument/2006/relationships/slideLayout" Target="../slideLayouts/slideLayout113.xml"/><Relationship Id="rId44" Type="http://schemas.openxmlformats.org/officeDocument/2006/relationships/image" Target="../media/image4.png"/><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 Id="rId22" Type="http://schemas.openxmlformats.org/officeDocument/2006/relationships/slideLayout" Target="../slideLayouts/slideLayout104.xml"/><Relationship Id="rId27" Type="http://schemas.openxmlformats.org/officeDocument/2006/relationships/slideLayout" Target="../slideLayouts/slideLayout109.xml"/><Relationship Id="rId30" Type="http://schemas.openxmlformats.org/officeDocument/2006/relationships/slideLayout" Target="../slideLayouts/slideLayout112.xml"/><Relationship Id="rId35" Type="http://schemas.openxmlformats.org/officeDocument/2006/relationships/slideLayout" Target="../slideLayouts/slideLayout117.xml"/><Relationship Id="rId43" Type="http://schemas.openxmlformats.org/officeDocument/2006/relationships/image" Target="../media/image3.png"/><Relationship Id="rId8" Type="http://schemas.openxmlformats.org/officeDocument/2006/relationships/slideLayout" Target="../slideLayouts/slideLayout90.xml"/><Relationship Id="rId3" Type="http://schemas.openxmlformats.org/officeDocument/2006/relationships/slideLayout" Target="../slideLayouts/slideLayout85.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5" Type="http://schemas.openxmlformats.org/officeDocument/2006/relationships/slideLayout" Target="../slideLayouts/slideLayout107.xml"/><Relationship Id="rId33" Type="http://schemas.openxmlformats.org/officeDocument/2006/relationships/slideLayout" Target="../slideLayouts/slideLayout115.xml"/><Relationship Id="rId38" Type="http://schemas.openxmlformats.org/officeDocument/2006/relationships/slideLayout" Target="../slideLayouts/slideLayout120.xml"/><Relationship Id="rId20" Type="http://schemas.openxmlformats.org/officeDocument/2006/relationships/slideLayout" Target="../slideLayouts/slideLayout102.xml"/><Relationship Id="rId4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35.xml"/><Relationship Id="rId18" Type="http://schemas.openxmlformats.org/officeDocument/2006/relationships/slideLayout" Target="../slideLayouts/slideLayout140.xml"/><Relationship Id="rId26" Type="http://schemas.openxmlformats.org/officeDocument/2006/relationships/slideLayout" Target="../slideLayouts/slideLayout148.xml"/><Relationship Id="rId39" Type="http://schemas.openxmlformats.org/officeDocument/2006/relationships/slideLayout" Target="../slideLayouts/slideLayout161.xml"/><Relationship Id="rId21" Type="http://schemas.openxmlformats.org/officeDocument/2006/relationships/slideLayout" Target="../slideLayouts/slideLayout143.xml"/><Relationship Id="rId34" Type="http://schemas.openxmlformats.org/officeDocument/2006/relationships/slideLayout" Target="../slideLayouts/slideLayout156.xml"/><Relationship Id="rId42" Type="http://schemas.openxmlformats.org/officeDocument/2006/relationships/image" Target="../media/image3.png"/><Relationship Id="rId7" Type="http://schemas.openxmlformats.org/officeDocument/2006/relationships/slideLayout" Target="../slideLayouts/slideLayout129.xml"/><Relationship Id="rId2" Type="http://schemas.openxmlformats.org/officeDocument/2006/relationships/slideLayout" Target="../slideLayouts/slideLayout124.xml"/><Relationship Id="rId16" Type="http://schemas.openxmlformats.org/officeDocument/2006/relationships/slideLayout" Target="../slideLayouts/slideLayout138.xml"/><Relationship Id="rId20" Type="http://schemas.openxmlformats.org/officeDocument/2006/relationships/slideLayout" Target="../slideLayouts/slideLayout142.xml"/><Relationship Id="rId29" Type="http://schemas.openxmlformats.org/officeDocument/2006/relationships/slideLayout" Target="../slideLayouts/slideLayout151.xml"/><Relationship Id="rId41" Type="http://schemas.openxmlformats.org/officeDocument/2006/relationships/image" Target="../media/image2.png"/><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24" Type="http://schemas.openxmlformats.org/officeDocument/2006/relationships/slideLayout" Target="../slideLayouts/slideLayout146.xml"/><Relationship Id="rId32" Type="http://schemas.openxmlformats.org/officeDocument/2006/relationships/slideLayout" Target="../slideLayouts/slideLayout154.xml"/><Relationship Id="rId37" Type="http://schemas.openxmlformats.org/officeDocument/2006/relationships/slideLayout" Target="../slideLayouts/slideLayout159.xml"/><Relationship Id="rId40" Type="http://schemas.openxmlformats.org/officeDocument/2006/relationships/theme" Target="../theme/theme4.xml"/><Relationship Id="rId5" Type="http://schemas.openxmlformats.org/officeDocument/2006/relationships/slideLayout" Target="../slideLayouts/slideLayout127.xml"/><Relationship Id="rId15" Type="http://schemas.openxmlformats.org/officeDocument/2006/relationships/slideLayout" Target="../slideLayouts/slideLayout137.xml"/><Relationship Id="rId23" Type="http://schemas.openxmlformats.org/officeDocument/2006/relationships/slideLayout" Target="../slideLayouts/slideLayout145.xml"/><Relationship Id="rId28" Type="http://schemas.openxmlformats.org/officeDocument/2006/relationships/slideLayout" Target="../slideLayouts/slideLayout150.xml"/><Relationship Id="rId36" Type="http://schemas.openxmlformats.org/officeDocument/2006/relationships/slideLayout" Target="../slideLayouts/slideLayout158.xml"/><Relationship Id="rId10" Type="http://schemas.openxmlformats.org/officeDocument/2006/relationships/slideLayout" Target="../slideLayouts/slideLayout132.xml"/><Relationship Id="rId19" Type="http://schemas.openxmlformats.org/officeDocument/2006/relationships/slideLayout" Target="../slideLayouts/slideLayout141.xml"/><Relationship Id="rId31" Type="http://schemas.openxmlformats.org/officeDocument/2006/relationships/slideLayout" Target="../slideLayouts/slideLayout153.xml"/><Relationship Id="rId44" Type="http://schemas.openxmlformats.org/officeDocument/2006/relationships/image" Target="../media/image5.png"/><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slideLayout" Target="../slideLayouts/slideLayout136.xml"/><Relationship Id="rId22" Type="http://schemas.openxmlformats.org/officeDocument/2006/relationships/slideLayout" Target="../slideLayouts/slideLayout144.xml"/><Relationship Id="rId27" Type="http://schemas.openxmlformats.org/officeDocument/2006/relationships/slideLayout" Target="../slideLayouts/slideLayout149.xml"/><Relationship Id="rId30" Type="http://schemas.openxmlformats.org/officeDocument/2006/relationships/slideLayout" Target="../slideLayouts/slideLayout152.xml"/><Relationship Id="rId35" Type="http://schemas.openxmlformats.org/officeDocument/2006/relationships/slideLayout" Target="../slideLayouts/slideLayout157.xml"/><Relationship Id="rId43" Type="http://schemas.openxmlformats.org/officeDocument/2006/relationships/image" Target="../media/image4.png"/><Relationship Id="rId8" Type="http://schemas.openxmlformats.org/officeDocument/2006/relationships/slideLayout" Target="../slideLayouts/slideLayout130.xml"/><Relationship Id="rId3" Type="http://schemas.openxmlformats.org/officeDocument/2006/relationships/slideLayout" Target="../slideLayouts/slideLayout125.xml"/><Relationship Id="rId12" Type="http://schemas.openxmlformats.org/officeDocument/2006/relationships/slideLayout" Target="../slideLayouts/slideLayout134.xml"/><Relationship Id="rId17" Type="http://schemas.openxmlformats.org/officeDocument/2006/relationships/slideLayout" Target="../slideLayouts/slideLayout139.xml"/><Relationship Id="rId25" Type="http://schemas.openxmlformats.org/officeDocument/2006/relationships/slideLayout" Target="../slideLayouts/slideLayout147.xml"/><Relationship Id="rId33" Type="http://schemas.openxmlformats.org/officeDocument/2006/relationships/slideLayout" Target="../slideLayouts/slideLayout155.xml"/><Relationship Id="rId38" Type="http://schemas.openxmlformats.org/officeDocument/2006/relationships/slideLayout" Target="../slideLayouts/slideLayout160.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74.xml"/><Relationship Id="rId18" Type="http://schemas.openxmlformats.org/officeDocument/2006/relationships/slideLayout" Target="../slideLayouts/slideLayout179.xml"/><Relationship Id="rId26" Type="http://schemas.openxmlformats.org/officeDocument/2006/relationships/slideLayout" Target="../slideLayouts/slideLayout187.xml"/><Relationship Id="rId39" Type="http://schemas.openxmlformats.org/officeDocument/2006/relationships/theme" Target="../theme/theme5.xml"/><Relationship Id="rId21" Type="http://schemas.openxmlformats.org/officeDocument/2006/relationships/slideLayout" Target="../slideLayouts/slideLayout182.xml"/><Relationship Id="rId34" Type="http://schemas.openxmlformats.org/officeDocument/2006/relationships/slideLayout" Target="../slideLayouts/slideLayout195.xml"/><Relationship Id="rId42" Type="http://schemas.openxmlformats.org/officeDocument/2006/relationships/image" Target="../media/image4.png"/><Relationship Id="rId7" Type="http://schemas.openxmlformats.org/officeDocument/2006/relationships/slideLayout" Target="../slideLayouts/slideLayout168.xml"/><Relationship Id="rId2" Type="http://schemas.openxmlformats.org/officeDocument/2006/relationships/slideLayout" Target="../slideLayouts/slideLayout163.xml"/><Relationship Id="rId16" Type="http://schemas.openxmlformats.org/officeDocument/2006/relationships/slideLayout" Target="../slideLayouts/slideLayout177.xml"/><Relationship Id="rId20" Type="http://schemas.openxmlformats.org/officeDocument/2006/relationships/slideLayout" Target="../slideLayouts/slideLayout181.xml"/><Relationship Id="rId29" Type="http://schemas.openxmlformats.org/officeDocument/2006/relationships/slideLayout" Target="../slideLayouts/slideLayout190.xml"/><Relationship Id="rId41" Type="http://schemas.openxmlformats.org/officeDocument/2006/relationships/image" Target="../media/image3.png"/><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24" Type="http://schemas.openxmlformats.org/officeDocument/2006/relationships/slideLayout" Target="../slideLayouts/slideLayout185.xml"/><Relationship Id="rId32" Type="http://schemas.openxmlformats.org/officeDocument/2006/relationships/slideLayout" Target="../slideLayouts/slideLayout193.xml"/><Relationship Id="rId37" Type="http://schemas.openxmlformats.org/officeDocument/2006/relationships/slideLayout" Target="../slideLayouts/slideLayout198.xml"/><Relationship Id="rId40" Type="http://schemas.openxmlformats.org/officeDocument/2006/relationships/image" Target="../media/image2.png"/><Relationship Id="rId5" Type="http://schemas.openxmlformats.org/officeDocument/2006/relationships/slideLayout" Target="../slideLayouts/slideLayout166.xml"/><Relationship Id="rId15" Type="http://schemas.openxmlformats.org/officeDocument/2006/relationships/slideLayout" Target="../slideLayouts/slideLayout176.xml"/><Relationship Id="rId23" Type="http://schemas.openxmlformats.org/officeDocument/2006/relationships/slideLayout" Target="../slideLayouts/slideLayout184.xml"/><Relationship Id="rId28" Type="http://schemas.openxmlformats.org/officeDocument/2006/relationships/slideLayout" Target="../slideLayouts/slideLayout189.xml"/><Relationship Id="rId36" Type="http://schemas.openxmlformats.org/officeDocument/2006/relationships/slideLayout" Target="../slideLayouts/slideLayout197.xml"/><Relationship Id="rId10" Type="http://schemas.openxmlformats.org/officeDocument/2006/relationships/slideLayout" Target="../slideLayouts/slideLayout171.xml"/><Relationship Id="rId19" Type="http://schemas.openxmlformats.org/officeDocument/2006/relationships/slideLayout" Target="../slideLayouts/slideLayout180.xml"/><Relationship Id="rId31" Type="http://schemas.openxmlformats.org/officeDocument/2006/relationships/slideLayout" Target="../slideLayouts/slideLayout192.xml"/><Relationship Id="rId4" Type="http://schemas.openxmlformats.org/officeDocument/2006/relationships/slideLayout" Target="../slideLayouts/slideLayout165.xml"/><Relationship Id="rId9" Type="http://schemas.openxmlformats.org/officeDocument/2006/relationships/slideLayout" Target="../slideLayouts/slideLayout170.xml"/><Relationship Id="rId14" Type="http://schemas.openxmlformats.org/officeDocument/2006/relationships/slideLayout" Target="../slideLayouts/slideLayout175.xml"/><Relationship Id="rId22" Type="http://schemas.openxmlformats.org/officeDocument/2006/relationships/slideLayout" Target="../slideLayouts/slideLayout183.xml"/><Relationship Id="rId27" Type="http://schemas.openxmlformats.org/officeDocument/2006/relationships/slideLayout" Target="../slideLayouts/slideLayout188.xml"/><Relationship Id="rId30" Type="http://schemas.openxmlformats.org/officeDocument/2006/relationships/slideLayout" Target="../slideLayouts/slideLayout191.xml"/><Relationship Id="rId35" Type="http://schemas.openxmlformats.org/officeDocument/2006/relationships/slideLayout" Target="../slideLayouts/slideLayout196.xml"/><Relationship Id="rId43" Type="http://schemas.openxmlformats.org/officeDocument/2006/relationships/image" Target="../media/image5.png"/><Relationship Id="rId8" Type="http://schemas.openxmlformats.org/officeDocument/2006/relationships/slideLayout" Target="../slideLayouts/slideLayout169.xml"/><Relationship Id="rId3" Type="http://schemas.openxmlformats.org/officeDocument/2006/relationships/slideLayout" Target="../slideLayouts/slideLayout164.xml"/><Relationship Id="rId12" Type="http://schemas.openxmlformats.org/officeDocument/2006/relationships/slideLayout" Target="../slideLayouts/slideLayout173.xml"/><Relationship Id="rId17" Type="http://schemas.openxmlformats.org/officeDocument/2006/relationships/slideLayout" Target="../slideLayouts/slideLayout178.xml"/><Relationship Id="rId25" Type="http://schemas.openxmlformats.org/officeDocument/2006/relationships/slideLayout" Target="../slideLayouts/slideLayout186.xml"/><Relationship Id="rId33" Type="http://schemas.openxmlformats.org/officeDocument/2006/relationships/slideLayout" Target="../slideLayouts/slideLayout194.xml"/><Relationship Id="rId38" Type="http://schemas.openxmlformats.org/officeDocument/2006/relationships/slideLayout" Target="../slideLayouts/slideLayout199.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212.xml"/><Relationship Id="rId18" Type="http://schemas.openxmlformats.org/officeDocument/2006/relationships/slideLayout" Target="../slideLayouts/slideLayout217.xml"/><Relationship Id="rId26" Type="http://schemas.openxmlformats.org/officeDocument/2006/relationships/slideLayout" Target="../slideLayouts/slideLayout225.xml"/><Relationship Id="rId39" Type="http://schemas.openxmlformats.org/officeDocument/2006/relationships/image" Target="../media/image2.png"/><Relationship Id="rId21" Type="http://schemas.openxmlformats.org/officeDocument/2006/relationships/slideLayout" Target="../slideLayouts/slideLayout220.xml"/><Relationship Id="rId34" Type="http://schemas.openxmlformats.org/officeDocument/2006/relationships/slideLayout" Target="../slideLayouts/slideLayout233.xml"/><Relationship Id="rId42" Type="http://schemas.openxmlformats.org/officeDocument/2006/relationships/image" Target="../media/image5.png"/><Relationship Id="rId7" Type="http://schemas.openxmlformats.org/officeDocument/2006/relationships/slideLayout" Target="../slideLayouts/slideLayout206.xml"/><Relationship Id="rId2" Type="http://schemas.openxmlformats.org/officeDocument/2006/relationships/slideLayout" Target="../slideLayouts/slideLayout201.xml"/><Relationship Id="rId16" Type="http://schemas.openxmlformats.org/officeDocument/2006/relationships/slideLayout" Target="../slideLayouts/slideLayout215.xml"/><Relationship Id="rId20" Type="http://schemas.openxmlformats.org/officeDocument/2006/relationships/slideLayout" Target="../slideLayouts/slideLayout219.xml"/><Relationship Id="rId29" Type="http://schemas.openxmlformats.org/officeDocument/2006/relationships/slideLayout" Target="../slideLayouts/slideLayout228.xml"/><Relationship Id="rId41" Type="http://schemas.openxmlformats.org/officeDocument/2006/relationships/image" Target="../media/image4.png"/><Relationship Id="rId1" Type="http://schemas.openxmlformats.org/officeDocument/2006/relationships/slideLayout" Target="../slideLayouts/slideLayout200.xml"/><Relationship Id="rId6" Type="http://schemas.openxmlformats.org/officeDocument/2006/relationships/slideLayout" Target="../slideLayouts/slideLayout205.xml"/><Relationship Id="rId11" Type="http://schemas.openxmlformats.org/officeDocument/2006/relationships/slideLayout" Target="../slideLayouts/slideLayout210.xml"/><Relationship Id="rId24" Type="http://schemas.openxmlformats.org/officeDocument/2006/relationships/slideLayout" Target="../slideLayouts/slideLayout223.xml"/><Relationship Id="rId32" Type="http://schemas.openxmlformats.org/officeDocument/2006/relationships/slideLayout" Target="../slideLayouts/slideLayout231.xml"/><Relationship Id="rId37" Type="http://schemas.openxmlformats.org/officeDocument/2006/relationships/slideLayout" Target="../slideLayouts/slideLayout236.xml"/><Relationship Id="rId40" Type="http://schemas.openxmlformats.org/officeDocument/2006/relationships/image" Target="../media/image3.png"/><Relationship Id="rId5" Type="http://schemas.openxmlformats.org/officeDocument/2006/relationships/slideLayout" Target="../slideLayouts/slideLayout204.xml"/><Relationship Id="rId15" Type="http://schemas.openxmlformats.org/officeDocument/2006/relationships/slideLayout" Target="../slideLayouts/slideLayout214.xml"/><Relationship Id="rId23" Type="http://schemas.openxmlformats.org/officeDocument/2006/relationships/slideLayout" Target="../slideLayouts/slideLayout222.xml"/><Relationship Id="rId28" Type="http://schemas.openxmlformats.org/officeDocument/2006/relationships/slideLayout" Target="../slideLayouts/slideLayout227.xml"/><Relationship Id="rId36" Type="http://schemas.openxmlformats.org/officeDocument/2006/relationships/slideLayout" Target="../slideLayouts/slideLayout235.xml"/><Relationship Id="rId10" Type="http://schemas.openxmlformats.org/officeDocument/2006/relationships/slideLayout" Target="../slideLayouts/slideLayout209.xml"/><Relationship Id="rId19" Type="http://schemas.openxmlformats.org/officeDocument/2006/relationships/slideLayout" Target="../slideLayouts/slideLayout218.xml"/><Relationship Id="rId31" Type="http://schemas.openxmlformats.org/officeDocument/2006/relationships/slideLayout" Target="../slideLayouts/slideLayout230.xml"/><Relationship Id="rId4" Type="http://schemas.openxmlformats.org/officeDocument/2006/relationships/slideLayout" Target="../slideLayouts/slideLayout203.xml"/><Relationship Id="rId9" Type="http://schemas.openxmlformats.org/officeDocument/2006/relationships/slideLayout" Target="../slideLayouts/slideLayout208.xml"/><Relationship Id="rId14" Type="http://schemas.openxmlformats.org/officeDocument/2006/relationships/slideLayout" Target="../slideLayouts/slideLayout213.xml"/><Relationship Id="rId22" Type="http://schemas.openxmlformats.org/officeDocument/2006/relationships/slideLayout" Target="../slideLayouts/slideLayout221.xml"/><Relationship Id="rId27" Type="http://schemas.openxmlformats.org/officeDocument/2006/relationships/slideLayout" Target="../slideLayouts/slideLayout226.xml"/><Relationship Id="rId30" Type="http://schemas.openxmlformats.org/officeDocument/2006/relationships/slideLayout" Target="../slideLayouts/slideLayout229.xml"/><Relationship Id="rId35" Type="http://schemas.openxmlformats.org/officeDocument/2006/relationships/slideLayout" Target="../slideLayouts/slideLayout234.xml"/><Relationship Id="rId8" Type="http://schemas.openxmlformats.org/officeDocument/2006/relationships/slideLayout" Target="../slideLayouts/slideLayout207.xml"/><Relationship Id="rId3" Type="http://schemas.openxmlformats.org/officeDocument/2006/relationships/slideLayout" Target="../slideLayouts/slideLayout202.xml"/><Relationship Id="rId12" Type="http://schemas.openxmlformats.org/officeDocument/2006/relationships/slideLayout" Target="../slideLayouts/slideLayout211.xml"/><Relationship Id="rId17" Type="http://schemas.openxmlformats.org/officeDocument/2006/relationships/slideLayout" Target="../slideLayouts/slideLayout216.xml"/><Relationship Id="rId25" Type="http://schemas.openxmlformats.org/officeDocument/2006/relationships/slideLayout" Target="../slideLayouts/slideLayout224.xml"/><Relationship Id="rId33" Type="http://schemas.openxmlformats.org/officeDocument/2006/relationships/slideLayout" Target="../slideLayouts/slideLayout232.xml"/><Relationship Id="rId38"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249.xml"/><Relationship Id="rId18" Type="http://schemas.openxmlformats.org/officeDocument/2006/relationships/slideLayout" Target="../slideLayouts/slideLayout254.xml"/><Relationship Id="rId26" Type="http://schemas.openxmlformats.org/officeDocument/2006/relationships/slideLayout" Target="../slideLayouts/slideLayout262.xml"/><Relationship Id="rId39" Type="http://schemas.openxmlformats.org/officeDocument/2006/relationships/image" Target="../media/image3.png"/><Relationship Id="rId21" Type="http://schemas.openxmlformats.org/officeDocument/2006/relationships/slideLayout" Target="../slideLayouts/slideLayout257.xml"/><Relationship Id="rId34" Type="http://schemas.openxmlformats.org/officeDocument/2006/relationships/slideLayout" Target="../slideLayouts/slideLayout270.xml"/><Relationship Id="rId7" Type="http://schemas.openxmlformats.org/officeDocument/2006/relationships/slideLayout" Target="../slideLayouts/slideLayout243.xml"/><Relationship Id="rId2" Type="http://schemas.openxmlformats.org/officeDocument/2006/relationships/slideLayout" Target="../slideLayouts/slideLayout238.xml"/><Relationship Id="rId16" Type="http://schemas.openxmlformats.org/officeDocument/2006/relationships/slideLayout" Target="../slideLayouts/slideLayout252.xml"/><Relationship Id="rId20" Type="http://schemas.openxmlformats.org/officeDocument/2006/relationships/slideLayout" Target="../slideLayouts/slideLayout256.xml"/><Relationship Id="rId29" Type="http://schemas.openxmlformats.org/officeDocument/2006/relationships/slideLayout" Target="../slideLayouts/slideLayout265.xml"/><Relationship Id="rId41" Type="http://schemas.openxmlformats.org/officeDocument/2006/relationships/image" Target="../media/image5.png"/><Relationship Id="rId1" Type="http://schemas.openxmlformats.org/officeDocument/2006/relationships/slideLayout" Target="../slideLayouts/slideLayout237.xml"/><Relationship Id="rId6" Type="http://schemas.openxmlformats.org/officeDocument/2006/relationships/slideLayout" Target="../slideLayouts/slideLayout242.xml"/><Relationship Id="rId11" Type="http://schemas.openxmlformats.org/officeDocument/2006/relationships/slideLayout" Target="../slideLayouts/slideLayout247.xml"/><Relationship Id="rId24" Type="http://schemas.openxmlformats.org/officeDocument/2006/relationships/slideLayout" Target="../slideLayouts/slideLayout260.xml"/><Relationship Id="rId32" Type="http://schemas.openxmlformats.org/officeDocument/2006/relationships/slideLayout" Target="../slideLayouts/slideLayout268.xml"/><Relationship Id="rId37" Type="http://schemas.openxmlformats.org/officeDocument/2006/relationships/theme" Target="../theme/theme7.xml"/><Relationship Id="rId40" Type="http://schemas.openxmlformats.org/officeDocument/2006/relationships/image" Target="../media/image4.png"/><Relationship Id="rId5" Type="http://schemas.openxmlformats.org/officeDocument/2006/relationships/slideLayout" Target="../slideLayouts/slideLayout241.xml"/><Relationship Id="rId15" Type="http://schemas.openxmlformats.org/officeDocument/2006/relationships/slideLayout" Target="../slideLayouts/slideLayout251.xml"/><Relationship Id="rId23" Type="http://schemas.openxmlformats.org/officeDocument/2006/relationships/slideLayout" Target="../slideLayouts/slideLayout259.xml"/><Relationship Id="rId28" Type="http://schemas.openxmlformats.org/officeDocument/2006/relationships/slideLayout" Target="../slideLayouts/slideLayout264.xml"/><Relationship Id="rId36" Type="http://schemas.openxmlformats.org/officeDocument/2006/relationships/slideLayout" Target="../slideLayouts/slideLayout272.xml"/><Relationship Id="rId10" Type="http://schemas.openxmlformats.org/officeDocument/2006/relationships/slideLayout" Target="../slideLayouts/slideLayout246.xml"/><Relationship Id="rId19" Type="http://schemas.openxmlformats.org/officeDocument/2006/relationships/slideLayout" Target="../slideLayouts/slideLayout255.xml"/><Relationship Id="rId31" Type="http://schemas.openxmlformats.org/officeDocument/2006/relationships/slideLayout" Target="../slideLayouts/slideLayout267.xml"/><Relationship Id="rId4" Type="http://schemas.openxmlformats.org/officeDocument/2006/relationships/slideLayout" Target="../slideLayouts/slideLayout240.xml"/><Relationship Id="rId9" Type="http://schemas.openxmlformats.org/officeDocument/2006/relationships/slideLayout" Target="../slideLayouts/slideLayout245.xml"/><Relationship Id="rId14" Type="http://schemas.openxmlformats.org/officeDocument/2006/relationships/slideLayout" Target="../slideLayouts/slideLayout250.xml"/><Relationship Id="rId22" Type="http://schemas.openxmlformats.org/officeDocument/2006/relationships/slideLayout" Target="../slideLayouts/slideLayout258.xml"/><Relationship Id="rId27" Type="http://schemas.openxmlformats.org/officeDocument/2006/relationships/slideLayout" Target="../slideLayouts/slideLayout263.xml"/><Relationship Id="rId30" Type="http://schemas.openxmlformats.org/officeDocument/2006/relationships/slideLayout" Target="../slideLayouts/slideLayout266.xml"/><Relationship Id="rId35" Type="http://schemas.openxmlformats.org/officeDocument/2006/relationships/slideLayout" Target="../slideLayouts/slideLayout271.xml"/><Relationship Id="rId8" Type="http://schemas.openxmlformats.org/officeDocument/2006/relationships/slideLayout" Target="../slideLayouts/slideLayout244.xml"/><Relationship Id="rId3" Type="http://schemas.openxmlformats.org/officeDocument/2006/relationships/slideLayout" Target="../slideLayouts/slideLayout239.xml"/><Relationship Id="rId12" Type="http://schemas.openxmlformats.org/officeDocument/2006/relationships/slideLayout" Target="../slideLayouts/slideLayout248.xml"/><Relationship Id="rId17" Type="http://schemas.openxmlformats.org/officeDocument/2006/relationships/slideLayout" Target="../slideLayouts/slideLayout253.xml"/><Relationship Id="rId25" Type="http://schemas.openxmlformats.org/officeDocument/2006/relationships/slideLayout" Target="../slideLayouts/slideLayout261.xml"/><Relationship Id="rId33" Type="http://schemas.openxmlformats.org/officeDocument/2006/relationships/slideLayout" Target="../slideLayouts/slideLayout269.xml"/><Relationship Id="rId38"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285.xml"/><Relationship Id="rId18" Type="http://schemas.openxmlformats.org/officeDocument/2006/relationships/slideLayout" Target="../slideLayouts/slideLayout290.xml"/><Relationship Id="rId26" Type="http://schemas.openxmlformats.org/officeDocument/2006/relationships/slideLayout" Target="../slideLayouts/slideLayout298.xml"/><Relationship Id="rId39" Type="http://schemas.openxmlformats.org/officeDocument/2006/relationships/image" Target="../media/image4.png"/><Relationship Id="rId21" Type="http://schemas.openxmlformats.org/officeDocument/2006/relationships/slideLayout" Target="../slideLayouts/slideLayout293.xml"/><Relationship Id="rId34" Type="http://schemas.openxmlformats.org/officeDocument/2006/relationships/slideLayout" Target="../slideLayouts/slideLayout306.xml"/><Relationship Id="rId7" Type="http://schemas.openxmlformats.org/officeDocument/2006/relationships/slideLayout" Target="../slideLayouts/slideLayout279.xml"/><Relationship Id="rId12" Type="http://schemas.openxmlformats.org/officeDocument/2006/relationships/slideLayout" Target="../slideLayouts/slideLayout284.xml"/><Relationship Id="rId17" Type="http://schemas.openxmlformats.org/officeDocument/2006/relationships/slideLayout" Target="../slideLayouts/slideLayout289.xml"/><Relationship Id="rId25" Type="http://schemas.openxmlformats.org/officeDocument/2006/relationships/slideLayout" Target="../slideLayouts/slideLayout297.xml"/><Relationship Id="rId33" Type="http://schemas.openxmlformats.org/officeDocument/2006/relationships/slideLayout" Target="../slideLayouts/slideLayout305.xml"/><Relationship Id="rId38" Type="http://schemas.openxmlformats.org/officeDocument/2006/relationships/image" Target="../media/image3.png"/><Relationship Id="rId2" Type="http://schemas.openxmlformats.org/officeDocument/2006/relationships/slideLayout" Target="../slideLayouts/slideLayout274.xml"/><Relationship Id="rId16" Type="http://schemas.openxmlformats.org/officeDocument/2006/relationships/slideLayout" Target="../slideLayouts/slideLayout288.xml"/><Relationship Id="rId20" Type="http://schemas.openxmlformats.org/officeDocument/2006/relationships/slideLayout" Target="../slideLayouts/slideLayout292.xml"/><Relationship Id="rId29" Type="http://schemas.openxmlformats.org/officeDocument/2006/relationships/slideLayout" Target="../slideLayouts/slideLayout301.xml"/><Relationship Id="rId1" Type="http://schemas.openxmlformats.org/officeDocument/2006/relationships/slideLayout" Target="../slideLayouts/slideLayout273.xml"/><Relationship Id="rId6" Type="http://schemas.openxmlformats.org/officeDocument/2006/relationships/slideLayout" Target="../slideLayouts/slideLayout278.xml"/><Relationship Id="rId11" Type="http://schemas.openxmlformats.org/officeDocument/2006/relationships/slideLayout" Target="../slideLayouts/slideLayout283.xml"/><Relationship Id="rId24" Type="http://schemas.openxmlformats.org/officeDocument/2006/relationships/slideLayout" Target="../slideLayouts/slideLayout296.xml"/><Relationship Id="rId32" Type="http://schemas.openxmlformats.org/officeDocument/2006/relationships/slideLayout" Target="../slideLayouts/slideLayout304.xml"/><Relationship Id="rId37" Type="http://schemas.openxmlformats.org/officeDocument/2006/relationships/image" Target="../media/image2.png"/><Relationship Id="rId40" Type="http://schemas.openxmlformats.org/officeDocument/2006/relationships/image" Target="../media/image5.png"/><Relationship Id="rId5" Type="http://schemas.openxmlformats.org/officeDocument/2006/relationships/slideLayout" Target="../slideLayouts/slideLayout277.xml"/><Relationship Id="rId15" Type="http://schemas.openxmlformats.org/officeDocument/2006/relationships/slideLayout" Target="../slideLayouts/slideLayout287.xml"/><Relationship Id="rId23" Type="http://schemas.openxmlformats.org/officeDocument/2006/relationships/slideLayout" Target="../slideLayouts/slideLayout295.xml"/><Relationship Id="rId28" Type="http://schemas.openxmlformats.org/officeDocument/2006/relationships/slideLayout" Target="../slideLayouts/slideLayout300.xml"/><Relationship Id="rId36" Type="http://schemas.openxmlformats.org/officeDocument/2006/relationships/theme" Target="../theme/theme8.xml"/><Relationship Id="rId10" Type="http://schemas.openxmlformats.org/officeDocument/2006/relationships/slideLayout" Target="../slideLayouts/slideLayout282.xml"/><Relationship Id="rId19" Type="http://schemas.openxmlformats.org/officeDocument/2006/relationships/slideLayout" Target="../slideLayouts/slideLayout291.xml"/><Relationship Id="rId31" Type="http://schemas.openxmlformats.org/officeDocument/2006/relationships/slideLayout" Target="../slideLayouts/slideLayout303.xml"/><Relationship Id="rId4" Type="http://schemas.openxmlformats.org/officeDocument/2006/relationships/slideLayout" Target="../slideLayouts/slideLayout276.xml"/><Relationship Id="rId9" Type="http://schemas.openxmlformats.org/officeDocument/2006/relationships/slideLayout" Target="../slideLayouts/slideLayout281.xml"/><Relationship Id="rId14" Type="http://schemas.openxmlformats.org/officeDocument/2006/relationships/slideLayout" Target="../slideLayouts/slideLayout286.xml"/><Relationship Id="rId22" Type="http://schemas.openxmlformats.org/officeDocument/2006/relationships/slideLayout" Target="../slideLayouts/slideLayout294.xml"/><Relationship Id="rId27" Type="http://schemas.openxmlformats.org/officeDocument/2006/relationships/slideLayout" Target="../slideLayouts/slideLayout299.xml"/><Relationship Id="rId30" Type="http://schemas.openxmlformats.org/officeDocument/2006/relationships/slideLayout" Target="../slideLayouts/slideLayout302.xml"/><Relationship Id="rId35" Type="http://schemas.openxmlformats.org/officeDocument/2006/relationships/slideLayout" Target="../slideLayouts/slideLayout307.xml"/><Relationship Id="rId8" Type="http://schemas.openxmlformats.org/officeDocument/2006/relationships/slideLayout" Target="../slideLayouts/slideLayout280.xml"/><Relationship Id="rId3" Type="http://schemas.openxmlformats.org/officeDocument/2006/relationships/slideLayout" Target="../slideLayouts/slideLayout275.xml"/></Relationships>
</file>

<file path=ppt/slideMasters/_rels/slideMaster9.xml.rels><?xml version="1.0" encoding="UTF-8" standalone="yes"?>
<Relationships xmlns="http://schemas.openxmlformats.org/package/2006/relationships"><Relationship Id="rId13" Type="http://schemas.openxmlformats.org/officeDocument/2006/relationships/slideLayout" Target="../slideLayouts/slideLayout320.xml"/><Relationship Id="rId18" Type="http://schemas.openxmlformats.org/officeDocument/2006/relationships/slideLayout" Target="../slideLayouts/slideLayout325.xml"/><Relationship Id="rId26" Type="http://schemas.openxmlformats.org/officeDocument/2006/relationships/slideLayout" Target="../slideLayouts/slideLayout333.xml"/><Relationship Id="rId39" Type="http://schemas.openxmlformats.org/officeDocument/2006/relationships/image" Target="../media/image5.png"/><Relationship Id="rId21" Type="http://schemas.openxmlformats.org/officeDocument/2006/relationships/slideLayout" Target="../slideLayouts/slideLayout328.xml"/><Relationship Id="rId34" Type="http://schemas.openxmlformats.org/officeDocument/2006/relationships/slideLayout" Target="../slideLayouts/slideLayout341.xml"/><Relationship Id="rId7" Type="http://schemas.openxmlformats.org/officeDocument/2006/relationships/slideLayout" Target="../slideLayouts/slideLayout314.xml"/><Relationship Id="rId12" Type="http://schemas.openxmlformats.org/officeDocument/2006/relationships/slideLayout" Target="../slideLayouts/slideLayout319.xml"/><Relationship Id="rId17" Type="http://schemas.openxmlformats.org/officeDocument/2006/relationships/slideLayout" Target="../slideLayouts/slideLayout324.xml"/><Relationship Id="rId25" Type="http://schemas.openxmlformats.org/officeDocument/2006/relationships/slideLayout" Target="../slideLayouts/slideLayout332.xml"/><Relationship Id="rId33" Type="http://schemas.openxmlformats.org/officeDocument/2006/relationships/slideLayout" Target="../slideLayouts/slideLayout340.xml"/><Relationship Id="rId38" Type="http://schemas.openxmlformats.org/officeDocument/2006/relationships/image" Target="../media/image4.png"/><Relationship Id="rId2" Type="http://schemas.openxmlformats.org/officeDocument/2006/relationships/slideLayout" Target="../slideLayouts/slideLayout309.xml"/><Relationship Id="rId16" Type="http://schemas.openxmlformats.org/officeDocument/2006/relationships/slideLayout" Target="../slideLayouts/slideLayout323.xml"/><Relationship Id="rId20" Type="http://schemas.openxmlformats.org/officeDocument/2006/relationships/slideLayout" Target="../slideLayouts/slideLayout327.xml"/><Relationship Id="rId29" Type="http://schemas.openxmlformats.org/officeDocument/2006/relationships/slideLayout" Target="../slideLayouts/slideLayout336.xml"/><Relationship Id="rId1" Type="http://schemas.openxmlformats.org/officeDocument/2006/relationships/slideLayout" Target="../slideLayouts/slideLayout308.xml"/><Relationship Id="rId6" Type="http://schemas.openxmlformats.org/officeDocument/2006/relationships/slideLayout" Target="../slideLayouts/slideLayout313.xml"/><Relationship Id="rId11" Type="http://schemas.openxmlformats.org/officeDocument/2006/relationships/slideLayout" Target="../slideLayouts/slideLayout318.xml"/><Relationship Id="rId24" Type="http://schemas.openxmlformats.org/officeDocument/2006/relationships/slideLayout" Target="../slideLayouts/slideLayout331.xml"/><Relationship Id="rId32" Type="http://schemas.openxmlformats.org/officeDocument/2006/relationships/slideLayout" Target="../slideLayouts/slideLayout339.xml"/><Relationship Id="rId37" Type="http://schemas.openxmlformats.org/officeDocument/2006/relationships/image" Target="../media/image3.png"/><Relationship Id="rId5" Type="http://schemas.openxmlformats.org/officeDocument/2006/relationships/slideLayout" Target="../slideLayouts/slideLayout312.xml"/><Relationship Id="rId15" Type="http://schemas.openxmlformats.org/officeDocument/2006/relationships/slideLayout" Target="../slideLayouts/slideLayout322.xml"/><Relationship Id="rId23" Type="http://schemas.openxmlformats.org/officeDocument/2006/relationships/slideLayout" Target="../slideLayouts/slideLayout330.xml"/><Relationship Id="rId28" Type="http://schemas.openxmlformats.org/officeDocument/2006/relationships/slideLayout" Target="../slideLayouts/slideLayout335.xml"/><Relationship Id="rId36" Type="http://schemas.openxmlformats.org/officeDocument/2006/relationships/image" Target="../media/image2.png"/><Relationship Id="rId10" Type="http://schemas.openxmlformats.org/officeDocument/2006/relationships/slideLayout" Target="../slideLayouts/slideLayout317.xml"/><Relationship Id="rId19" Type="http://schemas.openxmlformats.org/officeDocument/2006/relationships/slideLayout" Target="../slideLayouts/slideLayout326.xml"/><Relationship Id="rId31" Type="http://schemas.openxmlformats.org/officeDocument/2006/relationships/slideLayout" Target="../slideLayouts/slideLayout338.xml"/><Relationship Id="rId4" Type="http://schemas.openxmlformats.org/officeDocument/2006/relationships/slideLayout" Target="../slideLayouts/slideLayout311.xml"/><Relationship Id="rId9" Type="http://schemas.openxmlformats.org/officeDocument/2006/relationships/slideLayout" Target="../slideLayouts/slideLayout316.xml"/><Relationship Id="rId14" Type="http://schemas.openxmlformats.org/officeDocument/2006/relationships/slideLayout" Target="../slideLayouts/slideLayout321.xml"/><Relationship Id="rId22" Type="http://schemas.openxmlformats.org/officeDocument/2006/relationships/slideLayout" Target="../slideLayouts/slideLayout329.xml"/><Relationship Id="rId27" Type="http://schemas.openxmlformats.org/officeDocument/2006/relationships/slideLayout" Target="../slideLayouts/slideLayout334.xml"/><Relationship Id="rId30" Type="http://schemas.openxmlformats.org/officeDocument/2006/relationships/slideLayout" Target="../slideLayouts/slideLayout337.xml"/><Relationship Id="rId35" Type="http://schemas.openxmlformats.org/officeDocument/2006/relationships/theme" Target="../theme/theme9.xml"/><Relationship Id="rId8" Type="http://schemas.openxmlformats.org/officeDocument/2006/relationships/slideLayout" Target="../slideLayouts/slideLayout315.xml"/><Relationship Id="rId3" Type="http://schemas.openxmlformats.org/officeDocument/2006/relationships/slideLayout" Target="../slideLayouts/slideLayout3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4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4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4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4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7788101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8">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574032642"/>
      </p:ext>
    </p:extLst>
  </p:cSld>
  <p:clrMap bg1="dk1" tx1="lt1" bg2="dk2" tx2="lt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 id="2147484023" r:id="rId13"/>
    <p:sldLayoutId id="2147484024" r:id="rId14"/>
    <p:sldLayoutId id="2147484025" r:id="rId15"/>
    <p:sldLayoutId id="2147484026" r:id="rId16"/>
    <p:sldLayoutId id="2147484027" r:id="rId17"/>
    <p:sldLayoutId id="2147484028" r:id="rId18"/>
    <p:sldLayoutId id="2147484029" r:id="rId19"/>
    <p:sldLayoutId id="2147484030" r:id="rId20"/>
    <p:sldLayoutId id="2147484031" r:id="rId21"/>
    <p:sldLayoutId id="2147484032" r:id="rId22"/>
    <p:sldLayoutId id="2147484033" r:id="rId23"/>
    <p:sldLayoutId id="2147484034" r:id="rId24"/>
    <p:sldLayoutId id="2147484035" r:id="rId25"/>
    <p:sldLayoutId id="2147484036" r:id="rId26"/>
    <p:sldLayoutId id="2147484037" r:id="rId27"/>
    <p:sldLayoutId id="2147484038" r:id="rId28"/>
    <p:sldLayoutId id="2147484039" r:id="rId29"/>
    <p:sldLayoutId id="2147484040" r:id="rId30"/>
    <p:sldLayoutId id="2147484041" r:id="rId31"/>
    <p:sldLayoutId id="2147484042" r:id="rId32"/>
    <p:sldLayoutId id="2147484043" r:id="rId33"/>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4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4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4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4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56896394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 id="2147483733" r:id="rId31"/>
    <p:sldLayoutId id="2147483734" r:id="rId32"/>
    <p:sldLayoutId id="2147483735" r:id="rId33"/>
    <p:sldLayoutId id="2147483736" r:id="rId34"/>
    <p:sldLayoutId id="2147483737" r:id="rId35"/>
    <p:sldLayoutId id="2147483738" r:id="rId36"/>
    <p:sldLayoutId id="2147483739" r:id="rId37"/>
    <p:sldLayoutId id="2147483740" r:id="rId38"/>
    <p:sldLayoutId id="2147483741" r:id="rId39"/>
    <p:sldLayoutId id="2147483742" r:id="rId40"/>
    <p:sldLayoutId id="2147483743" r:id="rId41"/>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4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4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4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4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377138263"/>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 id="2147483775" r:id="rId31"/>
    <p:sldLayoutId id="2147483776" r:id="rId32"/>
    <p:sldLayoutId id="2147483777" r:id="rId33"/>
    <p:sldLayoutId id="2147483778" r:id="rId34"/>
    <p:sldLayoutId id="2147483779" r:id="rId35"/>
    <p:sldLayoutId id="2147483780" r:id="rId36"/>
    <p:sldLayoutId id="2147483781" r:id="rId37"/>
    <p:sldLayoutId id="2147483782" r:id="rId38"/>
    <p:sldLayoutId id="2147483783" r:id="rId39"/>
    <p:sldLayoutId id="2147483784" r:id="rId40"/>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4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4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4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4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962269694"/>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 id="2147483803" r:id="rId18"/>
    <p:sldLayoutId id="2147483804" r:id="rId19"/>
    <p:sldLayoutId id="2147483805" r:id="rId20"/>
    <p:sldLayoutId id="2147483806" r:id="rId21"/>
    <p:sldLayoutId id="2147483807" r:id="rId22"/>
    <p:sldLayoutId id="2147483808" r:id="rId23"/>
    <p:sldLayoutId id="2147483809" r:id="rId24"/>
    <p:sldLayoutId id="2147483810" r:id="rId25"/>
    <p:sldLayoutId id="2147483811" r:id="rId26"/>
    <p:sldLayoutId id="2147483812" r:id="rId27"/>
    <p:sldLayoutId id="2147483813" r:id="rId28"/>
    <p:sldLayoutId id="2147483814" r:id="rId29"/>
    <p:sldLayoutId id="2147483815" r:id="rId30"/>
    <p:sldLayoutId id="2147483816" r:id="rId31"/>
    <p:sldLayoutId id="2147483817" r:id="rId32"/>
    <p:sldLayoutId id="2147483818" r:id="rId33"/>
    <p:sldLayoutId id="2147483819" r:id="rId34"/>
    <p:sldLayoutId id="2147483820" r:id="rId35"/>
    <p:sldLayoutId id="2147483821" r:id="rId36"/>
    <p:sldLayoutId id="2147483822" r:id="rId37"/>
    <p:sldLayoutId id="2147483823" r:id="rId38"/>
    <p:sldLayoutId id="2147483824" r:id="rId3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4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4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4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4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947430367"/>
      </p:ext>
    </p:extLst>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 id="2147483843" r:id="rId18"/>
    <p:sldLayoutId id="2147483844" r:id="rId19"/>
    <p:sldLayoutId id="2147483845" r:id="rId20"/>
    <p:sldLayoutId id="2147483846" r:id="rId21"/>
    <p:sldLayoutId id="2147483847" r:id="rId22"/>
    <p:sldLayoutId id="2147483848" r:id="rId23"/>
    <p:sldLayoutId id="2147483849" r:id="rId24"/>
    <p:sldLayoutId id="2147483850" r:id="rId25"/>
    <p:sldLayoutId id="2147483851" r:id="rId26"/>
    <p:sldLayoutId id="2147483852" r:id="rId27"/>
    <p:sldLayoutId id="2147483853" r:id="rId28"/>
    <p:sldLayoutId id="2147483854" r:id="rId29"/>
    <p:sldLayoutId id="2147483855" r:id="rId30"/>
    <p:sldLayoutId id="2147483856" r:id="rId31"/>
    <p:sldLayoutId id="2147483857" r:id="rId32"/>
    <p:sldLayoutId id="2147483858" r:id="rId33"/>
    <p:sldLayoutId id="2147483859" r:id="rId34"/>
    <p:sldLayoutId id="2147483860" r:id="rId35"/>
    <p:sldLayoutId id="2147483861" r:id="rId36"/>
    <p:sldLayoutId id="2147483862" r:id="rId37"/>
    <p:sldLayoutId id="2147483863" r:id="rId3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4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4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4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055275287"/>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 id="2147483884" r:id="rId20"/>
    <p:sldLayoutId id="2147483885" r:id="rId21"/>
    <p:sldLayoutId id="2147483886" r:id="rId22"/>
    <p:sldLayoutId id="2147483887" r:id="rId23"/>
    <p:sldLayoutId id="2147483888" r:id="rId24"/>
    <p:sldLayoutId id="2147483889" r:id="rId25"/>
    <p:sldLayoutId id="2147483890" r:id="rId26"/>
    <p:sldLayoutId id="2147483891" r:id="rId27"/>
    <p:sldLayoutId id="2147483892" r:id="rId28"/>
    <p:sldLayoutId id="2147483893" r:id="rId29"/>
    <p:sldLayoutId id="2147483894" r:id="rId30"/>
    <p:sldLayoutId id="2147483895" r:id="rId31"/>
    <p:sldLayoutId id="2147483896" r:id="rId32"/>
    <p:sldLayoutId id="2147483897" r:id="rId33"/>
    <p:sldLayoutId id="2147483898" r:id="rId34"/>
    <p:sldLayoutId id="2147483899" r:id="rId35"/>
    <p:sldLayoutId id="2147483900" r:id="rId36"/>
    <p:sldLayoutId id="2147483901" r:id="rId3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8">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9">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40">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41">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003112686"/>
      </p:ext>
    </p:extLst>
  </p:cSld>
  <p:clrMap bg1="dk1" tx1="lt1" bg2="dk2" tx2="lt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 id="2147483919" r:id="rId17"/>
    <p:sldLayoutId id="2147483920" r:id="rId18"/>
    <p:sldLayoutId id="2147483921" r:id="rId19"/>
    <p:sldLayoutId id="2147483922" r:id="rId20"/>
    <p:sldLayoutId id="2147483923" r:id="rId21"/>
    <p:sldLayoutId id="2147483924" r:id="rId22"/>
    <p:sldLayoutId id="2147483925" r:id="rId23"/>
    <p:sldLayoutId id="2147483926" r:id="rId24"/>
    <p:sldLayoutId id="2147483927" r:id="rId25"/>
    <p:sldLayoutId id="2147483928" r:id="rId26"/>
    <p:sldLayoutId id="2147483929" r:id="rId27"/>
    <p:sldLayoutId id="2147483930" r:id="rId28"/>
    <p:sldLayoutId id="2147483931" r:id="rId29"/>
    <p:sldLayoutId id="2147483932" r:id="rId30"/>
    <p:sldLayoutId id="2147483933" r:id="rId31"/>
    <p:sldLayoutId id="2147483934" r:id="rId32"/>
    <p:sldLayoutId id="2147483935" r:id="rId33"/>
    <p:sldLayoutId id="2147483936" r:id="rId34"/>
    <p:sldLayoutId id="2147483937" r:id="rId35"/>
    <p:sldLayoutId id="2147483938" r:id="rId36"/>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7">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8">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9">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40">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861718055"/>
      </p:ext>
    </p:extLst>
  </p:cSld>
  <p:clrMap bg1="dk1" tx1="lt1" bg2="dk2" tx2="lt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 id="2147483954" r:id="rId15"/>
    <p:sldLayoutId id="2147483955" r:id="rId16"/>
    <p:sldLayoutId id="2147483956" r:id="rId17"/>
    <p:sldLayoutId id="2147483957" r:id="rId18"/>
    <p:sldLayoutId id="2147483958" r:id="rId19"/>
    <p:sldLayoutId id="2147483959" r:id="rId20"/>
    <p:sldLayoutId id="2147483960" r:id="rId21"/>
    <p:sldLayoutId id="2147483961" r:id="rId22"/>
    <p:sldLayoutId id="2147483962" r:id="rId23"/>
    <p:sldLayoutId id="2147483963" r:id="rId24"/>
    <p:sldLayoutId id="2147483964" r:id="rId25"/>
    <p:sldLayoutId id="2147483965" r:id="rId26"/>
    <p:sldLayoutId id="2147483966" r:id="rId27"/>
    <p:sldLayoutId id="2147483967" r:id="rId28"/>
    <p:sldLayoutId id="2147483968" r:id="rId29"/>
    <p:sldLayoutId id="2147483969" r:id="rId30"/>
    <p:sldLayoutId id="2147483970" r:id="rId31"/>
    <p:sldLayoutId id="2147483971" r:id="rId32"/>
    <p:sldLayoutId id="2147483972" r:id="rId33"/>
    <p:sldLayoutId id="2147483973" r:id="rId34"/>
    <p:sldLayoutId id="2147483974" r:id="rId35"/>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7">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8">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9">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0A1BDA-9782-4C51-BE45-D74CFFAAA4EB}" type="datetimeFigureOut">
              <a:rPr lang="zh-CN" altLang="en-US" smtClean="0">
                <a:solidFill>
                  <a:prstClr val="white">
                    <a:tint val="75000"/>
                    <a:alpha val="60000"/>
                  </a:prstClr>
                </a:solidFill>
              </a:rPr>
              <a:pPr/>
              <a:t>2017/11/13</a:t>
            </a:fld>
            <a:endParaRPr lang="zh-CN" altLang="en-US">
              <a:solidFill>
                <a:prstClr val="white">
                  <a:tint val="75000"/>
                  <a:alpha val="60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8C88113-A8B5-4DFB-A47F-C9A18D96C2DD}"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252212181"/>
      </p:ext>
    </p:extLst>
  </p:cSld>
  <p:clrMap bg1="dk1" tx1="lt1" bg2="dk2" tx2="lt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 id="2147483990" r:id="rId15"/>
    <p:sldLayoutId id="2147483991" r:id="rId16"/>
    <p:sldLayoutId id="2147483992" r:id="rId17"/>
    <p:sldLayoutId id="2147483993" r:id="rId18"/>
    <p:sldLayoutId id="2147483994" r:id="rId19"/>
    <p:sldLayoutId id="2147483995" r:id="rId20"/>
    <p:sldLayoutId id="2147483996" r:id="rId21"/>
    <p:sldLayoutId id="2147483997" r:id="rId22"/>
    <p:sldLayoutId id="2147483998" r:id="rId23"/>
    <p:sldLayoutId id="2147483999" r:id="rId24"/>
    <p:sldLayoutId id="2147484000" r:id="rId25"/>
    <p:sldLayoutId id="2147484001" r:id="rId26"/>
    <p:sldLayoutId id="2147484002" r:id="rId27"/>
    <p:sldLayoutId id="2147484003" r:id="rId28"/>
    <p:sldLayoutId id="2147484004" r:id="rId29"/>
    <p:sldLayoutId id="2147484005" r:id="rId30"/>
    <p:sldLayoutId id="2147484006" r:id="rId31"/>
    <p:sldLayoutId id="2147484007" r:id="rId32"/>
    <p:sldLayoutId id="2147484008" r:id="rId33"/>
    <p:sldLayoutId id="2147484009" r:id="rId34"/>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2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5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6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6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6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6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6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6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68.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69.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70.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7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7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4.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4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7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1"/>
            <a:ext cx="8825658" cy="1969168"/>
          </a:xfrm>
        </p:spPr>
        <p:txBody>
          <a:bodyPr/>
          <a:lstStyle/>
          <a:p>
            <a:pPr algn="ctr"/>
            <a:r>
              <a:rPr lang="en-US" altLang="zh-CN" dirty="0"/>
              <a:t>linux</a:t>
            </a:r>
            <a:r>
              <a:rPr lang="zh-CN" altLang="en-US" dirty="0"/>
              <a:t>文件系统简介</a:t>
            </a:r>
          </a:p>
        </p:txBody>
      </p:sp>
    </p:spTree>
    <p:extLst>
      <p:ext uri="{BB962C8B-B14F-4D97-AF65-F5344CB8AC3E}">
        <p14:creationId xmlns:p14="http://schemas.microsoft.com/office/powerpoint/2010/main" val="664585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5731" y="1627094"/>
            <a:ext cx="8901952" cy="1015663"/>
          </a:xfrm>
          <a:prstGeom prst="rect">
            <a:avLst/>
          </a:prstGeom>
          <a:noFill/>
        </p:spPr>
        <p:txBody>
          <a:bodyPr wrap="square" rtlCol="0">
            <a:spAutoFit/>
          </a:bodyPr>
          <a:lstStyle/>
          <a:p>
            <a:r>
              <a:rPr lang="zh-CN" altLang="en-US" sz="2000" dirty="0">
                <a:solidFill>
                  <a:prstClr val="white"/>
                </a:solidFill>
              </a:rPr>
              <a:t>“一切皆是文件”是 </a:t>
            </a:r>
            <a:r>
              <a:rPr lang="en-US" altLang="zh-CN" sz="2000" dirty="0">
                <a:solidFill>
                  <a:prstClr val="white"/>
                </a:solidFill>
              </a:rPr>
              <a:t>Unix/Linux </a:t>
            </a:r>
            <a:r>
              <a:rPr lang="zh-CN" altLang="en-US" sz="2000" dirty="0">
                <a:solidFill>
                  <a:prstClr val="white"/>
                </a:solidFill>
              </a:rPr>
              <a:t>的基本哲学之一。不仅普通的文件，目录、字符设备、块设备、 套接字等在 </a:t>
            </a:r>
            <a:r>
              <a:rPr lang="en-US" altLang="zh-CN" sz="2000" dirty="0">
                <a:solidFill>
                  <a:prstClr val="white"/>
                </a:solidFill>
              </a:rPr>
              <a:t>Unix/Linux </a:t>
            </a:r>
            <a:r>
              <a:rPr lang="zh-CN" altLang="en-US" sz="2000" dirty="0">
                <a:solidFill>
                  <a:prstClr val="white"/>
                </a:solidFill>
              </a:rPr>
              <a:t>中都是以文件被对待；它们虽然类型不同，但是对其提供的却是同一套操作界面。</a:t>
            </a:r>
          </a:p>
        </p:txBody>
      </p:sp>
      <p:pic>
        <p:nvPicPr>
          <p:cNvPr id="3" name="图片 2"/>
          <p:cNvPicPr>
            <a:picLocks noChangeAspect="1"/>
          </p:cNvPicPr>
          <p:nvPr/>
        </p:nvPicPr>
        <p:blipFill>
          <a:blip r:embed="rId2"/>
          <a:stretch>
            <a:fillRect/>
          </a:stretch>
        </p:blipFill>
        <p:spPr>
          <a:xfrm>
            <a:off x="2915772" y="2899423"/>
            <a:ext cx="6001869" cy="2912672"/>
          </a:xfrm>
          <a:prstGeom prst="rect">
            <a:avLst/>
          </a:prstGeom>
        </p:spPr>
      </p:pic>
      <p:sp>
        <p:nvSpPr>
          <p:cNvPr id="4" name="文本框 3"/>
          <p:cNvSpPr txBox="1"/>
          <p:nvPr/>
        </p:nvSpPr>
        <p:spPr>
          <a:xfrm>
            <a:off x="4773706" y="6068761"/>
            <a:ext cx="2286000" cy="338554"/>
          </a:xfrm>
          <a:prstGeom prst="rect">
            <a:avLst/>
          </a:prstGeom>
          <a:noFill/>
        </p:spPr>
        <p:txBody>
          <a:bodyPr wrap="square" rtlCol="0">
            <a:spAutoFit/>
          </a:bodyPr>
          <a:lstStyle/>
          <a:p>
            <a:r>
              <a:rPr lang="zh-CN" altLang="en-US" sz="1600" dirty="0">
                <a:solidFill>
                  <a:prstClr val="white"/>
                </a:solidFill>
              </a:rPr>
              <a:t>图</a:t>
            </a:r>
            <a:r>
              <a:rPr lang="en-US" altLang="zh-CN" sz="1600" dirty="0">
                <a:solidFill>
                  <a:prstClr val="white"/>
                </a:solidFill>
              </a:rPr>
              <a:t>2</a:t>
            </a:r>
            <a:r>
              <a:rPr lang="zh-CN" altLang="en-US" sz="1600" dirty="0">
                <a:solidFill>
                  <a:prstClr val="white"/>
                </a:solidFill>
              </a:rPr>
              <a:t>：一切皆是文件</a:t>
            </a:r>
          </a:p>
        </p:txBody>
      </p:sp>
      <p:sp>
        <p:nvSpPr>
          <p:cNvPr id="5" name="文本框 4"/>
          <p:cNvSpPr txBox="1"/>
          <p:nvPr/>
        </p:nvSpPr>
        <p:spPr>
          <a:xfrm>
            <a:off x="1465731" y="908763"/>
            <a:ext cx="4280178" cy="461665"/>
          </a:xfrm>
          <a:prstGeom prst="rect">
            <a:avLst/>
          </a:prstGeom>
          <a:noFill/>
        </p:spPr>
        <p:txBody>
          <a:bodyPr wrap="square" rtlCol="0">
            <a:spAutoFit/>
          </a:bodyPr>
          <a:lstStyle/>
          <a:p>
            <a:r>
              <a:rPr lang="en-US" altLang="zh-CN" sz="2400" dirty="0">
                <a:solidFill>
                  <a:prstClr val="white"/>
                </a:solidFill>
              </a:rPr>
              <a:t>Linux</a:t>
            </a:r>
            <a:r>
              <a:rPr lang="zh-CN" altLang="en-US" sz="2400" dirty="0">
                <a:solidFill>
                  <a:prstClr val="white"/>
                </a:solidFill>
              </a:rPr>
              <a:t>的虚拟文件系统</a:t>
            </a:r>
          </a:p>
        </p:txBody>
      </p:sp>
    </p:spTree>
    <p:extLst>
      <p:ext uri="{BB962C8B-B14F-4D97-AF65-F5344CB8AC3E}">
        <p14:creationId xmlns:p14="http://schemas.microsoft.com/office/powerpoint/2010/main" val="1261086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3707" y="1294210"/>
            <a:ext cx="2926976" cy="3785652"/>
          </a:xfrm>
          <a:prstGeom prst="rect">
            <a:avLst/>
          </a:prstGeom>
          <a:noFill/>
        </p:spPr>
        <p:txBody>
          <a:bodyPr wrap="square" rtlCol="0">
            <a:spAutoFit/>
          </a:bodyPr>
          <a:lstStyle/>
          <a:p>
            <a:r>
              <a:rPr lang="zh-CN" altLang="en-US" sz="2000" dirty="0">
                <a:solidFill>
                  <a:prstClr val="white"/>
                </a:solidFill>
              </a:rPr>
              <a:t>虚拟文件系统（</a:t>
            </a:r>
            <a:r>
              <a:rPr lang="en-US" altLang="zh-CN" sz="2000" dirty="0">
                <a:solidFill>
                  <a:prstClr val="white"/>
                </a:solidFill>
              </a:rPr>
              <a:t>Virtual File System, </a:t>
            </a:r>
            <a:r>
              <a:rPr lang="zh-CN" altLang="en-US" sz="2000" dirty="0">
                <a:solidFill>
                  <a:prstClr val="white"/>
                </a:solidFill>
              </a:rPr>
              <a:t>简称 </a:t>
            </a:r>
            <a:r>
              <a:rPr lang="en-US" altLang="zh-CN" sz="2000" dirty="0">
                <a:solidFill>
                  <a:prstClr val="white"/>
                </a:solidFill>
              </a:rPr>
              <a:t>VFS</a:t>
            </a:r>
            <a:r>
              <a:rPr lang="zh-CN" altLang="en-US" sz="2000" dirty="0">
                <a:solidFill>
                  <a:prstClr val="white"/>
                </a:solidFill>
              </a:rPr>
              <a:t>）， 是 </a:t>
            </a:r>
            <a:r>
              <a:rPr lang="en-US" altLang="zh-CN" sz="2000" dirty="0">
                <a:solidFill>
                  <a:prstClr val="white"/>
                </a:solidFill>
              </a:rPr>
              <a:t>Linux </a:t>
            </a:r>
            <a:r>
              <a:rPr lang="zh-CN" altLang="en-US" sz="2000" dirty="0">
                <a:solidFill>
                  <a:prstClr val="white"/>
                </a:solidFill>
              </a:rPr>
              <a:t>内核中的一个软件层，用于给用户空间的程序提供文件系统接口；同时，它也提供了内核中的一个 抽象功能，允许不同的文件系统共存。系统中所有的文件系统不但依赖 </a:t>
            </a:r>
            <a:r>
              <a:rPr lang="en-US" altLang="zh-CN" sz="2000" dirty="0">
                <a:solidFill>
                  <a:prstClr val="white"/>
                </a:solidFill>
              </a:rPr>
              <a:t>VFS </a:t>
            </a:r>
            <a:r>
              <a:rPr lang="zh-CN" altLang="en-US" sz="2000" dirty="0">
                <a:solidFill>
                  <a:prstClr val="white"/>
                </a:solidFill>
              </a:rPr>
              <a:t>共存，而且也依靠 </a:t>
            </a:r>
            <a:r>
              <a:rPr lang="en-US" altLang="zh-CN" sz="2000" dirty="0">
                <a:solidFill>
                  <a:prstClr val="white"/>
                </a:solidFill>
              </a:rPr>
              <a:t>VFS </a:t>
            </a:r>
            <a:r>
              <a:rPr lang="zh-CN" altLang="en-US" sz="2000" dirty="0">
                <a:solidFill>
                  <a:prstClr val="white"/>
                </a:solidFill>
              </a:rPr>
              <a:t>协同工作。</a:t>
            </a:r>
          </a:p>
        </p:txBody>
      </p:sp>
      <p:pic>
        <p:nvPicPr>
          <p:cNvPr id="4" name="图片 3"/>
          <p:cNvPicPr>
            <a:picLocks noChangeAspect="1"/>
          </p:cNvPicPr>
          <p:nvPr/>
        </p:nvPicPr>
        <p:blipFill>
          <a:blip r:embed="rId3"/>
          <a:stretch>
            <a:fillRect/>
          </a:stretch>
        </p:blipFill>
        <p:spPr>
          <a:xfrm>
            <a:off x="4446495" y="517172"/>
            <a:ext cx="6138467" cy="5339727"/>
          </a:xfrm>
          <a:prstGeom prst="rect">
            <a:avLst/>
          </a:prstGeom>
        </p:spPr>
      </p:pic>
      <p:sp>
        <p:nvSpPr>
          <p:cNvPr id="6" name="文本框 5"/>
          <p:cNvSpPr txBox="1"/>
          <p:nvPr/>
        </p:nvSpPr>
        <p:spPr>
          <a:xfrm>
            <a:off x="5847230" y="6012192"/>
            <a:ext cx="4507675" cy="338554"/>
          </a:xfrm>
          <a:prstGeom prst="rect">
            <a:avLst/>
          </a:prstGeom>
          <a:noFill/>
        </p:spPr>
        <p:txBody>
          <a:bodyPr wrap="square" rtlCol="0">
            <a:spAutoFit/>
          </a:bodyPr>
          <a:lstStyle/>
          <a:p>
            <a:r>
              <a:rPr lang="zh-CN" altLang="en-US" sz="1600" dirty="0">
                <a:solidFill>
                  <a:prstClr val="white"/>
                </a:solidFill>
              </a:rPr>
              <a:t>图</a:t>
            </a:r>
            <a:r>
              <a:rPr lang="en-US" altLang="zh-CN" sz="1600" dirty="0">
                <a:solidFill>
                  <a:prstClr val="white"/>
                </a:solidFill>
              </a:rPr>
              <a:t>3</a:t>
            </a:r>
            <a:r>
              <a:rPr lang="zh-CN" altLang="en-US" sz="1600" dirty="0">
                <a:solidFill>
                  <a:prstClr val="white"/>
                </a:solidFill>
              </a:rPr>
              <a:t>：</a:t>
            </a:r>
            <a:r>
              <a:rPr lang="en-US" altLang="zh-CN" sz="1600" dirty="0">
                <a:solidFill>
                  <a:prstClr val="white"/>
                </a:solidFill>
              </a:rPr>
              <a:t>VFS</a:t>
            </a:r>
            <a:r>
              <a:rPr lang="zh-CN" altLang="en-US" sz="1600" dirty="0">
                <a:solidFill>
                  <a:prstClr val="white"/>
                </a:solidFill>
              </a:rPr>
              <a:t>在内核中与其他的内核模块的协同关系</a:t>
            </a:r>
          </a:p>
        </p:txBody>
      </p:sp>
    </p:spTree>
    <p:extLst>
      <p:ext uri="{BB962C8B-B14F-4D97-AF65-F5344CB8AC3E}">
        <p14:creationId xmlns:p14="http://schemas.microsoft.com/office/powerpoint/2010/main" val="2372687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2542" y="377423"/>
            <a:ext cx="5445456" cy="461665"/>
          </a:xfrm>
          <a:prstGeom prst="rect">
            <a:avLst/>
          </a:prstGeom>
          <a:noFill/>
        </p:spPr>
        <p:txBody>
          <a:bodyPr wrap="square" rtlCol="0">
            <a:spAutoFit/>
          </a:bodyPr>
          <a:lstStyle/>
          <a:p>
            <a:r>
              <a:rPr lang="en-US" altLang="zh-CN" sz="2400" dirty="0">
                <a:solidFill>
                  <a:prstClr val="white"/>
                </a:solidFill>
              </a:rPr>
              <a:t>VFS</a:t>
            </a:r>
            <a:r>
              <a:rPr lang="zh-CN" altLang="en-US" sz="2400" dirty="0">
                <a:solidFill>
                  <a:prstClr val="white"/>
                </a:solidFill>
              </a:rPr>
              <a:t>数据结构</a:t>
            </a:r>
          </a:p>
        </p:txBody>
      </p:sp>
      <p:sp>
        <p:nvSpPr>
          <p:cNvPr id="3" name="文本框 2"/>
          <p:cNvSpPr txBox="1"/>
          <p:nvPr/>
        </p:nvSpPr>
        <p:spPr>
          <a:xfrm>
            <a:off x="965045" y="1014436"/>
            <a:ext cx="2292422" cy="2462213"/>
          </a:xfrm>
          <a:prstGeom prst="rect">
            <a:avLst/>
          </a:prstGeom>
          <a:noFill/>
        </p:spPr>
        <p:txBody>
          <a:bodyPr wrap="square" rtlCol="0">
            <a:spAutoFit/>
          </a:bodyPr>
          <a:lstStyle/>
          <a:p>
            <a:r>
              <a:rPr lang="zh-CN" altLang="en-US" sz="2800" dirty="0">
                <a:solidFill>
                  <a:srgbClr val="FF0000"/>
                </a:solidFill>
              </a:rPr>
              <a:t>文件</a:t>
            </a:r>
            <a:r>
              <a:rPr lang="zh-CN" altLang="en-US" dirty="0">
                <a:solidFill>
                  <a:prstClr val="white"/>
                </a:solidFill>
              </a:rPr>
              <a:t> 一组在逻辑上具有完整意义的信息项的系列。在</a:t>
            </a:r>
            <a:r>
              <a:rPr lang="en-US" altLang="zh-CN" dirty="0">
                <a:solidFill>
                  <a:prstClr val="white"/>
                </a:solidFill>
              </a:rPr>
              <a:t>Linux</a:t>
            </a:r>
            <a:r>
              <a:rPr lang="zh-CN" altLang="en-US" dirty="0">
                <a:solidFill>
                  <a:prstClr val="white"/>
                </a:solidFill>
              </a:rPr>
              <a:t>中，除了普通文件，其他诸如目录、设备、套接字等 也以文件被对待。总之，“一切皆文件”。</a:t>
            </a:r>
          </a:p>
        </p:txBody>
      </p:sp>
      <p:sp>
        <p:nvSpPr>
          <p:cNvPr id="4" name="文本框 3"/>
          <p:cNvSpPr txBox="1"/>
          <p:nvPr/>
        </p:nvSpPr>
        <p:spPr>
          <a:xfrm>
            <a:off x="4607090" y="1014436"/>
            <a:ext cx="2491117" cy="3016210"/>
          </a:xfrm>
          <a:prstGeom prst="rect">
            <a:avLst/>
          </a:prstGeom>
          <a:noFill/>
        </p:spPr>
        <p:txBody>
          <a:bodyPr wrap="square" rtlCol="0">
            <a:spAutoFit/>
          </a:bodyPr>
          <a:lstStyle/>
          <a:p>
            <a:r>
              <a:rPr lang="zh-CN" altLang="en-US" sz="2800" dirty="0">
                <a:solidFill>
                  <a:srgbClr val="FF0000"/>
                </a:solidFill>
              </a:rPr>
              <a:t>目录</a:t>
            </a:r>
            <a:r>
              <a:rPr lang="zh-CN" altLang="en-US" dirty="0">
                <a:solidFill>
                  <a:prstClr val="white"/>
                </a:solidFill>
              </a:rPr>
              <a:t> 目录好比一个文件夹，用来容纳相关文件。因为目录可以包含子目录，所以目录是可以层层嵌套，形成 文件路径。在</a:t>
            </a:r>
            <a:r>
              <a:rPr lang="en-US" altLang="zh-CN" dirty="0">
                <a:solidFill>
                  <a:prstClr val="white"/>
                </a:solidFill>
              </a:rPr>
              <a:t>Linux</a:t>
            </a:r>
            <a:r>
              <a:rPr lang="zh-CN" altLang="en-US" dirty="0">
                <a:solidFill>
                  <a:prstClr val="white"/>
                </a:solidFill>
              </a:rPr>
              <a:t>中，目录也是以一种特殊文件被对待的，所以用于文件的操作同样也可以用在目录上。</a:t>
            </a:r>
          </a:p>
        </p:txBody>
      </p:sp>
      <p:sp>
        <p:nvSpPr>
          <p:cNvPr id="5" name="文本框 4"/>
          <p:cNvSpPr txBox="1"/>
          <p:nvPr/>
        </p:nvSpPr>
        <p:spPr>
          <a:xfrm>
            <a:off x="8591265" y="945468"/>
            <a:ext cx="2195417" cy="3016210"/>
          </a:xfrm>
          <a:prstGeom prst="rect">
            <a:avLst/>
          </a:prstGeom>
          <a:noFill/>
        </p:spPr>
        <p:txBody>
          <a:bodyPr wrap="square" rtlCol="0">
            <a:spAutoFit/>
          </a:bodyPr>
          <a:lstStyle/>
          <a:p>
            <a:r>
              <a:rPr lang="zh-CN" altLang="en-US" sz="2800" dirty="0">
                <a:solidFill>
                  <a:srgbClr val="FF0000"/>
                </a:solidFill>
              </a:rPr>
              <a:t>目录项 </a:t>
            </a:r>
            <a:r>
              <a:rPr lang="zh-CN" altLang="en-US" dirty="0">
                <a:solidFill>
                  <a:prstClr val="white"/>
                </a:solidFill>
              </a:rPr>
              <a:t>在一个文件路径中，路径中的每一部分都被称为目录项；如路径</a:t>
            </a:r>
            <a:r>
              <a:rPr lang="en-US" altLang="zh-CN" dirty="0">
                <a:solidFill>
                  <a:prstClr val="white"/>
                </a:solidFill>
              </a:rPr>
              <a:t>/home/source/</a:t>
            </a:r>
            <a:r>
              <a:rPr lang="en-US" altLang="zh-CN" dirty="0" err="1">
                <a:solidFill>
                  <a:prstClr val="white"/>
                </a:solidFill>
              </a:rPr>
              <a:t>helloworld.c</a:t>
            </a:r>
            <a:r>
              <a:rPr lang="zh-CN" altLang="en-US" dirty="0">
                <a:solidFill>
                  <a:prstClr val="white"/>
                </a:solidFill>
              </a:rPr>
              <a:t>中，目录 </a:t>
            </a:r>
            <a:r>
              <a:rPr lang="en-US" altLang="zh-CN" dirty="0">
                <a:solidFill>
                  <a:prstClr val="white"/>
                </a:solidFill>
              </a:rPr>
              <a:t>/, home, source</a:t>
            </a:r>
            <a:r>
              <a:rPr lang="zh-CN" altLang="en-US" dirty="0">
                <a:solidFill>
                  <a:prstClr val="white"/>
                </a:solidFill>
              </a:rPr>
              <a:t>和文件 </a:t>
            </a:r>
            <a:r>
              <a:rPr lang="en-US" altLang="zh-CN" dirty="0" err="1">
                <a:solidFill>
                  <a:prstClr val="white"/>
                </a:solidFill>
              </a:rPr>
              <a:t>helloworld.c</a:t>
            </a:r>
            <a:r>
              <a:rPr lang="zh-CN" altLang="en-US" dirty="0">
                <a:solidFill>
                  <a:prstClr val="white"/>
                </a:solidFill>
              </a:rPr>
              <a:t>都是一个目录项。</a:t>
            </a:r>
          </a:p>
        </p:txBody>
      </p:sp>
      <p:sp>
        <p:nvSpPr>
          <p:cNvPr id="6" name="文本框 5"/>
          <p:cNvSpPr txBox="1"/>
          <p:nvPr/>
        </p:nvSpPr>
        <p:spPr>
          <a:xfrm>
            <a:off x="1748770" y="3876758"/>
            <a:ext cx="2730523" cy="2739211"/>
          </a:xfrm>
          <a:prstGeom prst="rect">
            <a:avLst/>
          </a:prstGeom>
          <a:noFill/>
        </p:spPr>
        <p:txBody>
          <a:bodyPr wrap="square" rtlCol="0">
            <a:spAutoFit/>
          </a:bodyPr>
          <a:lstStyle/>
          <a:p>
            <a:r>
              <a:rPr lang="zh-CN" altLang="en-US" sz="2800" dirty="0">
                <a:solidFill>
                  <a:srgbClr val="FF0000"/>
                </a:solidFill>
              </a:rPr>
              <a:t>索引节点 </a:t>
            </a:r>
            <a:r>
              <a:rPr lang="zh-CN" altLang="en-US" dirty="0">
                <a:solidFill>
                  <a:prstClr val="white"/>
                </a:solidFill>
              </a:rPr>
              <a:t>用于存储文件的元数据的一个数据结构。文件的元数据，也就是文件的相关信息，和文件本身是两个不同 的概念。它包含的是诸如文件的大小、拥有者、创建时间、磁盘位置等和文件相关的信息。</a:t>
            </a:r>
          </a:p>
        </p:txBody>
      </p:sp>
      <p:sp>
        <p:nvSpPr>
          <p:cNvPr id="7" name="文本框 6"/>
          <p:cNvSpPr txBox="1"/>
          <p:nvPr/>
        </p:nvSpPr>
        <p:spPr>
          <a:xfrm>
            <a:off x="6675311" y="3961678"/>
            <a:ext cx="2338851" cy="2462213"/>
          </a:xfrm>
          <a:prstGeom prst="rect">
            <a:avLst/>
          </a:prstGeom>
          <a:noFill/>
        </p:spPr>
        <p:txBody>
          <a:bodyPr wrap="square" rtlCol="0">
            <a:spAutoFit/>
          </a:bodyPr>
          <a:lstStyle/>
          <a:p>
            <a:r>
              <a:rPr lang="zh-CN" altLang="en-US" sz="2800" dirty="0">
                <a:solidFill>
                  <a:srgbClr val="FF0000"/>
                </a:solidFill>
              </a:rPr>
              <a:t>超级块 </a:t>
            </a:r>
            <a:r>
              <a:rPr lang="zh-CN" altLang="en-US" dirty="0">
                <a:solidFill>
                  <a:prstClr val="white"/>
                </a:solidFill>
              </a:rPr>
              <a:t>用于存储文件系统的控制信息的数据结构。描述文件系统的状态、文件系统类型、大小、区块数、索引节 点数等，存放于磁盘的特定扇区中。</a:t>
            </a:r>
          </a:p>
        </p:txBody>
      </p:sp>
    </p:spTree>
    <p:extLst>
      <p:ext uri="{BB962C8B-B14F-4D97-AF65-F5344CB8AC3E}">
        <p14:creationId xmlns:p14="http://schemas.microsoft.com/office/powerpoint/2010/main" val="4260607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75573" y="882589"/>
            <a:ext cx="9379869" cy="5975411"/>
          </a:xfrm>
          <a:prstGeom prst="rect">
            <a:avLst/>
          </a:prstGeom>
        </p:spPr>
      </p:pic>
    </p:spTree>
    <p:extLst>
      <p:ext uri="{BB962C8B-B14F-4D97-AF65-F5344CB8AC3E}">
        <p14:creationId xmlns:p14="http://schemas.microsoft.com/office/powerpoint/2010/main" val="355324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385634" y="661737"/>
            <a:ext cx="8691287" cy="4906551"/>
          </a:xfrm>
          <a:prstGeom prst="rect">
            <a:avLst/>
          </a:prstGeom>
        </p:spPr>
      </p:pic>
      <p:sp>
        <p:nvSpPr>
          <p:cNvPr id="3" name="文本框 2"/>
          <p:cNvSpPr txBox="1"/>
          <p:nvPr/>
        </p:nvSpPr>
        <p:spPr>
          <a:xfrm>
            <a:off x="4117465" y="5568287"/>
            <a:ext cx="2074459" cy="338554"/>
          </a:xfrm>
          <a:prstGeom prst="rect">
            <a:avLst/>
          </a:prstGeom>
          <a:noFill/>
        </p:spPr>
        <p:txBody>
          <a:bodyPr wrap="square" rtlCol="0">
            <a:spAutoFit/>
          </a:bodyPr>
          <a:lstStyle/>
          <a:p>
            <a:r>
              <a:rPr lang="zh-CN" altLang="en-US" sz="1600" dirty="0">
                <a:solidFill>
                  <a:prstClr val="white"/>
                </a:solidFill>
              </a:rPr>
              <a:t>图</a:t>
            </a:r>
            <a:r>
              <a:rPr lang="en-US" altLang="zh-CN" sz="1600" dirty="0">
                <a:solidFill>
                  <a:prstClr val="white"/>
                </a:solidFill>
              </a:rPr>
              <a:t>4. </a:t>
            </a:r>
            <a:r>
              <a:rPr lang="zh-CN" altLang="en-US" sz="1600" dirty="0">
                <a:solidFill>
                  <a:prstClr val="white"/>
                </a:solidFill>
              </a:rPr>
              <a:t>磁盘与文件系统</a:t>
            </a:r>
          </a:p>
        </p:txBody>
      </p:sp>
    </p:spTree>
    <p:extLst>
      <p:ext uri="{BB962C8B-B14F-4D97-AF65-F5344CB8AC3E}">
        <p14:creationId xmlns:p14="http://schemas.microsoft.com/office/powerpoint/2010/main" val="3880529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56093" y="1561240"/>
            <a:ext cx="8256895" cy="800219"/>
          </a:xfrm>
          <a:prstGeom prst="rect">
            <a:avLst/>
          </a:prstGeom>
          <a:noFill/>
        </p:spPr>
        <p:txBody>
          <a:bodyPr wrap="square" rtlCol="0">
            <a:spAutoFit/>
          </a:bodyPr>
          <a:lstStyle/>
          <a:p>
            <a:r>
              <a:rPr lang="zh-CN" altLang="en-US" sz="2800" dirty="0">
                <a:solidFill>
                  <a:srgbClr val="FF0000"/>
                </a:solidFill>
              </a:rPr>
              <a:t>创建 </a:t>
            </a:r>
            <a:r>
              <a:rPr lang="zh-CN" altLang="en-US" dirty="0">
                <a:solidFill>
                  <a:prstClr val="white"/>
                </a:solidFill>
              </a:rPr>
              <a:t>以某种方式格式化磁盘的过程就是在其之上建立一个文件系统的过程。创建文现系统时，会在磁盘的特定位置写入 关于该文件系统的控制信息。</a:t>
            </a:r>
          </a:p>
        </p:txBody>
      </p:sp>
      <p:sp>
        <p:nvSpPr>
          <p:cNvPr id="3" name="文本框 2"/>
          <p:cNvSpPr txBox="1"/>
          <p:nvPr/>
        </p:nvSpPr>
        <p:spPr>
          <a:xfrm>
            <a:off x="1856093" y="2801439"/>
            <a:ext cx="8256895" cy="1077218"/>
          </a:xfrm>
          <a:prstGeom prst="rect">
            <a:avLst/>
          </a:prstGeom>
          <a:noFill/>
        </p:spPr>
        <p:txBody>
          <a:bodyPr wrap="square" rtlCol="0">
            <a:spAutoFit/>
          </a:bodyPr>
          <a:lstStyle/>
          <a:p>
            <a:r>
              <a:rPr lang="zh-CN" altLang="en-US" sz="2800" dirty="0">
                <a:solidFill>
                  <a:srgbClr val="FF0000"/>
                </a:solidFill>
              </a:rPr>
              <a:t>注册</a:t>
            </a:r>
            <a:r>
              <a:rPr lang="zh-CN" altLang="en-US" dirty="0">
                <a:solidFill>
                  <a:prstClr val="white"/>
                </a:solidFill>
              </a:rPr>
              <a:t> 向内核报到，声明自己能被内核支持。一般在编译内核的时侯注册；也可以加载模块的方式手动注册。注册过程实 际上是将表示各实际文件系统的数据结构</a:t>
            </a:r>
            <a:r>
              <a:rPr lang="en-US" altLang="zh-CN" dirty="0" err="1">
                <a:solidFill>
                  <a:prstClr val="white"/>
                </a:solidFill>
              </a:rPr>
              <a:t>struct</a:t>
            </a:r>
            <a:r>
              <a:rPr lang="en-US" altLang="zh-CN" dirty="0">
                <a:solidFill>
                  <a:prstClr val="white"/>
                </a:solidFill>
              </a:rPr>
              <a:t> </a:t>
            </a:r>
            <a:r>
              <a:rPr lang="en-US" altLang="zh-CN" dirty="0" err="1">
                <a:solidFill>
                  <a:prstClr val="white"/>
                </a:solidFill>
              </a:rPr>
              <a:t>file_system_type</a:t>
            </a:r>
            <a:r>
              <a:rPr lang="en-US" altLang="zh-CN" dirty="0">
                <a:solidFill>
                  <a:prstClr val="white"/>
                </a:solidFill>
              </a:rPr>
              <a:t> </a:t>
            </a:r>
            <a:r>
              <a:rPr lang="zh-CN" altLang="en-US" dirty="0">
                <a:solidFill>
                  <a:prstClr val="white"/>
                </a:solidFill>
              </a:rPr>
              <a:t>实例化。</a:t>
            </a:r>
          </a:p>
        </p:txBody>
      </p:sp>
      <p:sp>
        <p:nvSpPr>
          <p:cNvPr id="4" name="文本框 3"/>
          <p:cNvSpPr txBox="1"/>
          <p:nvPr/>
        </p:nvSpPr>
        <p:spPr>
          <a:xfrm>
            <a:off x="1856094" y="4318637"/>
            <a:ext cx="8256895" cy="800219"/>
          </a:xfrm>
          <a:prstGeom prst="rect">
            <a:avLst/>
          </a:prstGeom>
          <a:noFill/>
        </p:spPr>
        <p:txBody>
          <a:bodyPr wrap="square" rtlCol="0">
            <a:spAutoFit/>
          </a:bodyPr>
          <a:lstStyle/>
          <a:p>
            <a:r>
              <a:rPr lang="zh-CN" altLang="en-US" sz="2800" dirty="0">
                <a:solidFill>
                  <a:srgbClr val="FF0000"/>
                </a:solidFill>
              </a:rPr>
              <a:t>安装</a:t>
            </a:r>
            <a:r>
              <a:rPr lang="zh-CN" altLang="en-US" dirty="0">
                <a:solidFill>
                  <a:prstClr val="white"/>
                </a:solidFill>
              </a:rPr>
              <a:t> 也就是我们熟悉的</a:t>
            </a:r>
            <a:r>
              <a:rPr lang="en-US" altLang="zh-CN" dirty="0">
                <a:solidFill>
                  <a:prstClr val="white"/>
                </a:solidFill>
              </a:rPr>
              <a:t>mount</a:t>
            </a:r>
            <a:r>
              <a:rPr lang="zh-CN" altLang="en-US" dirty="0">
                <a:solidFill>
                  <a:prstClr val="white"/>
                </a:solidFill>
              </a:rPr>
              <a:t>操作，将文件系统加入到</a:t>
            </a:r>
            <a:r>
              <a:rPr lang="en-US" altLang="zh-CN" dirty="0">
                <a:solidFill>
                  <a:prstClr val="white"/>
                </a:solidFill>
              </a:rPr>
              <a:t>Linux</a:t>
            </a:r>
            <a:r>
              <a:rPr lang="zh-CN" altLang="en-US" dirty="0">
                <a:solidFill>
                  <a:prstClr val="white"/>
                </a:solidFill>
              </a:rPr>
              <a:t>的根文件系统的目录树结构上；这样文件系统才能被访问。</a:t>
            </a:r>
          </a:p>
        </p:txBody>
      </p:sp>
      <p:sp>
        <p:nvSpPr>
          <p:cNvPr id="6" name="文本框 5"/>
          <p:cNvSpPr txBox="1"/>
          <p:nvPr/>
        </p:nvSpPr>
        <p:spPr>
          <a:xfrm>
            <a:off x="1856096" y="519953"/>
            <a:ext cx="4849504" cy="461665"/>
          </a:xfrm>
          <a:prstGeom prst="rect">
            <a:avLst/>
          </a:prstGeom>
          <a:noFill/>
        </p:spPr>
        <p:txBody>
          <a:bodyPr wrap="square" rtlCol="0">
            <a:spAutoFit/>
          </a:bodyPr>
          <a:lstStyle/>
          <a:p>
            <a:r>
              <a:rPr lang="zh-CN" altLang="en-US" sz="2400" dirty="0">
                <a:solidFill>
                  <a:prstClr val="white"/>
                </a:solidFill>
              </a:rPr>
              <a:t>关于文件系统的三个概念</a:t>
            </a:r>
          </a:p>
        </p:txBody>
      </p:sp>
    </p:spTree>
    <p:extLst>
      <p:ext uri="{BB962C8B-B14F-4D97-AF65-F5344CB8AC3E}">
        <p14:creationId xmlns:p14="http://schemas.microsoft.com/office/powerpoint/2010/main" val="443866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9684" y="1023582"/>
            <a:ext cx="2743200" cy="3847207"/>
          </a:xfrm>
          <a:prstGeom prst="rect">
            <a:avLst/>
          </a:prstGeom>
          <a:noFill/>
        </p:spPr>
        <p:txBody>
          <a:bodyPr wrap="square" rtlCol="0">
            <a:spAutoFit/>
          </a:bodyPr>
          <a:lstStyle/>
          <a:p>
            <a:r>
              <a:rPr lang="zh-CN" altLang="en-US" sz="2400" dirty="0">
                <a:solidFill>
                  <a:srgbClr val="FF0000"/>
                </a:solidFill>
              </a:rPr>
              <a:t>超级块对象</a:t>
            </a:r>
          </a:p>
          <a:p>
            <a:r>
              <a:rPr lang="zh-CN" altLang="en-US" dirty="0">
                <a:solidFill>
                  <a:prstClr val="white"/>
                </a:solidFill>
              </a:rPr>
              <a:t>存储一个已安装的文件系统的控制信息，代表一个已安装的文件系统；每次一个实际的文件系统被安装时， 内核会从磁盘的特定位置读取一些控制信息来填充内存中的超级块对象。一个安装实例和一个超级块对象一一对应。 超级块通过其结构中的一个域</a:t>
            </a:r>
            <a:r>
              <a:rPr lang="en-US" altLang="zh-CN" dirty="0" err="1">
                <a:solidFill>
                  <a:prstClr val="white"/>
                </a:solidFill>
              </a:rPr>
              <a:t>s_type</a:t>
            </a:r>
            <a:r>
              <a:rPr lang="zh-CN" altLang="en-US" dirty="0">
                <a:solidFill>
                  <a:prstClr val="white"/>
                </a:solidFill>
              </a:rPr>
              <a:t>记录它所属的文件系统类型。</a:t>
            </a:r>
          </a:p>
        </p:txBody>
      </p:sp>
      <p:pic>
        <p:nvPicPr>
          <p:cNvPr id="4" name="图片 3"/>
          <p:cNvPicPr>
            <a:picLocks noChangeAspect="1"/>
          </p:cNvPicPr>
          <p:nvPr/>
        </p:nvPicPr>
        <p:blipFill>
          <a:blip r:embed="rId3"/>
          <a:stretch>
            <a:fillRect/>
          </a:stretch>
        </p:blipFill>
        <p:spPr>
          <a:xfrm>
            <a:off x="3616657" y="464425"/>
            <a:ext cx="8395828" cy="5622477"/>
          </a:xfrm>
          <a:prstGeom prst="rect">
            <a:avLst/>
          </a:prstGeom>
        </p:spPr>
      </p:pic>
    </p:spTree>
    <p:extLst>
      <p:ext uri="{BB962C8B-B14F-4D97-AF65-F5344CB8AC3E}">
        <p14:creationId xmlns:p14="http://schemas.microsoft.com/office/powerpoint/2010/main" val="3891976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6980" y="859809"/>
            <a:ext cx="2320120" cy="4339650"/>
          </a:xfrm>
          <a:prstGeom prst="rect">
            <a:avLst/>
          </a:prstGeom>
          <a:noFill/>
        </p:spPr>
        <p:txBody>
          <a:bodyPr wrap="square" rtlCol="0">
            <a:spAutoFit/>
          </a:bodyPr>
          <a:lstStyle/>
          <a:p>
            <a:r>
              <a:rPr lang="zh-CN" altLang="en-US" sz="2400" dirty="0">
                <a:solidFill>
                  <a:srgbClr val="FF0000"/>
                </a:solidFill>
              </a:rPr>
              <a:t>索引节点对象</a:t>
            </a:r>
          </a:p>
          <a:p>
            <a:r>
              <a:rPr lang="zh-CN" altLang="en-US" dirty="0">
                <a:solidFill>
                  <a:prstClr val="white"/>
                </a:solidFill>
              </a:rPr>
              <a:t>索引节点对象存储了文件的相关信息，代表了存储设备上的一个实际的物理文件。当一个 文件首次被访问时，内核会在内存中组装相应的索引节点对象，以便向内核提供对一个文件进行操 作时所必需的全部信息；这些信息一部分存储在磁盘特定位置，另外一部分是在加载时动态填充的。</a:t>
            </a:r>
          </a:p>
        </p:txBody>
      </p:sp>
      <p:pic>
        <p:nvPicPr>
          <p:cNvPr id="3" name="图片 2"/>
          <p:cNvPicPr>
            <a:picLocks noChangeAspect="1"/>
          </p:cNvPicPr>
          <p:nvPr/>
        </p:nvPicPr>
        <p:blipFill>
          <a:blip r:embed="rId2"/>
          <a:stretch>
            <a:fillRect/>
          </a:stretch>
        </p:blipFill>
        <p:spPr>
          <a:xfrm>
            <a:off x="3464356" y="859809"/>
            <a:ext cx="8433217" cy="4627815"/>
          </a:xfrm>
          <a:prstGeom prst="rect">
            <a:avLst/>
          </a:prstGeom>
        </p:spPr>
      </p:pic>
    </p:spTree>
    <p:extLst>
      <p:ext uri="{BB962C8B-B14F-4D97-AF65-F5344CB8AC3E}">
        <p14:creationId xmlns:p14="http://schemas.microsoft.com/office/powerpoint/2010/main" val="2250979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1868" y="1023582"/>
            <a:ext cx="2647666" cy="4893647"/>
          </a:xfrm>
          <a:prstGeom prst="rect">
            <a:avLst/>
          </a:prstGeom>
          <a:noFill/>
        </p:spPr>
        <p:txBody>
          <a:bodyPr wrap="square" rtlCol="0">
            <a:spAutoFit/>
          </a:bodyPr>
          <a:lstStyle/>
          <a:p>
            <a:r>
              <a:rPr lang="zh-CN" altLang="en-US" sz="2400" dirty="0">
                <a:solidFill>
                  <a:srgbClr val="FF0000"/>
                </a:solidFill>
              </a:rPr>
              <a:t>目录项对象</a:t>
            </a:r>
          </a:p>
          <a:p>
            <a:r>
              <a:rPr lang="zh-CN" altLang="en-US" dirty="0">
                <a:solidFill>
                  <a:prstClr val="white"/>
                </a:solidFill>
              </a:rPr>
              <a:t>引入目录项的概念主要是出于方便查找文件的目的。一个路径的各个组成部分，不管是目录还是 普通的文件，都是一个目录项对象。如，在路径</a:t>
            </a:r>
            <a:r>
              <a:rPr lang="en-US" altLang="zh-CN" dirty="0">
                <a:solidFill>
                  <a:prstClr val="white"/>
                </a:solidFill>
              </a:rPr>
              <a:t>/home/source/</a:t>
            </a:r>
            <a:r>
              <a:rPr lang="en-US" altLang="zh-CN" dirty="0" err="1">
                <a:solidFill>
                  <a:prstClr val="white"/>
                </a:solidFill>
              </a:rPr>
              <a:t>test.c</a:t>
            </a:r>
            <a:r>
              <a:rPr lang="zh-CN" altLang="en-US" dirty="0">
                <a:solidFill>
                  <a:prstClr val="white"/>
                </a:solidFill>
              </a:rPr>
              <a:t>中，目录 </a:t>
            </a:r>
            <a:r>
              <a:rPr lang="en-US" altLang="zh-CN" dirty="0">
                <a:solidFill>
                  <a:prstClr val="white"/>
                </a:solidFill>
              </a:rPr>
              <a:t>/, home, source</a:t>
            </a:r>
            <a:r>
              <a:rPr lang="zh-CN" altLang="en-US" dirty="0">
                <a:solidFill>
                  <a:prstClr val="white"/>
                </a:solidFill>
              </a:rPr>
              <a:t>和文件 </a:t>
            </a:r>
            <a:r>
              <a:rPr lang="en-US" altLang="zh-CN" dirty="0" err="1">
                <a:solidFill>
                  <a:prstClr val="white"/>
                </a:solidFill>
              </a:rPr>
              <a:t>test.c</a:t>
            </a:r>
            <a:r>
              <a:rPr lang="zh-CN" altLang="en-US" dirty="0">
                <a:solidFill>
                  <a:prstClr val="white"/>
                </a:solidFill>
              </a:rPr>
              <a:t>都对应一个目录项对象。不同于前面的两个对象，目录项对象没有对应的磁盘数据结构，</a:t>
            </a:r>
            <a:r>
              <a:rPr lang="en-US" altLang="zh-CN" dirty="0">
                <a:solidFill>
                  <a:prstClr val="white"/>
                </a:solidFill>
              </a:rPr>
              <a:t>VFS</a:t>
            </a:r>
            <a:r>
              <a:rPr lang="zh-CN" altLang="en-US" dirty="0">
                <a:solidFill>
                  <a:prstClr val="white"/>
                </a:solidFill>
              </a:rPr>
              <a:t>在遍 历路径名的过程中现场将它们逐个地解析成目录项对象。</a:t>
            </a:r>
          </a:p>
        </p:txBody>
      </p:sp>
      <p:pic>
        <p:nvPicPr>
          <p:cNvPr id="3" name="图片 2"/>
          <p:cNvPicPr>
            <a:picLocks noChangeAspect="1"/>
          </p:cNvPicPr>
          <p:nvPr/>
        </p:nvPicPr>
        <p:blipFill>
          <a:blip r:embed="rId2"/>
          <a:stretch>
            <a:fillRect/>
          </a:stretch>
        </p:blipFill>
        <p:spPr>
          <a:xfrm>
            <a:off x="4105835" y="526574"/>
            <a:ext cx="6812109" cy="5884566"/>
          </a:xfrm>
          <a:prstGeom prst="rect">
            <a:avLst/>
          </a:prstGeom>
        </p:spPr>
      </p:pic>
    </p:spTree>
    <p:extLst>
      <p:ext uri="{BB962C8B-B14F-4D97-AF65-F5344CB8AC3E}">
        <p14:creationId xmlns:p14="http://schemas.microsoft.com/office/powerpoint/2010/main" val="1676984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320" y="532262"/>
            <a:ext cx="2718045" cy="2123658"/>
          </a:xfrm>
          <a:prstGeom prst="rect">
            <a:avLst/>
          </a:prstGeom>
          <a:noFill/>
        </p:spPr>
        <p:txBody>
          <a:bodyPr wrap="square" rtlCol="0">
            <a:spAutoFit/>
          </a:bodyPr>
          <a:lstStyle/>
          <a:p>
            <a:r>
              <a:rPr lang="zh-CN" altLang="en-US" sz="2400" dirty="0">
                <a:solidFill>
                  <a:srgbClr val="FF0000"/>
                </a:solidFill>
              </a:rPr>
              <a:t>文件对象</a:t>
            </a:r>
          </a:p>
          <a:p>
            <a:r>
              <a:rPr lang="zh-CN" altLang="en-US" dirty="0">
                <a:solidFill>
                  <a:prstClr val="white"/>
                </a:solidFill>
              </a:rPr>
              <a:t>文件对象是已打开的文件在内存中的表示，主要用于建立进程和磁盘上的文件的对应关系。它由</a:t>
            </a:r>
            <a:r>
              <a:rPr lang="en-US" altLang="zh-CN" dirty="0" err="1">
                <a:solidFill>
                  <a:prstClr val="white"/>
                </a:solidFill>
              </a:rPr>
              <a:t>sys_open</a:t>
            </a:r>
            <a:r>
              <a:rPr lang="en-US" altLang="zh-CN" dirty="0">
                <a:solidFill>
                  <a:prstClr val="white"/>
                </a:solidFill>
              </a:rPr>
              <a:t>() </a:t>
            </a:r>
            <a:r>
              <a:rPr lang="zh-CN" altLang="en-US" dirty="0">
                <a:solidFill>
                  <a:prstClr val="white"/>
                </a:solidFill>
              </a:rPr>
              <a:t>现场创建，由</a:t>
            </a:r>
            <a:r>
              <a:rPr lang="en-US" altLang="zh-CN" dirty="0" err="1">
                <a:solidFill>
                  <a:prstClr val="white"/>
                </a:solidFill>
              </a:rPr>
              <a:t>sys_close</a:t>
            </a:r>
            <a:r>
              <a:rPr lang="en-US" altLang="zh-CN" dirty="0">
                <a:solidFill>
                  <a:prstClr val="white"/>
                </a:solidFill>
              </a:rPr>
              <a:t>()</a:t>
            </a:r>
            <a:r>
              <a:rPr lang="zh-CN" altLang="en-US" dirty="0">
                <a:solidFill>
                  <a:prstClr val="white"/>
                </a:solidFill>
              </a:rPr>
              <a:t>销毁。</a:t>
            </a:r>
          </a:p>
        </p:txBody>
      </p:sp>
      <p:pic>
        <p:nvPicPr>
          <p:cNvPr id="3" name="图片 2"/>
          <p:cNvPicPr>
            <a:picLocks noChangeAspect="1"/>
          </p:cNvPicPr>
          <p:nvPr/>
        </p:nvPicPr>
        <p:blipFill>
          <a:blip r:embed="rId3"/>
          <a:stretch>
            <a:fillRect/>
          </a:stretch>
        </p:blipFill>
        <p:spPr>
          <a:xfrm>
            <a:off x="3818967" y="403568"/>
            <a:ext cx="7545834" cy="6012016"/>
          </a:xfrm>
          <a:prstGeom prst="rect">
            <a:avLst/>
          </a:prstGeom>
        </p:spPr>
      </p:pic>
    </p:spTree>
    <p:extLst>
      <p:ext uri="{BB962C8B-B14F-4D97-AF65-F5344CB8AC3E}">
        <p14:creationId xmlns:p14="http://schemas.microsoft.com/office/powerpoint/2010/main" val="293637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简介</a:t>
            </a:r>
            <a:endParaRPr lang="zh-CN" altLang="en-US" dirty="0"/>
          </a:p>
        </p:txBody>
      </p:sp>
      <p:sp>
        <p:nvSpPr>
          <p:cNvPr id="3" name="内容占位符 2"/>
          <p:cNvSpPr>
            <a:spLocks noGrp="1"/>
          </p:cNvSpPr>
          <p:nvPr>
            <p:ph idx="1"/>
          </p:nvPr>
        </p:nvSpPr>
        <p:spPr>
          <a:xfrm>
            <a:off x="1103312" y="1252152"/>
            <a:ext cx="8946541" cy="5428734"/>
          </a:xfrm>
        </p:spPr>
        <p:txBody>
          <a:bodyPr>
            <a:normAutofit/>
          </a:bodyPr>
          <a:lstStyle/>
          <a:p>
            <a:r>
              <a:rPr lang="en-US" altLang="zh-CN" sz="2600" dirty="0"/>
              <a:t>Linux</a:t>
            </a:r>
            <a:r>
              <a:rPr lang="zh-CN" altLang="en-US" sz="2600" dirty="0"/>
              <a:t>文件系统中的文件是数据的集合，文件系统不仅包含着文件中的数据而且还有文件系统的结构，所有</a:t>
            </a:r>
            <a:r>
              <a:rPr lang="en-US" altLang="zh-CN" sz="2600" dirty="0"/>
              <a:t>Linux </a:t>
            </a:r>
            <a:r>
              <a:rPr lang="zh-CN" altLang="en-US" sz="2600" dirty="0"/>
              <a:t>用户和程序看到的文件、目录、软连接及文件保护信息等都存储在其中</a:t>
            </a:r>
            <a:r>
              <a:rPr lang="zh-CN" altLang="en-US" sz="2600" dirty="0" smtClean="0"/>
              <a:t>。（</a:t>
            </a:r>
            <a:r>
              <a:rPr lang="en-US" altLang="zh-CN" sz="2600" dirty="0" err="1" smtClean="0"/>
              <a:t>df</a:t>
            </a:r>
            <a:r>
              <a:rPr lang="en-US" altLang="zh-CN" sz="2600" dirty="0" smtClean="0"/>
              <a:t> -</a:t>
            </a:r>
            <a:r>
              <a:rPr lang="en-US" altLang="zh-CN" sz="2600" dirty="0" err="1" smtClean="0"/>
              <a:t>lhT</a:t>
            </a:r>
            <a:r>
              <a:rPr lang="zh-CN" altLang="en-US" sz="2600" dirty="0" smtClean="0"/>
              <a:t>）</a:t>
            </a:r>
            <a:endParaRPr lang="en-US" altLang="zh-CN" sz="2600" dirty="0" smtClean="0"/>
          </a:p>
          <a:p>
            <a:r>
              <a:rPr lang="en-US" altLang="zh-CN" sz="2100" dirty="0" err="1"/>
              <a:t>linux</a:t>
            </a:r>
            <a:r>
              <a:rPr lang="zh-CN" altLang="en-US" sz="2100" dirty="0"/>
              <a:t>文件系统分类：</a:t>
            </a:r>
          </a:p>
          <a:p>
            <a:r>
              <a:rPr lang="en-US" altLang="zh-CN" dirty="0"/>
              <a:t>ext2</a:t>
            </a:r>
            <a:r>
              <a:rPr lang="zh-CN" altLang="en-US" dirty="0"/>
              <a:t>：早期</a:t>
            </a:r>
            <a:r>
              <a:rPr lang="en-US" altLang="zh-CN" dirty="0" err="1"/>
              <a:t>linux</a:t>
            </a:r>
            <a:r>
              <a:rPr lang="zh-CN" altLang="en-US" dirty="0"/>
              <a:t>中常用的</a:t>
            </a:r>
            <a:r>
              <a:rPr lang="zh-CN" altLang="en-US" dirty="0" smtClean="0"/>
              <a:t>文件系统；</a:t>
            </a:r>
            <a:endParaRPr lang="en-US" altLang="zh-CN" dirty="0" smtClean="0"/>
          </a:p>
          <a:p>
            <a:r>
              <a:rPr lang="en-US" altLang="zh-CN" dirty="0" smtClean="0"/>
              <a:t>ext3</a:t>
            </a:r>
            <a:r>
              <a:rPr lang="zh-CN" altLang="en-US" dirty="0"/>
              <a:t>：</a:t>
            </a:r>
            <a:r>
              <a:rPr lang="en-US" altLang="zh-CN" dirty="0"/>
              <a:t>ext2</a:t>
            </a:r>
            <a:r>
              <a:rPr lang="zh-CN" altLang="en-US" dirty="0"/>
              <a:t>的升级版，带日志</a:t>
            </a:r>
            <a:r>
              <a:rPr lang="zh-CN" altLang="en-US" dirty="0" smtClean="0"/>
              <a:t>功能；</a:t>
            </a:r>
            <a:endParaRPr lang="en-US" altLang="zh-CN" dirty="0" smtClean="0"/>
          </a:p>
          <a:p>
            <a:r>
              <a:rPr lang="en-US" altLang="zh-CN" dirty="0" smtClean="0"/>
              <a:t>RAMFS</a:t>
            </a:r>
            <a:r>
              <a:rPr lang="zh-CN" altLang="en-US" dirty="0"/>
              <a:t>：内存文件系统，速度</a:t>
            </a:r>
            <a:r>
              <a:rPr lang="zh-CN" altLang="en-US" dirty="0" smtClean="0"/>
              <a:t>很快；</a:t>
            </a:r>
            <a:endParaRPr lang="en-US" altLang="zh-CN" dirty="0" smtClean="0"/>
          </a:p>
          <a:p>
            <a:r>
              <a:rPr lang="en-US" altLang="zh-CN" dirty="0" smtClean="0"/>
              <a:t>NFS</a:t>
            </a:r>
            <a:r>
              <a:rPr lang="zh-CN" altLang="en-US" dirty="0"/>
              <a:t>：网络文件系统，由</a:t>
            </a:r>
            <a:r>
              <a:rPr lang="en-US" altLang="zh-CN" dirty="0"/>
              <a:t>SUN</a:t>
            </a:r>
            <a:r>
              <a:rPr lang="zh-CN" altLang="en-US" dirty="0"/>
              <a:t>发明，主要用于远程文件</a:t>
            </a:r>
            <a:r>
              <a:rPr lang="zh-CN" altLang="en-US" dirty="0" smtClean="0"/>
              <a:t>共享；</a:t>
            </a:r>
            <a:endParaRPr lang="en-US" altLang="zh-CN" dirty="0" smtClean="0"/>
          </a:p>
          <a:p>
            <a:r>
              <a:rPr lang="en-US" altLang="zh-CN" dirty="0" smtClean="0"/>
              <a:t>MVFAT</a:t>
            </a:r>
            <a:r>
              <a:rPr lang="zh-CN" altLang="en-US" dirty="0" smtClean="0"/>
              <a:t>：</a:t>
            </a:r>
            <a:r>
              <a:rPr lang="en-US" altLang="zh-CN" dirty="0" smtClean="0"/>
              <a:t>Windows95/98</a:t>
            </a:r>
            <a:r>
              <a:rPr lang="zh-CN" altLang="en-US" dirty="0"/>
              <a:t>操作系统采用的文件系统</a:t>
            </a:r>
            <a:r>
              <a:rPr lang="zh-CN" altLang="en-US" dirty="0" smtClean="0"/>
              <a:t>；</a:t>
            </a:r>
            <a:endParaRPr lang="en-US" altLang="zh-CN" dirty="0" smtClean="0"/>
          </a:p>
          <a:p>
            <a:r>
              <a:rPr lang="en-US" altLang="zh-CN" dirty="0" smtClean="0"/>
              <a:t>FAT</a:t>
            </a:r>
            <a:r>
              <a:rPr lang="zh-CN" altLang="en-US" dirty="0"/>
              <a:t>：</a:t>
            </a:r>
            <a:r>
              <a:rPr lang="en-US" altLang="zh-CN" dirty="0" err="1"/>
              <a:t>WindowsXP</a:t>
            </a:r>
            <a:r>
              <a:rPr lang="zh-CN" altLang="en-US" dirty="0"/>
              <a:t>操作系统</a:t>
            </a:r>
            <a:r>
              <a:rPr lang="en-US" altLang="zh-CN" dirty="0" smtClean="0"/>
              <a:t>S-DOS</a:t>
            </a:r>
            <a:r>
              <a:rPr lang="zh-CN" altLang="en-US" dirty="0" smtClean="0"/>
              <a:t>；</a:t>
            </a:r>
            <a:endParaRPr lang="en-US" altLang="zh-CN" dirty="0" smtClean="0"/>
          </a:p>
          <a:p>
            <a:r>
              <a:rPr lang="zh-CN" altLang="en-US" dirty="0" smtClean="0"/>
              <a:t>等等。。。。</a:t>
            </a:r>
            <a:endParaRPr lang="zh-CN" altLang="en-US" dirty="0"/>
          </a:p>
        </p:txBody>
      </p:sp>
    </p:spTree>
    <p:extLst>
      <p:ext uri="{BB962C8B-B14F-4D97-AF65-F5344CB8AC3E}">
        <p14:creationId xmlns:p14="http://schemas.microsoft.com/office/powerpoint/2010/main" val="1330681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55" y="1505187"/>
            <a:ext cx="3029803" cy="3693319"/>
          </a:xfrm>
          <a:prstGeom prst="rect">
            <a:avLst/>
          </a:prstGeom>
          <a:noFill/>
        </p:spPr>
        <p:txBody>
          <a:bodyPr wrap="square" rtlCol="0">
            <a:spAutoFit/>
          </a:bodyPr>
          <a:lstStyle/>
          <a:p>
            <a:r>
              <a:rPr lang="zh-CN" altLang="en-US" dirty="0">
                <a:solidFill>
                  <a:prstClr val="white"/>
                </a:solidFill>
              </a:rPr>
              <a:t>和文件系统相关</a:t>
            </a:r>
            <a:endParaRPr lang="en-US" altLang="zh-CN" dirty="0">
              <a:solidFill>
                <a:prstClr val="white"/>
              </a:solidFill>
            </a:endParaRPr>
          </a:p>
          <a:p>
            <a:endParaRPr lang="zh-CN" altLang="en-US" dirty="0">
              <a:solidFill>
                <a:prstClr val="white"/>
              </a:solidFill>
            </a:endParaRPr>
          </a:p>
          <a:p>
            <a:r>
              <a:rPr lang="zh-CN" altLang="en-US" dirty="0">
                <a:solidFill>
                  <a:prstClr val="white"/>
                </a:solidFill>
              </a:rPr>
              <a:t>根据文件系统所在的物理介质和数据在物理介质上的组织方式来区分不同的文件系统类型的。 </a:t>
            </a:r>
            <a:r>
              <a:rPr lang="en-US" altLang="zh-CN" dirty="0" err="1">
                <a:solidFill>
                  <a:prstClr val="white"/>
                </a:solidFill>
              </a:rPr>
              <a:t>file_system_type</a:t>
            </a:r>
            <a:r>
              <a:rPr lang="zh-CN" altLang="en-US" dirty="0">
                <a:solidFill>
                  <a:prstClr val="white"/>
                </a:solidFill>
              </a:rPr>
              <a:t>结构用于描述具体的文件系统的类型信息。被</a:t>
            </a:r>
            <a:r>
              <a:rPr lang="en-US" altLang="zh-CN" dirty="0">
                <a:solidFill>
                  <a:prstClr val="white"/>
                </a:solidFill>
              </a:rPr>
              <a:t>Linux</a:t>
            </a:r>
            <a:r>
              <a:rPr lang="zh-CN" altLang="en-US" dirty="0">
                <a:solidFill>
                  <a:prstClr val="white"/>
                </a:solidFill>
              </a:rPr>
              <a:t>支持的文件系统，都有且仅有一 个</a:t>
            </a:r>
            <a:r>
              <a:rPr lang="en-US" altLang="zh-CN" dirty="0" err="1">
                <a:solidFill>
                  <a:prstClr val="white"/>
                </a:solidFill>
              </a:rPr>
              <a:t>file_system_type</a:t>
            </a:r>
            <a:r>
              <a:rPr lang="zh-CN" altLang="en-US" dirty="0">
                <a:solidFill>
                  <a:prstClr val="white"/>
                </a:solidFill>
              </a:rPr>
              <a:t>结构而不管它有零个或多个实例被安装到系统中。</a:t>
            </a:r>
            <a:endParaRPr lang="en-US" altLang="zh-CN" dirty="0">
              <a:solidFill>
                <a:prstClr val="white"/>
              </a:solidFill>
            </a:endParaRPr>
          </a:p>
          <a:p>
            <a:endParaRPr lang="zh-CN" altLang="en-US" dirty="0">
              <a:solidFill>
                <a:prstClr val="white"/>
              </a:solidFill>
            </a:endParaRPr>
          </a:p>
        </p:txBody>
      </p:sp>
      <p:pic>
        <p:nvPicPr>
          <p:cNvPr id="3" name="图片 2"/>
          <p:cNvPicPr>
            <a:picLocks noChangeAspect="1"/>
          </p:cNvPicPr>
          <p:nvPr/>
        </p:nvPicPr>
        <p:blipFill>
          <a:blip r:embed="rId2"/>
          <a:stretch>
            <a:fillRect/>
          </a:stretch>
        </p:blipFill>
        <p:spPr>
          <a:xfrm>
            <a:off x="3509998" y="1963510"/>
            <a:ext cx="8521912" cy="3788994"/>
          </a:xfrm>
          <a:prstGeom prst="rect">
            <a:avLst/>
          </a:prstGeom>
        </p:spPr>
      </p:pic>
      <p:sp>
        <p:nvSpPr>
          <p:cNvPr id="4" name="文本框 3"/>
          <p:cNvSpPr txBox="1"/>
          <p:nvPr/>
        </p:nvSpPr>
        <p:spPr>
          <a:xfrm>
            <a:off x="218899" y="753036"/>
            <a:ext cx="3083859" cy="461665"/>
          </a:xfrm>
          <a:prstGeom prst="rect">
            <a:avLst/>
          </a:prstGeom>
          <a:noFill/>
        </p:spPr>
        <p:txBody>
          <a:bodyPr wrap="square" rtlCol="0">
            <a:spAutoFit/>
          </a:bodyPr>
          <a:lstStyle/>
          <a:p>
            <a:r>
              <a:rPr lang="zh-CN" altLang="en-US" sz="2400" dirty="0">
                <a:solidFill>
                  <a:prstClr val="white"/>
                </a:solidFill>
              </a:rPr>
              <a:t>其他</a:t>
            </a:r>
            <a:r>
              <a:rPr lang="en-US" altLang="zh-CN" sz="2400" dirty="0">
                <a:solidFill>
                  <a:prstClr val="white"/>
                </a:solidFill>
              </a:rPr>
              <a:t>VFS</a:t>
            </a:r>
            <a:r>
              <a:rPr lang="zh-CN" altLang="en-US" sz="2400" dirty="0">
                <a:solidFill>
                  <a:prstClr val="white"/>
                </a:solidFill>
              </a:rPr>
              <a:t>对象</a:t>
            </a:r>
          </a:p>
        </p:txBody>
      </p:sp>
    </p:spTree>
    <p:extLst>
      <p:ext uri="{BB962C8B-B14F-4D97-AF65-F5344CB8AC3E}">
        <p14:creationId xmlns:p14="http://schemas.microsoft.com/office/powerpoint/2010/main" val="1745375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1251" y="1535239"/>
            <a:ext cx="2677103" cy="2031325"/>
          </a:xfrm>
          <a:prstGeom prst="rect">
            <a:avLst/>
          </a:prstGeom>
          <a:noFill/>
        </p:spPr>
        <p:txBody>
          <a:bodyPr wrap="square" rtlCol="0">
            <a:spAutoFit/>
          </a:bodyPr>
          <a:lstStyle/>
          <a:p>
            <a:r>
              <a:rPr lang="zh-CN" altLang="en-US" dirty="0">
                <a:solidFill>
                  <a:prstClr val="white"/>
                </a:solidFill>
              </a:rPr>
              <a:t>和文件系统相关</a:t>
            </a:r>
          </a:p>
          <a:p>
            <a:endParaRPr lang="en-US" altLang="zh-CN" dirty="0">
              <a:solidFill>
                <a:prstClr val="white"/>
              </a:solidFill>
            </a:endParaRPr>
          </a:p>
          <a:p>
            <a:r>
              <a:rPr lang="zh-CN" altLang="en-US" dirty="0">
                <a:solidFill>
                  <a:prstClr val="white"/>
                </a:solidFill>
              </a:rPr>
              <a:t>每当一个文件系统被实际安装，就有一个</a:t>
            </a:r>
            <a:r>
              <a:rPr lang="en-US" altLang="zh-CN" dirty="0" err="1">
                <a:solidFill>
                  <a:prstClr val="white"/>
                </a:solidFill>
              </a:rPr>
              <a:t>vfsmount</a:t>
            </a:r>
            <a:r>
              <a:rPr lang="zh-CN" altLang="en-US" dirty="0">
                <a:solidFill>
                  <a:prstClr val="white"/>
                </a:solidFill>
              </a:rPr>
              <a:t>结构体被创建，这个结构体对应一个安装点。</a:t>
            </a:r>
          </a:p>
        </p:txBody>
      </p:sp>
      <p:pic>
        <p:nvPicPr>
          <p:cNvPr id="3" name="图片 2"/>
          <p:cNvPicPr>
            <a:picLocks noChangeAspect="1"/>
          </p:cNvPicPr>
          <p:nvPr/>
        </p:nvPicPr>
        <p:blipFill>
          <a:blip r:embed="rId2"/>
          <a:stretch>
            <a:fillRect/>
          </a:stretch>
        </p:blipFill>
        <p:spPr>
          <a:xfrm>
            <a:off x="3494443" y="1309835"/>
            <a:ext cx="8053855" cy="4277689"/>
          </a:xfrm>
          <a:prstGeom prst="rect">
            <a:avLst/>
          </a:prstGeom>
        </p:spPr>
      </p:pic>
      <p:sp>
        <p:nvSpPr>
          <p:cNvPr id="4" name="文本框 3"/>
          <p:cNvSpPr txBox="1"/>
          <p:nvPr/>
        </p:nvSpPr>
        <p:spPr>
          <a:xfrm>
            <a:off x="281251" y="585094"/>
            <a:ext cx="3083859" cy="461665"/>
          </a:xfrm>
          <a:prstGeom prst="rect">
            <a:avLst/>
          </a:prstGeom>
          <a:noFill/>
        </p:spPr>
        <p:txBody>
          <a:bodyPr wrap="square" rtlCol="0">
            <a:spAutoFit/>
          </a:bodyPr>
          <a:lstStyle/>
          <a:p>
            <a:r>
              <a:rPr lang="zh-CN" altLang="en-US" sz="2400" dirty="0">
                <a:solidFill>
                  <a:prstClr val="white"/>
                </a:solidFill>
              </a:rPr>
              <a:t>其他</a:t>
            </a:r>
            <a:r>
              <a:rPr lang="en-US" altLang="zh-CN" sz="2400" dirty="0">
                <a:solidFill>
                  <a:prstClr val="white"/>
                </a:solidFill>
              </a:rPr>
              <a:t>VFS</a:t>
            </a:r>
            <a:r>
              <a:rPr lang="zh-CN" altLang="en-US" sz="2400" dirty="0">
                <a:solidFill>
                  <a:prstClr val="white"/>
                </a:solidFill>
              </a:rPr>
              <a:t>对象</a:t>
            </a:r>
          </a:p>
        </p:txBody>
      </p:sp>
    </p:spTree>
    <p:extLst>
      <p:ext uri="{BB962C8B-B14F-4D97-AF65-F5344CB8AC3E}">
        <p14:creationId xmlns:p14="http://schemas.microsoft.com/office/powerpoint/2010/main" val="3515708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3245" y="536544"/>
            <a:ext cx="2606722" cy="369332"/>
          </a:xfrm>
          <a:prstGeom prst="rect">
            <a:avLst/>
          </a:prstGeom>
          <a:noFill/>
        </p:spPr>
        <p:txBody>
          <a:bodyPr wrap="square" rtlCol="0">
            <a:spAutoFit/>
          </a:bodyPr>
          <a:lstStyle/>
          <a:p>
            <a:r>
              <a:rPr lang="en-US" altLang="zh-CN" dirty="0">
                <a:solidFill>
                  <a:prstClr val="white"/>
                </a:solidFill>
              </a:rPr>
              <a:t>2.2.5.2 </a:t>
            </a:r>
            <a:r>
              <a:rPr lang="zh-CN" altLang="en-US" dirty="0">
                <a:solidFill>
                  <a:prstClr val="white"/>
                </a:solidFill>
              </a:rPr>
              <a:t>和进程相关</a:t>
            </a:r>
          </a:p>
        </p:txBody>
      </p:sp>
      <p:pic>
        <p:nvPicPr>
          <p:cNvPr id="3" name="图片 2"/>
          <p:cNvPicPr>
            <a:picLocks noChangeAspect="1"/>
          </p:cNvPicPr>
          <p:nvPr/>
        </p:nvPicPr>
        <p:blipFill>
          <a:blip r:embed="rId2"/>
          <a:stretch>
            <a:fillRect/>
          </a:stretch>
        </p:blipFill>
        <p:spPr>
          <a:xfrm>
            <a:off x="2489780" y="1318771"/>
            <a:ext cx="6429863" cy="5321266"/>
          </a:xfrm>
          <a:prstGeom prst="rect">
            <a:avLst/>
          </a:prstGeom>
        </p:spPr>
      </p:pic>
    </p:spTree>
    <p:extLst>
      <p:ext uri="{BB962C8B-B14F-4D97-AF65-F5344CB8AC3E}">
        <p14:creationId xmlns:p14="http://schemas.microsoft.com/office/powerpoint/2010/main" val="1680007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65027" y="1078173"/>
            <a:ext cx="2774626" cy="369332"/>
          </a:xfrm>
          <a:prstGeom prst="rect">
            <a:avLst/>
          </a:prstGeom>
          <a:noFill/>
        </p:spPr>
        <p:txBody>
          <a:bodyPr wrap="square" rtlCol="0">
            <a:spAutoFit/>
          </a:bodyPr>
          <a:lstStyle/>
          <a:p>
            <a:r>
              <a:rPr lang="en-US" altLang="zh-CN" dirty="0">
                <a:solidFill>
                  <a:prstClr val="white"/>
                </a:solidFill>
              </a:rPr>
              <a:t>2.2.5.3 </a:t>
            </a:r>
            <a:r>
              <a:rPr lang="zh-CN" altLang="en-US" dirty="0">
                <a:solidFill>
                  <a:prstClr val="white"/>
                </a:solidFill>
              </a:rPr>
              <a:t>和路径查找相关</a:t>
            </a:r>
          </a:p>
        </p:txBody>
      </p:sp>
      <p:pic>
        <p:nvPicPr>
          <p:cNvPr id="3" name="图片 2"/>
          <p:cNvPicPr>
            <a:picLocks noChangeAspect="1"/>
          </p:cNvPicPr>
          <p:nvPr/>
        </p:nvPicPr>
        <p:blipFill>
          <a:blip r:embed="rId2"/>
          <a:stretch>
            <a:fillRect/>
          </a:stretch>
        </p:blipFill>
        <p:spPr>
          <a:xfrm>
            <a:off x="2086438" y="1720516"/>
            <a:ext cx="8622399" cy="3847770"/>
          </a:xfrm>
          <a:prstGeom prst="rect">
            <a:avLst/>
          </a:prstGeom>
        </p:spPr>
      </p:pic>
    </p:spTree>
    <p:extLst>
      <p:ext uri="{BB962C8B-B14F-4D97-AF65-F5344CB8AC3E}">
        <p14:creationId xmlns:p14="http://schemas.microsoft.com/office/powerpoint/2010/main" val="2697538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1258" y="1367111"/>
            <a:ext cx="2374710" cy="2308324"/>
          </a:xfrm>
          <a:prstGeom prst="rect">
            <a:avLst/>
          </a:prstGeom>
          <a:noFill/>
        </p:spPr>
        <p:txBody>
          <a:bodyPr wrap="square" rtlCol="0">
            <a:spAutoFit/>
          </a:bodyPr>
          <a:lstStyle/>
          <a:p>
            <a:r>
              <a:rPr lang="zh-CN" altLang="en-US" dirty="0">
                <a:solidFill>
                  <a:prstClr val="white"/>
                </a:solidFill>
              </a:rPr>
              <a:t>对象间的联系</a:t>
            </a:r>
            <a:endParaRPr lang="en-US" altLang="zh-CN" dirty="0">
              <a:solidFill>
                <a:prstClr val="white"/>
              </a:solidFill>
            </a:endParaRPr>
          </a:p>
          <a:p>
            <a:endParaRPr lang="zh-CN" altLang="en-US" dirty="0">
              <a:solidFill>
                <a:prstClr val="white"/>
              </a:solidFill>
            </a:endParaRPr>
          </a:p>
          <a:p>
            <a:r>
              <a:rPr lang="zh-CN" altLang="en-US" dirty="0">
                <a:solidFill>
                  <a:prstClr val="white"/>
                </a:solidFill>
              </a:rPr>
              <a:t>上述的数据结构并不是孤立存在的。正是通过它们的有机联系，</a:t>
            </a:r>
            <a:r>
              <a:rPr lang="en-US" altLang="zh-CN" dirty="0">
                <a:solidFill>
                  <a:prstClr val="white"/>
                </a:solidFill>
              </a:rPr>
              <a:t>VFS</a:t>
            </a:r>
            <a:r>
              <a:rPr lang="zh-CN" altLang="en-US" dirty="0">
                <a:solidFill>
                  <a:prstClr val="white"/>
                </a:solidFill>
              </a:rPr>
              <a:t>才能正常工作。如下的几张图是对它们之间的联系的描述。</a:t>
            </a:r>
          </a:p>
        </p:txBody>
      </p:sp>
      <p:pic>
        <p:nvPicPr>
          <p:cNvPr id="5" name="图片 4"/>
          <p:cNvPicPr>
            <a:picLocks noChangeAspect="1"/>
          </p:cNvPicPr>
          <p:nvPr/>
        </p:nvPicPr>
        <p:blipFill>
          <a:blip r:embed="rId3"/>
          <a:stretch>
            <a:fillRect/>
          </a:stretch>
        </p:blipFill>
        <p:spPr>
          <a:xfrm>
            <a:off x="5002306" y="309884"/>
            <a:ext cx="6613128" cy="6469624"/>
          </a:xfrm>
          <a:prstGeom prst="rect">
            <a:avLst/>
          </a:prstGeom>
        </p:spPr>
      </p:pic>
    </p:spTree>
    <p:extLst>
      <p:ext uri="{BB962C8B-B14F-4D97-AF65-F5344CB8AC3E}">
        <p14:creationId xmlns:p14="http://schemas.microsoft.com/office/powerpoint/2010/main" val="4180846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810871" y="962588"/>
            <a:ext cx="9219397" cy="5130937"/>
          </a:xfrm>
          <a:prstGeom prst="rect">
            <a:avLst/>
          </a:prstGeom>
        </p:spPr>
      </p:pic>
    </p:spTree>
    <p:extLst>
      <p:ext uri="{BB962C8B-B14F-4D97-AF65-F5344CB8AC3E}">
        <p14:creationId xmlns:p14="http://schemas.microsoft.com/office/powerpoint/2010/main" val="1661750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4649" y="1278940"/>
            <a:ext cx="8297839" cy="707886"/>
          </a:xfrm>
          <a:prstGeom prst="rect">
            <a:avLst/>
          </a:prstGeom>
          <a:noFill/>
        </p:spPr>
        <p:txBody>
          <a:bodyPr wrap="square" rtlCol="0">
            <a:spAutoFit/>
          </a:bodyPr>
          <a:lstStyle/>
          <a:p>
            <a:r>
              <a:rPr lang="zh-CN" altLang="en-US" sz="2000" dirty="0">
                <a:solidFill>
                  <a:prstClr val="white"/>
                </a:solidFill>
              </a:rPr>
              <a:t>将</a:t>
            </a:r>
            <a:r>
              <a:rPr lang="en-US" altLang="zh-CN" sz="2000" dirty="0" err="1">
                <a:solidFill>
                  <a:prstClr val="white"/>
                </a:solidFill>
              </a:rPr>
              <a:t>vfat</a:t>
            </a:r>
            <a:r>
              <a:rPr lang="zh-CN" altLang="en-US" sz="2000" dirty="0">
                <a:solidFill>
                  <a:prstClr val="white"/>
                </a:solidFill>
              </a:rPr>
              <a:t>格式的磁盘上的一个文件</a:t>
            </a:r>
            <a:r>
              <a:rPr lang="en-US" altLang="zh-CN" sz="2000" dirty="0">
                <a:solidFill>
                  <a:prstClr val="white"/>
                </a:solidFill>
              </a:rPr>
              <a:t>a.txt</a:t>
            </a:r>
            <a:r>
              <a:rPr lang="zh-CN" altLang="en-US" sz="2000" dirty="0">
                <a:solidFill>
                  <a:prstClr val="white"/>
                </a:solidFill>
              </a:rPr>
              <a:t>拷贝到</a:t>
            </a:r>
            <a:r>
              <a:rPr lang="en-US" altLang="zh-CN" sz="2000" dirty="0">
                <a:solidFill>
                  <a:prstClr val="white"/>
                </a:solidFill>
              </a:rPr>
              <a:t>ext3</a:t>
            </a:r>
            <a:r>
              <a:rPr lang="zh-CN" altLang="en-US" sz="2000" dirty="0">
                <a:solidFill>
                  <a:prstClr val="white"/>
                </a:solidFill>
              </a:rPr>
              <a:t>格式的磁 盘上，命名为</a:t>
            </a:r>
            <a:r>
              <a:rPr lang="en-US" altLang="zh-CN" sz="2000" dirty="0">
                <a:solidFill>
                  <a:prstClr val="white"/>
                </a:solidFill>
              </a:rPr>
              <a:t>b.txt</a:t>
            </a:r>
            <a:r>
              <a:rPr lang="zh-CN" altLang="en-US" sz="2000" dirty="0">
                <a:solidFill>
                  <a:prstClr val="white"/>
                </a:solidFill>
              </a:rPr>
              <a:t>。</a:t>
            </a:r>
          </a:p>
        </p:txBody>
      </p:sp>
      <p:sp>
        <p:nvSpPr>
          <p:cNvPr id="3" name="文本框 2"/>
          <p:cNvSpPr txBox="1"/>
          <p:nvPr/>
        </p:nvSpPr>
        <p:spPr>
          <a:xfrm>
            <a:off x="1644956" y="4350906"/>
            <a:ext cx="8366077" cy="1477328"/>
          </a:xfrm>
          <a:prstGeom prst="rect">
            <a:avLst/>
          </a:prstGeom>
          <a:noFill/>
        </p:spPr>
        <p:txBody>
          <a:bodyPr wrap="square" rtlCol="0">
            <a:spAutoFit/>
          </a:bodyPr>
          <a:lstStyle/>
          <a:p>
            <a:r>
              <a:rPr lang="zh-CN" altLang="en-US" dirty="0">
                <a:solidFill>
                  <a:prstClr val="white"/>
                </a:solidFill>
              </a:rPr>
              <a:t>不论是普通的文件，还是特殊的目录、设备等，</a:t>
            </a:r>
            <a:r>
              <a:rPr lang="en-US" altLang="zh-CN" dirty="0">
                <a:solidFill>
                  <a:prstClr val="white"/>
                </a:solidFill>
              </a:rPr>
              <a:t>VFS</a:t>
            </a:r>
            <a:r>
              <a:rPr lang="zh-CN" altLang="en-US" dirty="0">
                <a:solidFill>
                  <a:prstClr val="white"/>
                </a:solidFill>
              </a:rPr>
              <a:t>都将它们同等看待成文件，通过同一套文件操作界面来对它们进行操作。操作文件时需先打开；打开文件 时，</a:t>
            </a:r>
            <a:r>
              <a:rPr lang="en-US" altLang="zh-CN" dirty="0">
                <a:solidFill>
                  <a:prstClr val="white"/>
                </a:solidFill>
              </a:rPr>
              <a:t>VFS</a:t>
            </a:r>
            <a:r>
              <a:rPr lang="zh-CN" altLang="en-US" dirty="0">
                <a:solidFill>
                  <a:prstClr val="white"/>
                </a:solidFill>
              </a:rPr>
              <a:t>会知道该文件对应的文件系统格式；当</a:t>
            </a:r>
            <a:r>
              <a:rPr lang="en-US" altLang="zh-CN" dirty="0">
                <a:solidFill>
                  <a:prstClr val="white"/>
                </a:solidFill>
              </a:rPr>
              <a:t>VFS</a:t>
            </a:r>
            <a:r>
              <a:rPr lang="zh-CN" altLang="en-US" dirty="0">
                <a:solidFill>
                  <a:prstClr val="white"/>
                </a:solidFill>
              </a:rPr>
              <a:t>把控制权传给实际的文件系统时，实际的文件系统再做出具体区分，对不同的文件类型执行不同的操作。这 也就是“一切皆是文件”的根本所在。</a:t>
            </a:r>
          </a:p>
        </p:txBody>
      </p:sp>
      <p:sp>
        <p:nvSpPr>
          <p:cNvPr id="4" name="文本框 3"/>
          <p:cNvSpPr txBox="1"/>
          <p:nvPr/>
        </p:nvSpPr>
        <p:spPr>
          <a:xfrm>
            <a:off x="1476513" y="2033027"/>
            <a:ext cx="9542998" cy="1477328"/>
          </a:xfrm>
          <a:prstGeom prst="rect">
            <a:avLst/>
          </a:prstGeom>
          <a:noFill/>
        </p:spPr>
        <p:txBody>
          <a:bodyPr wrap="square" rtlCol="0">
            <a:spAutoFit/>
          </a:bodyPr>
          <a:lstStyle/>
          <a:p>
            <a:r>
              <a:rPr lang="zh-CN" altLang="en-US" dirty="0">
                <a:solidFill>
                  <a:prstClr val="white"/>
                </a:solidFill>
              </a:rPr>
              <a:t>这包含两个过程，对</a:t>
            </a:r>
            <a:r>
              <a:rPr lang="en-US" altLang="zh-CN" dirty="0">
                <a:solidFill>
                  <a:prstClr val="white"/>
                </a:solidFill>
              </a:rPr>
              <a:t>a.txt</a:t>
            </a:r>
            <a:r>
              <a:rPr lang="zh-CN" altLang="en-US" dirty="0">
                <a:solidFill>
                  <a:prstClr val="white"/>
                </a:solidFill>
              </a:rPr>
              <a:t>进行读操作，对</a:t>
            </a:r>
            <a:r>
              <a:rPr lang="en-US" altLang="zh-CN" dirty="0">
                <a:solidFill>
                  <a:prstClr val="white"/>
                </a:solidFill>
              </a:rPr>
              <a:t>b.txt</a:t>
            </a:r>
            <a:r>
              <a:rPr lang="zh-CN" altLang="en-US" dirty="0">
                <a:solidFill>
                  <a:prstClr val="white"/>
                </a:solidFill>
              </a:rPr>
              <a:t>进行写操作。读写操作前，需要先打开文件。由前面的分析可知，打开文件 时，</a:t>
            </a:r>
            <a:r>
              <a:rPr lang="en-US" altLang="zh-CN" dirty="0">
                <a:solidFill>
                  <a:prstClr val="white"/>
                </a:solidFill>
              </a:rPr>
              <a:t>VFS</a:t>
            </a:r>
            <a:r>
              <a:rPr lang="zh-CN" altLang="en-US" dirty="0">
                <a:solidFill>
                  <a:prstClr val="white"/>
                </a:solidFill>
              </a:rPr>
              <a:t>会知道该文件对应的文件系统格式，以后操作该文件时，</a:t>
            </a:r>
            <a:r>
              <a:rPr lang="en-US" altLang="zh-CN" dirty="0">
                <a:solidFill>
                  <a:prstClr val="white"/>
                </a:solidFill>
              </a:rPr>
              <a:t>VFS</a:t>
            </a:r>
            <a:r>
              <a:rPr lang="zh-CN" altLang="en-US" dirty="0">
                <a:solidFill>
                  <a:prstClr val="white"/>
                </a:solidFill>
              </a:rPr>
              <a:t>会调用其对应的实际文件系统的操作方法。所以，</a:t>
            </a:r>
            <a:r>
              <a:rPr lang="en-US" altLang="zh-CN" dirty="0">
                <a:solidFill>
                  <a:prstClr val="white"/>
                </a:solidFill>
              </a:rPr>
              <a:t>VFS</a:t>
            </a:r>
            <a:r>
              <a:rPr lang="zh-CN" altLang="en-US" dirty="0">
                <a:solidFill>
                  <a:prstClr val="white"/>
                </a:solidFill>
              </a:rPr>
              <a:t>调用</a:t>
            </a:r>
            <a:r>
              <a:rPr lang="en-US" altLang="zh-CN" dirty="0" err="1">
                <a:solidFill>
                  <a:prstClr val="white"/>
                </a:solidFill>
              </a:rPr>
              <a:t>vfat</a:t>
            </a:r>
            <a:r>
              <a:rPr lang="zh-CN" altLang="en-US" dirty="0">
                <a:solidFill>
                  <a:prstClr val="white"/>
                </a:solidFill>
              </a:rPr>
              <a:t>的读文件方法将 </a:t>
            </a:r>
            <a:r>
              <a:rPr lang="en-US" altLang="zh-CN" dirty="0">
                <a:solidFill>
                  <a:prstClr val="white"/>
                </a:solidFill>
              </a:rPr>
              <a:t>a.txt</a:t>
            </a:r>
            <a:r>
              <a:rPr lang="zh-CN" altLang="en-US" dirty="0">
                <a:solidFill>
                  <a:prstClr val="white"/>
                </a:solidFill>
              </a:rPr>
              <a:t>的数据读入内存；在将</a:t>
            </a:r>
            <a:r>
              <a:rPr lang="en-US" altLang="zh-CN" dirty="0">
                <a:solidFill>
                  <a:prstClr val="white"/>
                </a:solidFill>
              </a:rPr>
              <a:t>a.txt</a:t>
            </a:r>
            <a:r>
              <a:rPr lang="zh-CN" altLang="en-US" dirty="0">
                <a:solidFill>
                  <a:prstClr val="white"/>
                </a:solidFill>
              </a:rPr>
              <a:t>在内存中的数据映射到</a:t>
            </a:r>
            <a:r>
              <a:rPr lang="en-US" altLang="zh-CN" dirty="0">
                <a:solidFill>
                  <a:prstClr val="white"/>
                </a:solidFill>
              </a:rPr>
              <a:t>b.txt</a:t>
            </a:r>
            <a:r>
              <a:rPr lang="zh-CN" altLang="en-US" dirty="0">
                <a:solidFill>
                  <a:prstClr val="white"/>
                </a:solidFill>
              </a:rPr>
              <a:t>对应的内存空间后，</a:t>
            </a:r>
            <a:r>
              <a:rPr lang="en-US" altLang="zh-CN" dirty="0">
                <a:solidFill>
                  <a:prstClr val="white"/>
                </a:solidFill>
              </a:rPr>
              <a:t>VFS</a:t>
            </a:r>
            <a:r>
              <a:rPr lang="zh-CN" altLang="en-US" dirty="0">
                <a:solidFill>
                  <a:prstClr val="white"/>
                </a:solidFill>
              </a:rPr>
              <a:t>调用</a:t>
            </a:r>
            <a:r>
              <a:rPr lang="en-US" altLang="zh-CN" dirty="0">
                <a:solidFill>
                  <a:prstClr val="white"/>
                </a:solidFill>
              </a:rPr>
              <a:t>ext3</a:t>
            </a:r>
            <a:r>
              <a:rPr lang="zh-CN" altLang="en-US" dirty="0">
                <a:solidFill>
                  <a:prstClr val="white"/>
                </a:solidFill>
              </a:rPr>
              <a:t>的写文件方法将</a:t>
            </a:r>
            <a:r>
              <a:rPr lang="en-US" altLang="zh-CN" dirty="0">
                <a:solidFill>
                  <a:prstClr val="white"/>
                </a:solidFill>
              </a:rPr>
              <a:t>b.txt</a:t>
            </a:r>
            <a:r>
              <a:rPr lang="zh-CN" altLang="en-US" dirty="0">
                <a:solidFill>
                  <a:prstClr val="white"/>
                </a:solidFill>
              </a:rPr>
              <a:t>写入磁盘；从而 实现了最终的跨文件系统的复制操作。</a:t>
            </a:r>
          </a:p>
        </p:txBody>
      </p:sp>
      <p:sp>
        <p:nvSpPr>
          <p:cNvPr id="5" name="文本框 4"/>
          <p:cNvSpPr txBox="1"/>
          <p:nvPr/>
        </p:nvSpPr>
        <p:spPr>
          <a:xfrm>
            <a:off x="1146411" y="624232"/>
            <a:ext cx="8141024" cy="461665"/>
          </a:xfrm>
          <a:prstGeom prst="rect">
            <a:avLst/>
          </a:prstGeom>
          <a:noFill/>
        </p:spPr>
        <p:txBody>
          <a:bodyPr wrap="square" rtlCol="0">
            <a:spAutoFit/>
          </a:bodyPr>
          <a:lstStyle/>
          <a:p>
            <a:r>
              <a:rPr lang="zh-CN" altLang="en-US" sz="2400" dirty="0">
                <a:solidFill>
                  <a:prstClr val="white"/>
                </a:solidFill>
              </a:rPr>
              <a:t>跨文件系统的文件操作的基本原理</a:t>
            </a:r>
          </a:p>
        </p:txBody>
      </p:sp>
      <p:sp>
        <p:nvSpPr>
          <p:cNvPr id="6" name="文本框 5"/>
          <p:cNvSpPr txBox="1"/>
          <p:nvPr/>
        </p:nvSpPr>
        <p:spPr>
          <a:xfrm>
            <a:off x="1146411" y="3747022"/>
            <a:ext cx="7764507" cy="400110"/>
          </a:xfrm>
          <a:prstGeom prst="rect">
            <a:avLst/>
          </a:prstGeom>
          <a:noFill/>
        </p:spPr>
        <p:txBody>
          <a:bodyPr wrap="square" rtlCol="0">
            <a:spAutoFit/>
          </a:bodyPr>
          <a:lstStyle/>
          <a:p>
            <a:r>
              <a:rPr lang="zh-CN" altLang="en-US" sz="2000" dirty="0">
                <a:solidFill>
                  <a:prstClr val="white"/>
                </a:solidFill>
              </a:rPr>
              <a:t>“一切皆是文件”的实现根本</a:t>
            </a:r>
          </a:p>
        </p:txBody>
      </p:sp>
    </p:spTree>
    <p:extLst>
      <p:ext uri="{BB962C8B-B14F-4D97-AF65-F5344CB8AC3E}">
        <p14:creationId xmlns:p14="http://schemas.microsoft.com/office/powerpoint/2010/main" val="29026025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6412" y="600501"/>
            <a:ext cx="8748215" cy="2400657"/>
          </a:xfrm>
          <a:prstGeom prst="rect">
            <a:avLst/>
          </a:prstGeom>
          <a:noFill/>
        </p:spPr>
        <p:txBody>
          <a:bodyPr wrap="square" rtlCol="0">
            <a:spAutoFit/>
          </a:bodyPr>
          <a:lstStyle/>
          <a:p>
            <a:r>
              <a:rPr lang="en-US" altLang="zh-CN" sz="2400" dirty="0">
                <a:solidFill>
                  <a:prstClr val="white"/>
                </a:solidFill>
              </a:rPr>
              <a:t>Mount</a:t>
            </a:r>
            <a:r>
              <a:rPr lang="zh-CN" altLang="en-US" sz="2400" dirty="0" smtClean="0">
                <a:solidFill>
                  <a:prstClr val="white"/>
                </a:solidFill>
              </a:rPr>
              <a:t>挂载</a:t>
            </a:r>
            <a:endParaRPr lang="en-US" altLang="zh-CN" sz="2400" smtClean="0">
              <a:solidFill>
                <a:prstClr val="white"/>
              </a:solidFill>
            </a:endParaRPr>
          </a:p>
          <a:p>
            <a:endParaRPr lang="zh-CN" altLang="en-US" dirty="0">
              <a:solidFill>
                <a:prstClr val="white"/>
              </a:solidFill>
            </a:endParaRPr>
          </a:p>
          <a:p>
            <a:r>
              <a:rPr lang="zh-CN" altLang="en-US" dirty="0">
                <a:solidFill>
                  <a:prstClr val="white"/>
                </a:solidFill>
              </a:rPr>
              <a:t>挂载的概念 ：当要使用某个设备时，例如要读取硬盘中的一个格式化好的分区、光盘或软件等设备时，必须先把这些设备对应到某个目录上，而这个目录就称为“挂载点（</a:t>
            </a:r>
            <a:r>
              <a:rPr lang="en-US" altLang="zh-CN" dirty="0">
                <a:solidFill>
                  <a:prstClr val="white"/>
                </a:solidFill>
              </a:rPr>
              <a:t>mount point</a:t>
            </a:r>
            <a:r>
              <a:rPr lang="zh-CN" altLang="en-US" dirty="0">
                <a:solidFill>
                  <a:prstClr val="white"/>
                </a:solidFill>
              </a:rPr>
              <a:t>）”，这样才可以读取这些设备，而这些对应的动作就是“挂载”。 将物理分区细节屏蔽掉。用户只有统一的逻辑概念。所有的东西都是文件。</a:t>
            </a:r>
            <a:r>
              <a:rPr lang="en-US" altLang="zh-CN" dirty="0">
                <a:solidFill>
                  <a:prstClr val="white"/>
                </a:solidFill>
              </a:rPr>
              <a:t>Mount</a:t>
            </a:r>
            <a:r>
              <a:rPr lang="zh-CN" altLang="en-US" dirty="0">
                <a:solidFill>
                  <a:prstClr val="white"/>
                </a:solidFill>
              </a:rPr>
              <a:t>命令可以实现挂载：</a:t>
            </a:r>
          </a:p>
          <a:p>
            <a:r>
              <a:rPr lang="en-US" altLang="zh-CN" dirty="0">
                <a:solidFill>
                  <a:prstClr val="white"/>
                </a:solidFill>
              </a:rPr>
              <a:t>mount [-</a:t>
            </a:r>
            <a:r>
              <a:rPr lang="en-US" altLang="zh-CN" dirty="0" err="1">
                <a:solidFill>
                  <a:prstClr val="white"/>
                </a:solidFill>
              </a:rPr>
              <a:t>fnrsvw</a:t>
            </a:r>
            <a:r>
              <a:rPr lang="en-US" altLang="zh-CN" dirty="0">
                <a:solidFill>
                  <a:prstClr val="white"/>
                </a:solidFill>
              </a:rPr>
              <a:t>] [-t </a:t>
            </a:r>
            <a:r>
              <a:rPr lang="en-US" altLang="zh-CN" dirty="0" err="1">
                <a:solidFill>
                  <a:prstClr val="white"/>
                </a:solidFill>
              </a:rPr>
              <a:t>vfstype</a:t>
            </a:r>
            <a:r>
              <a:rPr lang="en-US" altLang="zh-CN" dirty="0">
                <a:solidFill>
                  <a:prstClr val="white"/>
                </a:solidFill>
              </a:rPr>
              <a:t>] [-o options] device </a:t>
            </a:r>
            <a:r>
              <a:rPr lang="en-US" altLang="zh-CN" dirty="0" err="1">
                <a:solidFill>
                  <a:prstClr val="white"/>
                </a:solidFill>
              </a:rPr>
              <a:t>dir</a:t>
            </a:r>
            <a:endParaRPr lang="zh-CN" altLang="en-US" dirty="0">
              <a:solidFill>
                <a:prstClr val="white"/>
              </a:solidFill>
            </a:endParaRPr>
          </a:p>
        </p:txBody>
      </p:sp>
      <p:sp>
        <p:nvSpPr>
          <p:cNvPr id="3" name="文本框 2"/>
          <p:cNvSpPr txBox="1"/>
          <p:nvPr/>
        </p:nvSpPr>
        <p:spPr>
          <a:xfrm>
            <a:off x="1146412" y="3185824"/>
            <a:ext cx="8570794" cy="1477328"/>
          </a:xfrm>
          <a:prstGeom prst="rect">
            <a:avLst/>
          </a:prstGeom>
          <a:noFill/>
        </p:spPr>
        <p:txBody>
          <a:bodyPr wrap="square" rtlCol="0">
            <a:spAutoFit/>
          </a:bodyPr>
          <a:lstStyle/>
          <a:p>
            <a:r>
              <a:rPr lang="en-US" altLang="zh-CN" dirty="0">
                <a:solidFill>
                  <a:prstClr val="white"/>
                </a:solidFill>
              </a:rPr>
              <a:t>Q</a:t>
            </a:r>
            <a:r>
              <a:rPr lang="zh-CN" altLang="en-US" dirty="0">
                <a:solidFill>
                  <a:prstClr val="white"/>
                </a:solidFill>
              </a:rPr>
              <a:t>：所有的磁盘分区都必须被挂载上才能使用，那么我们机器上的硬盘分区是如何被挂载的？</a:t>
            </a:r>
          </a:p>
          <a:p>
            <a:r>
              <a:rPr lang="en-US" altLang="zh-CN" dirty="0">
                <a:solidFill>
                  <a:prstClr val="white"/>
                </a:solidFill>
              </a:rPr>
              <a:t>A</a:t>
            </a:r>
            <a:r>
              <a:rPr lang="zh-CN" altLang="en-US" dirty="0">
                <a:solidFill>
                  <a:prstClr val="white"/>
                </a:solidFill>
              </a:rPr>
              <a:t>：这主要是它利用了</a:t>
            </a:r>
            <a:r>
              <a:rPr lang="en-US" altLang="zh-CN" dirty="0">
                <a:solidFill>
                  <a:prstClr val="white"/>
                </a:solidFill>
              </a:rPr>
              <a:t>/</a:t>
            </a:r>
            <a:r>
              <a:rPr lang="en-US" altLang="zh-CN" dirty="0" err="1">
                <a:solidFill>
                  <a:prstClr val="white"/>
                </a:solidFill>
              </a:rPr>
              <a:t>etc</a:t>
            </a:r>
            <a:r>
              <a:rPr lang="en-US" altLang="zh-CN" dirty="0">
                <a:solidFill>
                  <a:prstClr val="white"/>
                </a:solidFill>
              </a:rPr>
              <a:t>/</a:t>
            </a:r>
            <a:r>
              <a:rPr lang="en-US" altLang="zh-CN" dirty="0" err="1">
                <a:solidFill>
                  <a:prstClr val="white"/>
                </a:solidFill>
              </a:rPr>
              <a:t>fstab</a:t>
            </a:r>
            <a:r>
              <a:rPr lang="zh-CN" altLang="en-US" dirty="0">
                <a:solidFill>
                  <a:prstClr val="white"/>
                </a:solidFill>
              </a:rPr>
              <a:t>文件。每次内核加载它知道从这里开始</a:t>
            </a:r>
            <a:r>
              <a:rPr lang="en-US" altLang="zh-CN" dirty="0">
                <a:solidFill>
                  <a:prstClr val="white"/>
                </a:solidFill>
              </a:rPr>
              <a:t>mount</a:t>
            </a:r>
            <a:r>
              <a:rPr lang="zh-CN" altLang="en-US" dirty="0">
                <a:solidFill>
                  <a:prstClr val="white"/>
                </a:solidFill>
              </a:rPr>
              <a:t>文件系统。每次系统启动会根据该文件定义自动挂载。若没有被自动挂载，分区将不能使用。</a:t>
            </a:r>
          </a:p>
        </p:txBody>
      </p:sp>
      <p:sp>
        <p:nvSpPr>
          <p:cNvPr id="5" name="文本框 4"/>
          <p:cNvSpPr txBox="1"/>
          <p:nvPr/>
        </p:nvSpPr>
        <p:spPr>
          <a:xfrm>
            <a:off x="1146412" y="4847818"/>
            <a:ext cx="9171295" cy="923330"/>
          </a:xfrm>
          <a:prstGeom prst="rect">
            <a:avLst/>
          </a:prstGeom>
          <a:noFill/>
        </p:spPr>
        <p:txBody>
          <a:bodyPr wrap="square" rtlCol="0">
            <a:spAutoFit/>
          </a:bodyPr>
          <a:lstStyle/>
          <a:p>
            <a:r>
              <a:rPr lang="en-US" altLang="zh-CN" dirty="0">
                <a:solidFill>
                  <a:prstClr val="white"/>
                </a:solidFill>
              </a:rPr>
              <a:t>Q</a:t>
            </a:r>
            <a:r>
              <a:rPr lang="zh-CN" altLang="en-US" dirty="0">
                <a:solidFill>
                  <a:prstClr val="white"/>
                </a:solidFill>
              </a:rPr>
              <a:t>：移动硬盘如何挂载？如何挂载一个新的分区？</a:t>
            </a:r>
          </a:p>
          <a:p>
            <a:r>
              <a:rPr lang="en-US" altLang="zh-CN" dirty="0">
                <a:solidFill>
                  <a:prstClr val="white"/>
                </a:solidFill>
              </a:rPr>
              <a:t>A</a:t>
            </a:r>
            <a:r>
              <a:rPr lang="zh-CN" altLang="en-US" dirty="0">
                <a:solidFill>
                  <a:prstClr val="white"/>
                </a:solidFill>
              </a:rPr>
              <a:t>：移动硬盘有驱动模块会自动挂载，如果有个新硬盘，要先进行分区，并通过</a:t>
            </a:r>
            <a:r>
              <a:rPr lang="en-US" altLang="zh-CN" dirty="0">
                <a:solidFill>
                  <a:prstClr val="white"/>
                </a:solidFill>
              </a:rPr>
              <a:t>mount</a:t>
            </a:r>
            <a:r>
              <a:rPr lang="zh-CN" altLang="en-US" dirty="0">
                <a:solidFill>
                  <a:prstClr val="white"/>
                </a:solidFill>
              </a:rPr>
              <a:t>命令挂载到某个文件夹。如果要自动挂载则可以修改</a:t>
            </a:r>
            <a:r>
              <a:rPr lang="en-US" altLang="zh-CN" dirty="0">
                <a:solidFill>
                  <a:prstClr val="white"/>
                </a:solidFill>
              </a:rPr>
              <a:t>/</a:t>
            </a:r>
            <a:r>
              <a:rPr lang="en-US" altLang="zh-CN" dirty="0" err="1">
                <a:solidFill>
                  <a:prstClr val="white"/>
                </a:solidFill>
              </a:rPr>
              <a:t>etc</a:t>
            </a:r>
            <a:r>
              <a:rPr lang="en-US" altLang="zh-CN" dirty="0">
                <a:solidFill>
                  <a:prstClr val="white"/>
                </a:solidFill>
              </a:rPr>
              <a:t>/</a:t>
            </a:r>
            <a:r>
              <a:rPr lang="en-US" altLang="zh-CN" dirty="0" err="1">
                <a:solidFill>
                  <a:prstClr val="white"/>
                </a:solidFill>
              </a:rPr>
              <a:t>fstab</a:t>
            </a:r>
            <a:r>
              <a:rPr lang="zh-CN" altLang="en-US" dirty="0">
                <a:solidFill>
                  <a:prstClr val="white"/>
                </a:solidFill>
              </a:rPr>
              <a:t>文件</a:t>
            </a:r>
            <a:r>
              <a:rPr lang="en-US" altLang="zh-CN" dirty="0">
                <a:solidFill>
                  <a:prstClr val="white"/>
                </a:solidFill>
              </a:rPr>
              <a:t>.</a:t>
            </a:r>
            <a:endParaRPr lang="zh-CN" altLang="en-US" dirty="0">
              <a:solidFill>
                <a:prstClr val="white"/>
              </a:solidFill>
            </a:endParaRPr>
          </a:p>
        </p:txBody>
      </p:sp>
    </p:spTree>
    <p:extLst>
      <p:ext uri="{BB962C8B-B14F-4D97-AF65-F5344CB8AC3E}">
        <p14:creationId xmlns:p14="http://schemas.microsoft.com/office/powerpoint/2010/main" val="9427748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040020"/>
          </a:xfrm>
        </p:spPr>
        <p:txBody>
          <a:bodyPr/>
          <a:lstStyle/>
          <a:p>
            <a:r>
              <a:rPr lang="zh-CN" altLang="en-US" dirty="0"/>
              <a:t>文件</a:t>
            </a:r>
            <a:r>
              <a:rPr lang="zh-CN" altLang="en-US" dirty="0" smtClean="0"/>
              <a:t>系统实验</a:t>
            </a:r>
            <a:endParaRPr lang="zh-CN" altLang="en-US" dirty="0"/>
          </a:p>
        </p:txBody>
      </p:sp>
      <p:sp>
        <p:nvSpPr>
          <p:cNvPr id="3" name="内容占位符 2"/>
          <p:cNvSpPr>
            <a:spLocks noGrp="1"/>
          </p:cNvSpPr>
          <p:nvPr>
            <p:ph idx="1"/>
          </p:nvPr>
        </p:nvSpPr>
        <p:spPr>
          <a:xfrm>
            <a:off x="1103312" y="1492738"/>
            <a:ext cx="8946541" cy="4755661"/>
          </a:xfrm>
        </p:spPr>
        <p:txBody>
          <a:bodyPr/>
          <a:lstStyle/>
          <a:p>
            <a:r>
              <a:rPr lang="zh-CN" altLang="en-US" dirty="0" smtClean="0"/>
              <a:t>准备工作：</a:t>
            </a:r>
            <a:endParaRPr lang="en-US" altLang="zh-CN" dirty="0" smtClean="0"/>
          </a:p>
          <a:p>
            <a:pPr lvl="1"/>
            <a:r>
              <a:rPr lang="en-US" altLang="zh-CN" dirty="0" smtClean="0"/>
              <a:t>1. </a:t>
            </a:r>
            <a:r>
              <a:rPr lang="zh-CN" altLang="en-US" dirty="0" smtClean="0"/>
              <a:t>安装</a:t>
            </a:r>
            <a:r>
              <a:rPr lang="en-US" altLang="zh-CN" dirty="0" err="1" smtClean="0"/>
              <a:t>qemu</a:t>
            </a:r>
            <a:r>
              <a:rPr lang="en-US" altLang="zh-CN" dirty="0" smtClean="0"/>
              <a:t>，</a:t>
            </a:r>
            <a:r>
              <a:rPr lang="zh-CN" altLang="en-US" dirty="0" smtClean="0"/>
              <a:t>配置交叉编译工具链。</a:t>
            </a:r>
            <a:endParaRPr lang="en-US" altLang="zh-CN" dirty="0" smtClean="0"/>
          </a:p>
          <a:p>
            <a:pPr lvl="1"/>
            <a:r>
              <a:rPr lang="en-US" altLang="zh-CN" dirty="0" smtClean="0"/>
              <a:t>2. </a:t>
            </a:r>
            <a:r>
              <a:rPr lang="zh-CN" altLang="en-US" dirty="0"/>
              <a:t> </a:t>
            </a:r>
            <a:r>
              <a:rPr lang="zh-CN" altLang="en-US" dirty="0" smtClean="0"/>
              <a:t>下载</a:t>
            </a:r>
            <a:r>
              <a:rPr lang="en-US" altLang="zh-CN" dirty="0" err="1" smtClean="0"/>
              <a:t>busybox（https</a:t>
            </a:r>
            <a:r>
              <a:rPr lang="en-US" altLang="zh-CN" dirty="0" smtClean="0"/>
              <a:t>://busybox.net/downloads/busybox-1.24.0.tar.bz2）</a:t>
            </a:r>
          </a:p>
          <a:p>
            <a:r>
              <a:rPr lang="zh-CN" altLang="en-US" dirty="0" smtClean="0"/>
              <a:t>配置：配制成静态编译。</a:t>
            </a:r>
            <a:endParaRPr lang="en-US" altLang="zh-CN" dirty="0" smtClean="0"/>
          </a:p>
          <a:p>
            <a:endParaRPr lang="en-US" altLang="zh-CN" dirty="0"/>
          </a:p>
          <a:p>
            <a:endParaRPr lang="en-US" altLang="zh-CN" dirty="0" smtClean="0"/>
          </a:p>
          <a:p>
            <a:r>
              <a:rPr lang="zh-CN" altLang="en-US" dirty="0" smtClean="0"/>
              <a:t>编译： </a:t>
            </a:r>
            <a:r>
              <a:rPr lang="en-US" altLang="zh-CN" dirty="0" smtClean="0"/>
              <a:t>make ……..  Install</a:t>
            </a:r>
          </a:p>
          <a:p>
            <a:r>
              <a:rPr lang="zh-CN" altLang="en-US" dirty="0" smtClean="0"/>
              <a:t>将</a:t>
            </a:r>
            <a:r>
              <a:rPr lang="en-US" altLang="zh-CN" dirty="0" smtClean="0"/>
              <a:t>_install ，</a:t>
            </a:r>
            <a:r>
              <a:rPr lang="zh-CN" altLang="en-US" dirty="0" smtClean="0"/>
              <a:t>目录复制到</a:t>
            </a:r>
            <a:r>
              <a:rPr lang="en-US" altLang="zh-CN" dirty="0" smtClean="0"/>
              <a:t>linux-4.x </a:t>
            </a:r>
            <a:r>
              <a:rPr lang="zh-CN" altLang="en-US" dirty="0" smtClean="0"/>
              <a:t>目录下，进入</a:t>
            </a:r>
            <a:r>
              <a:rPr lang="en-US" altLang="zh-CN" dirty="0" smtClean="0"/>
              <a:t>_install</a:t>
            </a:r>
            <a:r>
              <a:rPr lang="zh-CN" altLang="en-US" dirty="0" smtClean="0"/>
              <a:t>目录，创建目录：</a:t>
            </a:r>
            <a:endParaRPr lang="en-US" altLang="zh-CN" dirty="0" smtClean="0"/>
          </a:p>
          <a:p>
            <a:pPr lvl="1"/>
            <a:r>
              <a:rPr lang="en-US" altLang="zh-CN" dirty="0" err="1" smtClean="0"/>
              <a:t>Mkdir</a:t>
            </a:r>
            <a:r>
              <a:rPr lang="en-US" altLang="zh-CN" dirty="0" smtClean="0"/>
              <a:t> </a:t>
            </a:r>
            <a:r>
              <a:rPr lang="en-US" altLang="zh-CN" dirty="0" err="1" smtClean="0"/>
              <a:t>etc</a:t>
            </a:r>
            <a:r>
              <a:rPr lang="en-US" altLang="zh-CN" dirty="0" smtClean="0"/>
              <a:t> dev </a:t>
            </a:r>
            <a:r>
              <a:rPr lang="en-US" altLang="zh-CN" dirty="0" err="1" smtClean="0"/>
              <a:t>mnt</a:t>
            </a:r>
            <a:r>
              <a:rPr lang="en-US" altLang="zh-CN" dirty="0" smtClean="0"/>
              <a:t> </a:t>
            </a:r>
          </a:p>
          <a:p>
            <a:pPr lvl="1"/>
            <a:r>
              <a:rPr lang="en-US" altLang="zh-CN" dirty="0" err="1" smtClean="0"/>
              <a:t>Mkdir</a:t>
            </a:r>
            <a:r>
              <a:rPr lang="en-US" altLang="zh-CN" dirty="0" smtClean="0"/>
              <a:t> –p  </a:t>
            </a:r>
            <a:r>
              <a:rPr lang="en-US" altLang="zh-CN" dirty="0" err="1" smtClean="0"/>
              <a:t>etc</a:t>
            </a:r>
            <a:r>
              <a:rPr lang="en-US" altLang="zh-CN" dirty="0" smtClean="0"/>
              <a:t>/</a:t>
            </a:r>
            <a:r>
              <a:rPr lang="en-US" altLang="zh-CN" dirty="0" err="1" smtClean="0"/>
              <a:t>init.d</a:t>
            </a:r>
            <a:r>
              <a:rPr lang="en-US" altLang="zh-CN" dirty="0" smtClean="0"/>
              <a:t>/</a:t>
            </a:r>
          </a:p>
          <a:p>
            <a:r>
              <a:rPr lang="zh-CN" altLang="en-US" dirty="0" smtClean="0"/>
              <a:t>在</a:t>
            </a:r>
            <a:r>
              <a:rPr lang="en-US" altLang="zh-CN" dirty="0"/>
              <a:t>_</a:t>
            </a:r>
            <a:r>
              <a:rPr lang="en-US" altLang="zh-CN" dirty="0" smtClean="0"/>
              <a:t>install/</a:t>
            </a:r>
            <a:r>
              <a:rPr lang="en-US" altLang="zh-CN" dirty="0" err="1" smtClean="0"/>
              <a:t>etc</a:t>
            </a:r>
            <a:r>
              <a:rPr lang="en-US" altLang="zh-CN" dirty="0" smtClean="0"/>
              <a:t>/</a:t>
            </a:r>
            <a:r>
              <a:rPr lang="en-US" altLang="zh-CN" dirty="0" err="1" smtClean="0"/>
              <a:t>init.d</a:t>
            </a:r>
            <a:r>
              <a:rPr lang="en-US" altLang="zh-CN" dirty="0" smtClean="0"/>
              <a:t>/</a:t>
            </a:r>
            <a:r>
              <a:rPr lang="zh-CN" altLang="en-US" dirty="0" smtClean="0"/>
              <a:t>目录下创建</a:t>
            </a:r>
            <a:r>
              <a:rPr lang="en-US" altLang="zh-CN" dirty="0" err="1" smtClean="0"/>
              <a:t>rcS</a:t>
            </a:r>
            <a:r>
              <a:rPr lang="zh-CN" altLang="en-US" dirty="0" smtClean="0"/>
              <a:t>文件。增加可执行权限 </a:t>
            </a:r>
            <a:r>
              <a:rPr lang="en-US" altLang="zh-CN" dirty="0" err="1" smtClean="0"/>
              <a:t>chmod</a:t>
            </a:r>
            <a:r>
              <a:rPr lang="en-US" altLang="zh-CN" dirty="0" smtClean="0"/>
              <a:t> +x </a:t>
            </a:r>
            <a:r>
              <a:rPr lang="en-US" altLang="zh-CN" dirty="0" err="1" smtClean="0"/>
              <a:t>rcS</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404" y="3080693"/>
            <a:ext cx="7169801" cy="912180"/>
          </a:xfrm>
          <a:prstGeom prst="rect">
            <a:avLst/>
          </a:prstGeom>
        </p:spPr>
      </p:pic>
    </p:spTree>
    <p:extLst>
      <p:ext uri="{BB962C8B-B14F-4D97-AF65-F5344CB8AC3E}">
        <p14:creationId xmlns:p14="http://schemas.microsoft.com/office/powerpoint/2010/main" val="535372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p>
        </p:txBody>
      </p:sp>
      <p:sp>
        <p:nvSpPr>
          <p:cNvPr id="3" name="内容占位符 2"/>
          <p:cNvSpPr>
            <a:spLocks noGrp="1"/>
          </p:cNvSpPr>
          <p:nvPr>
            <p:ph idx="1"/>
          </p:nvPr>
        </p:nvSpPr>
        <p:spPr>
          <a:xfrm>
            <a:off x="1103312" y="1589904"/>
            <a:ext cx="8946541" cy="4658496"/>
          </a:xfrm>
        </p:spPr>
        <p:txBody>
          <a:bodyPr/>
          <a:lstStyle/>
          <a:p>
            <a:r>
              <a:rPr lang="zh-CN" altLang="en-US" dirty="0" smtClean="0"/>
              <a:t>在</a:t>
            </a:r>
            <a:r>
              <a:rPr lang="en-US" altLang="zh-CN" dirty="0" smtClean="0"/>
              <a:t>_install/</a:t>
            </a:r>
            <a:r>
              <a:rPr lang="en-US" altLang="zh-CN" dirty="0" err="1" smtClean="0"/>
              <a:t>etc</a:t>
            </a:r>
            <a:r>
              <a:rPr lang="en-US" altLang="zh-CN" dirty="0" smtClean="0"/>
              <a:t> </a:t>
            </a:r>
            <a:r>
              <a:rPr lang="zh-CN" altLang="en-US" dirty="0" smtClean="0"/>
              <a:t>目录创建</a:t>
            </a:r>
            <a:r>
              <a:rPr lang="en-US" altLang="zh-CN" dirty="0" err="1" smtClean="0"/>
              <a:t>fstab</a:t>
            </a:r>
            <a:r>
              <a:rPr lang="zh-CN" altLang="en-US" dirty="0" smtClean="0"/>
              <a:t>文件。</a:t>
            </a:r>
            <a:endParaRPr lang="en-US" altLang="zh-CN" dirty="0" smtClean="0"/>
          </a:p>
          <a:p>
            <a:r>
              <a:rPr lang="zh-CN" altLang="en-US" dirty="0"/>
              <a:t>在</a:t>
            </a:r>
            <a:r>
              <a:rPr lang="en-US" altLang="zh-CN" dirty="0"/>
              <a:t>_install/</a:t>
            </a:r>
            <a:r>
              <a:rPr lang="en-US" altLang="zh-CN" dirty="0" err="1"/>
              <a:t>etc</a:t>
            </a:r>
            <a:r>
              <a:rPr lang="en-US" altLang="zh-CN" dirty="0"/>
              <a:t> </a:t>
            </a:r>
            <a:r>
              <a:rPr lang="zh-CN" altLang="en-US" dirty="0"/>
              <a:t>目录</a:t>
            </a:r>
            <a:r>
              <a:rPr lang="zh-CN" altLang="en-US" dirty="0" smtClean="0"/>
              <a:t>创建</a:t>
            </a:r>
            <a:r>
              <a:rPr lang="en-US" altLang="zh-CN" dirty="0" err="1" smtClean="0"/>
              <a:t>inittab</a:t>
            </a:r>
            <a:r>
              <a:rPr lang="zh-CN" altLang="en-US" dirty="0" smtClean="0"/>
              <a:t>文件。</a:t>
            </a:r>
            <a:endParaRPr lang="en-US" altLang="zh-CN" dirty="0" smtClean="0"/>
          </a:p>
          <a:p>
            <a:r>
              <a:rPr lang="zh-CN" altLang="en-US" dirty="0" smtClean="0"/>
              <a:t>在</a:t>
            </a:r>
            <a:r>
              <a:rPr lang="en-US" altLang="zh-CN" dirty="0" smtClean="0"/>
              <a:t>_install/dev </a:t>
            </a:r>
            <a:r>
              <a:rPr lang="zh-CN" altLang="en-US" dirty="0" smtClean="0"/>
              <a:t>目录创建设备节点，需要</a:t>
            </a:r>
            <a:r>
              <a:rPr lang="en-US" altLang="zh-CN" dirty="0" smtClean="0"/>
              <a:t>root</a:t>
            </a:r>
            <a:r>
              <a:rPr lang="zh-CN" altLang="en-US" dirty="0" smtClean="0"/>
              <a:t>权限。</a:t>
            </a:r>
            <a:endParaRPr lang="en-US" altLang="zh-CN" dirty="0" smtClean="0"/>
          </a:p>
          <a:p>
            <a:pPr lvl="1"/>
            <a:r>
              <a:rPr lang="en-US" altLang="zh-CN" dirty="0" err="1" smtClean="0"/>
              <a:t>Sudo</a:t>
            </a:r>
            <a:r>
              <a:rPr lang="en-US" altLang="zh-CN" dirty="0" smtClean="0"/>
              <a:t> </a:t>
            </a:r>
            <a:r>
              <a:rPr lang="en-US" altLang="zh-CN" dirty="0" err="1" smtClean="0"/>
              <a:t>mknod</a:t>
            </a:r>
            <a:r>
              <a:rPr lang="en-US" altLang="zh-CN" dirty="0" smtClean="0"/>
              <a:t> console c 5 1</a:t>
            </a:r>
          </a:p>
          <a:p>
            <a:pPr lvl="1"/>
            <a:r>
              <a:rPr lang="en-US" altLang="zh-CN" dirty="0" err="1" smtClean="0"/>
              <a:t>Sudo</a:t>
            </a:r>
            <a:r>
              <a:rPr lang="en-US" altLang="zh-CN" dirty="0" smtClean="0"/>
              <a:t> </a:t>
            </a:r>
            <a:r>
              <a:rPr lang="en-US" altLang="zh-CN" dirty="0" err="1" smtClean="0"/>
              <a:t>mknod</a:t>
            </a:r>
            <a:r>
              <a:rPr lang="en-US" altLang="zh-CN" dirty="0" smtClean="0"/>
              <a:t> null c 1 3</a:t>
            </a:r>
            <a:endParaRPr lang="zh-CN" altLang="en-US" dirty="0"/>
          </a:p>
        </p:txBody>
      </p:sp>
    </p:spTree>
    <p:extLst>
      <p:ext uri="{BB962C8B-B14F-4D97-AF65-F5344CB8AC3E}">
        <p14:creationId xmlns:p14="http://schemas.microsoft.com/office/powerpoint/2010/main" val="114044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2196" y="1126878"/>
            <a:ext cx="5895833" cy="923330"/>
          </a:xfrm>
          <a:prstGeom prst="rect">
            <a:avLst/>
          </a:prstGeom>
          <a:noFill/>
        </p:spPr>
        <p:txBody>
          <a:bodyPr wrap="square" rtlCol="0">
            <a:spAutoFit/>
          </a:bodyPr>
          <a:lstStyle/>
          <a:p>
            <a:r>
              <a:rPr lang="en-US" altLang="zh-CN" dirty="0">
                <a:solidFill>
                  <a:prstClr val="white"/>
                </a:solidFill>
              </a:rPr>
              <a:t>Linux</a:t>
            </a:r>
            <a:r>
              <a:rPr lang="zh-CN" altLang="en-US" dirty="0">
                <a:solidFill>
                  <a:prstClr val="white"/>
                </a:solidFill>
              </a:rPr>
              <a:t>的文件结构是单个的树状结构</a:t>
            </a:r>
            <a:r>
              <a:rPr lang="en-US" altLang="zh-CN" dirty="0">
                <a:solidFill>
                  <a:prstClr val="white"/>
                </a:solidFill>
              </a:rPr>
              <a:t>.</a:t>
            </a:r>
            <a:r>
              <a:rPr lang="zh-CN" altLang="en-US" dirty="0">
                <a:solidFill>
                  <a:prstClr val="white"/>
                </a:solidFill>
              </a:rPr>
              <a:t>可以用</a:t>
            </a:r>
            <a:r>
              <a:rPr lang="en-US" altLang="zh-CN" dirty="0">
                <a:solidFill>
                  <a:prstClr val="white"/>
                </a:solidFill>
              </a:rPr>
              <a:t>tree</a:t>
            </a:r>
            <a:r>
              <a:rPr lang="zh-CN" altLang="en-US" dirty="0">
                <a:solidFill>
                  <a:prstClr val="white"/>
                </a:solidFill>
              </a:rPr>
              <a:t>进行展示。 在</a:t>
            </a:r>
            <a:r>
              <a:rPr lang="en-US" altLang="zh-CN" dirty="0">
                <a:solidFill>
                  <a:prstClr val="white"/>
                </a:solidFill>
              </a:rPr>
              <a:t>Ubuntu</a:t>
            </a:r>
            <a:r>
              <a:rPr lang="zh-CN" altLang="en-US" dirty="0">
                <a:solidFill>
                  <a:prstClr val="white"/>
                </a:solidFill>
              </a:rPr>
              <a:t>下安装</a:t>
            </a:r>
            <a:r>
              <a:rPr lang="en-US" altLang="zh-CN" dirty="0">
                <a:solidFill>
                  <a:prstClr val="white"/>
                </a:solidFill>
              </a:rPr>
              <a:t>tree</a:t>
            </a:r>
            <a:r>
              <a:rPr lang="zh-CN" altLang="en-US" dirty="0">
                <a:solidFill>
                  <a:prstClr val="white"/>
                </a:solidFill>
              </a:rPr>
              <a:t>（</a:t>
            </a:r>
            <a:r>
              <a:rPr lang="en-US" altLang="zh-CN" dirty="0" err="1">
                <a:solidFill>
                  <a:prstClr val="white"/>
                </a:solidFill>
              </a:rPr>
              <a:t>sudo</a:t>
            </a:r>
            <a:r>
              <a:rPr lang="en-US" altLang="zh-CN" dirty="0">
                <a:solidFill>
                  <a:prstClr val="white"/>
                </a:solidFill>
              </a:rPr>
              <a:t> apt-get install tree</a:t>
            </a:r>
            <a:r>
              <a:rPr lang="zh-CN" altLang="en-US" dirty="0">
                <a:solidFill>
                  <a:prstClr val="white"/>
                </a:solidFill>
              </a:rPr>
              <a:t>）</a:t>
            </a:r>
            <a:r>
              <a:rPr lang="en-US" altLang="zh-CN" dirty="0">
                <a:solidFill>
                  <a:prstClr val="white"/>
                </a:solidFill>
              </a:rPr>
              <a:t>,</a:t>
            </a:r>
            <a:r>
              <a:rPr lang="zh-CN" altLang="en-US" dirty="0">
                <a:solidFill>
                  <a:prstClr val="white"/>
                </a:solidFill>
              </a:rPr>
              <a:t>并可通过命令来查看</a:t>
            </a:r>
          </a:p>
        </p:txBody>
      </p:sp>
      <p:sp>
        <p:nvSpPr>
          <p:cNvPr id="3" name="文本框 2"/>
          <p:cNvSpPr txBox="1"/>
          <p:nvPr/>
        </p:nvSpPr>
        <p:spPr>
          <a:xfrm>
            <a:off x="1542196" y="2361063"/>
            <a:ext cx="5895833" cy="2308324"/>
          </a:xfrm>
          <a:prstGeom prst="rect">
            <a:avLst/>
          </a:prstGeom>
          <a:noFill/>
        </p:spPr>
        <p:txBody>
          <a:bodyPr wrap="square" rtlCol="0">
            <a:spAutoFit/>
          </a:bodyPr>
          <a:lstStyle/>
          <a:p>
            <a:r>
              <a:rPr lang="zh-CN" altLang="en-US" dirty="0">
                <a:solidFill>
                  <a:prstClr val="white"/>
                </a:solidFill>
              </a:rPr>
              <a:t>每次安装系统的时候我们都会进行分区，</a:t>
            </a:r>
            <a:r>
              <a:rPr lang="en-US" altLang="zh-CN" dirty="0">
                <a:solidFill>
                  <a:prstClr val="white"/>
                </a:solidFill>
              </a:rPr>
              <a:t>Linux</a:t>
            </a:r>
            <a:r>
              <a:rPr lang="zh-CN" altLang="en-US" dirty="0">
                <a:solidFill>
                  <a:prstClr val="white"/>
                </a:solidFill>
              </a:rPr>
              <a:t>下磁盘分区和目录的关系如下：</a:t>
            </a:r>
          </a:p>
          <a:p>
            <a:r>
              <a:rPr lang="en-US" altLang="zh-CN" dirty="0">
                <a:solidFill>
                  <a:prstClr val="white"/>
                </a:solidFill>
              </a:rPr>
              <a:t>–      </a:t>
            </a:r>
            <a:r>
              <a:rPr lang="zh-CN" altLang="en-US" dirty="0">
                <a:solidFill>
                  <a:prstClr val="white"/>
                </a:solidFill>
              </a:rPr>
              <a:t>任何一个分区都必须挂载到某个目录上。</a:t>
            </a:r>
          </a:p>
          <a:p>
            <a:r>
              <a:rPr lang="en-US" altLang="zh-CN" dirty="0">
                <a:solidFill>
                  <a:prstClr val="white"/>
                </a:solidFill>
              </a:rPr>
              <a:t>–      </a:t>
            </a:r>
            <a:r>
              <a:rPr lang="zh-CN" altLang="en-US" dirty="0">
                <a:solidFill>
                  <a:prstClr val="white"/>
                </a:solidFill>
              </a:rPr>
              <a:t>目录是逻辑上的区分。分区是物理上的区分。</a:t>
            </a:r>
          </a:p>
          <a:p>
            <a:r>
              <a:rPr lang="en-US" altLang="zh-CN" dirty="0">
                <a:solidFill>
                  <a:prstClr val="white"/>
                </a:solidFill>
              </a:rPr>
              <a:t>–      </a:t>
            </a:r>
            <a:r>
              <a:rPr lang="zh-CN" altLang="en-US" dirty="0">
                <a:solidFill>
                  <a:prstClr val="white"/>
                </a:solidFill>
              </a:rPr>
              <a:t>磁盘</a:t>
            </a:r>
            <a:r>
              <a:rPr lang="en-US" altLang="zh-CN" dirty="0">
                <a:solidFill>
                  <a:prstClr val="white"/>
                </a:solidFill>
              </a:rPr>
              <a:t>Linux</a:t>
            </a:r>
            <a:r>
              <a:rPr lang="zh-CN" altLang="en-US" dirty="0">
                <a:solidFill>
                  <a:prstClr val="white"/>
                </a:solidFill>
              </a:rPr>
              <a:t>分区都必须挂载到目录树中的某个具体的目录上才能进行读写操作。</a:t>
            </a:r>
          </a:p>
          <a:p>
            <a:r>
              <a:rPr lang="en-US" altLang="zh-CN" dirty="0">
                <a:solidFill>
                  <a:prstClr val="white"/>
                </a:solidFill>
              </a:rPr>
              <a:t>–      </a:t>
            </a:r>
            <a:r>
              <a:rPr lang="zh-CN" altLang="en-US" dirty="0">
                <a:solidFill>
                  <a:prstClr val="white"/>
                </a:solidFill>
              </a:rPr>
              <a:t>根目录是所有</a:t>
            </a:r>
            <a:r>
              <a:rPr lang="en-US" altLang="zh-CN" dirty="0">
                <a:solidFill>
                  <a:prstClr val="white"/>
                </a:solidFill>
              </a:rPr>
              <a:t>Linux</a:t>
            </a:r>
            <a:r>
              <a:rPr lang="zh-CN" altLang="en-US" dirty="0">
                <a:solidFill>
                  <a:prstClr val="white"/>
                </a:solidFill>
              </a:rPr>
              <a:t>的文件和目录所在的地方，需要挂载上一个磁盘分区。</a:t>
            </a:r>
          </a:p>
        </p:txBody>
      </p:sp>
      <p:pic>
        <p:nvPicPr>
          <p:cNvPr id="4" name="图片 3"/>
          <p:cNvPicPr>
            <a:picLocks noChangeAspect="1"/>
          </p:cNvPicPr>
          <p:nvPr/>
        </p:nvPicPr>
        <p:blipFill>
          <a:blip r:embed="rId2"/>
          <a:stretch>
            <a:fillRect/>
          </a:stretch>
        </p:blipFill>
        <p:spPr>
          <a:xfrm>
            <a:off x="7587913" y="572586"/>
            <a:ext cx="4085714" cy="4866667"/>
          </a:xfrm>
          <a:prstGeom prst="rect">
            <a:avLst/>
          </a:prstGeom>
        </p:spPr>
      </p:pic>
    </p:spTree>
    <p:extLst>
      <p:ext uri="{BB962C8B-B14F-4D97-AF65-F5344CB8AC3E}">
        <p14:creationId xmlns:p14="http://schemas.microsoft.com/office/powerpoint/2010/main" val="25633285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endParaRPr lang="en-US" altLang="zh-CN" sz="4800" i="1" dirty="0" smtClean="0"/>
          </a:p>
          <a:p>
            <a:pPr marL="0" indent="0">
              <a:buNone/>
            </a:pPr>
            <a:r>
              <a:rPr lang="en-US" altLang="zh-CN" sz="4800" i="1" smtClean="0"/>
              <a:t>                     </a:t>
            </a:r>
            <a:r>
              <a:rPr lang="zh-CN" altLang="en-US" sz="4800" i="1" smtClean="0"/>
              <a:t>谢谢</a:t>
            </a:r>
            <a:r>
              <a:rPr lang="zh-CN" altLang="en-US" sz="4800" i="1" dirty="0" smtClean="0"/>
              <a:t>！</a:t>
            </a:r>
            <a:endParaRPr lang="zh-CN" altLang="en-US" sz="4800" i="1" dirty="0"/>
          </a:p>
        </p:txBody>
      </p:sp>
    </p:spTree>
    <p:extLst>
      <p:ext uri="{BB962C8B-B14F-4D97-AF65-F5344CB8AC3E}">
        <p14:creationId xmlns:p14="http://schemas.microsoft.com/office/powerpoint/2010/main" val="1052374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355" y="736979"/>
            <a:ext cx="3865161" cy="2031325"/>
          </a:xfrm>
          <a:prstGeom prst="rect">
            <a:avLst/>
          </a:prstGeom>
          <a:noFill/>
        </p:spPr>
        <p:txBody>
          <a:bodyPr wrap="none" rtlCol="0">
            <a:spAutoFit/>
          </a:bodyPr>
          <a:lstStyle/>
          <a:p>
            <a:r>
              <a:rPr lang="en-US" altLang="zh-CN" dirty="0">
                <a:solidFill>
                  <a:prstClr val="white"/>
                </a:solidFill>
              </a:rPr>
              <a:t>Q:</a:t>
            </a:r>
            <a:r>
              <a:rPr lang="zh-CN" altLang="en-US" dirty="0">
                <a:solidFill>
                  <a:prstClr val="white"/>
                </a:solidFill>
              </a:rPr>
              <a:t>如何查看分区和目录及使用情况？</a:t>
            </a:r>
          </a:p>
          <a:p>
            <a:endParaRPr lang="zh-CN" altLang="en-US" dirty="0">
              <a:solidFill>
                <a:prstClr val="white"/>
              </a:solidFill>
            </a:endParaRPr>
          </a:p>
          <a:p>
            <a:r>
              <a:rPr lang="en-US" altLang="zh-CN" dirty="0">
                <a:solidFill>
                  <a:prstClr val="white"/>
                </a:solidFill>
              </a:rPr>
              <a:t>–      </a:t>
            </a:r>
            <a:r>
              <a:rPr lang="en-US" altLang="zh-CN" dirty="0" err="1">
                <a:solidFill>
                  <a:prstClr val="white"/>
                </a:solidFill>
              </a:rPr>
              <a:t>fdisk</a:t>
            </a:r>
            <a:r>
              <a:rPr lang="zh-CN" altLang="en-US" dirty="0">
                <a:solidFill>
                  <a:prstClr val="white"/>
                </a:solidFill>
              </a:rPr>
              <a:t>查看硬盘分区表</a:t>
            </a:r>
          </a:p>
          <a:p>
            <a:endParaRPr lang="zh-CN" altLang="en-US" dirty="0">
              <a:solidFill>
                <a:prstClr val="white"/>
              </a:solidFill>
            </a:endParaRPr>
          </a:p>
          <a:p>
            <a:r>
              <a:rPr lang="en-US" altLang="zh-CN" dirty="0">
                <a:solidFill>
                  <a:prstClr val="white"/>
                </a:solidFill>
              </a:rPr>
              <a:t>–      </a:t>
            </a:r>
            <a:r>
              <a:rPr lang="en-US" altLang="zh-CN" dirty="0" err="1">
                <a:solidFill>
                  <a:prstClr val="white"/>
                </a:solidFill>
              </a:rPr>
              <a:t>df</a:t>
            </a:r>
            <a:r>
              <a:rPr lang="zh-CN" altLang="en-US" dirty="0">
                <a:solidFill>
                  <a:prstClr val="white"/>
                </a:solidFill>
              </a:rPr>
              <a:t>：查看分区使用情况</a:t>
            </a:r>
          </a:p>
          <a:p>
            <a:endParaRPr lang="zh-CN" altLang="en-US" dirty="0">
              <a:solidFill>
                <a:prstClr val="white"/>
              </a:solidFill>
            </a:endParaRPr>
          </a:p>
          <a:p>
            <a:r>
              <a:rPr lang="en-US" altLang="zh-CN" dirty="0">
                <a:solidFill>
                  <a:prstClr val="white"/>
                </a:solidFill>
              </a:rPr>
              <a:t>–      du: </a:t>
            </a:r>
            <a:r>
              <a:rPr lang="zh-CN" altLang="en-US" dirty="0">
                <a:solidFill>
                  <a:prstClr val="white"/>
                </a:solidFill>
              </a:rPr>
              <a:t>查看文件占用空间情况</a:t>
            </a:r>
          </a:p>
        </p:txBody>
      </p:sp>
      <p:sp>
        <p:nvSpPr>
          <p:cNvPr id="3" name="文本框 2"/>
          <p:cNvSpPr txBox="1"/>
          <p:nvPr/>
        </p:nvSpPr>
        <p:spPr>
          <a:xfrm>
            <a:off x="1187355" y="3057098"/>
            <a:ext cx="8584441" cy="2585323"/>
          </a:xfrm>
          <a:prstGeom prst="rect">
            <a:avLst/>
          </a:prstGeom>
          <a:noFill/>
        </p:spPr>
        <p:txBody>
          <a:bodyPr wrap="square" rtlCol="0">
            <a:spAutoFit/>
          </a:bodyPr>
          <a:lstStyle/>
          <a:p>
            <a:r>
              <a:rPr lang="en-US" altLang="zh-CN" dirty="0">
                <a:solidFill>
                  <a:prstClr val="white"/>
                </a:solidFill>
              </a:rPr>
              <a:t>Q: </a:t>
            </a:r>
            <a:r>
              <a:rPr lang="zh-CN" altLang="en-US" dirty="0">
                <a:solidFill>
                  <a:prstClr val="white"/>
                </a:solidFill>
              </a:rPr>
              <a:t>为什么要分区，如何分区？</a:t>
            </a:r>
          </a:p>
          <a:p>
            <a:endParaRPr lang="zh-CN" altLang="en-US" dirty="0">
              <a:solidFill>
                <a:prstClr val="white"/>
              </a:solidFill>
            </a:endParaRPr>
          </a:p>
          <a:p>
            <a:r>
              <a:rPr lang="en-US" altLang="zh-CN" dirty="0">
                <a:solidFill>
                  <a:prstClr val="white"/>
                </a:solidFill>
              </a:rPr>
              <a:t>–      </a:t>
            </a:r>
            <a:r>
              <a:rPr lang="zh-CN" altLang="en-US" dirty="0">
                <a:solidFill>
                  <a:prstClr val="white"/>
                </a:solidFill>
              </a:rPr>
              <a:t>可以把不同资料，分别放入不同分区中管理，降低风险。</a:t>
            </a:r>
          </a:p>
          <a:p>
            <a:endParaRPr lang="zh-CN" altLang="en-US" dirty="0">
              <a:solidFill>
                <a:prstClr val="white"/>
              </a:solidFill>
            </a:endParaRPr>
          </a:p>
          <a:p>
            <a:r>
              <a:rPr lang="en-US" altLang="zh-CN" dirty="0">
                <a:solidFill>
                  <a:prstClr val="white"/>
                </a:solidFill>
              </a:rPr>
              <a:t>–      </a:t>
            </a:r>
            <a:r>
              <a:rPr lang="zh-CN" altLang="en-US" dirty="0">
                <a:solidFill>
                  <a:prstClr val="white"/>
                </a:solidFill>
              </a:rPr>
              <a:t>大硬盘搜索范围大，效率低</a:t>
            </a:r>
          </a:p>
          <a:p>
            <a:endParaRPr lang="zh-CN" altLang="en-US" dirty="0">
              <a:solidFill>
                <a:prstClr val="white"/>
              </a:solidFill>
            </a:endParaRPr>
          </a:p>
          <a:p>
            <a:r>
              <a:rPr lang="en-US" altLang="zh-CN" dirty="0">
                <a:solidFill>
                  <a:prstClr val="white"/>
                </a:solidFill>
              </a:rPr>
              <a:t>–      </a:t>
            </a:r>
            <a:r>
              <a:rPr lang="zh-CN" altLang="en-US" dirty="0">
                <a:solidFill>
                  <a:prstClr val="white"/>
                </a:solidFill>
              </a:rPr>
              <a:t>磁盘配合只能对分区做设定</a:t>
            </a:r>
          </a:p>
          <a:p>
            <a:endParaRPr lang="zh-CN" altLang="en-US" dirty="0">
              <a:solidFill>
                <a:prstClr val="white"/>
              </a:solidFill>
            </a:endParaRPr>
          </a:p>
          <a:p>
            <a:r>
              <a:rPr lang="en-US" altLang="zh-CN" dirty="0">
                <a:solidFill>
                  <a:prstClr val="white"/>
                </a:solidFill>
              </a:rPr>
              <a:t>–      /home /</a:t>
            </a:r>
            <a:r>
              <a:rPr lang="en-US" altLang="zh-CN" dirty="0" err="1">
                <a:solidFill>
                  <a:prstClr val="white"/>
                </a:solidFill>
              </a:rPr>
              <a:t>var</a:t>
            </a:r>
            <a:r>
              <a:rPr lang="en-US" altLang="zh-CN" dirty="0">
                <a:solidFill>
                  <a:prstClr val="white"/>
                </a:solidFill>
              </a:rPr>
              <a:t> /</a:t>
            </a:r>
            <a:r>
              <a:rPr lang="en-US" altLang="zh-CN" dirty="0" err="1">
                <a:solidFill>
                  <a:prstClr val="white"/>
                </a:solidFill>
              </a:rPr>
              <a:t>usr</a:t>
            </a:r>
            <a:r>
              <a:rPr lang="en-US" altLang="zh-CN" dirty="0">
                <a:solidFill>
                  <a:prstClr val="white"/>
                </a:solidFill>
              </a:rPr>
              <a:t>/local</a:t>
            </a:r>
            <a:r>
              <a:rPr lang="zh-CN" altLang="en-US" dirty="0">
                <a:solidFill>
                  <a:prstClr val="white"/>
                </a:solidFill>
              </a:rPr>
              <a:t>经常是单独分区，因为经常会操作，容易产生碎片</a:t>
            </a:r>
          </a:p>
        </p:txBody>
      </p:sp>
    </p:spTree>
    <p:extLst>
      <p:ext uri="{BB962C8B-B14F-4D97-AF65-F5344CB8AC3E}">
        <p14:creationId xmlns:p14="http://schemas.microsoft.com/office/powerpoint/2010/main" val="571177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3457" y="542699"/>
            <a:ext cx="8011236" cy="1846659"/>
          </a:xfrm>
          <a:prstGeom prst="rect">
            <a:avLst/>
          </a:prstGeom>
          <a:noFill/>
        </p:spPr>
        <p:txBody>
          <a:bodyPr wrap="square" rtlCol="0">
            <a:spAutoFit/>
          </a:bodyPr>
          <a:lstStyle/>
          <a:p>
            <a:r>
              <a:rPr lang="zh-CN" altLang="en-US" sz="2400" dirty="0">
                <a:solidFill>
                  <a:prstClr val="white"/>
                </a:solidFill>
              </a:rPr>
              <a:t>文件目录管理命令</a:t>
            </a:r>
            <a:endParaRPr lang="en-US" altLang="zh-CN" sz="2400" dirty="0">
              <a:solidFill>
                <a:prstClr val="white"/>
              </a:solidFill>
            </a:endParaRPr>
          </a:p>
          <a:p>
            <a:endParaRPr lang="zh-CN" altLang="en-US" dirty="0">
              <a:solidFill>
                <a:prstClr val="white"/>
              </a:solidFill>
            </a:endParaRPr>
          </a:p>
          <a:p>
            <a:r>
              <a:rPr lang="zh-CN" altLang="en-US" dirty="0">
                <a:solidFill>
                  <a:prstClr val="white"/>
                </a:solidFill>
              </a:rPr>
              <a:t>磁盘和文件空间</a:t>
            </a:r>
          </a:p>
          <a:p>
            <a:r>
              <a:rPr lang="en-US" altLang="zh-CN" dirty="0" err="1">
                <a:solidFill>
                  <a:prstClr val="white"/>
                </a:solidFill>
              </a:rPr>
              <a:t>fdisk</a:t>
            </a:r>
            <a:r>
              <a:rPr lang="en-US" altLang="zh-CN" dirty="0">
                <a:solidFill>
                  <a:prstClr val="white"/>
                </a:solidFill>
              </a:rPr>
              <a:t> </a:t>
            </a:r>
            <a:r>
              <a:rPr lang="en-US" altLang="zh-CN" dirty="0" err="1">
                <a:solidFill>
                  <a:prstClr val="white"/>
                </a:solidFill>
              </a:rPr>
              <a:t>df</a:t>
            </a:r>
            <a:r>
              <a:rPr lang="en-US" altLang="zh-CN" dirty="0">
                <a:solidFill>
                  <a:prstClr val="white"/>
                </a:solidFill>
              </a:rPr>
              <a:t> du</a:t>
            </a:r>
          </a:p>
          <a:p>
            <a:r>
              <a:rPr lang="zh-CN" altLang="en-US" dirty="0">
                <a:solidFill>
                  <a:prstClr val="white"/>
                </a:solidFill>
              </a:rPr>
              <a:t>文件目录与管理</a:t>
            </a:r>
          </a:p>
          <a:p>
            <a:r>
              <a:rPr lang="en-US" altLang="zh-CN" dirty="0">
                <a:solidFill>
                  <a:prstClr val="white"/>
                </a:solidFill>
              </a:rPr>
              <a:t>cd </a:t>
            </a:r>
            <a:r>
              <a:rPr lang="en-US" altLang="zh-CN" dirty="0" err="1">
                <a:solidFill>
                  <a:prstClr val="white"/>
                </a:solidFill>
              </a:rPr>
              <a:t>pwd</a:t>
            </a:r>
            <a:r>
              <a:rPr lang="en-US" altLang="zh-CN" dirty="0">
                <a:solidFill>
                  <a:prstClr val="white"/>
                </a:solidFill>
              </a:rPr>
              <a:t> </a:t>
            </a:r>
            <a:r>
              <a:rPr lang="en-US" altLang="zh-CN" dirty="0" err="1">
                <a:solidFill>
                  <a:prstClr val="white"/>
                </a:solidFill>
              </a:rPr>
              <a:t>mkdir</a:t>
            </a:r>
            <a:r>
              <a:rPr lang="en-US" altLang="zh-CN" dirty="0">
                <a:solidFill>
                  <a:prstClr val="white"/>
                </a:solidFill>
              </a:rPr>
              <a:t> </a:t>
            </a:r>
            <a:r>
              <a:rPr lang="en-US" altLang="zh-CN" dirty="0" err="1">
                <a:solidFill>
                  <a:prstClr val="white"/>
                </a:solidFill>
              </a:rPr>
              <a:t>rmdir</a:t>
            </a:r>
            <a:r>
              <a:rPr lang="en-US" altLang="zh-CN" dirty="0">
                <a:solidFill>
                  <a:prstClr val="white"/>
                </a:solidFill>
              </a:rPr>
              <a:t> ls </a:t>
            </a:r>
            <a:r>
              <a:rPr lang="en-US" altLang="zh-CN" dirty="0" err="1">
                <a:solidFill>
                  <a:prstClr val="white"/>
                </a:solidFill>
              </a:rPr>
              <a:t>cp</a:t>
            </a:r>
            <a:r>
              <a:rPr lang="en-US" altLang="zh-CN" dirty="0">
                <a:solidFill>
                  <a:prstClr val="white"/>
                </a:solidFill>
              </a:rPr>
              <a:t> </a:t>
            </a:r>
            <a:r>
              <a:rPr lang="en-US" altLang="zh-CN" dirty="0" err="1">
                <a:solidFill>
                  <a:prstClr val="white"/>
                </a:solidFill>
              </a:rPr>
              <a:t>rm</a:t>
            </a:r>
            <a:r>
              <a:rPr lang="en-US" altLang="zh-CN" dirty="0">
                <a:solidFill>
                  <a:prstClr val="white"/>
                </a:solidFill>
              </a:rPr>
              <a:t> mv</a:t>
            </a:r>
            <a:endParaRPr lang="zh-CN" altLang="en-US" dirty="0">
              <a:solidFill>
                <a:prstClr val="white"/>
              </a:solidFill>
            </a:endParaRPr>
          </a:p>
        </p:txBody>
      </p:sp>
      <p:sp>
        <p:nvSpPr>
          <p:cNvPr id="3" name="文本框 2"/>
          <p:cNvSpPr txBox="1"/>
          <p:nvPr/>
        </p:nvSpPr>
        <p:spPr>
          <a:xfrm>
            <a:off x="873457" y="2627863"/>
            <a:ext cx="8475260" cy="2308324"/>
          </a:xfrm>
          <a:prstGeom prst="rect">
            <a:avLst/>
          </a:prstGeom>
          <a:noFill/>
        </p:spPr>
        <p:txBody>
          <a:bodyPr wrap="square" rtlCol="0">
            <a:spAutoFit/>
          </a:bodyPr>
          <a:lstStyle/>
          <a:p>
            <a:r>
              <a:rPr lang="zh-CN" altLang="en-US" dirty="0">
                <a:solidFill>
                  <a:prstClr val="white"/>
                </a:solidFill>
              </a:rPr>
              <a:t>查看文件内容</a:t>
            </a:r>
          </a:p>
          <a:p>
            <a:r>
              <a:rPr lang="en-US" altLang="zh-CN" dirty="0">
                <a:solidFill>
                  <a:prstClr val="white"/>
                </a:solidFill>
              </a:rPr>
              <a:t>cat:</a:t>
            </a:r>
          </a:p>
          <a:p>
            <a:r>
              <a:rPr lang="en-US" altLang="zh-CN" dirty="0">
                <a:solidFill>
                  <a:prstClr val="white"/>
                </a:solidFill>
              </a:rPr>
              <a:t>cat [file]</a:t>
            </a:r>
          </a:p>
          <a:p>
            <a:r>
              <a:rPr lang="zh-CN" altLang="en-US" dirty="0">
                <a:solidFill>
                  <a:prstClr val="white"/>
                </a:solidFill>
              </a:rPr>
              <a:t>查看文件的内容。全程式</a:t>
            </a:r>
            <a:r>
              <a:rPr lang="en-US" altLang="zh-CN" dirty="0">
                <a:solidFill>
                  <a:prstClr val="white"/>
                </a:solidFill>
              </a:rPr>
              <a:t>concatenate</a:t>
            </a:r>
            <a:r>
              <a:rPr lang="zh-CN" altLang="en-US" dirty="0">
                <a:solidFill>
                  <a:prstClr val="white"/>
                </a:solidFill>
              </a:rPr>
              <a:t>的意思，将文件内容连续输出到屏幕上。第一行到最后一行显示。</a:t>
            </a:r>
          </a:p>
          <a:p>
            <a:r>
              <a:rPr lang="en-US" altLang="zh-CN" dirty="0">
                <a:solidFill>
                  <a:prstClr val="white"/>
                </a:solidFill>
              </a:rPr>
              <a:t>tac:</a:t>
            </a:r>
          </a:p>
          <a:p>
            <a:r>
              <a:rPr lang="en-US" altLang="zh-CN" dirty="0">
                <a:solidFill>
                  <a:prstClr val="white"/>
                </a:solidFill>
              </a:rPr>
              <a:t>tac [file]</a:t>
            </a:r>
          </a:p>
          <a:p>
            <a:r>
              <a:rPr lang="zh-CN" altLang="en-US" dirty="0">
                <a:solidFill>
                  <a:prstClr val="white"/>
                </a:solidFill>
              </a:rPr>
              <a:t>和</a:t>
            </a:r>
            <a:r>
              <a:rPr lang="en-US" altLang="zh-CN" dirty="0">
                <a:solidFill>
                  <a:prstClr val="white"/>
                </a:solidFill>
              </a:rPr>
              <a:t>cat</a:t>
            </a:r>
            <a:r>
              <a:rPr lang="zh-CN" altLang="en-US" dirty="0">
                <a:solidFill>
                  <a:prstClr val="white"/>
                </a:solidFill>
              </a:rPr>
              <a:t>刚好相反 是从最后一行到第一行的方式查看。</a:t>
            </a:r>
          </a:p>
        </p:txBody>
      </p:sp>
    </p:spTree>
    <p:extLst>
      <p:ext uri="{BB962C8B-B14F-4D97-AF65-F5344CB8AC3E}">
        <p14:creationId xmlns:p14="http://schemas.microsoft.com/office/powerpoint/2010/main" val="3191559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19368" y="2894699"/>
            <a:ext cx="6619164" cy="1200329"/>
          </a:xfrm>
          <a:prstGeom prst="rect">
            <a:avLst/>
          </a:prstGeom>
          <a:noFill/>
        </p:spPr>
        <p:txBody>
          <a:bodyPr wrap="square" rtlCol="0">
            <a:spAutoFit/>
          </a:bodyPr>
          <a:lstStyle/>
          <a:p>
            <a:r>
              <a:rPr lang="zh-CN" altLang="en-US" dirty="0">
                <a:solidFill>
                  <a:prstClr val="white"/>
                </a:solidFill>
              </a:rPr>
              <a:t>如果只想读取文件的头几行或者文件的末尾几行，可以用</a:t>
            </a:r>
            <a:r>
              <a:rPr lang="en-US" altLang="zh-CN" dirty="0">
                <a:solidFill>
                  <a:prstClr val="white"/>
                </a:solidFill>
              </a:rPr>
              <a:t>head</a:t>
            </a:r>
            <a:r>
              <a:rPr lang="zh-CN" altLang="en-US" dirty="0">
                <a:solidFill>
                  <a:prstClr val="white"/>
                </a:solidFill>
              </a:rPr>
              <a:t>或</a:t>
            </a:r>
            <a:r>
              <a:rPr lang="en-US" altLang="zh-CN" dirty="0">
                <a:solidFill>
                  <a:prstClr val="white"/>
                </a:solidFill>
              </a:rPr>
              <a:t>tail.</a:t>
            </a:r>
          </a:p>
          <a:p>
            <a:r>
              <a:rPr lang="en-US" altLang="zh-CN" dirty="0">
                <a:solidFill>
                  <a:prstClr val="white"/>
                </a:solidFill>
              </a:rPr>
              <a:t>head –n [file]</a:t>
            </a:r>
            <a:r>
              <a:rPr lang="zh-CN" altLang="en-US" dirty="0">
                <a:solidFill>
                  <a:prstClr val="white"/>
                </a:solidFill>
              </a:rPr>
              <a:t>：读取文件的前</a:t>
            </a:r>
            <a:r>
              <a:rPr lang="en-US" altLang="zh-CN" dirty="0">
                <a:solidFill>
                  <a:prstClr val="white"/>
                </a:solidFill>
              </a:rPr>
              <a:t>n</a:t>
            </a:r>
            <a:r>
              <a:rPr lang="zh-CN" altLang="en-US" dirty="0">
                <a:solidFill>
                  <a:prstClr val="white"/>
                </a:solidFill>
              </a:rPr>
              <a:t>行。</a:t>
            </a:r>
          </a:p>
          <a:p>
            <a:r>
              <a:rPr lang="en-US" altLang="zh-CN" dirty="0">
                <a:solidFill>
                  <a:prstClr val="white"/>
                </a:solidFill>
              </a:rPr>
              <a:t>tail –n [file]</a:t>
            </a:r>
            <a:r>
              <a:rPr lang="zh-CN" altLang="en-US" dirty="0">
                <a:solidFill>
                  <a:prstClr val="white"/>
                </a:solidFill>
              </a:rPr>
              <a:t>：读取文件末尾</a:t>
            </a:r>
            <a:r>
              <a:rPr lang="en-US" altLang="zh-CN" dirty="0">
                <a:solidFill>
                  <a:prstClr val="white"/>
                </a:solidFill>
              </a:rPr>
              <a:t>n</a:t>
            </a:r>
            <a:r>
              <a:rPr lang="zh-CN" altLang="en-US" dirty="0">
                <a:solidFill>
                  <a:prstClr val="white"/>
                </a:solidFill>
              </a:rPr>
              <a:t>行。</a:t>
            </a:r>
          </a:p>
        </p:txBody>
      </p:sp>
      <p:sp>
        <p:nvSpPr>
          <p:cNvPr id="3" name="文本框 2"/>
          <p:cNvSpPr txBox="1"/>
          <p:nvPr/>
        </p:nvSpPr>
        <p:spPr>
          <a:xfrm>
            <a:off x="1419368" y="4305467"/>
            <a:ext cx="8011236" cy="923330"/>
          </a:xfrm>
          <a:prstGeom prst="rect">
            <a:avLst/>
          </a:prstGeom>
          <a:noFill/>
        </p:spPr>
        <p:txBody>
          <a:bodyPr wrap="square" rtlCol="0">
            <a:spAutoFit/>
          </a:bodyPr>
          <a:lstStyle/>
          <a:p>
            <a:r>
              <a:rPr lang="zh-CN" altLang="en-US" dirty="0">
                <a:solidFill>
                  <a:prstClr val="white"/>
                </a:solidFill>
              </a:rPr>
              <a:t>以上命令都是用于查看字符文件，二进制文件出来的都是乱码，要看二进制文件的内容，可以用</a:t>
            </a:r>
            <a:r>
              <a:rPr lang="en-US" altLang="zh-CN" dirty="0">
                <a:solidFill>
                  <a:prstClr val="white"/>
                </a:solidFill>
              </a:rPr>
              <a:t>od</a:t>
            </a:r>
            <a:r>
              <a:rPr lang="zh-CN" altLang="en-US" dirty="0">
                <a:solidFill>
                  <a:prstClr val="white"/>
                </a:solidFill>
              </a:rPr>
              <a:t>命令</a:t>
            </a:r>
            <a:r>
              <a:rPr lang="en-US" altLang="zh-CN" dirty="0">
                <a:solidFill>
                  <a:prstClr val="white"/>
                </a:solidFill>
              </a:rPr>
              <a:t>,</a:t>
            </a:r>
            <a:r>
              <a:rPr lang="zh-CN" altLang="en-US" dirty="0">
                <a:solidFill>
                  <a:prstClr val="white"/>
                </a:solidFill>
              </a:rPr>
              <a:t>如查看一个</a:t>
            </a:r>
            <a:r>
              <a:rPr lang="en-US" altLang="zh-CN" dirty="0">
                <a:solidFill>
                  <a:prstClr val="white"/>
                </a:solidFill>
              </a:rPr>
              <a:t>MP3</a:t>
            </a:r>
            <a:r>
              <a:rPr lang="zh-CN" altLang="en-US" dirty="0">
                <a:solidFill>
                  <a:prstClr val="white"/>
                </a:solidFill>
              </a:rPr>
              <a:t>文件里面的内容</a:t>
            </a:r>
            <a:r>
              <a:rPr lang="en-US" altLang="zh-CN" dirty="0">
                <a:solidFill>
                  <a:prstClr val="white"/>
                </a:solidFill>
              </a:rPr>
              <a:t>:</a:t>
            </a:r>
          </a:p>
          <a:p>
            <a:r>
              <a:rPr lang="en-US" altLang="zh-CN" dirty="0">
                <a:solidFill>
                  <a:prstClr val="white"/>
                </a:solidFill>
              </a:rPr>
              <a:t>od shijiemori.mp3</a:t>
            </a:r>
            <a:endParaRPr lang="zh-CN" altLang="en-US" dirty="0">
              <a:solidFill>
                <a:prstClr val="white"/>
              </a:solidFill>
            </a:endParaRPr>
          </a:p>
        </p:txBody>
      </p:sp>
      <p:sp>
        <p:nvSpPr>
          <p:cNvPr id="4" name="文本框 3"/>
          <p:cNvSpPr txBox="1"/>
          <p:nvPr/>
        </p:nvSpPr>
        <p:spPr>
          <a:xfrm>
            <a:off x="1419368" y="5509382"/>
            <a:ext cx="6946711" cy="646331"/>
          </a:xfrm>
          <a:prstGeom prst="rect">
            <a:avLst/>
          </a:prstGeom>
          <a:noFill/>
        </p:spPr>
        <p:txBody>
          <a:bodyPr wrap="square" rtlCol="0">
            <a:spAutoFit/>
          </a:bodyPr>
          <a:lstStyle/>
          <a:p>
            <a:r>
              <a:rPr lang="zh-CN" altLang="en-US" dirty="0">
                <a:solidFill>
                  <a:prstClr val="white"/>
                </a:solidFill>
              </a:rPr>
              <a:t>文件目录与权限</a:t>
            </a:r>
          </a:p>
          <a:p>
            <a:r>
              <a:rPr lang="en-US" altLang="zh-CN" dirty="0" err="1" smtClean="0">
                <a:solidFill>
                  <a:prstClr val="white"/>
                </a:solidFill>
              </a:rPr>
              <a:t>chmod</a:t>
            </a:r>
            <a:r>
              <a:rPr lang="zh-CN" altLang="en-US" dirty="0">
                <a:solidFill>
                  <a:prstClr val="white"/>
                </a:solidFill>
              </a:rPr>
              <a:t>、</a:t>
            </a:r>
            <a:r>
              <a:rPr lang="en-US" altLang="zh-CN" dirty="0" err="1" smtClean="0">
                <a:solidFill>
                  <a:prstClr val="white"/>
                </a:solidFill>
              </a:rPr>
              <a:t>chown</a:t>
            </a:r>
            <a:r>
              <a:rPr lang="en-US" altLang="zh-CN" dirty="0" smtClean="0">
                <a:solidFill>
                  <a:prstClr val="white"/>
                </a:solidFill>
              </a:rPr>
              <a:t>、 </a:t>
            </a:r>
            <a:r>
              <a:rPr lang="en-US" altLang="zh-CN" dirty="0" err="1" smtClean="0">
                <a:solidFill>
                  <a:prstClr val="white"/>
                </a:solidFill>
              </a:rPr>
              <a:t>chgrp</a:t>
            </a:r>
            <a:r>
              <a:rPr lang="en-US" altLang="zh-CN" dirty="0" smtClean="0">
                <a:solidFill>
                  <a:prstClr val="white"/>
                </a:solidFill>
              </a:rPr>
              <a:t>、 </a:t>
            </a:r>
            <a:r>
              <a:rPr lang="en-US" altLang="zh-CN" dirty="0" err="1">
                <a:solidFill>
                  <a:prstClr val="white"/>
                </a:solidFill>
              </a:rPr>
              <a:t>umask</a:t>
            </a:r>
            <a:endParaRPr lang="zh-CN" altLang="en-US" dirty="0">
              <a:solidFill>
                <a:prstClr val="white"/>
              </a:solidFill>
            </a:endParaRPr>
          </a:p>
        </p:txBody>
      </p:sp>
      <p:sp>
        <p:nvSpPr>
          <p:cNvPr id="5" name="文本框 4"/>
          <p:cNvSpPr txBox="1"/>
          <p:nvPr/>
        </p:nvSpPr>
        <p:spPr>
          <a:xfrm>
            <a:off x="1419368" y="375937"/>
            <a:ext cx="9662614" cy="2308324"/>
          </a:xfrm>
          <a:prstGeom prst="rect">
            <a:avLst/>
          </a:prstGeom>
          <a:noFill/>
        </p:spPr>
        <p:txBody>
          <a:bodyPr wrap="square" rtlCol="0">
            <a:spAutoFit/>
          </a:bodyPr>
          <a:lstStyle/>
          <a:p>
            <a:r>
              <a:rPr lang="zh-CN" altLang="en-US" dirty="0">
                <a:solidFill>
                  <a:prstClr val="white"/>
                </a:solidFill>
              </a:rPr>
              <a:t>当文件比较大时候，使用</a:t>
            </a:r>
            <a:r>
              <a:rPr lang="en-US" altLang="zh-CN" dirty="0">
                <a:solidFill>
                  <a:prstClr val="white"/>
                </a:solidFill>
              </a:rPr>
              <a:t>cat</a:t>
            </a:r>
            <a:r>
              <a:rPr lang="zh-CN" altLang="en-US" dirty="0">
                <a:solidFill>
                  <a:prstClr val="white"/>
                </a:solidFill>
              </a:rPr>
              <a:t>没办法看清楚，这个时候可以用</a:t>
            </a:r>
            <a:r>
              <a:rPr lang="en-US" altLang="zh-CN" dirty="0">
                <a:solidFill>
                  <a:prstClr val="white"/>
                </a:solidFill>
              </a:rPr>
              <a:t>more</a:t>
            </a:r>
            <a:r>
              <a:rPr lang="zh-CN" altLang="en-US" dirty="0">
                <a:solidFill>
                  <a:prstClr val="white"/>
                </a:solidFill>
              </a:rPr>
              <a:t>或者</a:t>
            </a:r>
            <a:r>
              <a:rPr lang="en-US" altLang="zh-CN" dirty="0">
                <a:solidFill>
                  <a:prstClr val="white"/>
                </a:solidFill>
              </a:rPr>
              <a:t>Less</a:t>
            </a:r>
            <a:r>
              <a:rPr lang="zh-CN" altLang="en-US" dirty="0">
                <a:solidFill>
                  <a:prstClr val="white"/>
                </a:solidFill>
              </a:rPr>
              <a:t>命令。</a:t>
            </a:r>
          </a:p>
          <a:p>
            <a:r>
              <a:rPr lang="en-US" altLang="zh-CN" dirty="0">
                <a:solidFill>
                  <a:prstClr val="white"/>
                </a:solidFill>
              </a:rPr>
              <a:t>more:</a:t>
            </a:r>
          </a:p>
          <a:p>
            <a:r>
              <a:rPr lang="en-US" altLang="zh-CN" dirty="0">
                <a:solidFill>
                  <a:prstClr val="white"/>
                </a:solidFill>
              </a:rPr>
              <a:t>more [file]</a:t>
            </a:r>
          </a:p>
          <a:p>
            <a:r>
              <a:rPr lang="zh-CN" altLang="en-US" dirty="0">
                <a:solidFill>
                  <a:prstClr val="white"/>
                </a:solidFill>
              </a:rPr>
              <a:t>如果使用</a:t>
            </a:r>
            <a:r>
              <a:rPr lang="en-US" altLang="zh-CN" dirty="0">
                <a:solidFill>
                  <a:prstClr val="white"/>
                </a:solidFill>
              </a:rPr>
              <a:t>grep</a:t>
            </a:r>
            <a:r>
              <a:rPr lang="zh-CN" altLang="en-US" dirty="0">
                <a:solidFill>
                  <a:prstClr val="white"/>
                </a:solidFill>
              </a:rPr>
              <a:t>或者</a:t>
            </a:r>
            <a:r>
              <a:rPr lang="en-US" altLang="zh-CN" dirty="0">
                <a:solidFill>
                  <a:prstClr val="white"/>
                </a:solidFill>
              </a:rPr>
              <a:t>find</a:t>
            </a:r>
            <a:r>
              <a:rPr lang="zh-CN" altLang="en-US" dirty="0">
                <a:solidFill>
                  <a:prstClr val="white"/>
                </a:solidFill>
              </a:rPr>
              <a:t>等命令时，可以配合使用</a:t>
            </a:r>
            <a:r>
              <a:rPr lang="en-US" altLang="zh-CN" dirty="0">
                <a:solidFill>
                  <a:prstClr val="white"/>
                </a:solidFill>
              </a:rPr>
              <a:t>more</a:t>
            </a:r>
            <a:r>
              <a:rPr lang="zh-CN" altLang="en-US" dirty="0">
                <a:solidFill>
                  <a:prstClr val="white"/>
                </a:solidFill>
              </a:rPr>
              <a:t>一页一页的查看。如果看到一半想退出，则敲入’</a:t>
            </a:r>
            <a:r>
              <a:rPr lang="en-US" altLang="zh-CN" dirty="0">
                <a:solidFill>
                  <a:prstClr val="white"/>
                </a:solidFill>
              </a:rPr>
              <a:t>q’</a:t>
            </a:r>
            <a:r>
              <a:rPr lang="zh-CN" altLang="en-US" dirty="0">
                <a:solidFill>
                  <a:prstClr val="white"/>
                </a:solidFill>
              </a:rPr>
              <a:t>即可退出。</a:t>
            </a:r>
          </a:p>
          <a:p>
            <a:r>
              <a:rPr lang="en-US" altLang="zh-CN" dirty="0">
                <a:solidFill>
                  <a:prstClr val="white"/>
                </a:solidFill>
              </a:rPr>
              <a:t>less:</a:t>
            </a:r>
          </a:p>
          <a:p>
            <a:r>
              <a:rPr lang="en-US" altLang="zh-CN" dirty="0">
                <a:solidFill>
                  <a:prstClr val="white"/>
                </a:solidFill>
              </a:rPr>
              <a:t>less [file]</a:t>
            </a:r>
          </a:p>
          <a:p>
            <a:r>
              <a:rPr lang="en-US" altLang="zh-CN" dirty="0">
                <a:solidFill>
                  <a:prstClr val="white"/>
                </a:solidFill>
              </a:rPr>
              <a:t>less</a:t>
            </a:r>
            <a:r>
              <a:rPr lang="zh-CN" altLang="en-US" dirty="0">
                <a:solidFill>
                  <a:prstClr val="white"/>
                </a:solidFill>
              </a:rPr>
              <a:t>比</a:t>
            </a:r>
            <a:r>
              <a:rPr lang="en-US" altLang="zh-CN" dirty="0">
                <a:solidFill>
                  <a:prstClr val="white"/>
                </a:solidFill>
              </a:rPr>
              <a:t>more</a:t>
            </a:r>
            <a:r>
              <a:rPr lang="zh-CN" altLang="en-US" dirty="0">
                <a:solidFill>
                  <a:prstClr val="white"/>
                </a:solidFill>
              </a:rPr>
              <a:t>更有弹性，可以上下翻页。</a:t>
            </a:r>
          </a:p>
        </p:txBody>
      </p:sp>
    </p:spTree>
    <p:extLst>
      <p:ext uri="{BB962C8B-B14F-4D97-AF65-F5344CB8AC3E}">
        <p14:creationId xmlns:p14="http://schemas.microsoft.com/office/powerpoint/2010/main" val="963977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174" y="450376"/>
            <a:ext cx="8407020" cy="1477328"/>
          </a:xfrm>
          <a:prstGeom prst="rect">
            <a:avLst/>
          </a:prstGeom>
          <a:noFill/>
        </p:spPr>
        <p:txBody>
          <a:bodyPr wrap="square" rtlCol="0">
            <a:spAutoFit/>
          </a:bodyPr>
          <a:lstStyle/>
          <a:p>
            <a:r>
              <a:rPr lang="zh-CN" altLang="en-US" dirty="0">
                <a:solidFill>
                  <a:prstClr val="white"/>
                </a:solidFill>
              </a:rPr>
              <a:t>文件查找</a:t>
            </a:r>
          </a:p>
          <a:p>
            <a:r>
              <a:rPr lang="en-US" altLang="zh-CN" dirty="0">
                <a:solidFill>
                  <a:prstClr val="white"/>
                </a:solidFill>
              </a:rPr>
              <a:t>which:</a:t>
            </a:r>
          </a:p>
          <a:p>
            <a:r>
              <a:rPr lang="en-US" altLang="zh-CN" dirty="0">
                <a:solidFill>
                  <a:prstClr val="white"/>
                </a:solidFill>
              </a:rPr>
              <a:t>which [filename]</a:t>
            </a:r>
          </a:p>
          <a:p>
            <a:r>
              <a:rPr lang="zh-CN" altLang="en-US" dirty="0">
                <a:solidFill>
                  <a:prstClr val="white"/>
                </a:solidFill>
              </a:rPr>
              <a:t>该命令用于查询通过</a:t>
            </a:r>
            <a:r>
              <a:rPr lang="en-US" altLang="zh-CN" dirty="0">
                <a:solidFill>
                  <a:prstClr val="white"/>
                </a:solidFill>
              </a:rPr>
              <a:t>PATH</a:t>
            </a:r>
            <a:r>
              <a:rPr lang="zh-CN" altLang="en-US" dirty="0">
                <a:solidFill>
                  <a:prstClr val="white"/>
                </a:solidFill>
              </a:rPr>
              <a:t>路径到该路径内查找可执行文件。</a:t>
            </a:r>
          </a:p>
          <a:p>
            <a:r>
              <a:rPr lang="zh-CN" altLang="en-US" dirty="0">
                <a:solidFill>
                  <a:prstClr val="white"/>
                </a:solidFill>
              </a:rPr>
              <a:t>如：</a:t>
            </a:r>
            <a:r>
              <a:rPr lang="en-US" altLang="zh-CN" dirty="0">
                <a:solidFill>
                  <a:prstClr val="white"/>
                </a:solidFill>
              </a:rPr>
              <a:t>Which </a:t>
            </a:r>
            <a:r>
              <a:rPr lang="en-US" altLang="zh-CN" dirty="0" err="1">
                <a:solidFill>
                  <a:prstClr val="white"/>
                </a:solidFill>
              </a:rPr>
              <a:t>passwd</a:t>
            </a:r>
            <a:r>
              <a:rPr lang="en-US" altLang="zh-CN" dirty="0">
                <a:solidFill>
                  <a:prstClr val="white"/>
                </a:solidFill>
              </a:rPr>
              <a:t>:</a:t>
            </a:r>
            <a:r>
              <a:rPr lang="zh-CN" altLang="en-US" dirty="0">
                <a:solidFill>
                  <a:prstClr val="white"/>
                </a:solidFill>
              </a:rPr>
              <a:t>查找可执行文件</a:t>
            </a:r>
            <a:r>
              <a:rPr lang="en-US" altLang="zh-CN" dirty="0" err="1">
                <a:solidFill>
                  <a:prstClr val="white"/>
                </a:solidFill>
              </a:rPr>
              <a:t>passwd</a:t>
            </a:r>
            <a:endParaRPr lang="zh-CN" altLang="en-US" dirty="0">
              <a:solidFill>
                <a:prstClr val="white"/>
              </a:solidFill>
            </a:endParaRPr>
          </a:p>
        </p:txBody>
      </p:sp>
      <p:sp>
        <p:nvSpPr>
          <p:cNvPr id="3" name="文本框 2"/>
          <p:cNvSpPr txBox="1"/>
          <p:nvPr/>
        </p:nvSpPr>
        <p:spPr>
          <a:xfrm>
            <a:off x="1078174" y="1927704"/>
            <a:ext cx="8270543" cy="1477328"/>
          </a:xfrm>
          <a:prstGeom prst="rect">
            <a:avLst/>
          </a:prstGeom>
          <a:noFill/>
        </p:spPr>
        <p:txBody>
          <a:bodyPr wrap="square" rtlCol="0">
            <a:spAutoFit/>
          </a:bodyPr>
          <a:lstStyle/>
          <a:p>
            <a:r>
              <a:rPr lang="en-US" altLang="zh-CN" dirty="0" err="1">
                <a:solidFill>
                  <a:prstClr val="white"/>
                </a:solidFill>
              </a:rPr>
              <a:t>whereis</a:t>
            </a:r>
            <a:r>
              <a:rPr lang="en-US" altLang="zh-CN" dirty="0">
                <a:solidFill>
                  <a:prstClr val="white"/>
                </a:solidFill>
              </a:rPr>
              <a:t>:</a:t>
            </a:r>
          </a:p>
          <a:p>
            <a:r>
              <a:rPr lang="en-US" altLang="zh-CN" dirty="0" err="1">
                <a:solidFill>
                  <a:prstClr val="white"/>
                </a:solidFill>
              </a:rPr>
              <a:t>whereis</a:t>
            </a:r>
            <a:r>
              <a:rPr lang="en-US" altLang="zh-CN" dirty="0">
                <a:solidFill>
                  <a:prstClr val="white"/>
                </a:solidFill>
              </a:rPr>
              <a:t> [-</a:t>
            </a:r>
            <a:r>
              <a:rPr lang="en-US" altLang="zh-CN" dirty="0" err="1">
                <a:solidFill>
                  <a:prstClr val="white"/>
                </a:solidFill>
              </a:rPr>
              <a:t>bmsu</a:t>
            </a:r>
            <a:r>
              <a:rPr lang="en-US" altLang="zh-CN" dirty="0">
                <a:solidFill>
                  <a:prstClr val="white"/>
                </a:solidFill>
              </a:rPr>
              <a:t>] [keyword]</a:t>
            </a:r>
          </a:p>
          <a:p>
            <a:r>
              <a:rPr lang="zh-CN" altLang="en-US" dirty="0">
                <a:solidFill>
                  <a:prstClr val="white"/>
                </a:solidFill>
              </a:rPr>
              <a:t>该命令用于把相关字的文件和目录都列出来。</a:t>
            </a:r>
            <a:r>
              <a:rPr lang="en-US" altLang="zh-CN" dirty="0">
                <a:solidFill>
                  <a:prstClr val="white"/>
                </a:solidFill>
              </a:rPr>
              <a:t>(Linux </a:t>
            </a:r>
            <a:r>
              <a:rPr lang="zh-CN" altLang="en-US" dirty="0">
                <a:solidFill>
                  <a:prstClr val="white"/>
                </a:solidFill>
              </a:rPr>
              <a:t>会将文件都记录在一个文件数据库里面，该命令式从数据库去查询，所以速度比较快</a:t>
            </a:r>
            <a:r>
              <a:rPr lang="en-US" altLang="zh-CN" dirty="0">
                <a:solidFill>
                  <a:prstClr val="white"/>
                </a:solidFill>
              </a:rPr>
              <a:t>,Linux</a:t>
            </a:r>
            <a:r>
              <a:rPr lang="zh-CN" altLang="en-US" dirty="0">
                <a:solidFill>
                  <a:prstClr val="white"/>
                </a:solidFill>
              </a:rPr>
              <a:t>每天会更新该数据库</a:t>
            </a:r>
            <a:r>
              <a:rPr lang="en-US" altLang="zh-CN" dirty="0">
                <a:solidFill>
                  <a:prstClr val="white"/>
                </a:solidFill>
              </a:rPr>
              <a:t>)</a:t>
            </a:r>
            <a:endParaRPr lang="zh-CN" altLang="en-US" dirty="0">
              <a:solidFill>
                <a:prstClr val="white"/>
              </a:solidFill>
            </a:endParaRPr>
          </a:p>
        </p:txBody>
      </p:sp>
      <p:sp>
        <p:nvSpPr>
          <p:cNvPr id="4" name="文本框 3"/>
          <p:cNvSpPr txBox="1"/>
          <p:nvPr/>
        </p:nvSpPr>
        <p:spPr>
          <a:xfrm>
            <a:off x="1078174" y="3405032"/>
            <a:ext cx="8570794" cy="1477328"/>
          </a:xfrm>
          <a:prstGeom prst="rect">
            <a:avLst/>
          </a:prstGeom>
          <a:noFill/>
        </p:spPr>
        <p:txBody>
          <a:bodyPr wrap="square" rtlCol="0">
            <a:spAutoFit/>
          </a:bodyPr>
          <a:lstStyle/>
          <a:p>
            <a:r>
              <a:rPr lang="en-US" altLang="zh-CN" dirty="0">
                <a:solidFill>
                  <a:prstClr val="white"/>
                </a:solidFill>
              </a:rPr>
              <a:t>locate:</a:t>
            </a:r>
          </a:p>
          <a:p>
            <a:r>
              <a:rPr lang="en-US" altLang="zh-CN" dirty="0">
                <a:solidFill>
                  <a:prstClr val="white"/>
                </a:solidFill>
              </a:rPr>
              <a:t>locate [filename]</a:t>
            </a:r>
          </a:p>
          <a:p>
            <a:r>
              <a:rPr lang="zh-CN" altLang="en-US" dirty="0">
                <a:solidFill>
                  <a:prstClr val="white"/>
                </a:solidFill>
              </a:rPr>
              <a:t>该命令用于把相关字的文件和目录都列出来。查找数据特别快，也是通过数据库方式来查询。但是数据库一周更新一次，所以可能有些存在数据查不到。可以去修改配置文件。</a:t>
            </a:r>
          </a:p>
        </p:txBody>
      </p:sp>
      <p:sp>
        <p:nvSpPr>
          <p:cNvPr id="5" name="文本框 4"/>
          <p:cNvSpPr txBox="1"/>
          <p:nvPr/>
        </p:nvSpPr>
        <p:spPr>
          <a:xfrm>
            <a:off x="1078174" y="4882360"/>
            <a:ext cx="9021169" cy="923330"/>
          </a:xfrm>
          <a:prstGeom prst="rect">
            <a:avLst/>
          </a:prstGeom>
          <a:noFill/>
        </p:spPr>
        <p:txBody>
          <a:bodyPr wrap="square" rtlCol="0">
            <a:spAutoFit/>
          </a:bodyPr>
          <a:lstStyle/>
          <a:p>
            <a:r>
              <a:rPr lang="en-US" altLang="zh-CN" dirty="0">
                <a:solidFill>
                  <a:prstClr val="white"/>
                </a:solidFill>
              </a:rPr>
              <a:t>find:</a:t>
            </a:r>
          </a:p>
          <a:p>
            <a:r>
              <a:rPr lang="en-US" altLang="zh-CN" dirty="0">
                <a:solidFill>
                  <a:prstClr val="white"/>
                </a:solidFill>
              </a:rPr>
              <a:t>find [path] [</a:t>
            </a:r>
            <a:r>
              <a:rPr lang="zh-CN" altLang="en-US" dirty="0">
                <a:solidFill>
                  <a:prstClr val="white"/>
                </a:solidFill>
              </a:rPr>
              <a:t>参数</a:t>
            </a:r>
            <a:r>
              <a:rPr lang="en-US" altLang="zh-CN" dirty="0">
                <a:solidFill>
                  <a:prstClr val="white"/>
                </a:solidFill>
              </a:rPr>
              <a:t>] [keyword]</a:t>
            </a:r>
          </a:p>
          <a:p>
            <a:r>
              <a:rPr lang="zh-CN" altLang="en-US" dirty="0">
                <a:solidFill>
                  <a:prstClr val="white"/>
                </a:solidFill>
              </a:rPr>
              <a:t>该命令用于在指定路径下查找文件。不是通过数据来查询，所以速度会比较慢。 </a:t>
            </a:r>
          </a:p>
        </p:txBody>
      </p:sp>
    </p:spTree>
    <p:extLst>
      <p:ext uri="{BB962C8B-B14F-4D97-AF65-F5344CB8AC3E}">
        <p14:creationId xmlns:p14="http://schemas.microsoft.com/office/powerpoint/2010/main" val="3988412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1570" y="512524"/>
            <a:ext cx="7629099" cy="1015663"/>
          </a:xfrm>
          <a:prstGeom prst="rect">
            <a:avLst/>
          </a:prstGeom>
          <a:noFill/>
        </p:spPr>
        <p:txBody>
          <a:bodyPr wrap="square" rtlCol="0">
            <a:spAutoFit/>
          </a:bodyPr>
          <a:lstStyle/>
          <a:p>
            <a:r>
              <a:rPr lang="zh-CN" altLang="en-US" sz="2400" dirty="0">
                <a:solidFill>
                  <a:prstClr val="white"/>
                </a:solidFill>
              </a:rPr>
              <a:t>软连接、硬链接</a:t>
            </a:r>
          </a:p>
          <a:p>
            <a:endParaRPr lang="zh-CN" altLang="en-US" dirty="0">
              <a:solidFill>
                <a:prstClr val="white"/>
              </a:solidFill>
            </a:endParaRPr>
          </a:p>
          <a:p>
            <a:r>
              <a:rPr lang="zh-CN" altLang="en-US" dirty="0">
                <a:solidFill>
                  <a:prstClr val="white"/>
                </a:solidFill>
              </a:rPr>
              <a:t>软链接和硬链接是我们常见的两种概念：</a:t>
            </a:r>
          </a:p>
        </p:txBody>
      </p:sp>
      <p:sp>
        <p:nvSpPr>
          <p:cNvPr id="3" name="文本框 2"/>
          <p:cNvSpPr txBox="1"/>
          <p:nvPr/>
        </p:nvSpPr>
        <p:spPr>
          <a:xfrm>
            <a:off x="757451" y="1682705"/>
            <a:ext cx="3418229" cy="1846659"/>
          </a:xfrm>
          <a:prstGeom prst="rect">
            <a:avLst/>
          </a:prstGeom>
          <a:noFill/>
        </p:spPr>
        <p:txBody>
          <a:bodyPr wrap="square" rtlCol="0">
            <a:spAutoFit/>
          </a:bodyPr>
          <a:lstStyle/>
          <a:p>
            <a:r>
              <a:rPr lang="zh-CN" altLang="en-US" sz="2400" dirty="0">
                <a:solidFill>
                  <a:srgbClr val="FF0000"/>
                </a:solidFill>
              </a:rPr>
              <a:t>硬连接</a:t>
            </a:r>
            <a:r>
              <a:rPr lang="zh-CN" altLang="en-US" dirty="0">
                <a:solidFill>
                  <a:prstClr val="white"/>
                </a:solidFill>
              </a:rPr>
              <a:t>：是给文件一个副本，同时建立两者之间的连接关系。修改其中一个，与其连接的文件同时被修改。如果删除其中</a:t>
            </a:r>
            <a:r>
              <a:rPr lang="en-US" altLang="zh-CN" dirty="0">
                <a:solidFill>
                  <a:prstClr val="white"/>
                </a:solidFill>
              </a:rPr>
              <a:t>[color=red]</a:t>
            </a:r>
            <a:r>
              <a:rPr lang="zh-CN" altLang="en-US" dirty="0">
                <a:solidFill>
                  <a:prstClr val="white"/>
                </a:solidFill>
              </a:rPr>
              <a:t>任意一个</a:t>
            </a:r>
            <a:r>
              <a:rPr lang="en-US" altLang="zh-CN" dirty="0">
                <a:solidFill>
                  <a:prstClr val="white"/>
                </a:solidFill>
              </a:rPr>
              <a:t>[/color]</a:t>
            </a:r>
            <a:r>
              <a:rPr lang="zh-CN" altLang="en-US" dirty="0">
                <a:solidFill>
                  <a:prstClr val="white"/>
                </a:solidFill>
              </a:rPr>
              <a:t>其余的文件将不受影响。</a:t>
            </a:r>
          </a:p>
        </p:txBody>
      </p:sp>
      <p:sp>
        <p:nvSpPr>
          <p:cNvPr id="4" name="文本框 3"/>
          <p:cNvSpPr txBox="1"/>
          <p:nvPr/>
        </p:nvSpPr>
        <p:spPr>
          <a:xfrm>
            <a:off x="757451" y="3683882"/>
            <a:ext cx="3384110" cy="2739211"/>
          </a:xfrm>
          <a:prstGeom prst="rect">
            <a:avLst/>
          </a:prstGeom>
          <a:noFill/>
        </p:spPr>
        <p:txBody>
          <a:bodyPr wrap="square" rtlCol="0">
            <a:spAutoFit/>
          </a:bodyPr>
          <a:lstStyle/>
          <a:p>
            <a:r>
              <a:rPr lang="zh-CN" altLang="en-US" sz="2400" dirty="0">
                <a:solidFill>
                  <a:srgbClr val="FF0000"/>
                </a:solidFill>
              </a:rPr>
              <a:t>软连接</a:t>
            </a:r>
            <a:r>
              <a:rPr lang="en-US" altLang="zh-CN" dirty="0">
                <a:solidFill>
                  <a:prstClr val="white"/>
                </a:solidFill>
              </a:rPr>
              <a:t>:</a:t>
            </a:r>
            <a:r>
              <a:rPr lang="zh-CN" altLang="en-US" dirty="0">
                <a:solidFill>
                  <a:prstClr val="white"/>
                </a:solidFill>
              </a:rPr>
              <a:t>也叫符号连接</a:t>
            </a:r>
            <a:r>
              <a:rPr lang="en-US" altLang="zh-CN" dirty="0">
                <a:solidFill>
                  <a:prstClr val="white"/>
                </a:solidFill>
              </a:rPr>
              <a:t>,</a:t>
            </a:r>
            <a:r>
              <a:rPr lang="zh-CN" altLang="en-US" dirty="0">
                <a:solidFill>
                  <a:prstClr val="white"/>
                </a:solidFill>
              </a:rPr>
              <a:t>他只是对源文件在新的位置建立一个“快捷（借用一下</a:t>
            </a:r>
            <a:r>
              <a:rPr lang="en-US" altLang="zh-CN" dirty="0" err="1">
                <a:solidFill>
                  <a:prstClr val="white"/>
                </a:solidFill>
              </a:rPr>
              <a:t>wondows</a:t>
            </a:r>
            <a:r>
              <a:rPr lang="zh-CN" altLang="en-US" dirty="0">
                <a:solidFill>
                  <a:prstClr val="white"/>
                </a:solidFill>
              </a:rPr>
              <a:t>常用词）”，所以，当源文件删除时，符号连接的文件将成为无源之水</a:t>
            </a:r>
            <a:r>
              <a:rPr lang="en-US" altLang="zh-CN" dirty="0">
                <a:solidFill>
                  <a:prstClr val="white"/>
                </a:solidFill>
              </a:rPr>
              <a:t>-&gt;</a:t>
            </a:r>
            <a:r>
              <a:rPr lang="zh-CN" altLang="en-US" dirty="0">
                <a:solidFill>
                  <a:prstClr val="white"/>
                </a:solidFill>
              </a:rPr>
              <a:t>仅仅剩下个文件名了，当然删除这个连接，也不会影响到源文件，但对连接文件的使用、引用都是直接调用源文件的。</a:t>
            </a:r>
          </a:p>
        </p:txBody>
      </p:sp>
      <p:pic>
        <p:nvPicPr>
          <p:cNvPr id="5" name="图片 4"/>
          <p:cNvPicPr>
            <a:picLocks noChangeAspect="1"/>
          </p:cNvPicPr>
          <p:nvPr/>
        </p:nvPicPr>
        <p:blipFill>
          <a:blip r:embed="rId3"/>
          <a:stretch>
            <a:fillRect/>
          </a:stretch>
        </p:blipFill>
        <p:spPr>
          <a:xfrm>
            <a:off x="5501532" y="592537"/>
            <a:ext cx="5838273" cy="5790549"/>
          </a:xfrm>
          <a:prstGeom prst="rect">
            <a:avLst/>
          </a:prstGeom>
        </p:spPr>
      </p:pic>
    </p:spTree>
    <p:extLst>
      <p:ext uri="{BB962C8B-B14F-4D97-AF65-F5344CB8AC3E}">
        <p14:creationId xmlns:p14="http://schemas.microsoft.com/office/powerpoint/2010/main" val="781654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218563" y="2877668"/>
            <a:ext cx="4992872" cy="2190750"/>
          </a:xfrm>
          <a:prstGeom prst="rect">
            <a:avLst/>
          </a:prstGeom>
        </p:spPr>
      </p:pic>
      <p:sp>
        <p:nvSpPr>
          <p:cNvPr id="5" name="文本框 4"/>
          <p:cNvSpPr txBox="1"/>
          <p:nvPr/>
        </p:nvSpPr>
        <p:spPr>
          <a:xfrm>
            <a:off x="1479177" y="1492623"/>
            <a:ext cx="9117105" cy="1015663"/>
          </a:xfrm>
          <a:prstGeom prst="rect">
            <a:avLst/>
          </a:prstGeom>
          <a:noFill/>
        </p:spPr>
        <p:txBody>
          <a:bodyPr wrap="square" rtlCol="0">
            <a:spAutoFit/>
          </a:bodyPr>
          <a:lstStyle/>
          <a:p>
            <a:r>
              <a:rPr lang="en-US" altLang="zh-CN" sz="2000" dirty="0">
                <a:solidFill>
                  <a:prstClr val="white"/>
                </a:solidFill>
              </a:rPr>
              <a:t>Linux </a:t>
            </a:r>
            <a:r>
              <a:rPr lang="zh-CN" altLang="en-US" sz="2000" dirty="0">
                <a:solidFill>
                  <a:prstClr val="white"/>
                </a:solidFill>
              </a:rPr>
              <a:t>中允许众多不同的文件系统共存，如 </a:t>
            </a:r>
            <a:r>
              <a:rPr lang="en-US" altLang="zh-CN" sz="2000" dirty="0">
                <a:solidFill>
                  <a:prstClr val="white"/>
                </a:solidFill>
              </a:rPr>
              <a:t>ext2, ext3, </a:t>
            </a:r>
            <a:r>
              <a:rPr lang="en-US" altLang="zh-CN" sz="2000" dirty="0" err="1">
                <a:solidFill>
                  <a:prstClr val="white"/>
                </a:solidFill>
              </a:rPr>
              <a:t>vfat</a:t>
            </a:r>
            <a:r>
              <a:rPr lang="en-US" altLang="zh-CN" sz="2000" dirty="0">
                <a:solidFill>
                  <a:prstClr val="white"/>
                </a:solidFill>
              </a:rPr>
              <a:t> </a:t>
            </a:r>
            <a:r>
              <a:rPr lang="zh-CN" altLang="en-US" sz="2000" dirty="0">
                <a:solidFill>
                  <a:prstClr val="white"/>
                </a:solidFill>
              </a:rPr>
              <a:t>等。通过使用同一套文件 </a:t>
            </a:r>
            <a:r>
              <a:rPr lang="en-US" altLang="zh-CN" sz="2000" dirty="0">
                <a:solidFill>
                  <a:prstClr val="white"/>
                </a:solidFill>
              </a:rPr>
              <a:t>I/O </a:t>
            </a:r>
            <a:r>
              <a:rPr lang="zh-CN" altLang="en-US" sz="2000" dirty="0">
                <a:solidFill>
                  <a:prstClr val="white"/>
                </a:solidFill>
              </a:rPr>
              <a:t>系统 调用即可对 </a:t>
            </a:r>
            <a:r>
              <a:rPr lang="en-US" altLang="zh-CN" sz="2000" dirty="0">
                <a:solidFill>
                  <a:prstClr val="white"/>
                </a:solidFill>
              </a:rPr>
              <a:t>Linux </a:t>
            </a:r>
            <a:r>
              <a:rPr lang="zh-CN" altLang="en-US" sz="2000" dirty="0">
                <a:solidFill>
                  <a:prstClr val="white"/>
                </a:solidFill>
              </a:rPr>
              <a:t>中的任意文件进行操作而无需考虑其所在的具体文件系统格式；更进一步，对文件的 操作可以跨文件系统而执行。</a:t>
            </a:r>
          </a:p>
        </p:txBody>
      </p:sp>
      <p:sp>
        <p:nvSpPr>
          <p:cNvPr id="6" name="文本框 5"/>
          <p:cNvSpPr txBox="1"/>
          <p:nvPr/>
        </p:nvSpPr>
        <p:spPr>
          <a:xfrm>
            <a:off x="3906370" y="5253134"/>
            <a:ext cx="4262718" cy="338554"/>
          </a:xfrm>
          <a:prstGeom prst="rect">
            <a:avLst/>
          </a:prstGeom>
          <a:noFill/>
        </p:spPr>
        <p:txBody>
          <a:bodyPr wrap="square" rtlCol="0">
            <a:spAutoFit/>
          </a:bodyPr>
          <a:lstStyle/>
          <a:p>
            <a:r>
              <a:rPr lang="zh-CN" altLang="en-US" sz="1600" dirty="0">
                <a:solidFill>
                  <a:prstClr val="white"/>
                </a:solidFill>
              </a:rPr>
              <a:t>图</a:t>
            </a:r>
            <a:r>
              <a:rPr lang="en-US" altLang="zh-CN" sz="1600" dirty="0">
                <a:solidFill>
                  <a:prstClr val="white"/>
                </a:solidFill>
              </a:rPr>
              <a:t>1</a:t>
            </a:r>
            <a:r>
              <a:rPr lang="zh-CN" altLang="en-US" sz="1600" dirty="0">
                <a:solidFill>
                  <a:prstClr val="white"/>
                </a:solidFill>
              </a:rPr>
              <a:t>：跨文件系统的文件操作</a:t>
            </a:r>
          </a:p>
        </p:txBody>
      </p:sp>
      <p:sp>
        <p:nvSpPr>
          <p:cNvPr id="2" name="文本框 1"/>
          <p:cNvSpPr txBox="1"/>
          <p:nvPr/>
        </p:nvSpPr>
        <p:spPr>
          <a:xfrm>
            <a:off x="1479177" y="771681"/>
            <a:ext cx="4280178" cy="461665"/>
          </a:xfrm>
          <a:prstGeom prst="rect">
            <a:avLst/>
          </a:prstGeom>
          <a:noFill/>
        </p:spPr>
        <p:txBody>
          <a:bodyPr wrap="square" rtlCol="0">
            <a:spAutoFit/>
          </a:bodyPr>
          <a:lstStyle/>
          <a:p>
            <a:r>
              <a:rPr lang="en-US" altLang="zh-CN" sz="2400" dirty="0">
                <a:solidFill>
                  <a:prstClr val="white"/>
                </a:solidFill>
              </a:rPr>
              <a:t>Linux</a:t>
            </a:r>
            <a:r>
              <a:rPr lang="zh-CN" altLang="en-US" sz="2400" dirty="0">
                <a:solidFill>
                  <a:prstClr val="white"/>
                </a:solidFill>
              </a:rPr>
              <a:t>的虚拟文件系统</a:t>
            </a:r>
          </a:p>
        </p:txBody>
      </p:sp>
    </p:spTree>
    <p:extLst>
      <p:ext uri="{BB962C8B-B14F-4D97-AF65-F5344CB8AC3E}">
        <p14:creationId xmlns:p14="http://schemas.microsoft.com/office/powerpoint/2010/main" val="1673443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CCE8C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10.xml><?xml version="1.0" encoding="utf-8"?>
<a:theme xmlns:a="http://schemas.openxmlformats.org/drawingml/2006/main" name="9_离子">
  <a:themeElements>
    <a:clrScheme name="离子">
      <a:dk1>
        <a:sysClr val="windowText" lastClr="000000"/>
      </a:dk1>
      <a:lt1>
        <a:sysClr val="window" lastClr="CCE8C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1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离子">
  <a:themeElements>
    <a:clrScheme name="离子">
      <a:dk1>
        <a:sysClr val="windowText" lastClr="000000"/>
      </a:dk1>
      <a:lt1>
        <a:sysClr val="window" lastClr="CCE8C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2_离子">
  <a:themeElements>
    <a:clrScheme name="离子">
      <a:dk1>
        <a:sysClr val="windowText" lastClr="000000"/>
      </a:dk1>
      <a:lt1>
        <a:sysClr val="window" lastClr="CCE8C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3_离子">
  <a:themeElements>
    <a:clrScheme name="离子">
      <a:dk1>
        <a:sysClr val="windowText" lastClr="000000"/>
      </a:dk1>
      <a:lt1>
        <a:sysClr val="window" lastClr="CCE8C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4_离子">
  <a:themeElements>
    <a:clrScheme name="离子">
      <a:dk1>
        <a:sysClr val="windowText" lastClr="000000"/>
      </a:dk1>
      <a:lt1>
        <a:sysClr val="window" lastClr="CCE8C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6.xml><?xml version="1.0" encoding="utf-8"?>
<a:theme xmlns:a="http://schemas.openxmlformats.org/drawingml/2006/main" name="5_离子">
  <a:themeElements>
    <a:clrScheme name="离子">
      <a:dk1>
        <a:sysClr val="windowText" lastClr="000000"/>
      </a:dk1>
      <a:lt1>
        <a:sysClr val="window" lastClr="CCE8C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7.xml><?xml version="1.0" encoding="utf-8"?>
<a:theme xmlns:a="http://schemas.openxmlformats.org/drawingml/2006/main" name="6_离子">
  <a:themeElements>
    <a:clrScheme name="离子">
      <a:dk1>
        <a:sysClr val="windowText" lastClr="000000"/>
      </a:dk1>
      <a:lt1>
        <a:sysClr val="window" lastClr="CCE8C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8.xml><?xml version="1.0" encoding="utf-8"?>
<a:theme xmlns:a="http://schemas.openxmlformats.org/drawingml/2006/main" name="7_离子">
  <a:themeElements>
    <a:clrScheme name="离子">
      <a:dk1>
        <a:sysClr val="windowText" lastClr="000000"/>
      </a:dk1>
      <a:lt1>
        <a:sysClr val="window" lastClr="CCE8C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9.xml><?xml version="1.0" encoding="utf-8"?>
<a:theme xmlns:a="http://schemas.openxmlformats.org/drawingml/2006/main" name="8_离子">
  <a:themeElements>
    <a:clrScheme name="离子">
      <a:dk1>
        <a:sysClr val="windowText" lastClr="000000"/>
      </a:dk1>
      <a:lt1>
        <a:sysClr val="window" lastClr="CCE8C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419</TotalTime>
  <Words>3213</Words>
  <Application>Microsoft Office PowerPoint</Application>
  <PresentationFormat>宽屏</PresentationFormat>
  <Paragraphs>172</Paragraphs>
  <Slides>30</Slides>
  <Notes>7</Notes>
  <HiddenSlides>0</HiddenSlides>
  <MMClips>0</MMClips>
  <ScaleCrop>false</ScaleCrop>
  <HeadingPairs>
    <vt:vector size="6" baseType="variant">
      <vt:variant>
        <vt:lpstr>已用的字体</vt:lpstr>
      </vt:variant>
      <vt:variant>
        <vt:i4>5</vt:i4>
      </vt:variant>
      <vt:variant>
        <vt:lpstr>主题</vt:lpstr>
      </vt:variant>
      <vt:variant>
        <vt:i4>10</vt:i4>
      </vt:variant>
      <vt:variant>
        <vt:lpstr>幻灯片标题</vt:lpstr>
      </vt:variant>
      <vt:variant>
        <vt:i4>30</vt:i4>
      </vt:variant>
    </vt:vector>
  </HeadingPairs>
  <TitlesOfParts>
    <vt:vector size="45" baseType="lpstr">
      <vt:lpstr>宋体</vt:lpstr>
      <vt:lpstr>Arial</vt:lpstr>
      <vt:lpstr>Calibri</vt:lpstr>
      <vt:lpstr>Century Gothic</vt:lpstr>
      <vt:lpstr>Wingdings 3</vt:lpstr>
      <vt:lpstr>离子</vt:lpstr>
      <vt:lpstr>1_离子</vt:lpstr>
      <vt:lpstr>2_离子</vt:lpstr>
      <vt:lpstr>3_离子</vt:lpstr>
      <vt:lpstr>4_离子</vt:lpstr>
      <vt:lpstr>5_离子</vt:lpstr>
      <vt:lpstr>6_离子</vt:lpstr>
      <vt:lpstr>7_离子</vt:lpstr>
      <vt:lpstr>8_离子</vt:lpstr>
      <vt:lpstr>9_离子</vt:lpstr>
      <vt:lpstr>linux文件系统简介</vt:lpstr>
      <vt:lpstr>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文件系统实验</vt:lpstr>
      <vt:lpstr>实验</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linux文件系统简介</dc:title>
  <dc:creator>wugsh</dc:creator>
  <cp:lastModifiedBy>wugsh</cp:lastModifiedBy>
  <cp:revision>46</cp:revision>
  <dcterms:created xsi:type="dcterms:W3CDTF">2017-10-31T13:35:43Z</dcterms:created>
  <dcterms:modified xsi:type="dcterms:W3CDTF">2017-11-13T03:46:08Z</dcterms:modified>
</cp:coreProperties>
</file>