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00" r:id="rId4"/>
  </p:sldMasterIdLst>
  <p:notesMasterIdLst>
    <p:notesMasterId r:id="rId31"/>
  </p:notesMasterIdLst>
  <p:sldIdLst>
    <p:sldId id="256" r:id="rId5"/>
    <p:sldId id="257" r:id="rId6"/>
    <p:sldId id="258" r:id="rId7"/>
    <p:sldId id="260" r:id="rId8"/>
    <p:sldId id="280" r:id="rId9"/>
    <p:sldId id="278" r:id="rId10"/>
    <p:sldId id="261" r:id="rId11"/>
    <p:sldId id="281" r:id="rId12"/>
    <p:sldId id="274" r:id="rId13"/>
    <p:sldId id="291" r:id="rId14"/>
    <p:sldId id="286" r:id="rId15"/>
    <p:sldId id="287" r:id="rId16"/>
    <p:sldId id="290" r:id="rId17"/>
    <p:sldId id="263" r:id="rId18"/>
    <p:sldId id="288" r:id="rId19"/>
    <p:sldId id="282" r:id="rId20"/>
    <p:sldId id="289" r:id="rId21"/>
    <p:sldId id="283" r:id="rId22"/>
    <p:sldId id="262" r:id="rId23"/>
    <p:sldId id="268" r:id="rId24"/>
    <p:sldId id="285" r:id="rId25"/>
    <p:sldId id="269" r:id="rId26"/>
    <p:sldId id="284" r:id="rId27"/>
    <p:sldId id="275" r:id="rId28"/>
    <p:sldId id="276" r:id="rId29"/>
    <p:sldId id="27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80" autoAdjust="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6"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247"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248"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249"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250" name="PlaceHolder 5"/>
          <p:cNvSpPr>
            <a:spLocks noGrp="1"/>
          </p:cNvSpPr>
          <p:nvPr>
            <p:ph type="sldNum"/>
          </p:nvPr>
        </p:nvSpPr>
        <p:spPr>
          <a:xfrm>
            <a:off x="4278960" y="10157400"/>
            <a:ext cx="3280680" cy="534240"/>
          </a:xfrm>
          <a:prstGeom prst="rect">
            <a:avLst/>
          </a:prstGeom>
        </p:spPr>
        <p:txBody>
          <a:bodyPr lIns="0" tIns="0" rIns="0" bIns="0" anchor="b"/>
          <a:lstStyle/>
          <a:p>
            <a:pPr algn="r"/>
            <a:fld id="{4F1927E0-2D2D-4D9C-96C7-5CF2FA8C2BFD}"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3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72E10B-AE4D-49C9-A0B0-598918A148CD}" type="slidenum">
              <a:rPr lang="en-IN" sz="1200" b="0" strike="noStrike" spc="-1">
                <a:solidFill>
                  <a:srgbClr val="000000"/>
                </a:solidFill>
                <a:uFill>
                  <a:solidFill>
                    <a:srgbClr val="FFFFFF"/>
                  </a:solidFill>
                </a:uFill>
                <a:latin typeface="+mn-lt"/>
                <a:ea typeface="+mn-ea"/>
              </a:rPr>
              <a:t>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6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78739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4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5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5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478687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5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5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18759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6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64"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66"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32"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E2776E-F76F-40C2-985A-F30D70708AA6}" type="slidenum">
              <a:rPr lang="en-IN" sz="1200" b="0" strike="noStrike" spc="-1">
                <a:solidFill>
                  <a:srgbClr val="000000"/>
                </a:solidFill>
                <a:uFill>
                  <a:solidFill>
                    <a:srgbClr val="FFFFFF"/>
                  </a:solidFill>
                </a:uFill>
                <a:latin typeface="+mn-lt"/>
                <a:ea typeface="+mn-ea"/>
              </a:rPr>
              <a:t>3</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36"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2C15F7-AFBB-4CCB-8AE7-DF1E14B8DBF7}" type="slidenum">
              <a:rPr lang="en-IN" sz="1200" b="0" strike="noStrike" spc="-1">
                <a:solidFill>
                  <a:srgbClr val="000000"/>
                </a:solidFill>
                <a:uFill>
                  <a:solidFill>
                    <a:srgbClr val="FFFFFF"/>
                  </a:solidFill>
                </a:uFill>
                <a:latin typeface="Calibri"/>
                <a:ea typeface="+mn-ea"/>
              </a:rPr>
              <a:t>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38"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176395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38"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38"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7247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6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6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83006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400640"/>
            <a:ext cx="5485680" cy="359964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60" name="CustomShape 2"/>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40382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2"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3"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6"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47" name="Picture 46"/>
          <p:cNvPicPr/>
          <p:nvPr/>
        </p:nvPicPr>
        <p:blipFill>
          <a:blip r:embed="rId2"/>
          <a:stretch/>
        </p:blipFill>
        <p:spPr>
          <a:xfrm>
            <a:off x="3602880" y="1604520"/>
            <a:ext cx="4984920" cy="3977280"/>
          </a:xfrm>
          <a:prstGeom prst="rect">
            <a:avLst/>
          </a:prstGeom>
          <a:ln>
            <a:noFill/>
          </a:ln>
        </p:spPr>
      </p:pic>
      <p:pic>
        <p:nvPicPr>
          <p:cNvPr id="48" name="Picture 4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1154880" y="2099880"/>
            <a:ext cx="8825040" cy="12409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8"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93" name="Picture 92"/>
          <p:cNvPicPr/>
          <p:nvPr/>
        </p:nvPicPr>
        <p:blipFill>
          <a:blip r:embed="rId2"/>
          <a:stretch/>
        </p:blipFill>
        <p:spPr>
          <a:xfrm>
            <a:off x="3602880" y="1604520"/>
            <a:ext cx="4984920" cy="3977280"/>
          </a:xfrm>
          <a:prstGeom prst="rect">
            <a:avLst/>
          </a:prstGeom>
          <a:ln>
            <a:noFill/>
          </a:ln>
        </p:spPr>
      </p:pic>
      <p:pic>
        <p:nvPicPr>
          <p:cNvPr id="94" name="Picture 9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1154880" y="2099880"/>
            <a:ext cx="8825040" cy="12409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0"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5"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6"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8"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9"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50" name="Picture 149"/>
          <p:cNvPicPr/>
          <p:nvPr/>
        </p:nvPicPr>
        <p:blipFill>
          <a:blip r:embed="rId2"/>
          <a:stretch/>
        </p:blipFill>
        <p:spPr>
          <a:xfrm>
            <a:off x="3602880" y="1604520"/>
            <a:ext cx="4984920" cy="3977280"/>
          </a:xfrm>
          <a:prstGeom prst="rect">
            <a:avLst/>
          </a:prstGeom>
          <a:ln>
            <a:noFill/>
          </a:ln>
        </p:spPr>
      </p:pic>
      <p:pic>
        <p:nvPicPr>
          <p:cNvPr id="151" name="Picture 15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1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15"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17"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8" name="PlaceHolder 3"/>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1154880" y="2099880"/>
            <a:ext cx="8825040" cy="12409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2"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3"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4"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6"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7"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8"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32"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4" name="PlaceHolder 2"/>
          <p:cNvSpPr>
            <a:spLocks noGrp="1"/>
          </p:cNvSpPr>
          <p:nvPr>
            <p:ph type="body"/>
          </p:nvPr>
        </p:nvSpPr>
        <p:spPr>
          <a:xfrm>
            <a:off x="609480" y="160452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35" name="PlaceHolder 3"/>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7"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38"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39"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40" name="PlaceHolder 5"/>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2" name="PlaceHolder 2"/>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43" name="PlaceHolder 3"/>
          <p:cNvSpPr>
            <a:spLocks noGrp="1"/>
          </p:cNvSpPr>
          <p:nvPr>
            <p:ph type="body"/>
          </p:nvPr>
        </p:nvSpPr>
        <p:spPr>
          <a:xfrm>
            <a:off x="609480" y="1604520"/>
            <a:ext cx="1097244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244" name="Picture 243"/>
          <p:cNvPicPr/>
          <p:nvPr/>
        </p:nvPicPr>
        <p:blipFill>
          <a:blip r:embed="rId2"/>
          <a:stretch/>
        </p:blipFill>
        <p:spPr>
          <a:xfrm>
            <a:off x="3602880" y="1604520"/>
            <a:ext cx="4984920" cy="3977280"/>
          </a:xfrm>
          <a:prstGeom prst="rect">
            <a:avLst/>
          </a:prstGeom>
          <a:ln>
            <a:noFill/>
          </a:ln>
        </p:spPr>
      </p:pic>
      <p:pic>
        <p:nvPicPr>
          <p:cNvPr id="245" name="Picture 24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1154880" y="2099880"/>
            <a:ext cx="8825040" cy="12409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623196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0" y="0"/>
            <a:ext cx="12191400" cy="685728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6" name="CustomShape 2"/>
          <p:cNvSpPr/>
          <p:nvPr/>
        </p:nvSpPr>
        <p:spPr>
          <a:xfrm>
            <a:off x="0" y="2666880"/>
            <a:ext cx="4190400" cy="4190400"/>
          </a:xfrm>
          <a:prstGeom prst="ellipse">
            <a:avLst/>
          </a:prstGeom>
          <a:gradFill>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0" y="2895480"/>
            <a:ext cx="2361600" cy="2361600"/>
          </a:xfrm>
          <a:prstGeom prst="ellipse">
            <a:avLst/>
          </a:prstGeom>
          <a:gradFill>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8609040" y="5867280"/>
            <a:ext cx="990000" cy="990000"/>
          </a:xfrm>
          <a:prstGeom prst="ellipse">
            <a:avLst/>
          </a:prstGeom>
          <a:gradFill>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609040" y="1676520"/>
            <a:ext cx="2818800" cy="2818800"/>
          </a:xfrm>
          <a:prstGeom prst="ellipse">
            <a:avLst/>
          </a:prstGeom>
          <a:gradFill>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7999560" y="8640"/>
            <a:ext cx="1599480" cy="1599480"/>
          </a:xfrm>
          <a:prstGeom prst="ellipse">
            <a:avLst/>
          </a:prstGeom>
          <a:gradFill>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rot="21010200">
            <a:off x="8490960" y="1797120"/>
            <a:ext cx="3298680" cy="44028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459360" y="1866240"/>
            <a:ext cx="11277000" cy="453312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8" name="CustomShape 9"/>
          <p:cNvSpPr/>
          <p:nvPr/>
        </p:nvSpPr>
        <p:spPr>
          <a:xfrm>
            <a:off x="0" y="1440"/>
            <a:ext cx="12191400" cy="685584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9" name="CustomShape 10" hidden="1"/>
          <p:cNvSpPr/>
          <p:nvPr/>
        </p:nvSpPr>
        <p:spPr>
          <a:xfrm>
            <a:off x="10437840" y="0"/>
            <a:ext cx="685080" cy="114228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0"/>
            <a:ext cx="12191400" cy="685728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a:off x="0" y="1440"/>
            <a:ext cx="12191400" cy="685584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10437840" y="0"/>
            <a:ext cx="685080" cy="114228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3" name="PlaceHolder 14"/>
          <p:cNvSpPr>
            <a:spLocks noGrp="1"/>
          </p:cNvSpPr>
          <p:nvPr>
            <p:ph type="title"/>
          </p:nvPr>
        </p:nvSpPr>
        <p:spPr>
          <a:xfrm>
            <a:off x="1154880" y="2099880"/>
            <a:ext cx="8825040" cy="267696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 name="PlaceHolder 1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CustomShape 1"/>
          <p:cNvSpPr/>
          <p:nvPr/>
        </p:nvSpPr>
        <p:spPr>
          <a:xfrm>
            <a:off x="0" y="0"/>
            <a:ext cx="12191400" cy="685728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0" y="2666880"/>
            <a:ext cx="4190400" cy="4190400"/>
          </a:xfrm>
          <a:prstGeom prst="ellipse">
            <a:avLst/>
          </a:prstGeom>
          <a:gradFill>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1" name="CustomShape 3"/>
          <p:cNvSpPr/>
          <p:nvPr/>
        </p:nvSpPr>
        <p:spPr>
          <a:xfrm>
            <a:off x="0" y="2895480"/>
            <a:ext cx="2361600" cy="2361600"/>
          </a:xfrm>
          <a:prstGeom prst="ellipse">
            <a:avLst/>
          </a:prstGeom>
          <a:gradFill>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2" name="CustomShape 4"/>
          <p:cNvSpPr/>
          <p:nvPr/>
        </p:nvSpPr>
        <p:spPr>
          <a:xfrm>
            <a:off x="8609040" y="5867280"/>
            <a:ext cx="990000" cy="990000"/>
          </a:xfrm>
          <a:prstGeom prst="ellipse">
            <a:avLst/>
          </a:prstGeom>
          <a:gradFill>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3" name="CustomShape 5"/>
          <p:cNvSpPr/>
          <p:nvPr/>
        </p:nvSpPr>
        <p:spPr>
          <a:xfrm>
            <a:off x="8609040" y="1676520"/>
            <a:ext cx="2818800" cy="2818800"/>
          </a:xfrm>
          <a:prstGeom prst="ellipse">
            <a:avLst/>
          </a:prstGeom>
          <a:gradFill>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4" name="CustomShape 6"/>
          <p:cNvSpPr/>
          <p:nvPr/>
        </p:nvSpPr>
        <p:spPr>
          <a:xfrm>
            <a:off x="7999560" y="8640"/>
            <a:ext cx="1599480" cy="1599480"/>
          </a:xfrm>
          <a:prstGeom prst="ellipse">
            <a:avLst/>
          </a:prstGeom>
          <a:gradFill>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5" name="CustomShape 7"/>
          <p:cNvSpPr/>
          <p:nvPr/>
        </p:nvSpPr>
        <p:spPr>
          <a:xfrm rot="21010200">
            <a:off x="8490960" y="1797120"/>
            <a:ext cx="3298680" cy="44028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56" name="CustomShape 8"/>
          <p:cNvSpPr/>
          <p:nvPr/>
        </p:nvSpPr>
        <p:spPr>
          <a:xfrm>
            <a:off x="459360" y="1866240"/>
            <a:ext cx="11277000" cy="453312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7" name="CustomShape 9"/>
          <p:cNvSpPr/>
          <p:nvPr/>
        </p:nvSpPr>
        <p:spPr>
          <a:xfrm>
            <a:off x="0" y="1440"/>
            <a:ext cx="12191400" cy="685584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8" name="CustomShape 10"/>
          <p:cNvSpPr/>
          <p:nvPr/>
        </p:nvSpPr>
        <p:spPr>
          <a:xfrm>
            <a:off x="10437840" y="0"/>
            <a:ext cx="685080" cy="114228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9" name="PlaceHolder 1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60" name="PlaceHolder 1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CustomShape 1"/>
          <p:cNvSpPr/>
          <p:nvPr/>
        </p:nvSpPr>
        <p:spPr>
          <a:xfrm>
            <a:off x="0" y="0"/>
            <a:ext cx="12191400" cy="685728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a:off x="0" y="2666880"/>
            <a:ext cx="4190400" cy="4190400"/>
          </a:xfrm>
          <a:prstGeom prst="ellipse">
            <a:avLst/>
          </a:prstGeom>
          <a:gradFill>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97" name="CustomShape 3"/>
          <p:cNvSpPr/>
          <p:nvPr/>
        </p:nvSpPr>
        <p:spPr>
          <a:xfrm>
            <a:off x="0" y="2895480"/>
            <a:ext cx="2361600" cy="2361600"/>
          </a:xfrm>
          <a:prstGeom prst="ellipse">
            <a:avLst/>
          </a:prstGeom>
          <a:gradFill>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98" name="CustomShape 4"/>
          <p:cNvSpPr/>
          <p:nvPr/>
        </p:nvSpPr>
        <p:spPr>
          <a:xfrm>
            <a:off x="8609040" y="5867280"/>
            <a:ext cx="990000" cy="990000"/>
          </a:xfrm>
          <a:prstGeom prst="ellipse">
            <a:avLst/>
          </a:prstGeom>
          <a:gradFill>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99" name="CustomShape 5"/>
          <p:cNvSpPr/>
          <p:nvPr/>
        </p:nvSpPr>
        <p:spPr>
          <a:xfrm>
            <a:off x="8609040" y="1676520"/>
            <a:ext cx="2818800" cy="2818800"/>
          </a:xfrm>
          <a:prstGeom prst="ellipse">
            <a:avLst/>
          </a:prstGeom>
          <a:gradFill>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00" name="CustomShape 6"/>
          <p:cNvSpPr/>
          <p:nvPr/>
        </p:nvSpPr>
        <p:spPr>
          <a:xfrm>
            <a:off x="7999560" y="8640"/>
            <a:ext cx="1599480" cy="1599480"/>
          </a:xfrm>
          <a:prstGeom prst="ellipse">
            <a:avLst/>
          </a:prstGeom>
          <a:gradFill>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01" name="CustomShape 7"/>
          <p:cNvSpPr/>
          <p:nvPr/>
        </p:nvSpPr>
        <p:spPr>
          <a:xfrm rot="21010200">
            <a:off x="8490960" y="1797120"/>
            <a:ext cx="3298680" cy="44028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102" name="CustomShape 8"/>
          <p:cNvSpPr/>
          <p:nvPr/>
        </p:nvSpPr>
        <p:spPr>
          <a:xfrm>
            <a:off x="459360" y="1866240"/>
            <a:ext cx="11277000" cy="453312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3" name="CustomShape 9"/>
          <p:cNvSpPr/>
          <p:nvPr/>
        </p:nvSpPr>
        <p:spPr>
          <a:xfrm>
            <a:off x="0" y="1440"/>
            <a:ext cx="12191400" cy="685584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04" name="CustomShape 10" hidden="1"/>
          <p:cNvSpPr/>
          <p:nvPr/>
        </p:nvSpPr>
        <p:spPr>
          <a:xfrm>
            <a:off x="10437840" y="0"/>
            <a:ext cx="685080" cy="114228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05" name="CustomShape 11"/>
          <p:cNvSpPr/>
          <p:nvPr/>
        </p:nvSpPr>
        <p:spPr>
          <a:xfrm>
            <a:off x="0" y="0"/>
            <a:ext cx="12191400" cy="685728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06" name="CustomShape 12"/>
          <p:cNvSpPr/>
          <p:nvPr/>
        </p:nvSpPr>
        <p:spPr>
          <a:xfrm>
            <a:off x="0" y="2666880"/>
            <a:ext cx="4190400" cy="4190400"/>
          </a:xfrm>
          <a:prstGeom prst="ellipse">
            <a:avLst/>
          </a:prstGeom>
          <a:gradFill>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07" name="CustomShape 13"/>
          <p:cNvSpPr/>
          <p:nvPr/>
        </p:nvSpPr>
        <p:spPr>
          <a:xfrm>
            <a:off x="0" y="2895480"/>
            <a:ext cx="2361600" cy="2361600"/>
          </a:xfrm>
          <a:prstGeom prst="ellipse">
            <a:avLst/>
          </a:prstGeom>
          <a:gradFill>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08" name="CustomShape 14"/>
          <p:cNvSpPr/>
          <p:nvPr/>
        </p:nvSpPr>
        <p:spPr>
          <a:xfrm>
            <a:off x="8609040" y="5867280"/>
            <a:ext cx="990000" cy="990000"/>
          </a:xfrm>
          <a:prstGeom prst="ellipse">
            <a:avLst/>
          </a:prstGeom>
          <a:gradFill>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09" name="CustomShape 15"/>
          <p:cNvSpPr/>
          <p:nvPr/>
        </p:nvSpPr>
        <p:spPr>
          <a:xfrm>
            <a:off x="8609040" y="1676520"/>
            <a:ext cx="2818800" cy="2818800"/>
          </a:xfrm>
          <a:prstGeom prst="ellipse">
            <a:avLst/>
          </a:prstGeom>
          <a:gradFill>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0" name="CustomShape 16"/>
          <p:cNvSpPr/>
          <p:nvPr/>
        </p:nvSpPr>
        <p:spPr>
          <a:xfrm>
            <a:off x="7999560" y="8640"/>
            <a:ext cx="1599480" cy="1599480"/>
          </a:xfrm>
          <a:prstGeom prst="ellipse">
            <a:avLst/>
          </a:prstGeom>
          <a:gradFill>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1" name="CustomShape 17"/>
          <p:cNvSpPr/>
          <p:nvPr/>
        </p:nvSpPr>
        <p:spPr>
          <a:xfrm>
            <a:off x="6172200" y="402120"/>
            <a:ext cx="5595840" cy="6053040"/>
          </a:xfrm>
          <a:prstGeom prst="rect">
            <a:avLst/>
          </a:prstGeom>
          <a:solidFill>
            <a:schemeClr val="bg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2" name="CustomShape 18"/>
          <p:cNvSpPr/>
          <p:nvPr/>
        </p:nvSpPr>
        <p:spPr>
          <a:xfrm rot="15922200">
            <a:off x="4203360" y="1826280"/>
            <a:ext cx="3298680" cy="44028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113" name="CustomShape 19"/>
          <p:cNvSpPr/>
          <p:nvPr/>
        </p:nvSpPr>
        <p:spPr>
          <a:xfrm rot="16200000">
            <a:off x="3295080" y="2802240"/>
            <a:ext cx="6053040" cy="1253880"/>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4" name="CustomShape 20"/>
          <p:cNvSpPr/>
          <p:nvPr/>
        </p:nvSpPr>
        <p:spPr>
          <a:xfrm>
            <a:off x="0" y="1440"/>
            <a:ext cx="12191400" cy="685584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15" name="CustomShape 21"/>
          <p:cNvSpPr/>
          <p:nvPr/>
        </p:nvSpPr>
        <p:spPr>
          <a:xfrm>
            <a:off x="10437840" y="0"/>
            <a:ext cx="685080" cy="114228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16" name="PlaceHolder 2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117" name="PlaceHolder 23"/>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 name="CustomShape 1"/>
          <p:cNvSpPr/>
          <p:nvPr/>
        </p:nvSpPr>
        <p:spPr>
          <a:xfrm>
            <a:off x="0" y="0"/>
            <a:ext cx="12191400" cy="685728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00" name="CustomShape 2"/>
          <p:cNvSpPr/>
          <p:nvPr/>
        </p:nvSpPr>
        <p:spPr>
          <a:xfrm>
            <a:off x="0" y="2666880"/>
            <a:ext cx="4190400" cy="4190400"/>
          </a:xfrm>
          <a:prstGeom prst="ellipse">
            <a:avLst/>
          </a:prstGeom>
          <a:gradFill>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01" name="CustomShape 3"/>
          <p:cNvSpPr/>
          <p:nvPr/>
        </p:nvSpPr>
        <p:spPr>
          <a:xfrm>
            <a:off x="0" y="2895480"/>
            <a:ext cx="2361600" cy="2361600"/>
          </a:xfrm>
          <a:prstGeom prst="ellipse">
            <a:avLst/>
          </a:prstGeom>
          <a:gradFill>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02" name="CustomShape 4"/>
          <p:cNvSpPr/>
          <p:nvPr/>
        </p:nvSpPr>
        <p:spPr>
          <a:xfrm>
            <a:off x="8609040" y="5867280"/>
            <a:ext cx="990000" cy="990000"/>
          </a:xfrm>
          <a:prstGeom prst="ellipse">
            <a:avLst/>
          </a:prstGeom>
          <a:gradFill>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03" name="CustomShape 5"/>
          <p:cNvSpPr/>
          <p:nvPr/>
        </p:nvSpPr>
        <p:spPr>
          <a:xfrm>
            <a:off x="8609040" y="1676520"/>
            <a:ext cx="2818800" cy="2818800"/>
          </a:xfrm>
          <a:prstGeom prst="ellipse">
            <a:avLst/>
          </a:prstGeom>
          <a:gradFill>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04" name="CustomShape 6"/>
          <p:cNvSpPr/>
          <p:nvPr/>
        </p:nvSpPr>
        <p:spPr>
          <a:xfrm>
            <a:off x="7999560" y="8640"/>
            <a:ext cx="1599480" cy="1599480"/>
          </a:xfrm>
          <a:prstGeom prst="ellipse">
            <a:avLst/>
          </a:prstGeom>
          <a:gradFill>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05" name="CustomShape 7"/>
          <p:cNvSpPr/>
          <p:nvPr/>
        </p:nvSpPr>
        <p:spPr>
          <a:xfrm rot="21010200">
            <a:off x="8490960" y="1797120"/>
            <a:ext cx="3298680" cy="44028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206" name="CustomShape 8"/>
          <p:cNvSpPr/>
          <p:nvPr/>
        </p:nvSpPr>
        <p:spPr>
          <a:xfrm>
            <a:off x="459360" y="1866240"/>
            <a:ext cx="11277000" cy="453312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7" name="CustomShape 9"/>
          <p:cNvSpPr/>
          <p:nvPr/>
        </p:nvSpPr>
        <p:spPr>
          <a:xfrm>
            <a:off x="0" y="1440"/>
            <a:ext cx="12191400" cy="685584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8" name="CustomShape 10" hidden="1"/>
          <p:cNvSpPr/>
          <p:nvPr/>
        </p:nvSpPr>
        <p:spPr>
          <a:xfrm>
            <a:off x="10437840" y="0"/>
            <a:ext cx="685080" cy="114228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09" name="CustomShape 11"/>
          <p:cNvSpPr/>
          <p:nvPr/>
        </p:nvSpPr>
        <p:spPr>
          <a:xfrm>
            <a:off x="10437840" y="0"/>
            <a:ext cx="685080" cy="114228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10" name="PlaceHolder 12"/>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211" name="PlaceHolder 13"/>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777323" y="880920"/>
            <a:ext cx="9929880" cy="206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4200" b="1" spc="-1" dirty="0">
                <a:solidFill>
                  <a:srgbClr val="E6E0EC"/>
                </a:solidFill>
                <a:uFill>
                  <a:solidFill>
                    <a:srgbClr val="FFFFFF"/>
                  </a:solidFill>
                </a:uFill>
                <a:latin typeface="Arial"/>
              </a:rPr>
              <a:t>Deep Learning for Content Based Retrieval</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p:txBody>
      </p:sp>
      <p:sp>
        <p:nvSpPr>
          <p:cNvPr id="252" name="CustomShape 2"/>
          <p:cNvSpPr/>
          <p:nvPr/>
        </p:nvSpPr>
        <p:spPr>
          <a:xfrm>
            <a:off x="3659455" y="3165720"/>
            <a:ext cx="4937040" cy="105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000" b="0" strike="noStrike" cap="all" spc="-1" dirty="0">
                <a:solidFill>
                  <a:srgbClr val="F2F2F2"/>
                </a:solidFill>
                <a:uFill>
                  <a:solidFill>
                    <a:srgbClr val="FFFFFF"/>
                  </a:solidFill>
                </a:uFill>
                <a:latin typeface="Century Gothic"/>
                <a:ea typeface="DejaVu Sans"/>
              </a:rPr>
              <a:t>army Institute of Technology, pune</a:t>
            </a:r>
            <a:endParaRPr lang="en-IN" sz="1800" b="0" strike="noStrike" spc="-1" dirty="0">
              <a:solidFill>
                <a:srgbClr val="000000"/>
              </a:solidFill>
              <a:uFill>
                <a:solidFill>
                  <a:srgbClr val="FFFFFF"/>
                </a:solidFill>
              </a:uFill>
              <a:latin typeface="Arial"/>
            </a:endParaRPr>
          </a:p>
        </p:txBody>
      </p:sp>
      <p:sp>
        <p:nvSpPr>
          <p:cNvPr id="253" name="CustomShape 3"/>
          <p:cNvSpPr/>
          <p:nvPr/>
        </p:nvSpPr>
        <p:spPr>
          <a:xfrm>
            <a:off x="436098" y="5092506"/>
            <a:ext cx="2742480" cy="1252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pc="-1" dirty="0">
                <a:solidFill>
                  <a:srgbClr val="F2F2F2"/>
                </a:solidFill>
                <a:uFill>
                  <a:solidFill>
                    <a:srgbClr val="FFFFFF"/>
                  </a:solidFill>
                </a:uFill>
                <a:latin typeface="Century Gothic"/>
              </a:rPr>
              <a:t>Under Guidance of</a:t>
            </a:r>
          </a:p>
          <a:p>
            <a:pPr algn="ctr">
              <a:lnSpc>
                <a:spcPct val="100000"/>
              </a:lnSpc>
            </a:pPr>
            <a:endParaRPr lang="en-IN" spc="-1" dirty="0">
              <a:solidFill>
                <a:srgbClr val="F2F2F2"/>
              </a:solidFill>
              <a:uFill>
                <a:solidFill>
                  <a:srgbClr val="FFFFFF"/>
                </a:solidFill>
              </a:uFill>
              <a:latin typeface="Century Gothic"/>
            </a:endParaRPr>
          </a:p>
          <a:p>
            <a:pPr algn="ctr">
              <a:lnSpc>
                <a:spcPct val="100000"/>
              </a:lnSpc>
            </a:pPr>
            <a:r>
              <a:rPr lang="en-IN" spc="-1" dirty="0">
                <a:solidFill>
                  <a:srgbClr val="F2F2F2"/>
                </a:solidFill>
                <a:uFill>
                  <a:solidFill>
                    <a:srgbClr val="FFFFFF"/>
                  </a:solidFill>
                </a:uFill>
                <a:latin typeface="Century Gothic"/>
              </a:rPr>
              <a:t> </a:t>
            </a:r>
            <a:r>
              <a:rPr lang="en-IN" spc="-1" dirty="0" err="1">
                <a:solidFill>
                  <a:srgbClr val="F2F2F2"/>
                </a:solidFill>
                <a:uFill>
                  <a:solidFill>
                    <a:srgbClr val="FFFFFF"/>
                  </a:solidFill>
                </a:uFill>
                <a:latin typeface="Century Gothic"/>
              </a:rPr>
              <a:t>Prof.</a:t>
            </a:r>
            <a:r>
              <a:rPr lang="en-IN" spc="-1" dirty="0">
                <a:solidFill>
                  <a:srgbClr val="F2F2F2"/>
                </a:solidFill>
                <a:uFill>
                  <a:solidFill>
                    <a:srgbClr val="FFFFFF"/>
                  </a:solidFill>
                </a:uFill>
                <a:latin typeface="Century Gothic"/>
              </a:rPr>
              <a:t> (</a:t>
            </a:r>
            <a:r>
              <a:rPr lang="en-IN" spc="-1" dirty="0" err="1">
                <a:solidFill>
                  <a:srgbClr val="F2F2F2"/>
                </a:solidFill>
                <a:uFill>
                  <a:solidFill>
                    <a:srgbClr val="FFFFFF"/>
                  </a:solidFill>
                </a:uFill>
                <a:latin typeface="Century Gothic"/>
              </a:rPr>
              <a:t>Dr.</a:t>
            </a:r>
            <a:r>
              <a:rPr lang="en-IN" spc="-1" dirty="0">
                <a:solidFill>
                  <a:srgbClr val="F2F2F2"/>
                </a:solidFill>
                <a:uFill>
                  <a:solidFill>
                    <a:srgbClr val="FFFFFF"/>
                  </a:solidFill>
                </a:uFill>
                <a:latin typeface="Century Gothic"/>
              </a:rPr>
              <a:t>) S.R. Dhore</a:t>
            </a:r>
          </a:p>
        </p:txBody>
      </p:sp>
      <p:sp>
        <p:nvSpPr>
          <p:cNvPr id="254" name="CustomShape 4"/>
          <p:cNvSpPr/>
          <p:nvPr/>
        </p:nvSpPr>
        <p:spPr>
          <a:xfrm>
            <a:off x="9038132" y="4586067"/>
            <a:ext cx="2573297" cy="163215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2000" b="0" strike="noStrike" spc="-1" dirty="0">
                <a:solidFill>
                  <a:srgbClr val="E6E0EC"/>
                </a:solidFill>
                <a:uFill>
                  <a:solidFill>
                    <a:srgbClr val="FFFFFF"/>
                  </a:solidFill>
                </a:uFill>
                <a:latin typeface="Arial"/>
                <a:ea typeface="DejaVu Sans"/>
              </a:rPr>
              <a:t>Mandeep Singh</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E6E0EC"/>
                </a:solidFill>
                <a:uFill>
                  <a:solidFill>
                    <a:srgbClr val="FFFFFF"/>
                  </a:solidFill>
                </a:uFill>
                <a:latin typeface="Arial"/>
                <a:ea typeface="DejaVu Sans"/>
              </a:rPr>
              <a:t>Pawan Kumar</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E6E0EC"/>
                </a:solidFill>
                <a:uFill>
                  <a:solidFill>
                    <a:srgbClr val="FFFFFF"/>
                  </a:solidFill>
                </a:uFill>
                <a:latin typeface="Arial"/>
                <a:ea typeface="DejaVu Sans"/>
              </a:rPr>
              <a:t>Sachin Choudhary</a:t>
            </a:r>
            <a:endParaRPr lang="en-IN" sz="1800" b="0" strike="noStrike" spc="-1" dirty="0">
              <a:solidFill>
                <a:srgbClr val="000000"/>
              </a:solidFill>
              <a:uFill>
                <a:solidFill>
                  <a:srgbClr val="FFFFFF"/>
                </a:solidFill>
              </a:uFill>
              <a:latin typeface="Arial"/>
            </a:endParaRPr>
          </a:p>
        </p:txBody>
      </p:sp>
      <p:sp>
        <p:nvSpPr>
          <p:cNvPr id="6" name="CustomShape 3"/>
          <p:cNvSpPr/>
          <p:nvPr/>
        </p:nvSpPr>
        <p:spPr>
          <a:xfrm>
            <a:off x="7819292" y="4910852"/>
            <a:ext cx="2742480" cy="4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dirty="0">
                <a:solidFill>
                  <a:srgbClr val="F2F2F2"/>
                </a:solidFill>
                <a:uFill>
                  <a:solidFill>
                    <a:srgbClr val="FFFFFF"/>
                  </a:solidFill>
                </a:uFill>
                <a:latin typeface="Century Gothic"/>
                <a:ea typeface="DejaVu Sans"/>
              </a:rPr>
              <a:t> by</a:t>
            </a:r>
            <a:endParaRPr lang="en-IN" sz="1800" b="0" strike="noStrike" spc="-1" dirty="0">
              <a:solidFill>
                <a:srgbClr val="000000"/>
              </a:solidFill>
              <a:uFill>
                <a:solidFill>
                  <a:srgbClr val="FFFFFF"/>
                </a:solidFill>
              </a:uFill>
              <a:latin typeface="Arial"/>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1782720" y="474480"/>
            <a:ext cx="80755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1" normalizeH="0" baseline="0" noProof="0" dirty="0">
                <a:ln>
                  <a:noFill/>
                </a:ln>
                <a:solidFill>
                  <a:srgbClr val="FFFFFF"/>
                </a:solidFill>
                <a:effectLst/>
                <a:uLnTx/>
                <a:uFill>
                  <a:solidFill>
                    <a:srgbClr val="FFFFFF"/>
                  </a:solidFill>
                </a:uFill>
                <a:latin typeface="Century Gothic"/>
                <a:ea typeface="DejaVu Sans"/>
              </a:rPr>
              <a:t>Feature Selection: TF - IDF</a:t>
            </a:r>
            <a:endParaRPr kumimoji="0" lang="en-IN" sz="3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322" name="CustomShape 2"/>
          <p:cNvSpPr/>
          <p:nvPr/>
        </p:nvSpPr>
        <p:spPr>
          <a:xfrm>
            <a:off x="628560" y="1280160"/>
            <a:ext cx="11022840" cy="106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3200" b="0" i="0" u="none" strike="noStrike" kern="1200" cap="none" spc="-1" normalizeH="0" baseline="0" noProof="0" dirty="0">
              <a:ln>
                <a:noFill/>
              </a:ln>
              <a:solidFill>
                <a:srgbClr val="000000"/>
              </a:solidFill>
              <a:effectLst/>
              <a:uLnTx/>
              <a:uFill>
                <a:solidFill>
                  <a:srgbClr val="FFFFFF"/>
                </a:solidFill>
              </a:uFill>
              <a:latin typeface="Century Gothic" panose="020B0502020202020204" pitchFamily="34" charset="0"/>
            </a:endParaRPr>
          </a:p>
          <a:p>
            <a:pPr marL="720" marR="0" lvl="0" indent="0" algn="l" defTabSz="914400" rtl="0" eaLnBrk="1" fontAlgn="auto" latinLnBrk="0" hangingPunct="1">
              <a:lnSpc>
                <a:spcPct val="100000"/>
              </a:lnSpc>
              <a:spcBef>
                <a:spcPts val="0"/>
              </a:spcBef>
              <a:spcAft>
                <a:spcPts val="0"/>
              </a:spcAft>
              <a:buClr>
                <a:srgbClr val="B31166"/>
              </a:buClr>
              <a:buSzPct val="80000"/>
              <a:buFontTx/>
              <a:buNone/>
              <a:tabLst/>
              <a:defRPr/>
            </a:pPr>
            <a:r>
              <a:rPr kumimoji="0" lang="en-IN" sz="3200" b="0" i="0" u="none" strike="noStrike" kern="1200" cap="none" spc="-1" normalizeH="0" baseline="0" noProof="0" dirty="0">
                <a:ln>
                  <a:noFill/>
                </a:ln>
                <a:solidFill>
                  <a:srgbClr val="FFFFFF"/>
                </a:solidFill>
                <a:effectLst/>
                <a:uLnTx/>
                <a:uFill>
                  <a:solidFill>
                    <a:srgbClr val="FFFFFF"/>
                  </a:solidFill>
                </a:uFill>
                <a:latin typeface="Century Gothic" panose="020B0502020202020204" pitchFamily="34" charset="0"/>
                <a:ea typeface="DejaVu Sans"/>
              </a:rPr>
              <a:t>    Term Frequency – Inverse Document Frequency</a:t>
            </a:r>
            <a:endParaRPr kumimoji="0" lang="en-IN" sz="3200" b="0" i="0" u="none" strike="noStrike" kern="1200" cap="none" spc="-1" normalizeH="0" baseline="0" noProof="0" dirty="0">
              <a:ln>
                <a:noFill/>
              </a:ln>
              <a:solidFill>
                <a:srgbClr val="000000"/>
              </a:solidFill>
              <a:effectLst/>
              <a:uLnTx/>
              <a:uFill>
                <a:solidFill>
                  <a:srgbClr val="FFFFFF"/>
                </a:solidFill>
              </a:u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3200" b="0" i="0" u="none" strike="noStrike" kern="1200" cap="none" spc="-1" normalizeH="0" baseline="0" noProof="0" dirty="0">
              <a:ln>
                <a:noFill/>
              </a:ln>
              <a:solidFill>
                <a:srgbClr val="000000"/>
              </a:solidFill>
              <a:effectLst/>
              <a:uLnTx/>
              <a:uFill>
                <a:solidFill>
                  <a:srgbClr val="FFFFFF"/>
                </a:solidFill>
              </a:uFill>
              <a:latin typeface="Century Gothic" panose="020B0502020202020204" pitchFamily="34" charset="0"/>
            </a:endParaRPr>
          </a:p>
        </p:txBody>
      </p:sp>
      <p:pic>
        <p:nvPicPr>
          <p:cNvPr id="3" name="Picture 2">
            <a:extLst>
              <a:ext uri="{FF2B5EF4-FFF2-40B4-BE49-F238E27FC236}">
                <a16:creationId xmlns:a16="http://schemas.microsoft.com/office/drawing/2014/main" id="{21C0FF23-5F64-499C-A7C3-5EE9F8D60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967" y="2774413"/>
            <a:ext cx="7244862" cy="3246559"/>
          </a:xfrm>
          <a:prstGeom prst="rect">
            <a:avLst/>
          </a:prstGeom>
        </p:spPr>
      </p:pic>
      <p:sp>
        <p:nvSpPr>
          <p:cNvPr id="7" name="TextBox 6">
            <a:extLst>
              <a:ext uri="{FF2B5EF4-FFF2-40B4-BE49-F238E27FC236}">
                <a16:creationId xmlns:a16="http://schemas.microsoft.com/office/drawing/2014/main" id="{8178A149-890A-427D-8A6F-0BC68CB4B8BD}"/>
              </a:ext>
            </a:extLst>
          </p:cNvPr>
          <p:cNvSpPr txBox="1"/>
          <p:nvPr/>
        </p:nvSpPr>
        <p:spPr>
          <a:xfrm>
            <a:off x="-1244990" y="2349000"/>
            <a:ext cx="7047913" cy="646331"/>
          </a:xfrm>
          <a:prstGeom prst="rect">
            <a:avLst/>
          </a:prstGeom>
          <a:noFill/>
        </p:spPr>
        <p:txBody>
          <a:bodyPr wrap="square" rtlCol="0">
            <a:spAutoFit/>
          </a:bodyPr>
          <a:lstStyle/>
          <a:p>
            <a:pPr algn="ctr"/>
            <a:r>
              <a:rPr lang="en-IN" sz="3600" b="1" dirty="0">
                <a:solidFill>
                  <a:schemeClr val="accent4">
                    <a:lumMod val="50000"/>
                  </a:schemeClr>
                </a:solidFill>
                <a:latin typeface="Century Gothic" panose="020B0502020202020204" pitchFamily="34" charset="0"/>
              </a:rPr>
              <a:t> TF-IDF Formula</a:t>
            </a:r>
          </a:p>
        </p:txBody>
      </p:sp>
    </p:spTree>
    <p:extLst>
      <p:ext uri="{BB962C8B-B14F-4D97-AF65-F5344CB8AC3E}">
        <p14:creationId xmlns:p14="http://schemas.microsoft.com/office/powerpoint/2010/main" val="2301153256"/>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1867126" y="952782"/>
            <a:ext cx="80755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spc="-1" dirty="0">
                <a:solidFill>
                  <a:srgbClr val="FFFFFF"/>
                </a:solidFill>
                <a:uFill>
                  <a:solidFill>
                    <a:srgbClr val="FFFFFF"/>
                  </a:solidFill>
                </a:uFill>
                <a:latin typeface="Century Gothic"/>
              </a:rPr>
              <a:t>No. of headlines for each category</a:t>
            </a:r>
            <a:endParaRPr lang="en-IN" sz="3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2377440"/>
            <a:ext cx="8876713" cy="4480560"/>
          </a:xfrm>
          <a:prstGeom prst="rect">
            <a:avLst/>
          </a:prstGeom>
        </p:spPr>
      </p:pic>
    </p:spTree>
    <p:extLst>
      <p:ext uri="{BB962C8B-B14F-4D97-AF65-F5344CB8AC3E}">
        <p14:creationId xmlns:p14="http://schemas.microsoft.com/office/powerpoint/2010/main" val="131806157"/>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1853059" y="882443"/>
            <a:ext cx="80755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spc="-1" dirty="0">
                <a:solidFill>
                  <a:srgbClr val="FFFFFF"/>
                </a:solidFill>
                <a:uFill>
                  <a:solidFill>
                    <a:srgbClr val="FFFFFF"/>
                  </a:solidFill>
                </a:uFill>
                <a:latin typeface="Century Gothic"/>
              </a:rPr>
              <a:t>Top 10 keywords for each category</a:t>
            </a:r>
            <a:endParaRPr lang="en-IN" sz="36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46" y="2771335"/>
            <a:ext cx="10930597" cy="3896751"/>
          </a:xfrm>
          <a:prstGeom prst="rect">
            <a:avLst/>
          </a:prstGeom>
        </p:spPr>
      </p:pic>
    </p:spTree>
    <p:extLst>
      <p:ext uri="{BB962C8B-B14F-4D97-AF65-F5344CB8AC3E}">
        <p14:creationId xmlns:p14="http://schemas.microsoft.com/office/powerpoint/2010/main" val="2848715712"/>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782720" y="815760"/>
            <a:ext cx="8075520" cy="9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1" normalizeH="0" baseline="0" noProof="0" dirty="0">
                <a:ln>
                  <a:noFill/>
                </a:ln>
                <a:solidFill>
                  <a:srgbClr val="FFFFFF"/>
                </a:solidFill>
                <a:effectLst/>
                <a:uLnTx/>
                <a:uFill>
                  <a:solidFill>
                    <a:srgbClr val="FFFFFF"/>
                  </a:solidFill>
                </a:uFill>
                <a:latin typeface="Century Gothic"/>
                <a:ea typeface="DejaVu Sans"/>
              </a:rPr>
              <a:t>Text Classification</a:t>
            </a:r>
            <a:endParaRPr kumimoji="0" lang="en-IN" sz="3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272" name="CustomShape 2"/>
          <p:cNvSpPr/>
          <p:nvPr/>
        </p:nvSpPr>
        <p:spPr>
          <a:xfrm>
            <a:off x="5605560" y="5926680"/>
            <a:ext cx="5724360" cy="912240"/>
          </a:xfrm>
          <a:prstGeom prst="rect">
            <a:avLst/>
          </a:prstGeom>
          <a:noFill/>
          <a:ln>
            <a:noFill/>
          </a:ln>
        </p:spPr>
        <p:style>
          <a:lnRef idx="0">
            <a:scrgbClr r="0" g="0" b="0"/>
          </a:lnRef>
          <a:fillRef idx="0">
            <a:scrgbClr r="0" g="0" b="0"/>
          </a:fillRef>
          <a:effectRef idx="0">
            <a:scrgbClr r="0" g="0" b="0"/>
          </a:effectRef>
          <a:fontRef idx="minor"/>
        </p:style>
      </p:sp>
      <p:sp>
        <p:nvSpPr>
          <p:cNvPr id="5" name="CustomShape 3">
            <a:extLst>
              <a:ext uri="{FF2B5EF4-FFF2-40B4-BE49-F238E27FC236}">
                <a16:creationId xmlns:a16="http://schemas.microsoft.com/office/drawing/2014/main" id="{66AB2138-42C1-4179-B95E-44370B3C9801}"/>
              </a:ext>
            </a:extLst>
          </p:cNvPr>
          <p:cNvSpPr/>
          <p:nvPr/>
        </p:nvSpPr>
        <p:spPr>
          <a:xfrm>
            <a:off x="1311258" y="3601329"/>
            <a:ext cx="9809640" cy="34037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5640">
              <a:lnSpc>
                <a:spcPct val="100000"/>
              </a:lnSpc>
              <a:buClr>
                <a:srgbClr val="000000"/>
              </a:buClr>
              <a:buFont typeface="Wingdings" charset="2"/>
              <a:buChar char=""/>
            </a:pPr>
            <a:r>
              <a:rPr lang="en-IN" sz="3600" b="0" strike="noStrike" spc="-1" dirty="0">
                <a:solidFill>
                  <a:srgbClr val="000000"/>
                </a:solidFill>
                <a:uFill>
                  <a:solidFill>
                    <a:srgbClr val="FFFFFF"/>
                  </a:solidFill>
                </a:uFill>
                <a:latin typeface="Century Gothic" panose="020B0502020202020204" pitchFamily="34" charset="0"/>
              </a:rPr>
              <a:t>Deep Learning Model</a:t>
            </a:r>
          </a:p>
          <a:p>
            <a:pPr indent="-215640">
              <a:lnSpc>
                <a:spcPct val="100000"/>
              </a:lnSpc>
              <a:buClr>
                <a:srgbClr val="000000"/>
              </a:buClr>
              <a:buFont typeface="Wingdings" charset="2"/>
              <a:buChar char=""/>
            </a:pPr>
            <a:r>
              <a:rPr lang="en-IN" sz="3600" spc="-1" dirty="0">
                <a:solidFill>
                  <a:srgbClr val="000000"/>
                </a:solidFill>
                <a:uFill>
                  <a:solidFill>
                    <a:srgbClr val="FFFFFF"/>
                  </a:solidFill>
                </a:uFill>
                <a:latin typeface="Century Gothic" panose="020B0502020202020204" pitchFamily="34" charset="0"/>
              </a:rPr>
              <a:t>Naïve Bayes Classifier</a:t>
            </a:r>
          </a:p>
          <a:p>
            <a:pPr indent="-215640">
              <a:lnSpc>
                <a:spcPct val="100000"/>
              </a:lnSpc>
              <a:buClr>
                <a:srgbClr val="000000"/>
              </a:buClr>
              <a:buFont typeface="Wingdings" charset="2"/>
              <a:buChar char=""/>
            </a:pPr>
            <a:r>
              <a:rPr lang="en-IN" sz="3600" spc="-1" dirty="0">
                <a:solidFill>
                  <a:srgbClr val="000000"/>
                </a:solidFill>
                <a:uFill>
                  <a:solidFill>
                    <a:srgbClr val="FFFFFF"/>
                  </a:solidFill>
                </a:uFill>
                <a:latin typeface="Century Gothic" panose="020B0502020202020204" pitchFamily="34" charset="0"/>
              </a:rPr>
              <a:t>Support Vector Machine</a:t>
            </a:r>
            <a:endParaRPr lang="en-IN" sz="3600" b="0" strike="noStrike" spc="-1" dirty="0">
              <a:solidFill>
                <a:srgbClr val="000000"/>
              </a:solidFill>
              <a:uFill>
                <a:solidFill>
                  <a:srgbClr val="FFFFFF"/>
                </a:solidFill>
              </a:uFill>
              <a:latin typeface="Century Gothic" panose="020B0502020202020204" pitchFamily="34" charset="0"/>
            </a:endParaRPr>
          </a:p>
          <a:p>
            <a:pPr>
              <a:lnSpc>
                <a:spcPct val="100000"/>
              </a:lnSpc>
              <a:buClr>
                <a:srgbClr val="000000"/>
              </a:buClr>
            </a:pPr>
            <a:endParaRPr lang="en-IN" sz="3600" b="0" strike="noStrike" spc="-1" dirty="0">
              <a:solidFill>
                <a:srgbClr val="000000"/>
              </a:solidFill>
              <a:uFill>
                <a:solidFill>
                  <a:srgbClr val="FFFFFF"/>
                </a:solidFill>
              </a:uFill>
              <a:latin typeface="Century Gothic" panose="020B0502020202020204" pitchFamily="34" charset="0"/>
            </a:endParaRPr>
          </a:p>
          <a:p>
            <a:pPr>
              <a:lnSpc>
                <a:spcPct val="100000"/>
              </a:lnSpc>
            </a:pPr>
            <a:endParaRPr lang="en-IN" sz="3600" b="0" strike="noStrike" spc="-1" dirty="0">
              <a:solidFill>
                <a:srgbClr val="000000"/>
              </a:solidFill>
              <a:uFill>
                <a:solidFill>
                  <a:srgbClr val="FFFFFF"/>
                </a:solidFill>
              </a:uFill>
              <a:latin typeface="Century Gothic" panose="020B0502020202020204" pitchFamily="34" charset="0"/>
            </a:endParaRPr>
          </a:p>
        </p:txBody>
      </p:sp>
    </p:spTree>
    <p:extLst>
      <p:ext uri="{BB962C8B-B14F-4D97-AF65-F5344CB8AC3E}">
        <p14:creationId xmlns:p14="http://schemas.microsoft.com/office/powerpoint/2010/main" val="3811306195"/>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1655279" y="717479"/>
            <a:ext cx="8163969" cy="13223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0" strike="noStrike" spc="-1" dirty="0">
                <a:solidFill>
                  <a:srgbClr val="FFFFFF"/>
                </a:solidFill>
                <a:uFill>
                  <a:solidFill>
                    <a:srgbClr val="FFFFFF"/>
                  </a:solidFill>
                </a:uFill>
                <a:latin typeface="Century Gothic"/>
                <a:ea typeface="DejaVu Sans"/>
              </a:rPr>
              <a:t>Deep Learning Model</a:t>
            </a:r>
            <a:endParaRPr lang="en-IN" sz="3600" b="0" strike="noStrike" spc="-1" dirty="0">
              <a:solidFill>
                <a:srgbClr val="000000"/>
              </a:solidFill>
              <a:uFill>
                <a:solidFill>
                  <a:srgbClr val="FFFFFF"/>
                </a:solidFill>
              </a:uFill>
              <a:latin typeface="Arial"/>
            </a:endParaRPr>
          </a:p>
        </p:txBody>
      </p:sp>
      <p:pic>
        <p:nvPicPr>
          <p:cNvPr id="7" name="Picture 6">
            <a:extLst>
              <a:ext uri="{FF2B5EF4-FFF2-40B4-BE49-F238E27FC236}">
                <a16:creationId xmlns:a16="http://schemas.microsoft.com/office/drawing/2014/main" id="{E961BE75-5B03-432E-9C2F-B0167A1C8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252" y="2522513"/>
            <a:ext cx="8296275" cy="4201844"/>
          </a:xfrm>
          <a:prstGeom prst="rect">
            <a:avLst/>
          </a:prstGeom>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782720" y="815760"/>
            <a:ext cx="8075520" cy="9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1" normalizeH="0" baseline="0" noProof="0" dirty="0">
                <a:ln>
                  <a:noFill/>
                </a:ln>
                <a:solidFill>
                  <a:srgbClr val="FFFFFF"/>
                </a:solidFill>
                <a:effectLst/>
                <a:uLnTx/>
                <a:uFill>
                  <a:solidFill>
                    <a:srgbClr val="FFFFFF"/>
                  </a:solidFill>
                </a:uFill>
                <a:latin typeface="Century Gothic"/>
                <a:ea typeface="DejaVu Sans"/>
              </a:rPr>
              <a:t>Naïve Bayes</a:t>
            </a:r>
            <a:endParaRPr kumimoji="0" lang="en-IN"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272" name="CustomShape 2"/>
          <p:cNvSpPr/>
          <p:nvPr/>
        </p:nvSpPr>
        <p:spPr>
          <a:xfrm>
            <a:off x="5605560" y="5926680"/>
            <a:ext cx="5724360" cy="91224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80B8F951-D25E-4696-92D8-71081CAFA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522" y="2349306"/>
            <a:ext cx="6893169" cy="3910818"/>
          </a:xfrm>
          <a:prstGeom prst="rect">
            <a:avLst/>
          </a:prstGeom>
        </p:spPr>
      </p:pic>
      <p:sp>
        <p:nvSpPr>
          <p:cNvPr id="5" name="TextBox 4">
            <a:extLst>
              <a:ext uri="{FF2B5EF4-FFF2-40B4-BE49-F238E27FC236}">
                <a16:creationId xmlns:a16="http://schemas.microsoft.com/office/drawing/2014/main" id="{7FA2E7B7-FE57-43BF-A698-1A20C3E3B584}"/>
              </a:ext>
            </a:extLst>
          </p:cNvPr>
          <p:cNvSpPr txBox="1"/>
          <p:nvPr/>
        </p:nvSpPr>
        <p:spPr>
          <a:xfrm>
            <a:off x="2447778" y="6260124"/>
            <a:ext cx="7047913" cy="369332"/>
          </a:xfrm>
          <a:prstGeom prst="rect">
            <a:avLst/>
          </a:prstGeom>
          <a:noFill/>
        </p:spPr>
        <p:txBody>
          <a:bodyPr wrap="square" rtlCol="0">
            <a:spAutoFit/>
          </a:bodyPr>
          <a:lstStyle/>
          <a:p>
            <a:r>
              <a:rPr lang="en-IN" b="1" dirty="0">
                <a:latin typeface="Century Gothic" panose="020B0502020202020204" pitchFamily="34" charset="0"/>
              </a:rPr>
              <a:t>Fig. Probability of keywords belongs to Technology domain</a:t>
            </a:r>
          </a:p>
        </p:txBody>
      </p:sp>
    </p:spTree>
    <p:extLst>
      <p:ext uri="{BB962C8B-B14F-4D97-AF65-F5344CB8AC3E}">
        <p14:creationId xmlns:p14="http://schemas.microsoft.com/office/powerpoint/2010/main" val="1548941427"/>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782720" y="815760"/>
            <a:ext cx="8075520" cy="9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dirty="0">
                <a:solidFill>
                  <a:srgbClr val="FFFFFF"/>
                </a:solidFill>
                <a:uFill>
                  <a:solidFill>
                    <a:srgbClr val="FFFFFF"/>
                  </a:solidFill>
                </a:uFill>
                <a:latin typeface="Century Gothic"/>
                <a:ea typeface="DejaVu Sans"/>
              </a:rPr>
              <a:t>Naïve Bayes</a:t>
            </a:r>
            <a:endParaRPr lang="en-IN" sz="18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0" y="2897945"/>
            <a:ext cx="5809957" cy="3446583"/>
          </a:xfrm>
          <a:prstGeom prst="rect">
            <a:avLst/>
          </a:prstGeom>
        </p:spPr>
      </p:pic>
    </p:spTree>
    <p:extLst>
      <p:ext uri="{BB962C8B-B14F-4D97-AF65-F5344CB8AC3E}">
        <p14:creationId xmlns:p14="http://schemas.microsoft.com/office/powerpoint/2010/main" val="3282367710"/>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782720" y="815760"/>
            <a:ext cx="8075520" cy="9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400" b="0" i="0" u="none" strike="noStrike" kern="1200" cap="none" spc="-1" normalizeH="0" baseline="0" noProof="0" dirty="0">
                <a:ln>
                  <a:noFill/>
                </a:ln>
                <a:solidFill>
                  <a:srgbClr val="FFFFFF"/>
                </a:solidFill>
                <a:effectLst/>
                <a:uLnTx/>
                <a:uFill>
                  <a:solidFill>
                    <a:srgbClr val="FFFFFF"/>
                  </a:solidFill>
                </a:uFill>
                <a:latin typeface="Century Gothic"/>
                <a:ea typeface="DejaVu Sans"/>
              </a:rPr>
              <a:t>Naïve Bayes</a:t>
            </a:r>
            <a:endParaRPr kumimoji="0" lang="en-IN"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272" name="CustomShape 2"/>
          <p:cNvSpPr/>
          <p:nvPr/>
        </p:nvSpPr>
        <p:spPr>
          <a:xfrm>
            <a:off x="5605560" y="5926680"/>
            <a:ext cx="5724360" cy="91224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3905507C-2B53-4932-9D66-14DF6127E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41" y="2264898"/>
            <a:ext cx="7258928" cy="4023360"/>
          </a:xfrm>
          <a:prstGeom prst="rect">
            <a:avLst/>
          </a:prstGeom>
        </p:spPr>
      </p:pic>
      <p:sp>
        <p:nvSpPr>
          <p:cNvPr id="5" name="TextBox 4">
            <a:extLst>
              <a:ext uri="{FF2B5EF4-FFF2-40B4-BE49-F238E27FC236}">
                <a16:creationId xmlns:a16="http://schemas.microsoft.com/office/drawing/2014/main" id="{48E0DBF9-C0C6-4CD0-96D3-BC2535A3E559}"/>
              </a:ext>
            </a:extLst>
          </p:cNvPr>
          <p:cNvSpPr txBox="1"/>
          <p:nvPr/>
        </p:nvSpPr>
        <p:spPr>
          <a:xfrm>
            <a:off x="1782720" y="6274191"/>
            <a:ext cx="8936862" cy="369332"/>
          </a:xfrm>
          <a:prstGeom prst="rect">
            <a:avLst/>
          </a:prstGeom>
          <a:noFill/>
        </p:spPr>
        <p:txBody>
          <a:bodyPr wrap="square" rtlCol="0">
            <a:spAutoFit/>
          </a:bodyPr>
          <a:lstStyle/>
          <a:p>
            <a:r>
              <a:rPr lang="en-IN" b="1" dirty="0">
                <a:latin typeface="Century Gothic" panose="020B0502020202020204" pitchFamily="34" charset="0"/>
              </a:rPr>
              <a:t>Fig. The position of each word is ignored &amp; make use of frequency of words</a:t>
            </a:r>
          </a:p>
        </p:txBody>
      </p:sp>
    </p:spTree>
    <p:extLst>
      <p:ext uri="{BB962C8B-B14F-4D97-AF65-F5344CB8AC3E}">
        <p14:creationId xmlns:p14="http://schemas.microsoft.com/office/powerpoint/2010/main" val="2331115932"/>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782720" y="815760"/>
            <a:ext cx="8075520" cy="9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dirty="0">
                <a:solidFill>
                  <a:srgbClr val="FFFFFF"/>
                </a:solidFill>
                <a:uFill>
                  <a:solidFill>
                    <a:srgbClr val="FFFFFF"/>
                  </a:solidFill>
                </a:uFill>
                <a:latin typeface="Century Gothic"/>
                <a:ea typeface="DejaVu Sans"/>
              </a:rPr>
              <a:t>Support Vector Machine</a:t>
            </a:r>
            <a:endParaRPr lang="en-IN" sz="1800" b="0" strike="noStrike" spc="-1" dirty="0">
              <a:solidFill>
                <a:srgbClr val="000000"/>
              </a:solidFill>
              <a:uFill>
                <a:solidFill>
                  <a:srgbClr val="FFFFFF"/>
                </a:solidFill>
              </a:uFill>
              <a:latin typeface="Arial"/>
            </a:endParaRPr>
          </a:p>
        </p:txBody>
      </p:sp>
      <p:sp>
        <p:nvSpPr>
          <p:cNvPr id="272" name="CustomShape 2"/>
          <p:cNvSpPr/>
          <p:nvPr/>
        </p:nvSpPr>
        <p:spPr>
          <a:xfrm>
            <a:off x="5605560" y="5926680"/>
            <a:ext cx="5724360" cy="912240"/>
          </a:xfrm>
          <a:prstGeom prst="rect">
            <a:avLst/>
          </a:prstGeom>
          <a:noFill/>
          <a:ln>
            <a:noFill/>
          </a:ln>
        </p:spPr>
        <p:style>
          <a:lnRef idx="0">
            <a:scrgbClr r="0" g="0" b="0"/>
          </a:lnRef>
          <a:fillRef idx="0">
            <a:scrgbClr r="0" g="0" b="0"/>
          </a:fillRef>
          <a:effectRef idx="0">
            <a:scrgbClr r="0" g="0" b="0"/>
          </a:effectRef>
          <a:fontRef idx="minor"/>
        </p:style>
      </p:sp>
      <p:pic>
        <p:nvPicPr>
          <p:cNvPr id="6" name="picture"/>
          <p:cNvPicPr/>
          <p:nvPr/>
        </p:nvPicPr>
        <p:blipFill>
          <a:blip r:embed="rId2">
            <a:extLst>
              <a:ext uri="{28A0092B-C50C-407E-A947-70E740481C1C}">
                <a14:useLocalDpi xmlns:a14="http://schemas.microsoft.com/office/drawing/2010/main" val="0"/>
              </a:ext>
            </a:extLst>
          </a:blip>
          <a:stretch>
            <a:fillRect/>
          </a:stretch>
        </p:blipFill>
        <p:spPr>
          <a:xfrm>
            <a:off x="2672862" y="2966597"/>
            <a:ext cx="6217920" cy="3729625"/>
          </a:xfrm>
          <a:prstGeom prst="rect">
            <a:avLst/>
          </a:prstGeom>
        </p:spPr>
      </p:pic>
    </p:spTree>
    <p:extLst>
      <p:ext uri="{BB962C8B-B14F-4D97-AF65-F5344CB8AC3E}">
        <p14:creationId xmlns:p14="http://schemas.microsoft.com/office/powerpoint/2010/main" val="1767872133"/>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782720" y="815760"/>
            <a:ext cx="8075520" cy="92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0" strike="noStrike" spc="-1" dirty="0">
                <a:solidFill>
                  <a:srgbClr val="FFFFFF"/>
                </a:solidFill>
                <a:uFill>
                  <a:solidFill>
                    <a:srgbClr val="FFFFFF"/>
                  </a:solidFill>
                </a:uFill>
                <a:latin typeface="Century Gothic"/>
                <a:ea typeface="DejaVu Sans"/>
              </a:rPr>
              <a:t> Text Classification</a:t>
            </a:r>
            <a:endParaRPr lang="en-IN" sz="1800" b="0" strike="noStrike" spc="-1" dirty="0">
              <a:solidFill>
                <a:srgbClr val="000000"/>
              </a:solidFill>
              <a:uFill>
                <a:solidFill>
                  <a:srgbClr val="FFFFFF"/>
                </a:solidFill>
              </a:uFill>
              <a:latin typeface="Arial"/>
            </a:endParaRPr>
          </a:p>
        </p:txBody>
      </p:sp>
      <p:sp>
        <p:nvSpPr>
          <p:cNvPr id="272" name="CustomShape 2"/>
          <p:cNvSpPr/>
          <p:nvPr/>
        </p:nvSpPr>
        <p:spPr>
          <a:xfrm>
            <a:off x="5605560" y="5926680"/>
            <a:ext cx="5724360" cy="912240"/>
          </a:xfrm>
          <a:prstGeom prst="rect">
            <a:avLst/>
          </a:prstGeom>
          <a:noFill/>
          <a:ln>
            <a:noFill/>
          </a:ln>
        </p:spPr>
        <p:style>
          <a:lnRef idx="0">
            <a:scrgbClr r="0" g="0" b="0"/>
          </a:lnRef>
          <a:fillRef idx="0">
            <a:scrgbClr r="0" g="0" b="0"/>
          </a:fillRef>
          <a:effectRef idx="0">
            <a:scrgbClr r="0" g="0" b="0"/>
          </a:effectRef>
          <a:fontRef idx="minor"/>
        </p:style>
      </p:sp>
      <p:graphicFrame>
        <p:nvGraphicFramePr>
          <p:cNvPr id="273" name="Table 3"/>
          <p:cNvGraphicFramePr/>
          <p:nvPr>
            <p:extLst>
              <p:ext uri="{D42A27DB-BD31-4B8C-83A1-F6EECF244321}">
                <p14:modId xmlns:p14="http://schemas.microsoft.com/office/powerpoint/2010/main" val="2970812955"/>
              </p:ext>
            </p:extLst>
          </p:nvPr>
        </p:nvGraphicFramePr>
        <p:xfrm>
          <a:off x="1476720" y="2650031"/>
          <a:ext cx="8257680" cy="2326415"/>
        </p:xfrm>
        <a:graphic>
          <a:graphicData uri="http://schemas.openxmlformats.org/drawingml/2006/table">
            <a:tbl>
              <a:tblPr/>
              <a:tblGrid>
                <a:gridCol w="4234320">
                  <a:extLst>
                    <a:ext uri="{9D8B030D-6E8A-4147-A177-3AD203B41FA5}">
                      <a16:colId xmlns:a16="http://schemas.microsoft.com/office/drawing/2014/main" val="20000"/>
                    </a:ext>
                  </a:extLst>
                </a:gridCol>
                <a:gridCol w="4023360">
                  <a:extLst>
                    <a:ext uri="{9D8B030D-6E8A-4147-A177-3AD203B41FA5}">
                      <a16:colId xmlns:a16="http://schemas.microsoft.com/office/drawing/2014/main" val="20001"/>
                    </a:ext>
                  </a:extLst>
                </a:gridCol>
              </a:tblGrid>
              <a:tr h="573812">
                <a:tc>
                  <a:txBody>
                    <a:bodyPr/>
                    <a:lstStyle/>
                    <a:p>
                      <a:pPr algn="ctr">
                        <a:lnSpc>
                          <a:spcPct val="150000"/>
                        </a:lnSpc>
                      </a:pPr>
                      <a:r>
                        <a:rPr lang="en-IN" sz="1800" b="1" strike="noStrike" spc="-1">
                          <a:solidFill>
                            <a:srgbClr val="FFFFFF"/>
                          </a:solidFill>
                          <a:uFill>
                            <a:solidFill>
                              <a:srgbClr val="FFFFFF"/>
                            </a:solidFill>
                          </a:uFill>
                          <a:latin typeface="Times New Roman"/>
                          <a:ea typeface="Times New Roman"/>
                        </a:rPr>
                        <a:t>Algorithm</a:t>
                      </a:r>
                      <a:endParaRPr lang="en-IN"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50000"/>
                        </a:lnSpc>
                      </a:pPr>
                      <a:r>
                        <a:rPr lang="en-IN" sz="1800" b="1" strike="noStrike" spc="-1">
                          <a:solidFill>
                            <a:srgbClr val="FFFFFF"/>
                          </a:solidFill>
                          <a:uFill>
                            <a:solidFill>
                              <a:srgbClr val="FFFFFF"/>
                            </a:solidFill>
                          </a:uFill>
                          <a:latin typeface="Arial"/>
                          <a:ea typeface="DejaVu Sans"/>
                        </a:rPr>
                        <a:t>Accuracy in Model</a:t>
                      </a:r>
                      <a:endParaRPr lang="en-IN" sz="1800" b="0" strike="noStrike" spc="-1">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70560">
                <a:tc>
                  <a:txBody>
                    <a:bodyPr/>
                    <a:lstStyle/>
                    <a:p>
                      <a:pPr algn="ctr">
                        <a:lnSpc>
                          <a:spcPct val="100000"/>
                        </a:lnSpc>
                      </a:pPr>
                      <a:r>
                        <a:rPr lang="en-IN" sz="1800" b="1" strike="noStrike" spc="-1" dirty="0">
                          <a:solidFill>
                            <a:srgbClr val="FFFFFF"/>
                          </a:solidFill>
                          <a:uFill>
                            <a:solidFill>
                              <a:srgbClr val="FFFFFF"/>
                            </a:solidFill>
                          </a:uFill>
                          <a:latin typeface="Arial"/>
                          <a:ea typeface="DejaVu Sans"/>
                        </a:rPr>
                        <a:t>Naïve Bayes</a:t>
                      </a:r>
                      <a:endParaRPr lang="en-IN" sz="1800" b="0" strike="noStrike" spc="-1" dirty="0">
                        <a:solidFill>
                          <a:srgbClr val="000000"/>
                        </a:solidFill>
                        <a:uFill>
                          <a:solidFill>
                            <a:srgbClr val="FFFFFF"/>
                          </a:solidFill>
                        </a:uFill>
                        <a:latin typeface="Arial"/>
                      </a:endParaRPr>
                    </a:p>
                    <a:p>
                      <a:pPr>
                        <a:lnSpc>
                          <a:spcPct val="100000"/>
                        </a:lnSpc>
                      </a:pPr>
                      <a:r>
                        <a:rPr lang="en-IN" sz="1000" b="0" strike="noStrike" spc="-1" dirty="0">
                          <a:solidFill>
                            <a:srgbClr val="FFFFFF"/>
                          </a:solidFill>
                          <a:uFill>
                            <a:solidFill>
                              <a:srgbClr val="FFFFFF"/>
                            </a:solidFill>
                          </a:uFill>
                          <a:latin typeface="Times New Roman"/>
                          <a:ea typeface="Times New Roman"/>
                        </a:rPr>
                        <a:t>
</a:t>
                      </a:r>
                      <a:endParaRPr lang="en-IN"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4F81BD"/>
                    </a:solidFill>
                  </a:tcPr>
                </a:tc>
                <a:tc>
                  <a:txBody>
                    <a:bodyPr/>
                    <a:lstStyle/>
                    <a:p>
                      <a:pPr algn="ctr">
                        <a:lnSpc>
                          <a:spcPct val="150000"/>
                        </a:lnSpc>
                      </a:pPr>
                      <a:r>
                        <a:rPr lang="en-IN" sz="1800" b="0" strike="noStrike" spc="-1" dirty="0">
                          <a:solidFill>
                            <a:srgbClr val="000000"/>
                          </a:solidFill>
                          <a:uFill>
                            <a:solidFill>
                              <a:srgbClr val="FFFFFF"/>
                            </a:solidFill>
                          </a:uFill>
                          <a:latin typeface="Times New Roman"/>
                          <a:ea typeface="DejaVu Sans"/>
                        </a:rPr>
                        <a:t>0.89</a:t>
                      </a:r>
                      <a:endParaRPr lang="en-IN"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579123">
                <a:tc>
                  <a:txBody>
                    <a:bodyPr/>
                    <a:lstStyle/>
                    <a:p>
                      <a:pPr algn="ctr">
                        <a:lnSpc>
                          <a:spcPct val="150000"/>
                        </a:lnSpc>
                      </a:pPr>
                      <a:r>
                        <a:rPr lang="en-IN" sz="1800" b="1" strike="noStrike" spc="-1" dirty="0">
                          <a:solidFill>
                            <a:srgbClr val="FFFFFF"/>
                          </a:solidFill>
                          <a:uFill>
                            <a:solidFill>
                              <a:srgbClr val="FFFFFF"/>
                            </a:solidFill>
                          </a:uFill>
                          <a:latin typeface="Arial"/>
                          <a:ea typeface="DejaVu Sans"/>
                        </a:rPr>
                        <a:t>Support Vector Machine</a:t>
                      </a:r>
                      <a:endParaRPr lang="en-IN"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lstStyle/>
                    <a:p>
                      <a:pPr algn="ctr">
                        <a:lnSpc>
                          <a:spcPct val="150000"/>
                        </a:lnSpc>
                      </a:pPr>
                      <a:r>
                        <a:rPr lang="en-IN" sz="1800" b="0" strike="noStrike" spc="-1" dirty="0">
                          <a:solidFill>
                            <a:srgbClr val="000000"/>
                          </a:solidFill>
                          <a:uFill>
                            <a:solidFill>
                              <a:srgbClr val="FFFFFF"/>
                            </a:solidFill>
                          </a:uFill>
                          <a:latin typeface="Times New Roman"/>
                          <a:ea typeface="Times New Roman"/>
                        </a:rPr>
                        <a:t>0.84</a:t>
                      </a:r>
                      <a:endParaRPr lang="en-IN"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02920">
                <a:tc>
                  <a:txBody>
                    <a:bodyPr/>
                    <a:lstStyle/>
                    <a:p>
                      <a:pPr algn="ctr">
                        <a:lnSpc>
                          <a:spcPct val="150000"/>
                        </a:lnSpc>
                      </a:pPr>
                      <a:r>
                        <a:rPr lang="en-IN" sz="1800" b="1" strike="noStrike" spc="-1" dirty="0">
                          <a:solidFill>
                            <a:srgbClr val="FFFFFF"/>
                          </a:solidFill>
                          <a:uFill>
                            <a:solidFill>
                              <a:srgbClr val="FFFFFF"/>
                            </a:solidFill>
                          </a:uFill>
                          <a:latin typeface="Arial"/>
                          <a:ea typeface="DejaVu Sans"/>
                        </a:rPr>
                        <a:t> deep learning model </a:t>
                      </a:r>
                      <a:endParaRPr lang="en-IN"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lstStyle/>
                    <a:p>
                      <a:pPr algn="ctr">
                        <a:lnSpc>
                          <a:spcPct val="150000"/>
                        </a:lnSpc>
                      </a:pPr>
                      <a:r>
                        <a:rPr lang="en-IN" sz="1800" b="0" strike="noStrike" spc="-1" dirty="0">
                          <a:solidFill>
                            <a:srgbClr val="000000"/>
                          </a:solidFill>
                          <a:uFill>
                            <a:solidFill>
                              <a:srgbClr val="FFFFFF"/>
                            </a:solidFill>
                          </a:uFill>
                          <a:latin typeface="Times New Roman"/>
                          <a:ea typeface="Times New Roman"/>
                        </a:rPr>
                        <a:t>0.36</a:t>
                      </a:r>
                      <a:endParaRPr lang="en-IN" sz="1800" b="0" strike="noStrike" spc="-1" dirty="0">
                        <a:solidFill>
                          <a:srgbClr val="000000"/>
                        </a:solidFill>
                        <a:uFill>
                          <a:solidFill>
                            <a:srgbClr val="FFFFFF"/>
                          </a:solidFill>
                        </a:uFill>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
        <p:nvSpPr>
          <p:cNvPr id="274" name="CustomShape 4"/>
          <p:cNvSpPr/>
          <p:nvPr/>
        </p:nvSpPr>
        <p:spPr>
          <a:xfrm>
            <a:off x="1083212" y="4628270"/>
            <a:ext cx="9228268" cy="22106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endParaRPr lang="en-IN" b="0" strike="noStrike" spc="-1" dirty="0">
              <a:solidFill>
                <a:srgbClr val="000000"/>
              </a:solidFill>
              <a:uFill>
                <a:solidFill>
                  <a:srgbClr val="FFFFFF"/>
                </a:solidFill>
              </a:uFill>
              <a:latin typeface="Century Gothic" panose="020B0502020202020204" pitchFamily="34" charset="0"/>
            </a:endParaRPr>
          </a:p>
          <a:p>
            <a:pPr marL="285750" indent="-285750" algn="just">
              <a:lnSpc>
                <a:spcPct val="150000"/>
              </a:lnSpc>
              <a:buFont typeface="Arial" panose="020B0604020202020204" pitchFamily="34" charset="0"/>
              <a:buChar char="•"/>
            </a:pPr>
            <a:r>
              <a:rPr lang="en-IN" b="0" strike="noStrike" spc="-1" dirty="0">
                <a:solidFill>
                  <a:srgbClr val="000000"/>
                </a:solidFill>
                <a:uFill>
                  <a:solidFill>
                    <a:srgbClr val="FFFFFF"/>
                  </a:solidFill>
                </a:uFill>
                <a:latin typeface="Century Gothic" panose="020B0502020202020204" pitchFamily="34" charset="0"/>
                <a:ea typeface="Calibri"/>
              </a:rPr>
              <a:t>Deep learning performs much better on very huge dataset and the data present for our training is already classified into categories (business, medical, entertainment and technology). So, according to our analysis  Naïve Bayes Classifier is best suited.</a:t>
            </a:r>
            <a:endParaRPr lang="en-IN" b="0" strike="noStrike" spc="-1" dirty="0">
              <a:solidFill>
                <a:srgbClr val="000000"/>
              </a:solidFill>
              <a:uFill>
                <a:solidFill>
                  <a:srgbClr val="FFFFFF"/>
                </a:solidFill>
              </a:uFill>
              <a:latin typeface="Century Gothic" panose="020B0502020202020204" pitchFamily="34" charset="0"/>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1154880" y="973800"/>
            <a:ext cx="8760600" cy="70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600" b="0" strike="noStrike" spc="-1" dirty="0">
                <a:solidFill>
                  <a:srgbClr val="EBEBEB"/>
                </a:solidFill>
                <a:uFill>
                  <a:solidFill>
                    <a:srgbClr val="FFFFFF"/>
                  </a:solidFill>
                </a:uFill>
                <a:latin typeface="Century Gothic"/>
                <a:ea typeface="DejaVu Sans"/>
              </a:rPr>
              <a:t>Introduction</a:t>
            </a:r>
            <a:endParaRPr lang="en-IN" sz="1800" b="0" strike="noStrike" spc="-1" dirty="0">
              <a:solidFill>
                <a:srgbClr val="000000"/>
              </a:solidFill>
              <a:uFill>
                <a:solidFill>
                  <a:srgbClr val="FFFFFF"/>
                </a:solidFill>
              </a:uFill>
              <a:latin typeface="Arial"/>
            </a:endParaRPr>
          </a:p>
        </p:txBody>
      </p:sp>
      <p:sp>
        <p:nvSpPr>
          <p:cNvPr id="256" name="CustomShape 2"/>
          <p:cNvSpPr/>
          <p:nvPr/>
        </p:nvSpPr>
        <p:spPr>
          <a:xfrm>
            <a:off x="1155600" y="2603520"/>
            <a:ext cx="9960840" cy="341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B31166"/>
              </a:buClr>
              <a:buSzPct val="80000"/>
              <a:buFont typeface="Wingdings 3" charset="2"/>
              <a:buChar char=""/>
            </a:pPr>
            <a:r>
              <a:rPr lang="en-IN" sz="1800" b="0" strike="noStrike" spc="-1" dirty="0">
                <a:solidFill>
                  <a:srgbClr val="404040"/>
                </a:solidFill>
                <a:uFill>
                  <a:solidFill>
                    <a:srgbClr val="FFFFFF"/>
                  </a:solidFill>
                </a:uFill>
                <a:latin typeface="Century Gothic"/>
                <a:ea typeface="DejaVu Sans"/>
              </a:rPr>
              <a:t>News articles are very dynamic in nature and have a very short span of life.</a:t>
            </a:r>
            <a:endParaRPr lang="en-IN" sz="1800" b="0" strike="noStrike" spc="-1" dirty="0">
              <a:solidFill>
                <a:srgbClr val="000000"/>
              </a:solidFill>
              <a:uFill>
                <a:solidFill>
                  <a:srgbClr val="FFFFFF"/>
                </a:solidFill>
              </a:uFill>
              <a:latin typeface="Arial"/>
            </a:endParaRPr>
          </a:p>
          <a:p>
            <a:pPr marL="360">
              <a:lnSpc>
                <a:spcPct val="100000"/>
              </a:lnSpc>
            </a:pPr>
            <a:endParaRPr lang="en-IN" sz="1800" b="0" strike="noStrike" spc="-1" dirty="0">
              <a:solidFill>
                <a:srgbClr val="000000"/>
              </a:solidFill>
              <a:uFill>
                <a:solidFill>
                  <a:srgbClr val="FFFFFF"/>
                </a:solidFill>
              </a:uFill>
              <a:latin typeface="Arial"/>
            </a:endParaRPr>
          </a:p>
          <a:p>
            <a:pPr marL="343080" indent="-342360">
              <a:lnSpc>
                <a:spcPct val="100000"/>
              </a:lnSpc>
              <a:buClr>
                <a:srgbClr val="B31166"/>
              </a:buClr>
              <a:buSzPct val="80000"/>
              <a:buFont typeface="Wingdings 3" charset="2"/>
              <a:buChar char=""/>
            </a:pPr>
            <a:r>
              <a:rPr lang="en-IN" sz="1800" b="0" strike="noStrike" spc="-1" dirty="0">
                <a:solidFill>
                  <a:srgbClr val="404040"/>
                </a:solidFill>
                <a:uFill>
                  <a:solidFill>
                    <a:srgbClr val="FFFFFF"/>
                  </a:solidFill>
                </a:uFill>
                <a:latin typeface="Century Gothic"/>
                <a:ea typeface="DejaVu Sans"/>
              </a:rPr>
              <a:t>Predicting the online popularity of online news articles is a challenging task</a:t>
            </a:r>
            <a:r>
              <a:rPr lang="en-IN" sz="1800" b="0" strike="noStrike" spc="-1" dirty="0">
                <a:solidFill>
                  <a:srgbClr val="1D182C"/>
                </a:solidFill>
                <a:uFill>
                  <a:solidFill>
                    <a:srgbClr val="FFFFFF"/>
                  </a:solidFill>
                </a:uFill>
                <a:latin typeface="Century Gothic"/>
                <a:ea typeface="DejaVu Sans"/>
              </a:rPr>
              <a:t>.</a:t>
            </a:r>
            <a:endParaRPr lang="en-IN" sz="1800" b="0" strike="noStrike" spc="-1" dirty="0">
              <a:solidFill>
                <a:srgbClr val="000000"/>
              </a:solidFill>
              <a:uFill>
                <a:solidFill>
                  <a:srgbClr val="FFFFFF"/>
                </a:solidFill>
              </a:uFill>
              <a:latin typeface="Arial"/>
            </a:endParaRPr>
          </a:p>
          <a:p>
            <a:pPr marL="360">
              <a:lnSpc>
                <a:spcPct val="100000"/>
              </a:lnSpc>
            </a:pPr>
            <a:endParaRPr lang="en-IN" sz="1800" b="0" strike="noStrike" spc="-1" dirty="0">
              <a:solidFill>
                <a:srgbClr val="000000"/>
              </a:solidFill>
              <a:uFill>
                <a:solidFill>
                  <a:srgbClr val="FFFFFF"/>
                </a:solidFill>
              </a:uFill>
              <a:latin typeface="Arial"/>
            </a:endParaRPr>
          </a:p>
          <a:p>
            <a:pPr marL="343080" indent="-342360">
              <a:lnSpc>
                <a:spcPct val="100000"/>
              </a:lnSpc>
              <a:buClr>
                <a:srgbClr val="B31166"/>
              </a:buClr>
              <a:buSzPct val="80000"/>
              <a:buFont typeface="Wingdings 3" charset="2"/>
              <a:buChar char=""/>
            </a:pPr>
            <a:r>
              <a:rPr lang="en-IN" sz="1800" b="0" strike="noStrike" spc="-1" dirty="0">
                <a:solidFill>
                  <a:srgbClr val="404040"/>
                </a:solidFill>
                <a:uFill>
                  <a:solidFill>
                    <a:srgbClr val="FFFFFF"/>
                  </a:solidFill>
                </a:uFill>
                <a:latin typeface="Century Gothic"/>
                <a:ea typeface="DejaVu Sans"/>
              </a:rPr>
              <a:t>Content of an article must play a significant role in its popularity</a:t>
            </a:r>
            <a:r>
              <a:rPr lang="en-IN" sz="1800" b="0" strike="noStrike" spc="-1" dirty="0">
                <a:solidFill>
                  <a:srgbClr val="1D182C"/>
                </a:solidFill>
                <a:uFill>
                  <a:solidFill>
                    <a:srgbClr val="FFFFFF"/>
                  </a:solidFill>
                </a:uFill>
                <a:latin typeface="Century Gothic"/>
                <a:ea typeface="DejaVu Sans"/>
              </a:rPr>
              <a:t>.</a:t>
            </a:r>
            <a:endParaRPr lang="en-IN" sz="1800" b="0" strike="noStrike" spc="-1" dirty="0">
              <a:solidFill>
                <a:srgbClr val="000000"/>
              </a:solidFill>
              <a:uFill>
                <a:solidFill>
                  <a:srgbClr val="FFFFFF"/>
                </a:solidFill>
              </a:uFill>
              <a:latin typeface="Arial"/>
            </a:endParaRPr>
          </a:p>
          <a:p>
            <a:pPr marL="360">
              <a:lnSpc>
                <a:spcPct val="100000"/>
              </a:lnSpc>
            </a:pPr>
            <a:endParaRPr lang="en-IN" sz="1800" b="0" strike="noStrike" spc="-1" dirty="0">
              <a:solidFill>
                <a:srgbClr val="000000"/>
              </a:solidFill>
              <a:uFill>
                <a:solidFill>
                  <a:srgbClr val="FFFFFF"/>
                </a:solidFill>
              </a:uFill>
              <a:latin typeface="Arial"/>
            </a:endParaRPr>
          </a:p>
          <a:p>
            <a:pPr marL="343080" indent="-342360">
              <a:lnSpc>
                <a:spcPct val="100000"/>
              </a:lnSpc>
              <a:buClr>
                <a:srgbClr val="B31166"/>
              </a:buClr>
              <a:buSzPct val="80000"/>
              <a:buFont typeface="Wingdings 3" charset="2"/>
              <a:buChar char=""/>
            </a:pPr>
            <a:r>
              <a:rPr lang="en-IN" sz="1800" b="0" strike="noStrike" spc="-1" dirty="0">
                <a:solidFill>
                  <a:srgbClr val="404040"/>
                </a:solidFill>
                <a:uFill>
                  <a:solidFill>
                    <a:srgbClr val="FFFFFF"/>
                  </a:solidFill>
                </a:uFill>
                <a:latin typeface="Century Gothic"/>
                <a:ea typeface="DejaVu Sans"/>
              </a:rPr>
              <a:t>Our work shall also help content writers to remove irrelevant, outdated, trivial and redundant content.</a:t>
            </a:r>
            <a:endParaRPr lang="en-IN" sz="1800" b="0" strike="noStrike" spc="-1" dirty="0">
              <a:solidFill>
                <a:srgbClr val="000000"/>
              </a:solidFill>
              <a:uFill>
                <a:solidFill>
                  <a:srgbClr val="FFFFFF"/>
                </a:solidFill>
              </a:uFill>
              <a:latin typeface="Arial"/>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1782720" y="942535"/>
            <a:ext cx="8075520" cy="10410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0" strike="noStrike" spc="-1" dirty="0">
                <a:solidFill>
                  <a:srgbClr val="FFFFFF"/>
                </a:solidFill>
                <a:uFill>
                  <a:solidFill>
                    <a:srgbClr val="FFFFFF"/>
                  </a:solidFill>
                </a:uFill>
                <a:latin typeface="Century Gothic"/>
                <a:ea typeface="DejaVu Sans"/>
              </a:rPr>
              <a:t>Popularity Prediction</a:t>
            </a:r>
            <a:endParaRPr lang="en-IN" sz="3600" b="0" strike="noStrike" spc="-1" dirty="0">
              <a:solidFill>
                <a:srgbClr val="000000"/>
              </a:solidFill>
              <a:uFill>
                <a:solidFill>
                  <a:srgbClr val="FFFFFF"/>
                </a:solidFill>
              </a:uFill>
              <a:latin typeface="Arial"/>
            </a:endParaRPr>
          </a:p>
        </p:txBody>
      </p:sp>
      <p:graphicFrame>
        <p:nvGraphicFramePr>
          <p:cNvPr id="306" name="Table 4"/>
          <p:cNvGraphicFramePr/>
          <p:nvPr>
            <p:extLst>
              <p:ext uri="{D42A27DB-BD31-4B8C-83A1-F6EECF244321}">
                <p14:modId xmlns:p14="http://schemas.microsoft.com/office/powerpoint/2010/main" val="2205956882"/>
              </p:ext>
            </p:extLst>
          </p:nvPr>
        </p:nvGraphicFramePr>
        <p:xfrm>
          <a:off x="1805040" y="3038620"/>
          <a:ext cx="8496360" cy="2912013"/>
        </p:xfrm>
        <a:graphic>
          <a:graphicData uri="http://schemas.openxmlformats.org/drawingml/2006/table">
            <a:tbl>
              <a:tblPr/>
              <a:tblGrid>
                <a:gridCol w="2626560">
                  <a:extLst>
                    <a:ext uri="{9D8B030D-6E8A-4147-A177-3AD203B41FA5}">
                      <a16:colId xmlns:a16="http://schemas.microsoft.com/office/drawing/2014/main" val="20000"/>
                    </a:ext>
                  </a:extLst>
                </a:gridCol>
                <a:gridCol w="5869800">
                  <a:extLst>
                    <a:ext uri="{9D8B030D-6E8A-4147-A177-3AD203B41FA5}">
                      <a16:colId xmlns:a16="http://schemas.microsoft.com/office/drawing/2014/main" val="20001"/>
                    </a:ext>
                  </a:extLst>
                </a:gridCol>
              </a:tblGrid>
              <a:tr h="623203">
                <a:tc>
                  <a:txBody>
                    <a:bodyPr/>
                    <a:lstStyle/>
                    <a:p>
                      <a:pPr algn="ctr">
                        <a:lnSpc>
                          <a:spcPct val="150000"/>
                        </a:lnSpc>
                      </a:pPr>
                      <a:r>
                        <a:rPr lang="en-IN" sz="1400" b="1" strike="noStrike" spc="-1" dirty="0">
                          <a:solidFill>
                            <a:srgbClr val="FFFFFF"/>
                          </a:solidFill>
                          <a:uFill>
                            <a:solidFill>
                              <a:srgbClr val="FFFFFF"/>
                            </a:solidFill>
                          </a:uFill>
                          <a:latin typeface="Century Gothic" panose="020B0502020202020204" pitchFamily="34" charset="0"/>
                          <a:ea typeface="DejaVu Sans"/>
                        </a:rPr>
                        <a:t>Feature</a:t>
                      </a:r>
                      <a:endParaRPr lang="en-IN" sz="1800" b="0" strike="noStrike" spc="-1" dirty="0">
                        <a:solidFill>
                          <a:srgbClr val="000000"/>
                        </a:solidFill>
                        <a:uFill>
                          <a:solidFill>
                            <a:srgbClr val="FFFFFF"/>
                          </a:solidFill>
                        </a:uFill>
                        <a:latin typeface="Century Gothic" panose="020B0502020202020204" pitchFamily="34" charset="0"/>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50000"/>
                        </a:lnSpc>
                      </a:pPr>
                      <a:r>
                        <a:rPr lang="en-IN" sz="1400" b="1" strike="noStrike" spc="-1" dirty="0">
                          <a:solidFill>
                            <a:srgbClr val="FFFFFF"/>
                          </a:solidFill>
                          <a:uFill>
                            <a:solidFill>
                              <a:srgbClr val="FFFFFF"/>
                            </a:solidFill>
                          </a:uFill>
                          <a:latin typeface="Century Gothic" panose="020B0502020202020204" pitchFamily="34" charset="0"/>
                          <a:ea typeface="DejaVu Sans"/>
                        </a:rPr>
                        <a:t>Description</a:t>
                      </a:r>
                      <a:endParaRPr lang="en-IN" sz="1800" b="0" strike="noStrike" spc="-1" dirty="0">
                        <a:solidFill>
                          <a:srgbClr val="000000"/>
                        </a:solidFill>
                        <a:uFill>
                          <a:solidFill>
                            <a:srgbClr val="FFFFFF"/>
                          </a:solidFill>
                        </a:uFill>
                        <a:latin typeface="Century Gothic" panose="020B0502020202020204" pitchFamily="34" charset="0"/>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551725">
                <a:tc>
                  <a:txBody>
                    <a:bodyPr/>
                    <a:lstStyle/>
                    <a:p>
                      <a:pPr algn="ctr">
                        <a:lnSpc>
                          <a:spcPct val="150000"/>
                        </a:lnSpc>
                      </a:pPr>
                      <a:r>
                        <a:rPr lang="en-IN" sz="1400" b="1" strike="noStrike" spc="-1" dirty="0">
                          <a:solidFill>
                            <a:srgbClr val="FFFFFF"/>
                          </a:solidFill>
                          <a:uFill>
                            <a:solidFill>
                              <a:srgbClr val="FFFFFF"/>
                            </a:solidFill>
                          </a:uFill>
                          <a:latin typeface="Century Gothic" panose="020B0502020202020204" pitchFamily="34" charset="0"/>
                          <a:ea typeface="DejaVu Sans"/>
                        </a:rPr>
                        <a:t>Sentiment Score</a:t>
                      </a:r>
                      <a:endParaRPr lang="en-IN" sz="1800" b="0" strike="noStrike" spc="-1" dirty="0">
                        <a:solidFill>
                          <a:srgbClr val="000000"/>
                        </a:solidFill>
                        <a:uFill>
                          <a:solidFill>
                            <a:srgbClr val="FFFFFF"/>
                          </a:solidFill>
                        </a:uFill>
                        <a:latin typeface="Century Gothic" panose="020B0502020202020204" pitchFamily="34" charset="0"/>
                      </a:endParaRP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4F81BD"/>
                    </a:solidFill>
                  </a:tcPr>
                </a:tc>
                <a:tc>
                  <a:txBody>
                    <a:bodyPr/>
                    <a:lstStyle/>
                    <a:p>
                      <a:pPr algn="ctr">
                        <a:lnSpc>
                          <a:spcPct val="150000"/>
                        </a:lnSpc>
                      </a:pPr>
                      <a:r>
                        <a:rPr lang="en-IN" sz="1400" b="0" strike="noStrike" spc="-1" dirty="0">
                          <a:solidFill>
                            <a:srgbClr val="000000"/>
                          </a:solidFill>
                          <a:uFill>
                            <a:solidFill>
                              <a:srgbClr val="FFFFFF"/>
                            </a:solidFill>
                          </a:uFill>
                          <a:latin typeface="Century Gothic" panose="020B0502020202020204" pitchFamily="34" charset="0"/>
                        </a:rPr>
                        <a:t>Articles with positive score on top</a:t>
                      </a:r>
                    </a:p>
                  </a:txBody>
                  <a:tcPr marL="68400" marR="684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551725">
                <a:tc>
                  <a:txBody>
                    <a:bodyPr/>
                    <a:lstStyle/>
                    <a:p>
                      <a:pPr algn="ctr">
                        <a:lnSpc>
                          <a:spcPct val="150000"/>
                        </a:lnSpc>
                      </a:pPr>
                      <a:r>
                        <a:rPr lang="en-IN" sz="1400" b="1" strike="noStrike" spc="-1" dirty="0">
                          <a:solidFill>
                            <a:srgbClr val="FFFFFF"/>
                          </a:solidFill>
                          <a:uFill>
                            <a:solidFill>
                              <a:srgbClr val="FFFFFF"/>
                            </a:solidFill>
                          </a:uFill>
                          <a:latin typeface="Century Gothic" panose="020B0502020202020204" pitchFamily="34" charset="0"/>
                          <a:ea typeface="DejaVu Sans"/>
                        </a:rPr>
                        <a:t>Age</a:t>
                      </a:r>
                      <a:endParaRPr lang="en-IN" sz="1800" b="0" strike="noStrike" spc="-1" dirty="0">
                        <a:solidFill>
                          <a:srgbClr val="000000"/>
                        </a:solidFill>
                        <a:uFill>
                          <a:solidFill>
                            <a:srgbClr val="FFFFFF"/>
                          </a:solidFill>
                        </a:uFill>
                        <a:latin typeface="Century Gothic" panose="020B0502020202020204" pitchFamily="34" charset="0"/>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lstStyle/>
                    <a:p>
                      <a:pPr algn="ctr">
                        <a:lnSpc>
                          <a:spcPct val="150000"/>
                        </a:lnSpc>
                      </a:pPr>
                      <a:r>
                        <a:rPr lang="en-IN" sz="1400" b="0" strike="noStrike" spc="-1" dirty="0">
                          <a:solidFill>
                            <a:srgbClr val="000000"/>
                          </a:solidFill>
                          <a:uFill>
                            <a:solidFill>
                              <a:srgbClr val="FFFFFF"/>
                            </a:solidFill>
                          </a:uFill>
                          <a:latin typeface="Century Gothic" panose="020B0502020202020204" pitchFamily="34" charset="0"/>
                          <a:ea typeface="DejaVu Sans"/>
                        </a:rPr>
                        <a:t>difference between published date and today’s date</a:t>
                      </a:r>
                      <a:endParaRPr lang="en-IN" sz="1800" b="0" strike="noStrike" spc="-1" dirty="0">
                        <a:solidFill>
                          <a:srgbClr val="000000"/>
                        </a:solidFill>
                        <a:uFill>
                          <a:solidFill>
                            <a:srgbClr val="FFFFFF"/>
                          </a:solidFill>
                        </a:uFill>
                        <a:latin typeface="Century Gothic" panose="020B0502020202020204" pitchFamily="34" charset="0"/>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23203">
                <a:tc>
                  <a:txBody>
                    <a:bodyPr/>
                    <a:lstStyle/>
                    <a:p>
                      <a:pPr algn="ctr">
                        <a:lnSpc>
                          <a:spcPct val="150000"/>
                        </a:lnSpc>
                      </a:pPr>
                      <a:r>
                        <a:rPr lang="en-IN" sz="1400" b="1" strike="noStrike" spc="-1" dirty="0">
                          <a:solidFill>
                            <a:srgbClr val="FFFFFF"/>
                          </a:solidFill>
                          <a:uFill>
                            <a:solidFill>
                              <a:srgbClr val="FFFFFF"/>
                            </a:solidFill>
                          </a:uFill>
                          <a:latin typeface="Century Gothic" panose="020B0502020202020204" pitchFamily="34" charset="0"/>
                          <a:ea typeface="DejaVu Sans"/>
                        </a:rPr>
                        <a:t>Source</a:t>
                      </a:r>
                      <a:endParaRPr lang="en-IN" sz="1800" b="0" strike="noStrike" spc="-1" dirty="0">
                        <a:solidFill>
                          <a:srgbClr val="000000"/>
                        </a:solidFill>
                        <a:uFill>
                          <a:solidFill>
                            <a:srgbClr val="FFFFFF"/>
                          </a:solidFill>
                        </a:uFill>
                        <a:latin typeface="Century Gothic" panose="020B0502020202020204" pitchFamily="34" charset="0"/>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lstStyle/>
                    <a:p>
                      <a:pPr algn="ctr">
                        <a:lnSpc>
                          <a:spcPct val="150000"/>
                        </a:lnSpc>
                      </a:pPr>
                      <a:r>
                        <a:rPr lang="en-IN" sz="1400" b="0" strike="noStrike" spc="-1" dirty="0">
                          <a:solidFill>
                            <a:srgbClr val="000000"/>
                          </a:solidFill>
                          <a:uFill>
                            <a:solidFill>
                              <a:srgbClr val="FFFFFF"/>
                            </a:solidFill>
                          </a:uFill>
                          <a:latin typeface="Century Gothic" panose="020B0502020202020204" pitchFamily="34" charset="0"/>
                          <a:ea typeface="DejaVu Sans"/>
                        </a:rPr>
                        <a:t>Source quality based on no. of visitors</a:t>
                      </a:r>
                      <a:endParaRPr lang="en-IN" sz="1800" b="0" strike="noStrike" spc="-1" dirty="0">
                        <a:solidFill>
                          <a:srgbClr val="000000"/>
                        </a:solidFill>
                        <a:uFill>
                          <a:solidFill>
                            <a:srgbClr val="FFFFFF"/>
                          </a:solidFill>
                        </a:uFill>
                        <a:latin typeface="Century Gothic" panose="020B0502020202020204" pitchFamily="34" charset="0"/>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562157">
                <a:tc>
                  <a:txBody>
                    <a:bodyPr/>
                    <a:lstStyle/>
                    <a:p>
                      <a:pPr algn="ctr">
                        <a:lnSpc>
                          <a:spcPct val="150000"/>
                        </a:lnSpc>
                      </a:pPr>
                      <a:r>
                        <a:rPr lang="en-IN" sz="1400" b="1" strike="noStrike" spc="-1" dirty="0">
                          <a:solidFill>
                            <a:srgbClr val="FFFFFF"/>
                          </a:solidFill>
                          <a:uFill>
                            <a:solidFill>
                              <a:srgbClr val="FFFFFF"/>
                            </a:solidFill>
                          </a:uFill>
                          <a:latin typeface="Century Gothic" panose="020B0502020202020204" pitchFamily="34" charset="0"/>
                          <a:ea typeface="DejaVu Sans"/>
                        </a:rPr>
                        <a:t>Text Quality</a:t>
                      </a:r>
                      <a:endParaRPr lang="en-IN" sz="1800" b="0" strike="noStrike" spc="-1" dirty="0">
                        <a:solidFill>
                          <a:srgbClr val="000000"/>
                        </a:solidFill>
                        <a:uFill>
                          <a:solidFill>
                            <a:srgbClr val="FFFFFF"/>
                          </a:solidFill>
                        </a:uFill>
                        <a:latin typeface="Century Gothic" panose="020B0502020202020204" pitchFamily="34" charset="0"/>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lstStyle/>
                    <a:p>
                      <a:pPr algn="ctr">
                        <a:lnSpc>
                          <a:spcPct val="150000"/>
                        </a:lnSpc>
                      </a:pPr>
                      <a:r>
                        <a:rPr lang="en-IN" sz="1400" b="0" strike="noStrike" spc="-1" dirty="0">
                          <a:solidFill>
                            <a:srgbClr val="000000"/>
                          </a:solidFill>
                          <a:uFill>
                            <a:solidFill>
                              <a:srgbClr val="FFFFFF"/>
                            </a:solidFill>
                          </a:uFill>
                          <a:latin typeface="Century Gothic" panose="020B0502020202020204" pitchFamily="34" charset="0"/>
                          <a:ea typeface="DejaVu Sans"/>
                        </a:rPr>
                        <a:t>The ratio of article data after</a:t>
                      </a:r>
                      <a:r>
                        <a:rPr lang="en-IN" sz="1400" b="0" strike="noStrike" spc="-1" baseline="0" dirty="0">
                          <a:solidFill>
                            <a:srgbClr val="000000"/>
                          </a:solidFill>
                          <a:uFill>
                            <a:solidFill>
                              <a:srgbClr val="FFFFFF"/>
                            </a:solidFill>
                          </a:uFill>
                          <a:latin typeface="Century Gothic" panose="020B0502020202020204" pitchFamily="34" charset="0"/>
                          <a:ea typeface="DejaVu Sans"/>
                        </a:rPr>
                        <a:t> to before</a:t>
                      </a:r>
                      <a:r>
                        <a:rPr lang="en-IN" sz="1400" b="0" strike="noStrike" spc="-1" dirty="0">
                          <a:solidFill>
                            <a:srgbClr val="000000"/>
                          </a:solidFill>
                          <a:uFill>
                            <a:solidFill>
                              <a:srgbClr val="FFFFFF"/>
                            </a:solidFill>
                          </a:uFill>
                          <a:latin typeface="Century Gothic" panose="020B0502020202020204" pitchFamily="34" charset="0"/>
                          <a:ea typeface="DejaVu Sans"/>
                        </a:rPr>
                        <a:t> pre-processing</a:t>
                      </a:r>
                      <a:endParaRPr lang="en-IN" sz="1800" b="0" strike="noStrike" spc="-1" dirty="0">
                        <a:solidFill>
                          <a:srgbClr val="000000"/>
                        </a:solidFill>
                        <a:uFill>
                          <a:solidFill>
                            <a:srgbClr val="FFFFFF"/>
                          </a:solidFill>
                        </a:uFill>
                        <a:latin typeface="Century Gothic" panose="020B0502020202020204" pitchFamily="34" charset="0"/>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782720" y="759600"/>
            <a:ext cx="8075520" cy="134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0" strike="noStrike" spc="-1" dirty="0">
                <a:solidFill>
                  <a:srgbClr val="FFFFFF"/>
                </a:solidFill>
                <a:uFill>
                  <a:solidFill>
                    <a:srgbClr val="FFFFFF"/>
                  </a:solidFill>
                </a:uFill>
                <a:latin typeface="Century Gothic"/>
                <a:ea typeface="DejaVu Sans"/>
              </a:rPr>
              <a:t>NewsMaster</a:t>
            </a:r>
            <a:endParaRPr lang="en-IN" sz="1800" b="0" strike="noStrike" spc="-1" dirty="0">
              <a:solidFill>
                <a:srgbClr val="000000"/>
              </a:solidFill>
              <a:uFill>
                <a:solidFill>
                  <a:srgbClr val="FFFFFF"/>
                </a:solidFill>
              </a:uFill>
              <a:latin typeface="Arial"/>
            </a:endParaRPr>
          </a:p>
        </p:txBody>
      </p:sp>
      <p:sp>
        <p:nvSpPr>
          <p:cNvPr id="308" name="CustomShape 2"/>
          <p:cNvSpPr/>
          <p:nvPr/>
        </p:nvSpPr>
        <p:spPr>
          <a:xfrm>
            <a:off x="628560" y="6163560"/>
            <a:ext cx="11022840" cy="364320"/>
          </a:xfrm>
          <a:prstGeom prst="rect">
            <a:avLst/>
          </a:prstGeom>
          <a:noFill/>
          <a:ln>
            <a:noFill/>
          </a:ln>
        </p:spPr>
        <p:style>
          <a:lnRef idx="0">
            <a:scrgbClr r="0" g="0" b="0"/>
          </a:lnRef>
          <a:fillRef idx="0">
            <a:scrgbClr r="0" g="0" b="0"/>
          </a:fillRef>
          <a:effectRef idx="0">
            <a:scrgbClr r="0" g="0" b="0"/>
          </a:effectRef>
          <a:fontRef idx="minor"/>
        </p:style>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649" y="2475914"/>
            <a:ext cx="8904850" cy="4380412"/>
          </a:xfrm>
          <a:prstGeom prst="rect">
            <a:avLst/>
          </a:prstGeom>
        </p:spPr>
      </p:pic>
    </p:spTree>
    <p:extLst>
      <p:ext uri="{BB962C8B-B14F-4D97-AF65-F5344CB8AC3E}">
        <p14:creationId xmlns:p14="http://schemas.microsoft.com/office/powerpoint/2010/main" val="3776297744"/>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782720" y="759600"/>
            <a:ext cx="8075520" cy="134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0" strike="noStrike" spc="-1" dirty="0">
                <a:solidFill>
                  <a:srgbClr val="FFFFFF"/>
                </a:solidFill>
                <a:uFill>
                  <a:solidFill>
                    <a:srgbClr val="FFFFFF"/>
                  </a:solidFill>
                </a:uFill>
                <a:latin typeface="Century Gothic"/>
                <a:ea typeface="DejaVu Sans"/>
              </a:rPr>
              <a:t>Popularity Prediction</a:t>
            </a:r>
            <a:endParaRPr lang="en-IN" sz="1800" b="0" strike="noStrike" spc="-1" dirty="0">
              <a:solidFill>
                <a:srgbClr val="000000"/>
              </a:solidFill>
              <a:uFill>
                <a:solidFill>
                  <a:srgbClr val="FFFFFF"/>
                </a:solidFill>
              </a:uFill>
              <a:latin typeface="Arial"/>
            </a:endParaRPr>
          </a:p>
          <a:p>
            <a:pPr algn="ctr">
              <a:lnSpc>
                <a:spcPct val="100000"/>
              </a:lnSpc>
            </a:pPr>
            <a:r>
              <a:rPr lang="en-IN" sz="4000" b="0" strike="noStrike" spc="-1" dirty="0">
                <a:solidFill>
                  <a:srgbClr val="FFFFFF"/>
                </a:solidFill>
                <a:uFill>
                  <a:solidFill>
                    <a:srgbClr val="FFFFFF"/>
                  </a:solidFill>
                </a:uFill>
                <a:latin typeface="Century Gothic"/>
                <a:ea typeface="DejaVu Sans"/>
              </a:rPr>
              <a:t>(source quality)</a:t>
            </a:r>
            <a:endParaRPr lang="en-IN" sz="1800" b="0" strike="noStrike" spc="-1" dirty="0">
              <a:solidFill>
                <a:srgbClr val="000000"/>
              </a:solidFill>
              <a:uFill>
                <a:solidFill>
                  <a:srgbClr val="FFFFFF"/>
                </a:solidFill>
              </a:uFill>
              <a:latin typeface="Arial"/>
            </a:endParaRPr>
          </a:p>
        </p:txBody>
      </p:sp>
      <p:sp>
        <p:nvSpPr>
          <p:cNvPr id="308" name="CustomShape 2"/>
          <p:cNvSpPr/>
          <p:nvPr/>
        </p:nvSpPr>
        <p:spPr>
          <a:xfrm>
            <a:off x="628560" y="6163560"/>
            <a:ext cx="11022840" cy="364320"/>
          </a:xfrm>
          <a:prstGeom prst="rect">
            <a:avLst/>
          </a:prstGeom>
          <a:noFill/>
          <a:ln>
            <a:noFill/>
          </a:ln>
        </p:spPr>
        <p:style>
          <a:lnRef idx="0">
            <a:scrgbClr r="0" g="0" b="0"/>
          </a:lnRef>
          <a:fillRef idx="0">
            <a:scrgbClr r="0" g="0" b="0"/>
          </a:fillRef>
          <a:effectRef idx="0">
            <a:scrgbClr r="0" g="0" b="0"/>
          </a:effectRef>
          <a:fontRef idx="minor"/>
        </p:style>
      </p:sp>
      <p:sp>
        <p:nvSpPr>
          <p:cNvPr id="309" name="CustomShape 3"/>
          <p:cNvSpPr/>
          <p:nvPr/>
        </p:nvSpPr>
        <p:spPr>
          <a:xfrm>
            <a:off x="1227960" y="2518200"/>
            <a:ext cx="3918240" cy="3305520"/>
          </a:xfrm>
          <a:prstGeom prst="rect">
            <a:avLst/>
          </a:prstGeom>
          <a:noFill/>
          <a:ln>
            <a:noFill/>
          </a:ln>
        </p:spPr>
        <p:style>
          <a:lnRef idx="0">
            <a:scrgbClr r="0" g="0" b="0"/>
          </a:lnRef>
          <a:fillRef idx="0">
            <a:scrgbClr r="0" g="0" b="0"/>
          </a:fillRef>
          <a:effectRef idx="0">
            <a:scrgbClr r="0" g="0" b="0"/>
          </a:effectRef>
          <a:fontRef idx="minor"/>
        </p:style>
      </p:sp>
      <p:pic>
        <p:nvPicPr>
          <p:cNvPr id="310" name="Picture 3"/>
          <p:cNvPicPr/>
          <p:nvPr/>
        </p:nvPicPr>
        <p:blipFill>
          <a:blip r:embed="rId3"/>
          <a:stretch/>
        </p:blipFill>
        <p:spPr>
          <a:xfrm>
            <a:off x="1848960" y="2580840"/>
            <a:ext cx="8364240" cy="4082400"/>
          </a:xfrm>
          <a:prstGeom prst="rect">
            <a:avLst/>
          </a:prstGeom>
          <a:ln>
            <a:noFill/>
          </a:ln>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782720" y="759600"/>
            <a:ext cx="8075520" cy="134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0" strike="noStrike" spc="-1" dirty="0">
                <a:solidFill>
                  <a:srgbClr val="FFFFFF"/>
                </a:solidFill>
                <a:uFill>
                  <a:solidFill>
                    <a:srgbClr val="FFFFFF"/>
                  </a:solidFill>
                </a:uFill>
                <a:latin typeface="Century Gothic"/>
                <a:ea typeface="DejaVu Sans"/>
              </a:rPr>
              <a:t>NewsMaster</a:t>
            </a:r>
            <a:endParaRPr lang="en-IN" sz="1800" b="0" strike="noStrike" spc="-1" dirty="0">
              <a:solidFill>
                <a:srgbClr val="000000"/>
              </a:solidFill>
              <a:uFill>
                <a:solidFill>
                  <a:srgbClr val="FFFFFF"/>
                </a:solidFill>
              </a:uFill>
              <a:latin typeface="Arial"/>
            </a:endParaRPr>
          </a:p>
        </p:txBody>
      </p:sp>
      <p:sp>
        <p:nvSpPr>
          <p:cNvPr id="308" name="CustomShape 2"/>
          <p:cNvSpPr/>
          <p:nvPr/>
        </p:nvSpPr>
        <p:spPr>
          <a:xfrm>
            <a:off x="628560" y="6163560"/>
            <a:ext cx="11022840" cy="364320"/>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837" y="2518200"/>
            <a:ext cx="9298745" cy="4338126"/>
          </a:xfrm>
          <a:prstGeom prst="rect">
            <a:avLst/>
          </a:prstGeom>
        </p:spPr>
      </p:pic>
    </p:spTree>
    <p:extLst>
      <p:ext uri="{BB962C8B-B14F-4D97-AF65-F5344CB8AC3E}">
        <p14:creationId xmlns:p14="http://schemas.microsoft.com/office/powerpoint/2010/main" val="395257978"/>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1154880" y="973800"/>
            <a:ext cx="8760600" cy="70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600" b="0" strike="noStrike" spc="-1" dirty="0">
                <a:solidFill>
                  <a:srgbClr val="EBEBEB"/>
                </a:solidFill>
                <a:uFill>
                  <a:solidFill>
                    <a:srgbClr val="FFFFFF"/>
                  </a:solidFill>
                </a:uFill>
                <a:latin typeface="Century Gothic"/>
                <a:ea typeface="DejaVu Sans"/>
              </a:rPr>
              <a:t>Conclusion</a:t>
            </a:r>
            <a:endParaRPr lang="en-IN" sz="1800" b="0" strike="noStrike" spc="-1" dirty="0">
              <a:solidFill>
                <a:srgbClr val="000000"/>
              </a:solidFill>
              <a:uFill>
                <a:solidFill>
                  <a:srgbClr val="FFFFFF"/>
                </a:solidFill>
              </a:uFill>
              <a:latin typeface="Arial"/>
            </a:endParaRPr>
          </a:p>
        </p:txBody>
      </p:sp>
      <p:sp>
        <p:nvSpPr>
          <p:cNvPr id="325" name="CustomShape 2"/>
          <p:cNvSpPr/>
          <p:nvPr/>
        </p:nvSpPr>
        <p:spPr>
          <a:xfrm>
            <a:off x="1152360" y="3220200"/>
            <a:ext cx="8825040" cy="314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B31166"/>
              </a:buClr>
              <a:buSzPct val="80000"/>
              <a:buFont typeface="Wingdings 3" charset="2"/>
              <a:buChar char=""/>
            </a:pPr>
            <a:r>
              <a:rPr lang="en-IN" sz="1800" b="0" strike="noStrike" spc="-1" dirty="0">
                <a:solidFill>
                  <a:srgbClr val="404040"/>
                </a:solidFill>
                <a:uFill>
                  <a:solidFill>
                    <a:srgbClr val="FFFFFF"/>
                  </a:solidFill>
                </a:uFill>
                <a:latin typeface="Century Gothic"/>
                <a:ea typeface="DejaVu Sans"/>
              </a:rPr>
              <a:t>We improve the quality of news cache and recommendations by predicting popularity of articles prior to publishing.</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343080" indent="-342000">
              <a:lnSpc>
                <a:spcPct val="100000"/>
              </a:lnSpc>
              <a:buClr>
                <a:srgbClr val="B31166"/>
              </a:buClr>
              <a:buSzPct val="80000"/>
              <a:buFont typeface="Wingdings 3" charset="2"/>
              <a:buChar char=""/>
            </a:pPr>
            <a:r>
              <a:rPr lang="en-IN" sz="1800" b="0" strike="noStrike" spc="-1" dirty="0">
                <a:solidFill>
                  <a:srgbClr val="404040"/>
                </a:solidFill>
                <a:uFill>
                  <a:solidFill>
                    <a:srgbClr val="FFFFFF"/>
                  </a:solidFill>
                </a:uFill>
                <a:latin typeface="Century Gothic"/>
                <a:ea typeface="DejaVu Sans"/>
              </a:rPr>
              <a:t>We predict the most popular pieces in different categories to provide the set of most popular articles, which is then can be used for multiple use-cases in content caching, advertising, forecasting and recommendation.</a:t>
            </a:r>
            <a:r>
              <a:rPr lang="en-IN" sz="1800" b="0" strike="noStrike" spc="-1" dirty="0">
                <a:solidFill>
                  <a:srgbClr val="000000"/>
                </a:solidFill>
                <a:uFill>
                  <a:solidFill>
                    <a:srgbClr val="FFFFFF"/>
                  </a:solidFill>
                </a:uFill>
                <a:latin typeface="Century Gothic"/>
                <a:ea typeface="DejaVu Sans"/>
              </a:rPr>
              <a:t> </a:t>
            </a:r>
            <a:endParaRPr lang="en-IN" sz="1800" b="0" strike="noStrike" spc="-1" dirty="0">
              <a:solidFill>
                <a:srgbClr val="000000"/>
              </a:solidFill>
              <a:uFill>
                <a:solidFill>
                  <a:srgbClr val="FFFFFF"/>
                </a:solidFill>
              </a:uFill>
              <a:latin typeface="Arial"/>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1154880" y="973800"/>
            <a:ext cx="8760600" cy="70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600" b="0" strike="noStrike" spc="-1">
                <a:solidFill>
                  <a:srgbClr val="EBEBEB"/>
                </a:solidFill>
                <a:uFill>
                  <a:solidFill>
                    <a:srgbClr val="FFFFFF"/>
                  </a:solidFill>
                </a:uFill>
                <a:latin typeface="Century Gothic"/>
                <a:ea typeface="DejaVu Sans"/>
              </a:rPr>
              <a:t>Future Work</a:t>
            </a:r>
            <a:endParaRPr lang="en-IN" sz="1800" b="0" strike="noStrike" spc="-1">
              <a:solidFill>
                <a:srgbClr val="000000"/>
              </a:solidFill>
              <a:uFill>
                <a:solidFill>
                  <a:srgbClr val="FFFFFF"/>
                </a:solidFill>
              </a:uFill>
              <a:latin typeface="Arial"/>
            </a:endParaRPr>
          </a:p>
        </p:txBody>
      </p:sp>
      <p:sp>
        <p:nvSpPr>
          <p:cNvPr id="327" name="CustomShape 2"/>
          <p:cNvSpPr/>
          <p:nvPr/>
        </p:nvSpPr>
        <p:spPr>
          <a:xfrm>
            <a:off x="1152360" y="3326400"/>
            <a:ext cx="8825040" cy="303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100000"/>
              </a:lnSpc>
            </a:pPr>
            <a:endParaRPr lang="en-IN" sz="1800" b="0" strike="noStrike" spc="-1" dirty="0">
              <a:solidFill>
                <a:srgbClr val="000000"/>
              </a:solidFill>
              <a:uFill>
                <a:solidFill>
                  <a:srgbClr val="FFFFFF"/>
                </a:solidFill>
              </a:uFill>
              <a:latin typeface="Arial"/>
            </a:endParaRPr>
          </a:p>
          <a:p>
            <a:pPr marL="343080" indent="-342000">
              <a:lnSpc>
                <a:spcPct val="100000"/>
              </a:lnSpc>
              <a:buClr>
                <a:srgbClr val="B31166"/>
              </a:buClr>
              <a:buSzPct val="80000"/>
              <a:buFont typeface="Wingdings 3" charset="2"/>
              <a:buChar char=""/>
            </a:pPr>
            <a:r>
              <a:rPr lang="en-IN" sz="1800" b="0" strike="noStrike" spc="-1" dirty="0">
                <a:solidFill>
                  <a:srgbClr val="404040"/>
                </a:solidFill>
                <a:uFill>
                  <a:solidFill>
                    <a:srgbClr val="FFFFFF"/>
                  </a:solidFill>
                </a:uFill>
                <a:latin typeface="Century Gothic"/>
                <a:ea typeface="DejaVu Sans"/>
              </a:rPr>
              <a:t>For a live streaming data, though our main focus is on content but little importance can be given to online presence of article, i.e. number of retweets, Facebook shares, number of clicks to predict popularity.</a:t>
            </a:r>
          </a:p>
          <a:p>
            <a:pPr marL="343080" indent="-342000">
              <a:lnSpc>
                <a:spcPct val="100000"/>
              </a:lnSpc>
              <a:buClr>
                <a:srgbClr val="B31166"/>
              </a:buClr>
              <a:buSzPct val="80000"/>
              <a:buFont typeface="Wingdings 3" charset="2"/>
              <a:buChar char=""/>
            </a:pPr>
            <a:endParaRPr lang="en-IN" spc="-1" dirty="0">
              <a:solidFill>
                <a:srgbClr val="404040"/>
              </a:solidFill>
              <a:uFill>
                <a:solidFill>
                  <a:srgbClr val="FFFFFF"/>
                </a:solidFill>
              </a:uFill>
              <a:latin typeface="Century Gothic"/>
            </a:endParaRPr>
          </a:p>
          <a:p>
            <a:pPr marL="343080" indent="-342000">
              <a:lnSpc>
                <a:spcPct val="100000"/>
              </a:lnSpc>
              <a:buClr>
                <a:srgbClr val="B31166"/>
              </a:buClr>
              <a:buSzPct val="80000"/>
              <a:buFont typeface="Wingdings 3" charset="2"/>
              <a:buChar char=""/>
            </a:pPr>
            <a:r>
              <a:rPr lang="en-IN" spc="-1" dirty="0">
                <a:solidFill>
                  <a:srgbClr val="404040"/>
                </a:solidFill>
                <a:uFill>
                  <a:solidFill>
                    <a:srgbClr val="FFFFFF"/>
                  </a:solidFill>
                </a:uFill>
                <a:latin typeface="Century Gothic"/>
              </a:rPr>
              <a:t>Content ranking can be improved by creating user profiles.</a:t>
            </a:r>
            <a:endParaRPr lang="en-IN" sz="1800" b="0" strike="noStrike" spc="-1" dirty="0">
              <a:solidFill>
                <a:srgbClr val="000000"/>
              </a:solidFill>
              <a:uFill>
                <a:solidFill>
                  <a:srgbClr val="FFFFFF"/>
                </a:solidFill>
              </a:uFill>
              <a:latin typeface="Arial"/>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305240" y="3086280"/>
            <a:ext cx="3761640" cy="88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5400" b="0" strike="noStrike" spc="-1" dirty="0">
                <a:solidFill>
                  <a:srgbClr val="EBEBEB"/>
                </a:solidFill>
                <a:uFill>
                  <a:solidFill>
                    <a:srgbClr val="FFFFFF"/>
                  </a:solidFill>
                </a:uFill>
                <a:latin typeface="Century Gothic"/>
                <a:ea typeface="DejaVu Sans"/>
              </a:rPr>
              <a:t>Thank you</a:t>
            </a:r>
            <a:endParaRPr lang="en-IN" sz="1800" b="0" strike="noStrike" spc="-1" dirty="0">
              <a:solidFill>
                <a:srgbClr val="000000"/>
              </a:solidFill>
              <a:uFill>
                <a:solidFill>
                  <a:srgbClr val="FFFFFF"/>
                </a:solidFill>
              </a:uFill>
              <a:latin typeface="Arial"/>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850985" y="1153551"/>
            <a:ext cx="3864240" cy="12942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5400" b="0" strike="noStrike" spc="-1" dirty="0">
                <a:solidFill>
                  <a:srgbClr val="FFFFFF"/>
                </a:solidFill>
                <a:uFill>
                  <a:solidFill>
                    <a:srgbClr val="FFFFFF"/>
                  </a:solidFill>
                </a:uFill>
                <a:latin typeface="Century Gothic"/>
                <a:ea typeface="DejaVu Sans"/>
              </a:rPr>
              <a:t>BUSINESS</a:t>
            </a:r>
            <a:endParaRPr lang="en-IN" sz="5400" b="0" strike="noStrike" spc="-1" dirty="0">
              <a:solidFill>
                <a:srgbClr val="000000"/>
              </a:solidFill>
              <a:uFill>
                <a:solidFill>
                  <a:srgbClr val="FFFFFF"/>
                </a:solidFill>
              </a:uFill>
              <a:latin typeface="Arial"/>
            </a:endParaRPr>
          </a:p>
        </p:txBody>
      </p:sp>
      <p:sp>
        <p:nvSpPr>
          <p:cNvPr id="258" name="CustomShape 2"/>
          <p:cNvSpPr/>
          <p:nvPr/>
        </p:nvSpPr>
        <p:spPr>
          <a:xfrm>
            <a:off x="6805994" y="2338311"/>
            <a:ext cx="4938120" cy="40175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216000">
              <a:lnSpc>
                <a:spcPct val="100000"/>
              </a:lnSpc>
              <a:buClr>
                <a:srgbClr val="B31166"/>
              </a:buClr>
              <a:buSzPct val="80000"/>
              <a:buFont typeface="Wingdings" charset="2"/>
              <a:buChar char=""/>
            </a:pPr>
            <a:r>
              <a:rPr lang="en-IN" sz="2800" b="0" strike="noStrike" spc="-1" dirty="0">
                <a:uFill>
                  <a:solidFill>
                    <a:srgbClr val="FFFFFF"/>
                  </a:solidFill>
                </a:uFill>
                <a:latin typeface="Century Gothic" panose="020B0502020202020204" pitchFamily="34" charset="0"/>
                <a:ea typeface="DejaVu Sans"/>
              </a:rPr>
              <a:t>Content Caching and           Traffic Management</a:t>
            </a:r>
            <a:endParaRPr lang="en-IN" sz="2800" b="0" strike="noStrike" spc="-1" dirty="0">
              <a:uFill>
                <a:solidFill>
                  <a:srgbClr val="FFFFFF"/>
                </a:solidFill>
              </a:uFill>
              <a:latin typeface="Century Gothic" panose="020B0502020202020204" pitchFamily="34" charset="0"/>
            </a:endParaRPr>
          </a:p>
          <a:p>
            <a:pPr>
              <a:lnSpc>
                <a:spcPct val="100000"/>
              </a:lnSpc>
            </a:pPr>
            <a:endParaRPr lang="en-IN" sz="2800" b="0" strike="noStrike" spc="-1" dirty="0">
              <a:uFill>
                <a:solidFill>
                  <a:srgbClr val="FFFFFF"/>
                </a:solidFill>
              </a:uFill>
              <a:latin typeface="Century Gothic" panose="020B0502020202020204" pitchFamily="34" charset="0"/>
            </a:endParaRPr>
          </a:p>
          <a:p>
            <a:pPr indent="-216000">
              <a:lnSpc>
                <a:spcPct val="100000"/>
              </a:lnSpc>
              <a:buClr>
                <a:srgbClr val="B31166"/>
              </a:buClr>
              <a:buSzPct val="80000"/>
              <a:buFont typeface="Wingdings" charset="2"/>
              <a:buChar char=""/>
            </a:pPr>
            <a:r>
              <a:rPr lang="en-IN" sz="2800" b="0" strike="noStrike" spc="-1" dirty="0">
                <a:uFill>
                  <a:solidFill>
                    <a:srgbClr val="FFFFFF"/>
                  </a:solidFill>
                </a:uFill>
                <a:latin typeface="Century Gothic" panose="020B0502020202020204" pitchFamily="34" charset="0"/>
                <a:ea typeface="DejaVu Sans"/>
              </a:rPr>
              <a:t>Advertising </a:t>
            </a:r>
            <a:endParaRPr lang="en-IN" sz="2800" b="0" strike="noStrike" spc="-1" dirty="0">
              <a:uFill>
                <a:solidFill>
                  <a:srgbClr val="FFFFFF"/>
                </a:solidFill>
              </a:uFill>
              <a:latin typeface="Century Gothic" panose="020B0502020202020204" pitchFamily="34" charset="0"/>
            </a:endParaRPr>
          </a:p>
          <a:p>
            <a:pPr>
              <a:lnSpc>
                <a:spcPct val="100000"/>
              </a:lnSpc>
            </a:pPr>
            <a:endParaRPr lang="en-IN" sz="2800" b="0" strike="noStrike" spc="-1" dirty="0">
              <a:uFill>
                <a:solidFill>
                  <a:srgbClr val="FFFFFF"/>
                </a:solidFill>
              </a:uFill>
              <a:latin typeface="Century Gothic" panose="020B0502020202020204" pitchFamily="34" charset="0"/>
            </a:endParaRPr>
          </a:p>
          <a:p>
            <a:pPr indent="-216000">
              <a:lnSpc>
                <a:spcPct val="100000"/>
              </a:lnSpc>
              <a:buClr>
                <a:srgbClr val="B31166"/>
              </a:buClr>
              <a:buSzPct val="80000"/>
              <a:buFont typeface="Wingdings" charset="2"/>
              <a:buChar char=""/>
            </a:pPr>
            <a:r>
              <a:rPr lang="en-IN" sz="2800" b="0" strike="noStrike" spc="-1" dirty="0">
                <a:uFill>
                  <a:solidFill>
                    <a:srgbClr val="FFFFFF"/>
                  </a:solidFill>
                </a:uFill>
                <a:latin typeface="Century Gothic" panose="020B0502020202020204" pitchFamily="34" charset="0"/>
                <a:ea typeface="DejaVu Sans"/>
              </a:rPr>
              <a:t>News Aggregation</a:t>
            </a:r>
            <a:endParaRPr lang="en-IN" sz="2800" b="0" strike="noStrike" spc="-1" dirty="0">
              <a:uFill>
                <a:solidFill>
                  <a:srgbClr val="FFFFFF"/>
                </a:solidFill>
              </a:uFill>
              <a:latin typeface="Century Gothic" panose="020B0502020202020204" pitchFamily="34" charset="0"/>
            </a:endParaRPr>
          </a:p>
          <a:p>
            <a:pPr>
              <a:lnSpc>
                <a:spcPct val="100000"/>
              </a:lnSpc>
            </a:pPr>
            <a:r>
              <a:rPr lang="en-IN" sz="2800" b="0" strike="noStrike" spc="-1" dirty="0">
                <a:uFill>
                  <a:solidFill>
                    <a:srgbClr val="FFFFFF"/>
                  </a:solidFill>
                </a:uFill>
                <a:latin typeface="Century Gothic" panose="020B0502020202020204" pitchFamily="34" charset="0"/>
                <a:ea typeface="DejaVu Sans"/>
              </a:rPr>
              <a:t> </a:t>
            </a:r>
            <a:endParaRPr lang="en-IN" sz="2800" b="0" strike="noStrike" spc="-1" dirty="0">
              <a:uFill>
                <a:solidFill>
                  <a:srgbClr val="FFFFFF"/>
                </a:solidFill>
              </a:uFill>
              <a:latin typeface="Century Gothic" panose="020B0502020202020204" pitchFamily="34" charset="0"/>
            </a:endParaRPr>
          </a:p>
          <a:p>
            <a:pPr indent="-216000">
              <a:lnSpc>
                <a:spcPct val="100000"/>
              </a:lnSpc>
              <a:buClr>
                <a:srgbClr val="B31166"/>
              </a:buClr>
              <a:buSzPct val="80000"/>
              <a:buFont typeface="Wingdings" charset="2"/>
              <a:buChar char=""/>
            </a:pPr>
            <a:r>
              <a:rPr lang="en-IN" sz="2800" b="0" strike="noStrike" spc="-1" dirty="0">
                <a:uFill>
                  <a:solidFill>
                    <a:srgbClr val="FFFFFF"/>
                  </a:solidFill>
                </a:uFill>
                <a:latin typeface="Century Gothic" panose="020B0502020202020204" pitchFamily="34" charset="0"/>
                <a:ea typeface="DejaVu Sans"/>
              </a:rPr>
              <a:t>Trends Forecasting</a:t>
            </a:r>
            <a:endParaRPr lang="en-IN" sz="2800" b="0" strike="noStrike" spc="-1" dirty="0">
              <a:uFill>
                <a:solidFill>
                  <a:srgbClr val="FFFFFF"/>
                </a:solidFill>
              </a:uFill>
              <a:latin typeface="Century Gothic" panose="020B0502020202020204" pitchFamily="34" charset="0"/>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2160000" y="594720"/>
            <a:ext cx="8189280" cy="83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3600" b="0" strike="noStrike" spc="-1" dirty="0">
                <a:solidFill>
                  <a:srgbClr val="EBEBEB"/>
                </a:solidFill>
                <a:uFill>
                  <a:solidFill>
                    <a:srgbClr val="FFFFFF"/>
                  </a:solidFill>
                </a:uFill>
                <a:latin typeface="Century Gothic"/>
                <a:ea typeface="DejaVu Sans"/>
              </a:rPr>
              <a:t>     Solution</a:t>
            </a:r>
            <a:r>
              <a:rPr lang="en-IN" sz="5400" b="0" strike="noStrike" spc="-1" dirty="0">
                <a:solidFill>
                  <a:srgbClr val="EBEBEB"/>
                </a:solidFill>
                <a:uFill>
                  <a:solidFill>
                    <a:srgbClr val="FFFFFF"/>
                  </a:solidFill>
                </a:uFill>
                <a:latin typeface="Century Gothic"/>
                <a:ea typeface="DejaVu Sans"/>
              </a:rPr>
              <a:t> </a:t>
            </a:r>
            <a:r>
              <a:rPr lang="en-IN" sz="3600" b="0" strike="noStrike" spc="-1" dirty="0">
                <a:solidFill>
                  <a:srgbClr val="EBEBEB"/>
                </a:solidFill>
                <a:uFill>
                  <a:solidFill>
                    <a:srgbClr val="FFFFFF"/>
                  </a:solidFill>
                </a:uFill>
                <a:latin typeface="Century Gothic"/>
                <a:ea typeface="DejaVu Sans"/>
              </a:rPr>
              <a:t>Framework</a:t>
            </a:r>
            <a:endParaRPr lang="en-IN" sz="3600" b="0" strike="noStrike" spc="-1" dirty="0">
              <a:solidFill>
                <a:srgbClr val="000000"/>
              </a:solidFill>
              <a:uFill>
                <a:solidFill>
                  <a:srgbClr val="FFFFFF"/>
                </a:solidFill>
              </a:uFill>
              <a:latin typeface="Arial"/>
            </a:endParaRPr>
          </a:p>
        </p:txBody>
      </p:sp>
      <p:pic>
        <p:nvPicPr>
          <p:cNvPr id="4" name="Picture 3">
            <a:extLst>
              <a:ext uri="{FF2B5EF4-FFF2-40B4-BE49-F238E27FC236}">
                <a16:creationId xmlns:a16="http://schemas.microsoft.com/office/drawing/2014/main" id="{54B0CA13-DC2F-4E66-9DD8-D08F325E9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211" y="1533378"/>
            <a:ext cx="8676569" cy="4307407"/>
          </a:xfrm>
          <a:prstGeom prst="rect">
            <a:avLst/>
          </a:prstGeom>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38280" y="6130800"/>
            <a:ext cx="4553280" cy="364320"/>
          </a:xfrm>
          <a:prstGeom prst="rect">
            <a:avLst/>
          </a:prstGeom>
          <a:noFill/>
          <a:ln>
            <a:noFill/>
          </a:ln>
        </p:spPr>
        <p:style>
          <a:lnRef idx="0">
            <a:scrgbClr r="0" g="0" b="0"/>
          </a:lnRef>
          <a:fillRef idx="0">
            <a:scrgbClr r="0" g="0" b="0"/>
          </a:fillRef>
          <a:effectRef idx="0">
            <a:scrgbClr r="0" g="0" b="0"/>
          </a:effectRef>
          <a:fontRef idx="minor"/>
        </p:style>
      </p:sp>
      <p:sp>
        <p:nvSpPr>
          <p:cNvPr id="269" name="CustomShape 2"/>
          <p:cNvSpPr/>
          <p:nvPr/>
        </p:nvSpPr>
        <p:spPr>
          <a:xfrm>
            <a:off x="2457360" y="647640"/>
            <a:ext cx="6738120" cy="8294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1" normalizeH="0" baseline="0" noProof="0" dirty="0">
                <a:ln>
                  <a:noFill/>
                </a:ln>
                <a:solidFill>
                  <a:srgbClr val="FFFFFF"/>
                </a:solidFill>
                <a:effectLst/>
                <a:uLnTx/>
                <a:uFill>
                  <a:solidFill>
                    <a:srgbClr val="FFFFFF"/>
                  </a:solidFill>
                </a:uFill>
                <a:latin typeface="Century Gothic"/>
                <a:ea typeface="DejaVu Sans"/>
              </a:rPr>
              <a:t>Training Dataset</a:t>
            </a:r>
            <a:r>
              <a:rPr kumimoji="0" lang="en-IN" sz="3600" b="0" i="0" u="none" strike="noStrike" kern="1200" cap="none" spc="-1" normalizeH="0" noProof="0" dirty="0">
                <a:ln>
                  <a:noFill/>
                </a:ln>
                <a:solidFill>
                  <a:srgbClr val="FFFFFF"/>
                </a:solidFill>
                <a:effectLst/>
                <a:uLnTx/>
                <a:uFill>
                  <a:solidFill>
                    <a:srgbClr val="FFFFFF"/>
                  </a:solidFill>
                </a:uFill>
                <a:latin typeface="Century Gothic"/>
                <a:ea typeface="DejaVu Sans"/>
              </a:rPr>
              <a:t> Sources</a:t>
            </a:r>
            <a:endParaRPr kumimoji="0" lang="en-IN" sz="36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270" name="CustomShape 3"/>
          <p:cNvSpPr/>
          <p:nvPr/>
        </p:nvSpPr>
        <p:spPr>
          <a:xfrm>
            <a:off x="1240920" y="2715065"/>
            <a:ext cx="9809640" cy="37800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215640" algn="l" defTabSz="914400" rtl="0" eaLnBrk="1" fontAlgn="auto" latinLnBrk="0" hangingPunct="1">
              <a:lnSpc>
                <a:spcPct val="100000"/>
              </a:lnSpc>
              <a:spcBef>
                <a:spcPts val="0"/>
              </a:spcBef>
              <a:spcAft>
                <a:spcPts val="0"/>
              </a:spcAft>
              <a:buClr>
                <a:srgbClr val="000000"/>
              </a:buClr>
              <a:buSzTx/>
              <a:buFont typeface="Wingdings" charset="2"/>
              <a:buChar char=""/>
              <a:tabLst/>
              <a:defRPr/>
            </a:pPr>
            <a:endParaRPr kumimoji="0" lang="en-IN" sz="3200" b="0" i="0" u="none" strike="noStrike" kern="1200" cap="none" spc="-1" normalizeH="0" baseline="0" noProof="0" dirty="0">
              <a:ln>
                <a:noFill/>
              </a:ln>
              <a:solidFill>
                <a:srgbClr val="000000"/>
              </a:solidFill>
              <a:effectLst/>
              <a:uLnTx/>
              <a:uFill>
                <a:solidFill>
                  <a:srgbClr val="FFFFFF"/>
                </a:solidFill>
              </a:uFill>
              <a:latin typeface="Century Gothic" panose="020B0502020202020204" pitchFamily="34" charset="0"/>
            </a:endParaRPr>
          </a:p>
          <a:p>
            <a:pPr lvl="0" indent="-215640">
              <a:buClr>
                <a:srgbClr val="000000"/>
              </a:buClr>
              <a:buFont typeface="Wingdings" charset="2"/>
              <a:buChar char=""/>
            </a:pPr>
            <a:r>
              <a:rPr lang="en-US" sz="2400" b="1" dirty="0">
                <a:latin typeface="Century Gothic" panose="020B0502020202020204" pitchFamily="34" charset="0"/>
              </a:rPr>
              <a:t>News Headlines of India: </a:t>
            </a:r>
            <a:r>
              <a:rPr lang="en-US" sz="2400" dirty="0">
                <a:latin typeface="Century Gothic" panose="020B0502020202020204" pitchFamily="34" charset="0"/>
              </a:rPr>
              <a:t>consists of 16 years of categorized headlines focused on India</a:t>
            </a:r>
          </a:p>
          <a:p>
            <a:pPr lvl="0">
              <a:buClr>
                <a:srgbClr val="000000"/>
              </a:buClr>
            </a:pPr>
            <a:r>
              <a:rPr lang="en-IN" sz="3200" spc="-1" dirty="0">
                <a:solidFill>
                  <a:srgbClr val="404040"/>
                </a:solidFill>
                <a:uFill>
                  <a:solidFill>
                    <a:srgbClr val="FFFFFF"/>
                  </a:solidFill>
                </a:uFill>
                <a:latin typeface="Lucida Bright"/>
              </a:rPr>
              <a:t> </a:t>
            </a:r>
            <a:r>
              <a:rPr lang="en-IN" sz="2000" spc="-1" dirty="0">
                <a:solidFill>
                  <a:srgbClr val="404040"/>
                </a:solidFill>
                <a:uFill>
                  <a:solidFill>
                    <a:srgbClr val="FFFFFF"/>
                  </a:solidFill>
                </a:uFill>
                <a:latin typeface="Century Gothic" panose="020B0502020202020204" pitchFamily="34" charset="0"/>
              </a:rPr>
              <a:t>(</a:t>
            </a:r>
            <a:r>
              <a:rPr lang="en-IN" sz="2000" spc="-1" dirty="0">
                <a:solidFill>
                  <a:srgbClr val="000000"/>
                </a:solidFill>
                <a:uFill>
                  <a:solidFill>
                    <a:srgbClr val="FFFFFF"/>
                  </a:solidFill>
                </a:uFill>
                <a:latin typeface="Century Gothic" panose="020B0502020202020204" pitchFamily="34" charset="0"/>
              </a:rPr>
              <a:t>https://www.kaggle.com/therohk/india-headlines-news-dataset)</a:t>
            </a:r>
            <a:endParaRPr lang="en-US" sz="2000" dirty="0">
              <a:latin typeface="Century Gothic" panose="020B0502020202020204" pitchFamily="34" charset="0"/>
            </a:endParaRPr>
          </a:p>
          <a:p>
            <a:pPr lvl="0" indent="-215640">
              <a:buClr>
                <a:srgbClr val="000000"/>
              </a:buClr>
              <a:buFont typeface="Wingdings" charset="2"/>
              <a:buChar char=""/>
            </a:pPr>
            <a:endParaRPr kumimoji="0" lang="en-US" sz="3200" b="0" i="0" u="none" strike="noStrike" kern="1200" cap="none" spc="-1" normalizeH="0" baseline="0" noProof="0" dirty="0">
              <a:ln>
                <a:noFill/>
              </a:ln>
              <a:solidFill>
                <a:srgbClr val="000000"/>
              </a:solidFill>
              <a:effectLst/>
              <a:uLnTx/>
              <a:uFill>
                <a:solidFill>
                  <a:srgbClr val="FFFFFF"/>
                </a:solidFill>
              </a:uFill>
              <a:latin typeface="Century Gothic" panose="020B0502020202020204" pitchFamily="34" charset="0"/>
            </a:endParaRPr>
          </a:p>
          <a:p>
            <a:pPr lvl="0" indent="-215640">
              <a:buClr>
                <a:srgbClr val="000000"/>
              </a:buClr>
              <a:buFont typeface="Wingdings" charset="2"/>
              <a:buChar char=""/>
            </a:pPr>
            <a:r>
              <a:rPr lang="en-US" sz="2400" b="1" dirty="0">
                <a:latin typeface="Century Gothic" panose="020B0502020202020204" pitchFamily="34" charset="0"/>
              </a:rPr>
              <a:t>News Aggregator Dataset: </a:t>
            </a:r>
            <a:r>
              <a:rPr lang="en-US" sz="2400" dirty="0">
                <a:latin typeface="Century Gothic" panose="020B0502020202020204" pitchFamily="34" charset="0"/>
              </a:rPr>
              <a:t>consists of headlines and categories of 400k  news stories from 2014</a:t>
            </a:r>
          </a:p>
          <a:p>
            <a:pPr>
              <a:buClr>
                <a:srgbClr val="000000"/>
              </a:buClr>
            </a:pPr>
            <a:r>
              <a:rPr lang="en-IN" sz="2000" spc="-1" dirty="0">
                <a:solidFill>
                  <a:srgbClr val="404040"/>
                </a:solidFill>
                <a:uFill>
                  <a:solidFill>
                    <a:srgbClr val="FFFFFF"/>
                  </a:solidFill>
                </a:uFill>
                <a:latin typeface="Century Gothic" panose="020B0502020202020204" pitchFamily="34" charset="0"/>
              </a:rPr>
              <a:t>(</a:t>
            </a:r>
            <a:r>
              <a:rPr lang="en-IN" sz="2000" spc="-1" dirty="0">
                <a:solidFill>
                  <a:srgbClr val="000000"/>
                </a:solidFill>
                <a:uFill>
                  <a:solidFill>
                    <a:srgbClr val="FFFFFF"/>
                  </a:solidFill>
                </a:uFill>
                <a:latin typeface="Century Gothic" panose="020B0502020202020204" pitchFamily="34" charset="0"/>
              </a:rPr>
              <a:t>https://www.kaggle.com/uciml/news-aggregator-dataset</a:t>
            </a:r>
            <a:r>
              <a:rPr lang="en-IN" sz="2000" spc="-1" dirty="0">
                <a:solidFill>
                  <a:srgbClr val="404040"/>
                </a:solidFill>
                <a:uFill>
                  <a:solidFill>
                    <a:srgbClr val="FFFFFF"/>
                  </a:solidFill>
                </a:uFill>
                <a:latin typeface="Century Gothic" panose="020B0502020202020204" pitchFamily="34" charset="0"/>
              </a:rPr>
              <a:t>)</a:t>
            </a:r>
            <a:endParaRPr lang="en-IN" sz="2000" spc="-1" dirty="0">
              <a:solidFill>
                <a:srgbClr val="000000"/>
              </a:solidFill>
              <a:uFill>
                <a:solidFill>
                  <a:srgbClr val="FFFFFF"/>
                </a:solidFill>
              </a:uFill>
              <a:latin typeface="Century Gothic" panose="020B0502020202020204" pitchFamily="34" charset="0"/>
            </a:endParaRPr>
          </a:p>
          <a:p>
            <a:pPr lvl="0">
              <a:buClr>
                <a:srgbClr val="000000"/>
              </a:buClr>
            </a:pPr>
            <a:endParaRPr kumimoji="0" lang="en-IN" sz="3200" b="0" i="0" u="none" strike="noStrike" kern="1200" cap="none" spc="-1" normalizeH="0" baseline="0" noProof="0" dirty="0">
              <a:ln>
                <a:noFill/>
              </a:ln>
              <a:solidFill>
                <a:srgbClr val="000000"/>
              </a:solidFill>
              <a:effectLst/>
              <a:uLnTx/>
              <a:uFill>
                <a:solidFill>
                  <a:srgbClr val="FFFFFF"/>
                </a:solidFill>
              </a:uFill>
              <a:latin typeface="Century Gothic" panose="020B0502020202020204" pitchFamily="34" charset="0"/>
            </a:endParaRPr>
          </a:p>
          <a:p>
            <a:pPr marR="0" lvl="0" algn="l" defTabSz="914400" rtl="0" eaLnBrk="1" fontAlgn="auto" latinLnBrk="0" hangingPunct="1">
              <a:lnSpc>
                <a:spcPct val="100000"/>
              </a:lnSpc>
              <a:spcBef>
                <a:spcPts val="0"/>
              </a:spcBef>
              <a:spcAft>
                <a:spcPts val="0"/>
              </a:spcAft>
              <a:buClr>
                <a:srgbClr val="000000"/>
              </a:buClr>
              <a:buSzTx/>
              <a:tabLst/>
              <a:defRPr/>
            </a:pPr>
            <a:endParaRPr kumimoji="0" lang="en-IN" sz="3200" b="0" i="0" u="none" strike="noStrike" kern="1200" cap="none" spc="-1" normalizeH="0" baseline="0" noProof="0" dirty="0">
              <a:ln>
                <a:noFill/>
              </a:ln>
              <a:solidFill>
                <a:srgbClr val="000000"/>
              </a:solidFill>
              <a:effectLst/>
              <a:uLnTx/>
              <a:uFill>
                <a:solidFill>
                  <a:srgbClr val="FFFFFF"/>
                </a:solidFill>
              </a:uFill>
              <a:latin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3200" b="0" i="0" u="none" strike="noStrike" kern="1200" cap="none" spc="-1" normalizeH="0" baseline="0" noProof="0" dirty="0">
              <a:ln>
                <a:noFill/>
              </a:ln>
              <a:solidFill>
                <a:srgbClr val="000000"/>
              </a:solidFill>
              <a:effectLst/>
              <a:uLnTx/>
              <a:uFill>
                <a:solidFill>
                  <a:srgbClr val="FFFFFF"/>
                </a:solidFill>
              </a:uFill>
              <a:latin typeface="Century Gothic" panose="020B0502020202020204" pitchFamily="34" charset="0"/>
            </a:endParaRPr>
          </a:p>
        </p:txBody>
      </p:sp>
    </p:spTree>
    <p:extLst>
      <p:ext uri="{BB962C8B-B14F-4D97-AF65-F5344CB8AC3E}">
        <p14:creationId xmlns:p14="http://schemas.microsoft.com/office/powerpoint/2010/main" val="1654030457"/>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480" y="675248"/>
            <a:ext cx="10972440" cy="661183"/>
          </a:xfrm>
        </p:spPr>
        <p:txBody>
          <a:bodyPr/>
          <a:lstStyle/>
          <a:p>
            <a:pPr marL="0" indent="0" algn="ctr">
              <a:buNone/>
            </a:pPr>
            <a:r>
              <a:rPr lang="en-US" sz="3600" dirty="0">
                <a:solidFill>
                  <a:schemeClr val="bg1"/>
                </a:solidFill>
                <a:latin typeface="Century Gothic" panose="020B0502020202020204" pitchFamily="34" charset="0"/>
              </a:rPr>
              <a:t>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73" y="1336431"/>
            <a:ext cx="10100603" cy="5008098"/>
          </a:xfrm>
          <a:prstGeom prst="rect">
            <a:avLst/>
          </a:prstGeom>
        </p:spPr>
      </p:pic>
    </p:spTree>
    <p:extLst>
      <p:ext uri="{BB962C8B-B14F-4D97-AF65-F5344CB8AC3E}">
        <p14:creationId xmlns:p14="http://schemas.microsoft.com/office/powerpoint/2010/main" val="9550685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38280" y="6130800"/>
            <a:ext cx="4553280" cy="364320"/>
          </a:xfrm>
          <a:prstGeom prst="rect">
            <a:avLst/>
          </a:prstGeom>
          <a:noFill/>
          <a:ln>
            <a:noFill/>
          </a:ln>
        </p:spPr>
        <p:style>
          <a:lnRef idx="0">
            <a:scrgbClr r="0" g="0" b="0"/>
          </a:lnRef>
          <a:fillRef idx="0">
            <a:scrgbClr r="0" g="0" b="0"/>
          </a:fillRef>
          <a:effectRef idx="0">
            <a:scrgbClr r="0" g="0" b="0"/>
          </a:effectRef>
          <a:fontRef idx="minor"/>
        </p:style>
      </p:sp>
      <p:sp>
        <p:nvSpPr>
          <p:cNvPr id="269" name="CustomShape 2"/>
          <p:cNvSpPr/>
          <p:nvPr/>
        </p:nvSpPr>
        <p:spPr>
          <a:xfrm>
            <a:off x="2457360" y="647640"/>
            <a:ext cx="67381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000" b="0" strike="noStrike" spc="-1" dirty="0">
                <a:solidFill>
                  <a:srgbClr val="FFFFFF"/>
                </a:solidFill>
                <a:uFill>
                  <a:solidFill>
                    <a:srgbClr val="FFFFFF"/>
                  </a:solidFill>
                </a:uFill>
                <a:latin typeface="Century Gothic"/>
                <a:ea typeface="DejaVu Sans"/>
              </a:rPr>
              <a:t>Pre-processing</a:t>
            </a:r>
            <a:endParaRPr lang="en-IN" sz="1800" b="0" strike="noStrike" spc="-1" dirty="0">
              <a:solidFill>
                <a:srgbClr val="000000"/>
              </a:solidFill>
              <a:uFill>
                <a:solidFill>
                  <a:srgbClr val="FFFFFF"/>
                </a:solidFill>
              </a:uFill>
              <a:latin typeface="Arial"/>
            </a:endParaRPr>
          </a:p>
        </p:txBody>
      </p:sp>
      <p:sp>
        <p:nvSpPr>
          <p:cNvPr id="270" name="CustomShape 3"/>
          <p:cNvSpPr/>
          <p:nvPr/>
        </p:nvSpPr>
        <p:spPr>
          <a:xfrm>
            <a:off x="1240920" y="2968282"/>
            <a:ext cx="9809640" cy="34037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5640">
              <a:lnSpc>
                <a:spcPct val="100000"/>
              </a:lnSpc>
              <a:buClr>
                <a:srgbClr val="000000"/>
              </a:buClr>
              <a:buFont typeface="Wingdings" charset="2"/>
              <a:buChar char=""/>
            </a:pPr>
            <a:r>
              <a:rPr lang="en-IN" sz="3600" b="0" strike="noStrike" spc="-1" dirty="0">
                <a:solidFill>
                  <a:srgbClr val="000000"/>
                </a:solidFill>
                <a:uFill>
                  <a:solidFill>
                    <a:srgbClr val="FFFFFF"/>
                  </a:solidFill>
                </a:uFill>
                <a:latin typeface="Century Gothic" panose="020B0502020202020204" pitchFamily="34" charset="0"/>
                <a:ea typeface="DejaVu Sans"/>
              </a:rPr>
              <a:t>Filtering</a:t>
            </a:r>
            <a:endParaRPr lang="en-IN" sz="3600" b="0" strike="noStrike" spc="-1" dirty="0">
              <a:solidFill>
                <a:srgbClr val="000000"/>
              </a:solidFill>
              <a:uFill>
                <a:solidFill>
                  <a:srgbClr val="FFFFFF"/>
                </a:solidFill>
              </a:uFill>
              <a:latin typeface="Century Gothic" panose="020B0502020202020204" pitchFamily="34" charset="0"/>
            </a:endParaRPr>
          </a:p>
          <a:p>
            <a:pPr indent="-215640">
              <a:lnSpc>
                <a:spcPct val="100000"/>
              </a:lnSpc>
              <a:buClr>
                <a:srgbClr val="000000"/>
              </a:buClr>
              <a:buFont typeface="Wingdings" charset="2"/>
              <a:buChar char=""/>
            </a:pPr>
            <a:r>
              <a:rPr lang="en-IN" sz="3600" b="0" strike="noStrike" spc="-1" dirty="0">
                <a:solidFill>
                  <a:srgbClr val="000000"/>
                </a:solidFill>
                <a:uFill>
                  <a:solidFill>
                    <a:srgbClr val="FFFFFF"/>
                  </a:solidFill>
                </a:uFill>
                <a:latin typeface="Century Gothic" panose="020B0502020202020204" pitchFamily="34" charset="0"/>
                <a:ea typeface="DejaVu Sans"/>
              </a:rPr>
              <a:t>Tokenization</a:t>
            </a:r>
            <a:endParaRPr lang="en-IN" sz="3600" b="0" strike="noStrike" spc="-1" dirty="0">
              <a:solidFill>
                <a:srgbClr val="000000"/>
              </a:solidFill>
              <a:uFill>
                <a:solidFill>
                  <a:srgbClr val="FFFFFF"/>
                </a:solidFill>
              </a:uFill>
              <a:latin typeface="Century Gothic" panose="020B0502020202020204" pitchFamily="34" charset="0"/>
            </a:endParaRPr>
          </a:p>
          <a:p>
            <a:pPr indent="-215640">
              <a:lnSpc>
                <a:spcPct val="100000"/>
              </a:lnSpc>
              <a:buClr>
                <a:srgbClr val="000000"/>
              </a:buClr>
              <a:buFont typeface="Wingdings" charset="2"/>
              <a:buChar char=""/>
            </a:pPr>
            <a:r>
              <a:rPr lang="en-IN" sz="3600" b="0" strike="noStrike" spc="-1" dirty="0">
                <a:solidFill>
                  <a:srgbClr val="000000"/>
                </a:solidFill>
                <a:uFill>
                  <a:solidFill>
                    <a:srgbClr val="FFFFFF"/>
                  </a:solidFill>
                </a:uFill>
                <a:latin typeface="Century Gothic" panose="020B0502020202020204" pitchFamily="34" charset="0"/>
                <a:ea typeface="DejaVu Sans"/>
              </a:rPr>
              <a:t>Stemming</a:t>
            </a:r>
            <a:endParaRPr lang="en-IN" sz="3600" b="0" strike="noStrike" spc="-1" dirty="0">
              <a:solidFill>
                <a:srgbClr val="000000"/>
              </a:solidFill>
              <a:uFill>
                <a:solidFill>
                  <a:srgbClr val="FFFFFF"/>
                </a:solidFill>
              </a:uFill>
              <a:latin typeface="Century Gothic" panose="020B0502020202020204" pitchFamily="34" charset="0"/>
            </a:endParaRPr>
          </a:p>
          <a:p>
            <a:pPr indent="-215640">
              <a:lnSpc>
                <a:spcPct val="100000"/>
              </a:lnSpc>
              <a:buClr>
                <a:srgbClr val="000000"/>
              </a:buClr>
              <a:buFont typeface="Wingdings" charset="2"/>
              <a:buChar char=""/>
            </a:pPr>
            <a:r>
              <a:rPr lang="en-IN" sz="3600" b="0" strike="noStrike" spc="-1" dirty="0">
                <a:solidFill>
                  <a:srgbClr val="000000"/>
                </a:solidFill>
                <a:uFill>
                  <a:solidFill>
                    <a:srgbClr val="FFFFFF"/>
                  </a:solidFill>
                </a:uFill>
                <a:latin typeface="Century Gothic" panose="020B0502020202020204" pitchFamily="34" charset="0"/>
                <a:ea typeface="DejaVu Sans"/>
              </a:rPr>
              <a:t>Stop words removal</a:t>
            </a:r>
            <a:endParaRPr lang="en-IN" sz="3600" b="0" strike="noStrike" spc="-1" dirty="0">
              <a:solidFill>
                <a:srgbClr val="000000"/>
              </a:solidFill>
              <a:uFill>
                <a:solidFill>
                  <a:srgbClr val="FFFFFF"/>
                </a:solidFill>
              </a:uFill>
              <a:latin typeface="Century Gothic" panose="020B0502020202020204" pitchFamily="34" charset="0"/>
            </a:endParaRPr>
          </a:p>
          <a:p>
            <a:pPr>
              <a:lnSpc>
                <a:spcPct val="100000"/>
              </a:lnSpc>
              <a:buClr>
                <a:srgbClr val="000000"/>
              </a:buClr>
            </a:pPr>
            <a:endParaRPr lang="en-IN" sz="3600" b="0" strike="noStrike" spc="-1" dirty="0">
              <a:solidFill>
                <a:srgbClr val="000000"/>
              </a:solidFill>
              <a:uFill>
                <a:solidFill>
                  <a:srgbClr val="FFFFFF"/>
                </a:solidFill>
              </a:uFill>
              <a:latin typeface="Century Gothic" panose="020B0502020202020204" pitchFamily="34" charset="0"/>
            </a:endParaRPr>
          </a:p>
          <a:p>
            <a:pPr>
              <a:lnSpc>
                <a:spcPct val="100000"/>
              </a:lnSpc>
            </a:pPr>
            <a:endParaRPr lang="en-IN" sz="3600" b="0" strike="noStrike" spc="-1" dirty="0">
              <a:solidFill>
                <a:srgbClr val="000000"/>
              </a:solidFill>
              <a:uFill>
                <a:solidFill>
                  <a:srgbClr val="FFFFFF"/>
                </a:solidFill>
              </a:uFill>
              <a:latin typeface="Century Gothic" panose="020B0502020202020204" pitchFamily="34" charset="0"/>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38280" y="6130800"/>
            <a:ext cx="4553280" cy="364320"/>
          </a:xfrm>
          <a:prstGeom prst="rect">
            <a:avLst/>
          </a:prstGeom>
          <a:noFill/>
          <a:ln>
            <a:noFill/>
          </a:ln>
        </p:spPr>
        <p:style>
          <a:lnRef idx="0">
            <a:scrgbClr r="0" g="0" b="0"/>
          </a:lnRef>
          <a:fillRef idx="0">
            <a:scrgbClr r="0" g="0" b="0"/>
          </a:fillRef>
          <a:effectRef idx="0">
            <a:scrgbClr r="0" g="0" b="0"/>
          </a:effectRef>
          <a:fontRef idx="minor"/>
        </p:style>
      </p:sp>
      <p:sp>
        <p:nvSpPr>
          <p:cNvPr id="269" name="CustomShape 2"/>
          <p:cNvSpPr/>
          <p:nvPr/>
        </p:nvSpPr>
        <p:spPr>
          <a:xfrm>
            <a:off x="2457360" y="647640"/>
            <a:ext cx="67381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1" normalizeH="0" baseline="0" noProof="0" dirty="0">
                <a:ln>
                  <a:noFill/>
                </a:ln>
                <a:solidFill>
                  <a:srgbClr val="FFFFFF"/>
                </a:solidFill>
                <a:effectLst/>
                <a:uLnTx/>
                <a:uFill>
                  <a:solidFill>
                    <a:srgbClr val="FFFFFF"/>
                  </a:solidFill>
                </a:uFill>
                <a:latin typeface="Century Gothic"/>
                <a:ea typeface="DejaVu Sans"/>
              </a:rPr>
              <a:t>Pre-processing</a:t>
            </a:r>
            <a:endParaRPr kumimoji="0" lang="en-IN" sz="1800" b="0" i="0" u="none" strike="noStrike" kern="1200" cap="none" spc="-1" normalizeH="0" baseline="0" noProof="0" dirty="0">
              <a:ln>
                <a:noFill/>
              </a:ln>
              <a:solidFill>
                <a:srgbClr val="000000"/>
              </a:solidFill>
              <a:effectLst/>
              <a:uLnTx/>
              <a:uFill>
                <a:solidFill>
                  <a:srgbClr val="FFFFFF"/>
                </a:solidFill>
              </a:uFill>
              <a:latin typeface="Arial"/>
            </a:endParaRPr>
          </a:p>
        </p:txBody>
      </p:sp>
      <p:sp>
        <p:nvSpPr>
          <p:cNvPr id="270" name="CustomShape 3"/>
          <p:cNvSpPr/>
          <p:nvPr/>
        </p:nvSpPr>
        <p:spPr>
          <a:xfrm>
            <a:off x="1240920" y="2968282"/>
            <a:ext cx="9809640" cy="34037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1" normalizeH="0" baseline="0" noProof="0" dirty="0">
              <a:ln>
                <a:noFill/>
              </a:ln>
              <a:solidFill>
                <a:srgbClr val="000000"/>
              </a:solidFill>
              <a:effectLst/>
              <a:uLnTx/>
              <a:uFill>
                <a:solidFill>
                  <a:srgbClr val="FFFFFF"/>
                </a:solidFill>
              </a:uFill>
              <a:latin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852" y="2715065"/>
            <a:ext cx="8989256" cy="3656934"/>
          </a:xfrm>
          <a:prstGeom prst="rect">
            <a:avLst/>
          </a:prstGeom>
        </p:spPr>
      </p:pic>
    </p:spTree>
    <p:extLst>
      <p:ext uri="{BB962C8B-B14F-4D97-AF65-F5344CB8AC3E}">
        <p14:creationId xmlns:p14="http://schemas.microsoft.com/office/powerpoint/2010/main" val="251749316"/>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1782720" y="474480"/>
            <a:ext cx="80755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0" strike="noStrike" spc="-1" dirty="0">
                <a:solidFill>
                  <a:srgbClr val="FFFFFF"/>
                </a:solidFill>
                <a:uFill>
                  <a:solidFill>
                    <a:srgbClr val="FFFFFF"/>
                  </a:solidFill>
                </a:uFill>
                <a:latin typeface="Century Gothic"/>
                <a:ea typeface="DejaVu Sans"/>
              </a:rPr>
              <a:t>Feature Selection: TF - IDF</a:t>
            </a:r>
            <a:endParaRPr lang="en-IN" sz="3600" b="0" strike="noStrike" spc="-1" dirty="0">
              <a:solidFill>
                <a:srgbClr val="000000"/>
              </a:solidFill>
              <a:uFill>
                <a:solidFill>
                  <a:srgbClr val="FFFFFF"/>
                </a:solidFill>
              </a:uFill>
              <a:latin typeface="Arial"/>
            </a:endParaRPr>
          </a:p>
        </p:txBody>
      </p:sp>
      <p:sp>
        <p:nvSpPr>
          <p:cNvPr id="322" name="CustomShape 2"/>
          <p:cNvSpPr/>
          <p:nvPr/>
        </p:nvSpPr>
        <p:spPr>
          <a:xfrm>
            <a:off x="628560" y="1280160"/>
            <a:ext cx="11022840" cy="106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endParaRPr lang="en-IN" sz="3200" b="0" strike="noStrike" spc="-1" dirty="0">
              <a:solidFill>
                <a:srgbClr val="000000"/>
              </a:solidFill>
              <a:uFill>
                <a:solidFill>
                  <a:srgbClr val="FFFFFF"/>
                </a:solidFill>
              </a:uFill>
              <a:latin typeface="Century Gothic" panose="020B0502020202020204" pitchFamily="34" charset="0"/>
            </a:endParaRPr>
          </a:p>
          <a:p>
            <a:pPr marL="720">
              <a:lnSpc>
                <a:spcPct val="100000"/>
              </a:lnSpc>
              <a:buClr>
                <a:srgbClr val="B31166"/>
              </a:buClr>
              <a:buSzPct val="80000"/>
            </a:pPr>
            <a:r>
              <a:rPr lang="en-IN" sz="3200" b="0" strike="noStrike" spc="-1" dirty="0">
                <a:solidFill>
                  <a:srgbClr val="FFFFFF"/>
                </a:solidFill>
                <a:uFill>
                  <a:solidFill>
                    <a:srgbClr val="FFFFFF"/>
                  </a:solidFill>
                </a:uFill>
                <a:latin typeface="Century Gothic" panose="020B0502020202020204" pitchFamily="34" charset="0"/>
                <a:ea typeface="DejaVu Sans"/>
              </a:rPr>
              <a:t>    Term Frequency – Inverse Document Frequency</a:t>
            </a:r>
            <a:endParaRPr lang="en-IN" sz="3200" b="0" strike="noStrike" spc="-1" dirty="0">
              <a:solidFill>
                <a:srgbClr val="000000"/>
              </a:solidFill>
              <a:uFill>
                <a:solidFill>
                  <a:srgbClr val="FFFFFF"/>
                </a:solidFill>
              </a:uFill>
              <a:latin typeface="Century Gothic" panose="020B0502020202020204" pitchFamily="34" charset="0"/>
            </a:endParaRPr>
          </a:p>
          <a:p>
            <a:pPr algn="ctr">
              <a:lnSpc>
                <a:spcPct val="100000"/>
              </a:lnSpc>
            </a:pPr>
            <a:endParaRPr lang="en-IN" sz="3200" b="0" strike="noStrike" spc="-1" dirty="0">
              <a:solidFill>
                <a:srgbClr val="000000"/>
              </a:solidFill>
              <a:uFill>
                <a:solidFill>
                  <a:srgbClr val="FFFFFF"/>
                </a:solidFill>
              </a:uFill>
              <a:latin typeface="Century Gothic" panose="020B0502020202020204" pitchFamily="34" charset="0"/>
            </a:endParaRPr>
          </a:p>
        </p:txBody>
      </p:sp>
      <p:pic>
        <p:nvPicPr>
          <p:cNvPr id="323" name="Picture 1"/>
          <p:cNvPicPr/>
          <p:nvPr/>
        </p:nvPicPr>
        <p:blipFill>
          <a:blip r:embed="rId3"/>
          <a:stretch/>
        </p:blipFill>
        <p:spPr>
          <a:xfrm>
            <a:off x="628560" y="2349360"/>
            <a:ext cx="9932760" cy="4408560"/>
          </a:xfrm>
          <a:prstGeom prst="rect">
            <a:avLst/>
          </a:prstGeom>
          <a:ln>
            <a:noFill/>
          </a:ln>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1121</TotalTime>
  <Words>455</Words>
  <Application>Microsoft Office PowerPoint</Application>
  <PresentationFormat>Widescreen</PresentationFormat>
  <Paragraphs>102</Paragraphs>
  <Slides>26</Slides>
  <Notes>18</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26</vt:i4>
      </vt:variant>
    </vt:vector>
  </HeadingPairs>
  <TitlesOfParts>
    <vt:vector size="39" baseType="lpstr">
      <vt:lpstr>Arial</vt:lpstr>
      <vt:lpstr>Calibri</vt:lpstr>
      <vt:lpstr>Century Gothic</vt:lpstr>
      <vt:lpstr>DejaVu Sans</vt:lpstr>
      <vt:lpstr>Lucida Bright</vt:lpstr>
      <vt:lpstr>Symbol</vt:lpstr>
      <vt:lpstr>Times New Roman</vt:lpstr>
      <vt:lpstr>Wingdings</vt:lpstr>
      <vt:lpstr>Wingdings 3</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creator>
  <dc:description/>
  <cp:lastModifiedBy>Pawan Sheoran</cp:lastModifiedBy>
  <cp:revision>139</cp:revision>
  <cp:lastPrinted>2017-10-05T13:36:38Z</cp:lastPrinted>
  <dcterms:created xsi:type="dcterms:W3CDTF">2015-09-22T16:57:55Z</dcterms:created>
  <dcterms:modified xsi:type="dcterms:W3CDTF">2018-06-02T03:56:18Z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