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7"/>
  </p:notesMasterIdLst>
  <p:handoutMasterIdLst>
    <p:handoutMasterId r:id="rId18"/>
  </p:handoutMasterIdLst>
  <p:sldIdLst>
    <p:sldId id="256" r:id="rId5"/>
    <p:sldId id="261" r:id="rId6"/>
    <p:sldId id="265" r:id="rId7"/>
    <p:sldId id="266" r:id="rId8"/>
    <p:sldId id="267" r:id="rId9"/>
    <p:sldId id="268" r:id="rId10"/>
    <p:sldId id="258" r:id="rId11"/>
    <p:sldId id="264" r:id="rId12"/>
    <p:sldId id="259" r:id="rId13"/>
    <p:sldId id="260" r:id="rId14"/>
    <p:sldId id="263" r:id="rId15"/>
    <p:sldId id="269" r:id="rId16"/>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0BEF68B8-1228-47BB-83B5-7B9CD1E3F84E}">
      <dgm:prSet phldrT="[Text]"/>
      <dgm:spPr/>
      <dgm:t>
        <a:bodyPr rtlCol="0"/>
        <a:lstStyle/>
        <a:p>
          <a:pPr rtl="0">
            <a:lnSpc>
              <a:spcPct val="100000"/>
            </a:lnSpc>
          </a:pPr>
          <a:r>
            <a:rPr lang="es-ES" b="1" noProof="0" dirty="0" smtClean="0"/>
            <a:t>Empleador</a:t>
          </a:r>
          <a:r>
            <a:rPr lang="es-ES" noProof="0" dirty="0" smtClean="0"/>
            <a:t> </a:t>
          </a:r>
          <a:endParaRPr lang="es-ES" noProof="0" dirty="0"/>
        </a:p>
      </dgm:t>
    </dgm:pt>
    <dgm:pt modelId="{ED3A4BC2-B75A-4952-A38B-A42B5995DF05}" type="parTrans" cxnId="{EDEF4F82-1237-4639-A0F7-385C1897CE66}">
      <dgm:prSet/>
      <dgm:spPr/>
      <dgm:t>
        <a:bodyPr rtlCol="0"/>
        <a:lstStyle/>
        <a:p>
          <a:pPr rtl="0"/>
          <a:endParaRPr lang="es-ES" noProof="0" dirty="0"/>
        </a:p>
      </dgm:t>
    </dgm:pt>
    <dgm:pt modelId="{FD949706-EDCC-4ADC-8EDF-8EDA49C92325}" type="sibTrans" cxnId="{EDEF4F82-1237-4639-A0F7-385C1897CE66}">
      <dgm:prSet/>
      <dgm:spPr/>
      <dgm:t>
        <a:bodyPr rtlCol="0"/>
        <a:lstStyle/>
        <a:p>
          <a:pPr rtl="0"/>
          <a:endParaRPr lang="es-ES" noProof="0" dirty="0"/>
        </a:p>
      </dgm:t>
    </dgm:pt>
    <dgm:pt modelId="{5605D28D-2CE6-4513-8566-952984E21E14}">
      <dgm:prSet phldrT="[Text]"/>
      <dgm:spPr/>
      <dgm:t>
        <a:bodyPr rtlCol="0"/>
        <a:lstStyle/>
        <a:p>
          <a:pPr rtl="0">
            <a:lnSpc>
              <a:spcPct val="100000"/>
            </a:lnSpc>
          </a:pPr>
          <a:r>
            <a:rPr lang="es-ES" noProof="0" dirty="0" smtClean="0"/>
            <a:t>Postulante</a:t>
          </a:r>
          <a:endParaRPr lang="es-ES" noProof="0" dirty="0"/>
        </a:p>
      </dgm:t>
    </dgm:pt>
    <dgm:pt modelId="{EB15AB98-362B-4E70-A3DA-995FC3E8BA79}" type="parTrans" cxnId="{FAF3F884-F0CF-440F-8CB1-B7648AB1B138}">
      <dgm:prSet/>
      <dgm:spPr/>
      <dgm:t>
        <a:bodyPr rtlCol="0"/>
        <a:lstStyle/>
        <a:p>
          <a:pPr rtl="0"/>
          <a:endParaRPr lang="es-ES" noProof="0" dirty="0"/>
        </a:p>
      </dgm:t>
    </dgm:pt>
    <dgm:pt modelId="{823D1971-2C4D-4EC5-A874-2F463DE37109}" type="sibTrans" cxnId="{FAF3F884-F0CF-440F-8CB1-B7648AB1B138}">
      <dgm:prSet/>
      <dgm:spPr/>
      <dgm:t>
        <a:bodyPr rtlCol="0"/>
        <a:lstStyle/>
        <a:p>
          <a:pPr rtl="0"/>
          <a:endParaRPr lang="es-ES" noProof="0" dirty="0"/>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s-E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t>
        <a:bodyPr/>
        <a:lstStyle/>
        <a:p>
          <a:endParaRPr lang="es-ES"/>
        </a:p>
      </dgm:t>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38722832-5C89-4CF7-BB48-A54F51CD98AE}" type="pres">
      <dgm:prSet presAssocID="{0BEF68B8-1228-47BB-83B5-7B9CD1E3F84E}" presName="text_1" presStyleLbl="node1" presStyleIdx="0" presStyleCnt="2">
        <dgm:presLayoutVars>
          <dgm:bulletEnabled val="1"/>
        </dgm:presLayoutVars>
      </dgm:prSet>
      <dgm:spPr/>
      <dgm:t>
        <a:bodyPr/>
        <a:lstStyle/>
        <a:p>
          <a:endParaRPr lang="es-ES"/>
        </a:p>
      </dgm:t>
    </dgm:pt>
    <dgm:pt modelId="{0890DE94-0A3E-42FF-B436-ABCCEF4C391E}" type="pres">
      <dgm:prSet presAssocID="{0BEF68B8-1228-47BB-83B5-7B9CD1E3F84E}" presName="accent_1" presStyleCnt="0"/>
      <dgm:spPr/>
    </dgm:pt>
    <dgm:pt modelId="{3F8116AC-FAC3-4E95-9865-93CCFEB191B9}" type="pres">
      <dgm:prSet presAssocID="{0BEF68B8-1228-47BB-83B5-7B9CD1E3F84E}" presName="accentRepeatNode" presStyleLbl="solidFgAcc1" presStyleIdx="0" presStyleCnt="2"/>
      <dgm:spPr>
        <a:blipFill rotWithShape="0">
          <a:blip xmlns:r="http://schemas.openxmlformats.org/officeDocument/2006/relationships" r:embed="rId1"/>
          <a:stretch>
            <a:fillRect/>
          </a:stretch>
        </a:blipFill>
      </dgm:spPr>
      <dgm:t>
        <a:bodyPr/>
        <a:lstStyle/>
        <a:p>
          <a:endParaRPr lang="es-ES"/>
        </a:p>
      </dgm:t>
    </dgm:pt>
    <dgm:pt modelId="{F9DEA26F-A5F0-4B24-92EF-48CA04A8828A}" type="pres">
      <dgm:prSet presAssocID="{5605D28D-2CE6-4513-8566-952984E21E14}" presName="text_2" presStyleLbl="node1" presStyleIdx="1" presStyleCnt="2">
        <dgm:presLayoutVars>
          <dgm:bulletEnabled val="1"/>
        </dgm:presLayoutVars>
      </dgm:prSet>
      <dgm:spPr/>
      <dgm:t>
        <a:bodyPr/>
        <a:lstStyle/>
        <a:p>
          <a:endParaRPr lang="es-ES"/>
        </a:p>
      </dgm:t>
    </dgm:pt>
    <dgm:pt modelId="{54C08E16-A377-42BE-9C9D-06B63D7CF360}" type="pres">
      <dgm:prSet presAssocID="{5605D28D-2CE6-4513-8566-952984E21E14}" presName="accent_2" presStyleCnt="0"/>
      <dgm:spPr/>
    </dgm:pt>
    <dgm:pt modelId="{A965097E-32F1-4AB8-8C4E-2814A7596B2F}" type="pres">
      <dgm:prSet presAssocID="{5605D28D-2CE6-4513-8566-952984E21E14}" presName="accentRepeatNode" presStyleLbl="solidFgAcc1" presStyleIdx="1" presStyleCnt="2"/>
      <dgm:spPr>
        <a:blipFill rotWithShape="0">
          <a:blip xmlns:r="http://schemas.openxmlformats.org/officeDocument/2006/relationships" r:embed="rId1"/>
          <a:stretch>
            <a:fillRect/>
          </a:stretch>
        </a:blipFill>
      </dgm:spPr>
      <dgm:t>
        <a:bodyPr/>
        <a:lstStyle/>
        <a:p>
          <a:endParaRPr lang="es-ES"/>
        </a:p>
      </dgm:t>
    </dgm:pt>
  </dgm:ptLst>
  <dgm:cxnLst>
    <dgm:cxn modelId="{59D3F62B-0919-4D48-9B34-BCC6A8DF5CDE}" type="presOf" srcId="{0BEF68B8-1228-47BB-83B5-7B9CD1E3F84E}" destId="{38722832-5C89-4CF7-BB48-A54F51CD98AE}"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A7AC6D27-2DA2-4BB5-9EED-7BA01B14D774}" type="presOf" srcId="{5605D28D-2CE6-4513-8566-952984E21E14}" destId="{F9DEA26F-A5F0-4B24-92EF-48CA04A8828A}" srcOrd="0" destOrd="0" presId="urn:microsoft.com/office/officeart/2008/layout/VerticalCurvedList"/>
    <dgm:cxn modelId="{EDF7DB8C-5922-4E64-ADC1-3FF7AFEBD8F4}" type="presOf" srcId="{FD949706-EDCC-4ADC-8EDF-8EDA49C92325}" destId="{D79B43FC-100B-4A0D-A4D5-0D2D04B99064}" srcOrd="0" destOrd="0" presId="urn:microsoft.com/office/officeart/2008/layout/VerticalCurvedList"/>
    <dgm:cxn modelId="{FAF3F884-F0CF-440F-8CB1-B7648AB1B138}" srcId="{7E5AA53B-3EEE-4DE4-BB81-9044890C2946}" destId="{5605D28D-2CE6-4513-8566-952984E21E14}" srcOrd="1" destOrd="0" parTransId="{EB15AB98-362B-4E70-A3DA-995FC3E8BA79}" sibTransId="{823D1971-2C4D-4EC5-A874-2F463DE37109}"/>
    <dgm:cxn modelId="{EDEF4F82-1237-4639-A0F7-385C1897CE66}" srcId="{7E5AA53B-3EEE-4DE4-BB81-9044890C2946}" destId="{0BEF68B8-1228-47BB-83B5-7B9CD1E3F84E}" srcOrd="0" destOrd="0" parTransId="{ED3A4BC2-B75A-4952-A38B-A42B5995DF05}" sibTransId="{FD949706-EDCC-4ADC-8EDF-8EDA49C92325}"/>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5829BBF4-12A9-44EA-93A6-244F3C17E03E}" type="presParOf" srcId="{90561C55-3C6E-4D53-85E1-2C50BCDDA392}" destId="{38722832-5C89-4CF7-BB48-A54F51CD98AE}" srcOrd="1" destOrd="0" presId="urn:microsoft.com/office/officeart/2008/layout/VerticalCurvedList"/>
    <dgm:cxn modelId="{C438534E-5212-4FE1-906F-F20BA5FE680D}" type="presParOf" srcId="{90561C55-3C6E-4D53-85E1-2C50BCDDA392}" destId="{0890DE94-0A3E-42FF-B436-ABCCEF4C391E}" srcOrd="2" destOrd="0" presId="urn:microsoft.com/office/officeart/2008/layout/VerticalCurvedList"/>
    <dgm:cxn modelId="{FA2769A2-2EE5-418D-9AB3-8F170DC9490B}" type="presParOf" srcId="{0890DE94-0A3E-42FF-B436-ABCCEF4C391E}" destId="{3F8116AC-FAC3-4E95-9865-93CCFEB191B9}" srcOrd="0" destOrd="0" presId="urn:microsoft.com/office/officeart/2008/layout/VerticalCurvedList"/>
    <dgm:cxn modelId="{207FFA86-A746-42E9-97B6-147C943D289E}" type="presParOf" srcId="{90561C55-3C6E-4D53-85E1-2C50BCDDA392}" destId="{F9DEA26F-A5F0-4B24-92EF-48CA04A8828A}" srcOrd="3" destOrd="0" presId="urn:microsoft.com/office/officeart/2008/layout/VerticalCurvedList"/>
    <dgm:cxn modelId="{55F373B6-073B-4E16-92B7-2994C840F407}" type="presParOf" srcId="{90561C55-3C6E-4D53-85E1-2C50BCDDA392}" destId="{54C08E16-A377-42BE-9C9D-06B63D7CF360}" srcOrd="4" destOrd="0" presId="urn:microsoft.com/office/officeart/2008/layout/VerticalCurvedList"/>
    <dgm:cxn modelId="{DFBC88D3-0C9B-42E0-9CAA-47F3823DDF13}" type="presParOf" srcId="{54C08E16-A377-42BE-9C9D-06B63D7CF360}"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722832-5C89-4CF7-BB48-A54F51CD98AE}">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rtlCol="0" anchor="ctr" anchorCtr="0">
          <a:noAutofit/>
        </a:bodyPr>
        <a:lstStyle/>
        <a:p>
          <a:pPr lvl="0" algn="l" defTabSz="2266950" rtl="0">
            <a:lnSpc>
              <a:spcPct val="100000"/>
            </a:lnSpc>
            <a:spcBef>
              <a:spcPct val="0"/>
            </a:spcBef>
            <a:spcAft>
              <a:spcPct val="35000"/>
            </a:spcAft>
          </a:pPr>
          <a:r>
            <a:rPr lang="es-ES" sz="5100" b="1" kern="1200" noProof="0" dirty="0" smtClean="0"/>
            <a:t>Empleador</a:t>
          </a:r>
          <a:r>
            <a:rPr lang="es-ES" sz="5100" kern="1200" noProof="0" dirty="0" smtClean="0"/>
            <a:t> </a:t>
          </a:r>
          <a:endParaRPr lang="es-ES" sz="5100" kern="1200" noProof="0" dirty="0"/>
        </a:p>
      </dsp:txBody>
      <dsp:txXfrm>
        <a:off x="655140" y="509144"/>
        <a:ext cx="6180307" cy="1018145"/>
      </dsp:txXfrm>
    </dsp:sp>
    <dsp:sp modelId="{3F8116AC-FAC3-4E95-9865-93CCFEB191B9}">
      <dsp:nvSpPr>
        <dsp:cNvPr id="0" name=""/>
        <dsp:cNvSpPr/>
      </dsp:nvSpPr>
      <dsp:spPr>
        <a:xfrm>
          <a:off x="18799" y="381875"/>
          <a:ext cx="1272682" cy="1272682"/>
        </a:xfrm>
        <a:prstGeom prst="ellipse">
          <a:avLst/>
        </a:prstGeom>
        <a:blipFill rotWithShape="0">
          <a:blip xmlns:r="http://schemas.openxmlformats.org/officeDocument/2006/relationships" r:embed="rId1"/>
          <a:stretch>
            <a:fillRect/>
          </a:stretch>
        </a:blip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9DEA26F-A5F0-4B24-92EF-48CA04A8828A}">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rtlCol="0" anchor="ctr" anchorCtr="0">
          <a:noAutofit/>
        </a:bodyPr>
        <a:lstStyle/>
        <a:p>
          <a:pPr lvl="0" algn="l" defTabSz="2266950" rtl="0">
            <a:lnSpc>
              <a:spcPct val="100000"/>
            </a:lnSpc>
            <a:spcBef>
              <a:spcPct val="0"/>
            </a:spcBef>
            <a:spcAft>
              <a:spcPct val="35000"/>
            </a:spcAft>
          </a:pPr>
          <a:r>
            <a:rPr lang="es-ES" sz="5100" kern="1200" noProof="0" dirty="0" smtClean="0"/>
            <a:t>Postulante</a:t>
          </a:r>
          <a:endParaRPr lang="es-ES" sz="5100" kern="1200" noProof="0" dirty="0"/>
        </a:p>
      </dsp:txBody>
      <dsp:txXfrm>
        <a:off x="655140" y="2036648"/>
        <a:ext cx="6180307" cy="1018145"/>
      </dsp:txXfrm>
    </dsp:sp>
    <dsp:sp modelId="{A965097E-32F1-4AB8-8C4E-2814A7596B2F}">
      <dsp:nvSpPr>
        <dsp:cNvPr id="0" name=""/>
        <dsp:cNvSpPr/>
      </dsp:nvSpPr>
      <dsp:spPr>
        <a:xfrm>
          <a:off x="18799" y="1909379"/>
          <a:ext cx="1272682" cy="1272682"/>
        </a:xfrm>
        <a:prstGeom prst="ellipse">
          <a:avLst/>
        </a:prstGeom>
        <a:blipFill rotWithShape="0">
          <a:blip xmlns:r="http://schemas.openxmlformats.org/officeDocument/2006/relationships" r:embed="rId1"/>
          <a:stretch>
            <a:fillRect/>
          </a:stretch>
        </a:blip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29/09/2022</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29/09/2022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7</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9</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3359435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11</a:t>
            </a:fld>
            <a:endParaRPr lang="es-ES"/>
          </a:p>
        </p:txBody>
      </p:sp>
    </p:spTree>
    <p:extLst>
      <p:ext uri="{BB962C8B-B14F-4D97-AF65-F5344CB8AC3E}">
        <p14:creationId xmlns:p14="http://schemas.microsoft.com/office/powerpoint/2010/main" val="3483325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29/09/2022</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29/09/2022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29/09/2022</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29/09/2022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29/09/2022</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29/09/2022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29/09/2022</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29/09/2022</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29/09/2022</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29/09/2022</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29/09/2022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29/09/2022</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algn="ctr" rtl="0"/>
            <a:r>
              <a:rPr lang="es-ES" sz="4500" dirty="0" smtClean="0">
                <a:solidFill>
                  <a:schemeClr val="bg1"/>
                </a:solidFill>
              </a:rPr>
              <a:t>Camellapp </a:t>
            </a:r>
            <a:endParaRPr lang="es-ES" sz="4500" dirty="0">
              <a:solidFill>
                <a:schemeClr val="bg1"/>
              </a:solidFill>
            </a:endParaRP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algn="ctr" rtl="0"/>
            <a:r>
              <a:rPr lang="es-ES" dirty="0" smtClean="0">
                <a:solidFill>
                  <a:srgbClr val="7CEBFF"/>
                </a:solidFill>
              </a:rPr>
              <a:t>UNA APLICACIÓN CON FACILIDAD DE MANEJO PARA LA COMUNIDAD DEL SECTOR INFORMAL </a:t>
            </a:r>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2877424"/>
            <a:ext cx="3081576" cy="2013358"/>
          </a:xfrm>
        </p:spPr>
        <p:txBody>
          <a:bodyPr rtlCol="0">
            <a:normAutofit/>
          </a:bodyPr>
          <a:lstStyle/>
          <a:p>
            <a:pPr algn="ctr" rtl="0"/>
            <a:r>
              <a:rPr lang="es-ES" sz="2800" dirty="0" smtClean="0">
                <a:solidFill>
                  <a:schemeClr val="bg2"/>
                </a:solidFill>
              </a:rPr>
              <a:t>Empleador </a:t>
            </a:r>
            <a:endParaRPr lang="es-ES" sz="2800" dirty="0">
              <a:solidFill>
                <a:schemeClr val="bg2"/>
              </a:solidFill>
            </a:endParaRPr>
          </a:p>
          <a:p>
            <a:pPr rtl="0"/>
            <a:endParaRPr lang="es-ES" dirty="0">
              <a:solidFill>
                <a:schemeClr val="bg2"/>
              </a:solidFill>
            </a:endParaRPr>
          </a:p>
          <a:p>
            <a:pPr rtl="0"/>
            <a:endParaRPr lang="es-ES"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CuadroTexto 5"/>
          <p:cNvSpPr txBox="1"/>
          <p:nvPr/>
        </p:nvSpPr>
        <p:spPr>
          <a:xfrm>
            <a:off x="335071" y="1443395"/>
            <a:ext cx="7372005" cy="369332"/>
          </a:xfrm>
          <a:prstGeom prst="rect">
            <a:avLst/>
          </a:prstGeom>
          <a:noFill/>
        </p:spPr>
        <p:txBody>
          <a:bodyPr wrap="square" rtlCol="0">
            <a:spAutoFit/>
          </a:bodyPr>
          <a:lstStyle/>
          <a:p>
            <a:pPr marL="285750" indent="-285750">
              <a:buFont typeface="Wingdings" panose="05000000000000000000" pitchFamily="2" charset="2"/>
              <a:buChar char="Ø"/>
            </a:pPr>
            <a:endParaRPr lang="es-CO" dirty="0"/>
          </a:p>
        </p:txBody>
      </p:sp>
      <p:sp>
        <p:nvSpPr>
          <p:cNvPr id="7" name="CuadroTexto 6"/>
          <p:cNvSpPr txBox="1"/>
          <p:nvPr/>
        </p:nvSpPr>
        <p:spPr>
          <a:xfrm>
            <a:off x="648645" y="1987571"/>
            <a:ext cx="7296505" cy="3416320"/>
          </a:xfrm>
          <a:prstGeom prst="rect">
            <a:avLst/>
          </a:prstGeom>
          <a:noFill/>
        </p:spPr>
        <p:txBody>
          <a:bodyPr wrap="square" rtlCol="0">
            <a:spAutoFit/>
          </a:bodyPr>
          <a:lstStyle/>
          <a:p>
            <a:pPr algn="ctr"/>
            <a:r>
              <a:rPr lang="es-CO" dirty="0" smtClean="0"/>
              <a:t>FUNCIONES</a:t>
            </a:r>
          </a:p>
          <a:p>
            <a:pPr marL="285750" indent="-285750" algn="just">
              <a:buFont typeface="Wingdings" panose="05000000000000000000" pitchFamily="2" charset="2"/>
              <a:buChar char="Ø"/>
            </a:pPr>
            <a:r>
              <a:rPr lang="es-CO" dirty="0"/>
              <a:t>R</a:t>
            </a:r>
            <a:r>
              <a:rPr lang="es-CO" dirty="0" smtClean="0"/>
              <a:t>egistrarse</a:t>
            </a:r>
          </a:p>
          <a:p>
            <a:pPr marL="285750" indent="-285750" algn="just">
              <a:buFont typeface="Wingdings" panose="05000000000000000000" pitchFamily="2" charset="2"/>
              <a:buChar char="Ø"/>
            </a:pPr>
            <a:r>
              <a:rPr lang="es-CO" dirty="0" smtClean="0"/>
              <a:t>Iniciar sesión </a:t>
            </a:r>
          </a:p>
          <a:p>
            <a:pPr marL="285750" indent="-285750" algn="just">
              <a:buFont typeface="Wingdings" panose="05000000000000000000" pitchFamily="2" charset="2"/>
              <a:buChar char="Ø"/>
            </a:pPr>
            <a:r>
              <a:rPr lang="es-CO" dirty="0" smtClean="0"/>
              <a:t>Seleccionar la categoría en la cual desea hacer su oferta </a:t>
            </a:r>
          </a:p>
          <a:p>
            <a:pPr marL="285750" indent="-285750" algn="just">
              <a:buFont typeface="Wingdings" panose="05000000000000000000" pitchFamily="2" charset="2"/>
              <a:buChar char="Ø"/>
            </a:pPr>
            <a:r>
              <a:rPr lang="es-CO" dirty="0" smtClean="0"/>
              <a:t>Publicar oferta de empleo </a:t>
            </a:r>
          </a:p>
          <a:p>
            <a:pPr marL="285750" indent="-285750" algn="just">
              <a:buFont typeface="Wingdings" panose="05000000000000000000" pitchFamily="2" charset="2"/>
              <a:buChar char="Ø"/>
            </a:pPr>
            <a:r>
              <a:rPr lang="es-CO" dirty="0" smtClean="0"/>
              <a:t>Observar la información del postulante</a:t>
            </a:r>
          </a:p>
          <a:p>
            <a:pPr marL="285750" indent="-285750" algn="just">
              <a:buFont typeface="Wingdings" panose="05000000000000000000" pitchFamily="2" charset="2"/>
              <a:buChar char="Ø"/>
            </a:pPr>
            <a:r>
              <a:rPr lang="es-CO" dirty="0" smtClean="0"/>
              <a:t>Notificar al postulante sobre su estado de postulación</a:t>
            </a:r>
          </a:p>
          <a:p>
            <a:pPr marL="285750" indent="-285750" algn="just">
              <a:buFont typeface="Wingdings" panose="05000000000000000000" pitchFamily="2" charset="2"/>
              <a:buChar char="Ø"/>
            </a:pPr>
            <a:r>
              <a:rPr lang="es-CO" dirty="0" smtClean="0"/>
              <a:t>Editar o eliminar mi perfil como empleador </a:t>
            </a:r>
          </a:p>
          <a:p>
            <a:pPr marL="285750" indent="-285750" algn="just">
              <a:buFont typeface="Wingdings" panose="05000000000000000000" pitchFamily="2" charset="2"/>
              <a:buChar char="Ø"/>
            </a:pPr>
            <a:r>
              <a:rPr lang="es-CO" dirty="0"/>
              <a:t>I</a:t>
            </a:r>
            <a:r>
              <a:rPr lang="es-CO" dirty="0" smtClean="0"/>
              <a:t>nteractuar de manera segura con el postulante</a:t>
            </a:r>
          </a:p>
          <a:p>
            <a:pPr marL="285750" indent="-285750" algn="just">
              <a:buFont typeface="Wingdings" panose="05000000000000000000" pitchFamily="2" charset="2"/>
              <a:buChar char="Ø"/>
            </a:pPr>
            <a:r>
              <a:rPr lang="es-CO" dirty="0" smtClean="0"/>
              <a:t>Revisar el perfil, la información básica y el contenido multimedia que el postulante tiene dentro de su perfil</a:t>
            </a:r>
          </a:p>
          <a:p>
            <a:pPr marL="285750" indent="-285750" algn="just">
              <a:buFont typeface="Wingdings" panose="05000000000000000000" pitchFamily="2" charset="2"/>
              <a:buChar char="Ø"/>
            </a:pPr>
            <a:r>
              <a:rPr lang="es-CO" dirty="0" smtClean="0"/>
              <a:t>Cerrar sesión </a:t>
            </a:r>
          </a:p>
        </p:txBody>
      </p:sp>
      <p:pic>
        <p:nvPicPr>
          <p:cNvPr id="18" name="Marcador de contenido 4"/>
          <p:cNvPicPr>
            <a:picLocks noChangeAspect="1"/>
          </p:cNvPicPr>
          <p:nvPr/>
        </p:nvPicPr>
        <p:blipFill rotWithShape="1">
          <a:blip r:embed="rId3">
            <a:extLst>
              <a:ext uri="{28A0092B-C50C-407E-A947-70E740481C1C}">
                <a14:useLocalDpi xmlns:a14="http://schemas.microsoft.com/office/drawing/2010/main" val="0"/>
              </a:ext>
            </a:extLst>
          </a:blip>
          <a:srcRect l="23183" t="4311" r="62152" b="62678"/>
          <a:stretch/>
        </p:blipFill>
        <p:spPr>
          <a:xfrm>
            <a:off x="9268689" y="3557232"/>
            <a:ext cx="1136748" cy="119142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2877424"/>
            <a:ext cx="3081576" cy="2013358"/>
          </a:xfrm>
        </p:spPr>
        <p:txBody>
          <a:bodyPr rtlCol="0">
            <a:normAutofit/>
          </a:bodyPr>
          <a:lstStyle/>
          <a:p>
            <a:pPr algn="ctr" rtl="0"/>
            <a:r>
              <a:rPr lang="es-ES" sz="2800" dirty="0" smtClean="0">
                <a:solidFill>
                  <a:schemeClr val="bg2"/>
                </a:solidFill>
              </a:rPr>
              <a:t>Postulante </a:t>
            </a:r>
            <a:endParaRPr lang="es-ES" sz="2800" dirty="0">
              <a:solidFill>
                <a:schemeClr val="bg2"/>
              </a:solidFill>
            </a:endParaRPr>
          </a:p>
          <a:p>
            <a:pPr rtl="0"/>
            <a:endParaRPr lang="es-ES" dirty="0">
              <a:solidFill>
                <a:schemeClr val="bg2"/>
              </a:solidFill>
            </a:endParaRPr>
          </a:p>
          <a:p>
            <a:pPr rtl="0"/>
            <a:endParaRPr lang="es-ES"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CuadroTexto 5"/>
          <p:cNvSpPr txBox="1"/>
          <p:nvPr/>
        </p:nvSpPr>
        <p:spPr>
          <a:xfrm>
            <a:off x="335071" y="1443395"/>
            <a:ext cx="7372005" cy="369332"/>
          </a:xfrm>
          <a:prstGeom prst="rect">
            <a:avLst/>
          </a:prstGeom>
          <a:noFill/>
        </p:spPr>
        <p:txBody>
          <a:bodyPr wrap="square" rtlCol="0">
            <a:spAutoFit/>
          </a:bodyPr>
          <a:lstStyle/>
          <a:p>
            <a:pPr marL="285750" indent="-285750">
              <a:buFont typeface="Wingdings" panose="05000000000000000000" pitchFamily="2" charset="2"/>
              <a:buChar char="Ø"/>
            </a:pPr>
            <a:endParaRPr lang="es-CO" dirty="0"/>
          </a:p>
        </p:txBody>
      </p:sp>
      <p:sp>
        <p:nvSpPr>
          <p:cNvPr id="7" name="CuadroTexto 6"/>
          <p:cNvSpPr txBox="1"/>
          <p:nvPr/>
        </p:nvSpPr>
        <p:spPr>
          <a:xfrm>
            <a:off x="632154" y="1987571"/>
            <a:ext cx="7296505" cy="3139321"/>
          </a:xfrm>
          <a:prstGeom prst="rect">
            <a:avLst/>
          </a:prstGeom>
          <a:noFill/>
        </p:spPr>
        <p:txBody>
          <a:bodyPr wrap="square" rtlCol="0">
            <a:spAutoFit/>
          </a:bodyPr>
          <a:lstStyle/>
          <a:p>
            <a:pPr algn="ctr"/>
            <a:r>
              <a:rPr lang="es-CO" dirty="0" smtClean="0"/>
              <a:t>FUNCIONES</a:t>
            </a:r>
          </a:p>
          <a:p>
            <a:pPr marL="285750" indent="-285750" algn="just">
              <a:buFont typeface="Wingdings" panose="05000000000000000000" pitchFamily="2" charset="2"/>
              <a:buChar char="Ø"/>
            </a:pPr>
            <a:r>
              <a:rPr lang="es-CO" dirty="0"/>
              <a:t>R</a:t>
            </a:r>
            <a:r>
              <a:rPr lang="es-CO" dirty="0" smtClean="0"/>
              <a:t>egistrarse</a:t>
            </a:r>
          </a:p>
          <a:p>
            <a:pPr marL="285750" indent="-285750" algn="just">
              <a:buFont typeface="Wingdings" panose="05000000000000000000" pitchFamily="2" charset="2"/>
              <a:buChar char="Ø"/>
            </a:pPr>
            <a:r>
              <a:rPr lang="es-CO" dirty="0" smtClean="0"/>
              <a:t>Iniciar sesión </a:t>
            </a:r>
          </a:p>
          <a:p>
            <a:pPr marL="285750" indent="-285750" algn="just">
              <a:buFont typeface="Wingdings" panose="05000000000000000000" pitchFamily="2" charset="2"/>
              <a:buChar char="Ø"/>
            </a:pPr>
            <a:r>
              <a:rPr lang="es-CO" dirty="0" smtClean="0"/>
              <a:t>Seleccionar la categoría que esta interesado en hacer su postulación </a:t>
            </a:r>
          </a:p>
          <a:p>
            <a:pPr marL="285750" indent="-285750" algn="just">
              <a:buFont typeface="Wingdings" panose="05000000000000000000" pitchFamily="2" charset="2"/>
              <a:buChar char="Ø"/>
            </a:pPr>
            <a:r>
              <a:rPr lang="es-CO" dirty="0" smtClean="0"/>
              <a:t>Observar la información del empleador</a:t>
            </a:r>
          </a:p>
          <a:p>
            <a:pPr marL="285750" indent="-285750" algn="just">
              <a:buFont typeface="Wingdings" panose="05000000000000000000" pitchFamily="2" charset="2"/>
              <a:buChar char="Ø"/>
            </a:pPr>
            <a:r>
              <a:rPr lang="es-CO" dirty="0" smtClean="0"/>
              <a:t>Hacer postulaciones a empleos que se encuentren dentro de las ofertas</a:t>
            </a:r>
          </a:p>
          <a:p>
            <a:pPr marL="285750" indent="-285750" algn="just">
              <a:buFont typeface="Wingdings" panose="05000000000000000000" pitchFamily="2" charset="2"/>
              <a:buChar char="Ø"/>
            </a:pPr>
            <a:r>
              <a:rPr lang="es-CO" dirty="0" smtClean="0"/>
              <a:t>Editar o eliminar mi perfil como postulante </a:t>
            </a:r>
          </a:p>
          <a:p>
            <a:pPr marL="285750" indent="-285750" algn="just">
              <a:buFont typeface="Wingdings" panose="05000000000000000000" pitchFamily="2" charset="2"/>
              <a:buChar char="Ø"/>
            </a:pPr>
            <a:r>
              <a:rPr lang="es-CO" dirty="0"/>
              <a:t>I</a:t>
            </a:r>
            <a:r>
              <a:rPr lang="es-CO" dirty="0" smtClean="0"/>
              <a:t>nteractuar de manera segura con el empleador </a:t>
            </a:r>
          </a:p>
          <a:p>
            <a:pPr marL="285750" indent="-285750" algn="just">
              <a:buFont typeface="Wingdings" panose="05000000000000000000" pitchFamily="2" charset="2"/>
              <a:buChar char="Ø"/>
            </a:pPr>
            <a:r>
              <a:rPr lang="es-CO" dirty="0" smtClean="0"/>
              <a:t>Revisar el perfil, la información básica y las ofertas que el empleador tiene dentro de su perfil</a:t>
            </a:r>
          </a:p>
          <a:p>
            <a:pPr marL="285750" indent="-285750" algn="just">
              <a:buFont typeface="Wingdings" panose="05000000000000000000" pitchFamily="2" charset="2"/>
              <a:buChar char="Ø"/>
            </a:pPr>
            <a:r>
              <a:rPr lang="es-CO" dirty="0" smtClean="0"/>
              <a:t>Cerrar sesión </a:t>
            </a:r>
          </a:p>
        </p:txBody>
      </p:sp>
      <p:pic>
        <p:nvPicPr>
          <p:cNvPr id="13" name="Marcador de contenido 4"/>
          <p:cNvPicPr>
            <a:picLocks noChangeAspect="1"/>
          </p:cNvPicPr>
          <p:nvPr/>
        </p:nvPicPr>
        <p:blipFill rotWithShape="1">
          <a:blip r:embed="rId3">
            <a:extLst>
              <a:ext uri="{28A0092B-C50C-407E-A947-70E740481C1C}">
                <a14:useLocalDpi xmlns:a14="http://schemas.microsoft.com/office/drawing/2010/main" val="0"/>
              </a:ext>
            </a:extLst>
          </a:blip>
          <a:srcRect l="23183" t="4311" r="62152" b="62678"/>
          <a:stretch/>
        </p:blipFill>
        <p:spPr>
          <a:xfrm>
            <a:off x="9268689" y="3429001"/>
            <a:ext cx="1136748" cy="1191421"/>
          </a:xfrm>
          <a:prstGeom prst="rect">
            <a:avLst/>
          </a:prstGeom>
        </p:spPr>
      </p:pic>
    </p:spTree>
    <p:extLst>
      <p:ext uri="{BB962C8B-B14F-4D97-AF65-F5344CB8AC3E}">
        <p14:creationId xmlns:p14="http://schemas.microsoft.com/office/powerpoint/2010/main" val="304420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lgn="ctr">
              <a:buNone/>
            </a:pPr>
            <a:r>
              <a:rPr lang="es-CO" sz="9600" smtClean="0">
                <a:solidFill>
                  <a:srgbClr val="0070C0"/>
                </a:solidFill>
                <a:latin typeface="Algerian" panose="04020705040A02060702" pitchFamily="82" charset="0"/>
              </a:rPr>
              <a:t>GRACIAS!!</a:t>
            </a:r>
            <a:endParaRPr lang="es-CO" sz="9600"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318459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78439" y="5306432"/>
            <a:ext cx="11029616" cy="718870"/>
          </a:xfrm>
        </p:spPr>
        <p:txBody>
          <a:bodyPr rtlCol="0">
            <a:normAutofit/>
          </a:bodyPr>
          <a:lstStyle/>
          <a:p>
            <a:pPr algn="ctr" rtl="0"/>
            <a:r>
              <a:rPr lang="es-ES" dirty="0" smtClean="0">
                <a:solidFill>
                  <a:srgbClr val="FFFEFF"/>
                </a:solidFill>
              </a:rPr>
              <a:t>LOGO DE APP </a:t>
            </a:r>
            <a:endParaRPr lang="es-ES" dirty="0">
              <a:solidFill>
                <a:srgbClr val="FFFEFF"/>
              </a:solidFill>
            </a:endParaRPr>
          </a:p>
        </p:txBody>
      </p:sp>
      <p:pic>
        <p:nvPicPr>
          <p:cNvPr id="5" name="Marcador de contenido 4"/>
          <p:cNvPicPr>
            <a:picLocks noGrp="1" noChangeAspect="1"/>
          </p:cNvPicPr>
          <p:nvPr>
            <p:ph idx="1"/>
          </p:nvPr>
        </p:nvPicPr>
        <p:blipFill rotWithShape="1">
          <a:blip r:embed="rId3">
            <a:extLst>
              <a:ext uri="{28A0092B-C50C-407E-A947-70E740481C1C}">
                <a14:useLocalDpi xmlns:a14="http://schemas.microsoft.com/office/drawing/2010/main" val="0"/>
              </a:ext>
            </a:extLst>
          </a:blip>
          <a:srcRect l="23183" t="4311" r="62152" b="62678"/>
          <a:stretch/>
        </p:blipFill>
        <p:spPr>
          <a:xfrm>
            <a:off x="4131538" y="889547"/>
            <a:ext cx="4110527" cy="4127070"/>
          </a:xfr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Misión </a:t>
            </a:r>
            <a:endParaRPr lang="es-CO" dirty="0"/>
          </a:p>
        </p:txBody>
      </p:sp>
      <p:sp>
        <p:nvSpPr>
          <p:cNvPr id="3" name="Marcador de contenido 2"/>
          <p:cNvSpPr>
            <a:spLocks noGrp="1"/>
          </p:cNvSpPr>
          <p:nvPr>
            <p:ph idx="1"/>
          </p:nvPr>
        </p:nvSpPr>
        <p:spPr/>
        <p:txBody>
          <a:bodyPr/>
          <a:lstStyle/>
          <a:p>
            <a:pPr marL="0" indent="0" algn="just">
              <a:buNone/>
            </a:pPr>
            <a:r>
              <a:rPr lang="es-ES" dirty="0"/>
              <a:t/>
            </a:r>
            <a:br>
              <a:rPr lang="es-ES" dirty="0"/>
            </a:br>
            <a:r>
              <a:rPr lang="es-ES" dirty="0"/>
              <a:t>Crear y desarrollar una </a:t>
            </a:r>
            <a:r>
              <a:rPr lang="es-ES" dirty="0" smtClean="0"/>
              <a:t>aplicativo móvil </a:t>
            </a:r>
            <a:r>
              <a:rPr lang="es-ES" dirty="0"/>
              <a:t>para el servicio de la comunidad independiente mostrando ofertas laborales expuestas por empleadores y </a:t>
            </a:r>
            <a:r>
              <a:rPr lang="es-ES" dirty="0" smtClean="0"/>
              <a:t>postulantes </a:t>
            </a:r>
            <a:r>
              <a:rPr lang="es-ES" dirty="0"/>
              <a:t>entre sí, generando de esta manera el uso de dicha aplicación para la mitigación de la tasa de desempleo actual y ayudar a aquellas personas que no cuentan con un empleo o desean emprender.</a:t>
            </a:r>
            <a:endParaRPr lang="es-ES" dirty="0"/>
          </a:p>
          <a:p>
            <a:pPr marL="0" indent="0">
              <a:buNone/>
            </a:pPr>
            <a:r>
              <a:rPr lang="es-ES" dirty="0"/>
              <a:t/>
            </a:r>
            <a:br>
              <a:rPr lang="es-ES" dirty="0"/>
            </a:br>
            <a:endParaRPr lang="es-CO" dirty="0"/>
          </a:p>
        </p:txBody>
      </p:sp>
      <p:pic>
        <p:nvPicPr>
          <p:cNvPr id="4" name="Marcador de contenido 4"/>
          <p:cNvPicPr>
            <a:picLocks noChangeAspect="1"/>
          </p:cNvPicPr>
          <p:nvPr/>
        </p:nvPicPr>
        <p:blipFill rotWithShape="1">
          <a:blip r:embed="rId2">
            <a:extLst>
              <a:ext uri="{28A0092B-C50C-407E-A947-70E740481C1C}">
                <a14:useLocalDpi xmlns:a14="http://schemas.microsoft.com/office/drawing/2010/main" val="0"/>
              </a:ext>
            </a:extLst>
          </a:blip>
          <a:srcRect l="23183" t="4311" r="62152" b="62678"/>
          <a:stretch/>
        </p:blipFill>
        <p:spPr>
          <a:xfrm>
            <a:off x="10790426" y="5383887"/>
            <a:ext cx="1136748" cy="1224977"/>
          </a:xfrm>
          <a:prstGeom prst="rect">
            <a:avLst/>
          </a:prstGeom>
        </p:spPr>
      </p:pic>
    </p:spTree>
    <p:extLst>
      <p:ext uri="{BB962C8B-B14F-4D97-AF65-F5344CB8AC3E}">
        <p14:creationId xmlns:p14="http://schemas.microsoft.com/office/powerpoint/2010/main" val="257005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Visión  </a:t>
            </a:r>
            <a:endParaRPr lang="es-CO" dirty="0"/>
          </a:p>
        </p:txBody>
      </p:sp>
      <p:sp>
        <p:nvSpPr>
          <p:cNvPr id="3" name="Marcador de contenido 2"/>
          <p:cNvSpPr>
            <a:spLocks noGrp="1"/>
          </p:cNvSpPr>
          <p:nvPr>
            <p:ph idx="1"/>
          </p:nvPr>
        </p:nvSpPr>
        <p:spPr/>
        <p:txBody>
          <a:bodyPr/>
          <a:lstStyle/>
          <a:p>
            <a:pPr marL="0" indent="0">
              <a:buNone/>
            </a:pPr>
            <a:r>
              <a:rPr lang="es-ES" dirty="0"/>
              <a:t/>
            </a:r>
            <a:br>
              <a:rPr lang="es-ES" dirty="0"/>
            </a:br>
            <a:r>
              <a:rPr lang="es-ES" dirty="0"/>
              <a:t>Para el año 2028, </a:t>
            </a:r>
            <a:r>
              <a:rPr lang="es-ES" dirty="0" smtClean="0"/>
              <a:t>CAMELLAPP será </a:t>
            </a:r>
            <a:r>
              <a:rPr lang="es-ES" dirty="0"/>
              <a:t>reconocida como una de las mejores plataformas móviles para conseguir y generar empleo en la ciudad de Popayán; destacándose por sus múltiples beneficios en pro de las personas que ofrecen sus servicios de manera </a:t>
            </a:r>
            <a:r>
              <a:rPr lang="es-ES" dirty="0" smtClean="0"/>
              <a:t>informal.</a:t>
            </a:r>
            <a:r>
              <a:rPr lang="es-ES" dirty="0"/>
              <a:t/>
            </a:r>
            <a:br>
              <a:rPr lang="es-ES" dirty="0"/>
            </a:br>
            <a:r>
              <a:rPr lang="es-ES" dirty="0"/>
              <a:t/>
            </a:r>
            <a:br>
              <a:rPr lang="es-ES" dirty="0"/>
            </a:br>
            <a:endParaRPr lang="es-CO" dirty="0"/>
          </a:p>
        </p:txBody>
      </p:sp>
      <p:pic>
        <p:nvPicPr>
          <p:cNvPr id="4" name="Marcador de contenido 4"/>
          <p:cNvPicPr>
            <a:picLocks noChangeAspect="1"/>
          </p:cNvPicPr>
          <p:nvPr/>
        </p:nvPicPr>
        <p:blipFill rotWithShape="1">
          <a:blip r:embed="rId2">
            <a:extLst>
              <a:ext uri="{28A0092B-C50C-407E-A947-70E740481C1C}">
                <a14:useLocalDpi xmlns:a14="http://schemas.microsoft.com/office/drawing/2010/main" val="0"/>
              </a:ext>
            </a:extLst>
          </a:blip>
          <a:srcRect l="23183" t="4311" r="62152" b="62678"/>
          <a:stretch/>
        </p:blipFill>
        <p:spPr>
          <a:xfrm>
            <a:off x="10790426" y="5383887"/>
            <a:ext cx="1136748" cy="1224977"/>
          </a:xfrm>
          <a:prstGeom prst="rect">
            <a:avLst/>
          </a:prstGeom>
        </p:spPr>
      </p:pic>
    </p:spTree>
    <p:extLst>
      <p:ext uri="{BB962C8B-B14F-4D97-AF65-F5344CB8AC3E}">
        <p14:creationId xmlns:p14="http://schemas.microsoft.com/office/powerpoint/2010/main" val="326442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Formulación del problema </a:t>
            </a:r>
            <a:endParaRPr lang="es-CO" dirty="0"/>
          </a:p>
        </p:txBody>
      </p:sp>
      <p:sp>
        <p:nvSpPr>
          <p:cNvPr id="3" name="Marcador de contenido 2"/>
          <p:cNvSpPr>
            <a:spLocks noGrp="1"/>
          </p:cNvSpPr>
          <p:nvPr>
            <p:ph idx="1"/>
          </p:nvPr>
        </p:nvSpPr>
        <p:spPr/>
        <p:txBody>
          <a:bodyPr/>
          <a:lstStyle/>
          <a:p>
            <a:pPr marL="0" indent="0">
              <a:buNone/>
            </a:pPr>
            <a:r>
              <a:rPr lang="es-ES" dirty="0"/>
              <a:t>¿Cuáles son los métodos de información e investigación que conllevan a la creación y desarrollo de un aplicativo </a:t>
            </a:r>
            <a:r>
              <a:rPr lang="es-ES" dirty="0" smtClean="0"/>
              <a:t>móvil </a:t>
            </a:r>
            <a:r>
              <a:rPr lang="es-ES" dirty="0"/>
              <a:t>para ayudar a mitigar la tasa de desempleo de manera informal en la ciudad de Popayán? </a:t>
            </a:r>
            <a:endParaRPr lang="es-ES" dirty="0" smtClean="0"/>
          </a:p>
          <a:p>
            <a:pPr marL="0" indent="0">
              <a:buNone/>
            </a:pPr>
            <a:endParaRPr lang="es-CO" dirty="0"/>
          </a:p>
        </p:txBody>
      </p:sp>
      <p:pic>
        <p:nvPicPr>
          <p:cNvPr id="4" name="Marcador de contenido 4"/>
          <p:cNvPicPr>
            <a:picLocks noChangeAspect="1"/>
          </p:cNvPicPr>
          <p:nvPr/>
        </p:nvPicPr>
        <p:blipFill rotWithShape="1">
          <a:blip r:embed="rId2">
            <a:extLst>
              <a:ext uri="{28A0092B-C50C-407E-A947-70E740481C1C}">
                <a14:useLocalDpi xmlns:a14="http://schemas.microsoft.com/office/drawing/2010/main" val="0"/>
              </a:ext>
            </a:extLst>
          </a:blip>
          <a:srcRect l="23183" t="4311" r="62152" b="62678"/>
          <a:stretch/>
        </p:blipFill>
        <p:spPr>
          <a:xfrm>
            <a:off x="10790426" y="5383887"/>
            <a:ext cx="1136748" cy="1224977"/>
          </a:xfrm>
          <a:prstGeom prst="rect">
            <a:avLst/>
          </a:prstGeom>
        </p:spPr>
      </p:pic>
    </p:spTree>
    <p:extLst>
      <p:ext uri="{BB962C8B-B14F-4D97-AF65-F5344CB8AC3E}">
        <p14:creationId xmlns:p14="http://schemas.microsoft.com/office/powerpoint/2010/main" val="112313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Objetivo general y </a:t>
            </a:r>
            <a:r>
              <a:rPr lang="es-CO" dirty="0" err="1" smtClean="0"/>
              <a:t>especificos</a:t>
            </a:r>
            <a:r>
              <a:rPr lang="es-CO" dirty="0" smtClean="0"/>
              <a:t>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ES" dirty="0" smtClean="0"/>
              <a:t>Ofrecer </a:t>
            </a:r>
            <a:r>
              <a:rPr lang="es-ES" dirty="0"/>
              <a:t>ofertas laborales a las personas informales, independientes, desempleados y empleados que quieran emprender</a:t>
            </a:r>
            <a:r>
              <a:rPr lang="es-ES" dirty="0" smtClean="0"/>
              <a:t>.</a:t>
            </a:r>
            <a:r>
              <a:rPr lang="es-ES" dirty="0"/>
              <a:t/>
            </a:r>
            <a:br>
              <a:rPr lang="es-ES" dirty="0"/>
            </a:br>
            <a:endParaRPr lang="es-ES" dirty="0"/>
          </a:p>
          <a:p>
            <a:pPr fontAlgn="base"/>
            <a:r>
              <a:rPr lang="es-ES" dirty="0"/>
              <a:t>Utilizar métodos para la creación de un aplicativo que genere y facilite empleo a la comunidad que se desempeña en el campo laboral</a:t>
            </a:r>
            <a:r>
              <a:rPr lang="es-ES" dirty="0" smtClean="0"/>
              <a:t>.</a:t>
            </a:r>
          </a:p>
          <a:p>
            <a:pPr fontAlgn="base"/>
            <a:endParaRPr lang="es-ES" dirty="0"/>
          </a:p>
          <a:p>
            <a:pPr fontAlgn="base"/>
            <a:r>
              <a:rPr lang="es-ES" dirty="0"/>
              <a:t>Exponer servicios, ofertas laborales de empleadores informales y contactar entre sí con el </a:t>
            </a:r>
            <a:r>
              <a:rPr lang="es-ES" dirty="0" smtClean="0"/>
              <a:t>postulante </a:t>
            </a:r>
            <a:r>
              <a:rPr lang="es-ES" dirty="0"/>
              <a:t>sin terceros</a:t>
            </a:r>
            <a:r>
              <a:rPr lang="es-ES" dirty="0" smtClean="0"/>
              <a:t>.</a:t>
            </a:r>
          </a:p>
          <a:p>
            <a:pPr fontAlgn="base"/>
            <a:endParaRPr lang="es-ES" dirty="0"/>
          </a:p>
          <a:p>
            <a:pPr fontAlgn="base"/>
            <a:r>
              <a:rPr lang="es-ES" dirty="0"/>
              <a:t>Desarrollar una aplicación </a:t>
            </a:r>
            <a:r>
              <a:rPr lang="es-ES" dirty="0" smtClean="0"/>
              <a:t>móvil </a:t>
            </a:r>
            <a:r>
              <a:rPr lang="es-ES" dirty="0"/>
              <a:t>en la cual se cree una interfaz para poder evidenciar los servicios y ofertas laborales para la mitigación de la tasa de desempleo que se presenta actualmente en la ciudad de Popayán.</a:t>
            </a:r>
          </a:p>
          <a:p>
            <a:pPr marL="0" indent="0">
              <a:buNone/>
            </a:pPr>
            <a:r>
              <a:rPr lang="es-ES" dirty="0"/>
              <a:t/>
            </a:r>
            <a:br>
              <a:rPr lang="es-ES" dirty="0"/>
            </a:br>
            <a:endParaRPr lang="es-CO" dirty="0"/>
          </a:p>
        </p:txBody>
      </p:sp>
      <p:pic>
        <p:nvPicPr>
          <p:cNvPr id="4" name="Marcador de contenido 4"/>
          <p:cNvPicPr>
            <a:picLocks noChangeAspect="1"/>
          </p:cNvPicPr>
          <p:nvPr/>
        </p:nvPicPr>
        <p:blipFill rotWithShape="1">
          <a:blip r:embed="rId2">
            <a:extLst>
              <a:ext uri="{28A0092B-C50C-407E-A947-70E740481C1C}">
                <a14:useLocalDpi xmlns:a14="http://schemas.microsoft.com/office/drawing/2010/main" val="0"/>
              </a:ext>
            </a:extLst>
          </a:blip>
          <a:srcRect l="23183" t="4311" r="62152" b="62678"/>
          <a:stretch/>
        </p:blipFill>
        <p:spPr>
          <a:xfrm>
            <a:off x="10790426" y="5383887"/>
            <a:ext cx="1136748" cy="1224977"/>
          </a:xfrm>
          <a:prstGeom prst="rect">
            <a:avLst/>
          </a:prstGeom>
        </p:spPr>
      </p:pic>
    </p:spTree>
    <p:extLst>
      <p:ext uri="{BB962C8B-B14F-4D97-AF65-F5344CB8AC3E}">
        <p14:creationId xmlns:p14="http://schemas.microsoft.com/office/powerpoint/2010/main" val="205019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025" y="628990"/>
            <a:ext cx="11029616" cy="988332"/>
          </a:xfrm>
        </p:spPr>
        <p:txBody>
          <a:bodyPr rtlCol="0"/>
          <a:lstStyle/>
          <a:p>
            <a:pPr algn="ctr" rtl="0"/>
            <a:r>
              <a:rPr lang="es-ES" dirty="0" smtClean="0"/>
              <a:t>HISTORIA DE BUSQUEDA </a:t>
            </a:r>
            <a:endParaRPr lang="es-ES" dirty="0"/>
          </a:p>
        </p:txBody>
      </p:sp>
      <p:sp>
        <p:nvSpPr>
          <p:cNvPr id="3" name="Marcador de contenido 2"/>
          <p:cNvSpPr>
            <a:spLocks noGrp="1"/>
          </p:cNvSpPr>
          <p:nvPr>
            <p:ph sz="half" idx="1"/>
          </p:nvPr>
        </p:nvSpPr>
        <p:spPr>
          <a:xfrm>
            <a:off x="581192" y="2228003"/>
            <a:ext cx="11171783" cy="3633047"/>
          </a:xfrm>
        </p:spPr>
        <p:txBody>
          <a:bodyPr/>
          <a:lstStyle/>
          <a:p>
            <a:r>
              <a:rPr lang="es-CO" dirty="0" smtClean="0"/>
              <a:t>Esta aplicación esta siendo diseñada gracias a la búsqueda de problemáticas que se vive hoy en día en la sociedad, mas exactamente en la ciudad de Popayán, para eso se ha citado las cifras del DANE en los últimos años en cuanto a la taza de desempleo en dicha ciudad; Es por esto que se esta realizando la aplicación CAMELLAPP para ayudar a mitigar el desempleo enfocándonos en el sector informal.</a:t>
            </a:r>
            <a:endParaRPr lang="es-CO" dirty="0"/>
          </a:p>
        </p:txBody>
      </p:sp>
      <p:pic>
        <p:nvPicPr>
          <p:cNvPr id="7" name="Marcador de contenido 4"/>
          <p:cNvPicPr>
            <a:picLocks noGrp="1" noChangeAspect="1"/>
          </p:cNvPicPr>
          <p:nvPr>
            <p:ph idx="1"/>
          </p:nvPr>
        </p:nvPicPr>
        <p:blipFill rotWithShape="1">
          <a:blip r:embed="rId3">
            <a:extLst>
              <a:ext uri="{28A0092B-C50C-407E-A947-70E740481C1C}">
                <a14:useLocalDpi xmlns:a14="http://schemas.microsoft.com/office/drawing/2010/main" val="0"/>
              </a:ext>
            </a:extLst>
          </a:blip>
          <a:srcRect l="23183" t="4311" r="62152" b="62678"/>
          <a:stretch/>
        </p:blipFill>
        <p:spPr>
          <a:xfrm>
            <a:off x="10790426" y="5383887"/>
            <a:ext cx="1136748" cy="1224977"/>
          </a:xfrm>
        </p:spPr>
      </p:pic>
    </p:spTree>
    <p:extLst>
      <p:ext uri="{BB962C8B-B14F-4D97-AF65-F5344CB8AC3E}">
        <p14:creationId xmlns:p14="http://schemas.microsoft.com/office/powerpoint/2010/main" val="49760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Funcionalidad de la app</a:t>
            </a:r>
            <a:endParaRPr lang="es-CO" dirty="0"/>
          </a:p>
        </p:txBody>
      </p:sp>
      <p:sp>
        <p:nvSpPr>
          <p:cNvPr id="3" name="Marcador de contenido 2"/>
          <p:cNvSpPr>
            <a:spLocks noGrp="1"/>
          </p:cNvSpPr>
          <p:nvPr>
            <p:ph idx="1"/>
          </p:nvPr>
        </p:nvSpPr>
        <p:spPr/>
        <p:txBody>
          <a:bodyPr/>
          <a:lstStyle/>
          <a:p>
            <a:r>
              <a:rPr lang="es-CO" dirty="0" smtClean="0"/>
              <a:t>Dentro de la aplicación móvil se encontrara una pagina principal en la cual el usuario encontrara la opción de registrarse o iniciar sesión, al registrarse encontrara un formulario donde se piden datos personales y fotografía para poder crear su perfil dentro de la aplicación, una vez este registrado el usuario ya podrá iniciar sesión y acceder a la aplicación; Teniendo en cuenta lo anterior el usuario podrá definir su rol y podrá cumplir con las siguientes funciones:</a:t>
            </a:r>
            <a:endParaRPr lang="es-CO" dirty="0"/>
          </a:p>
        </p:txBody>
      </p:sp>
      <p:pic>
        <p:nvPicPr>
          <p:cNvPr id="4" name="Marcador de contenido 4"/>
          <p:cNvPicPr>
            <a:picLocks noChangeAspect="1"/>
          </p:cNvPicPr>
          <p:nvPr/>
        </p:nvPicPr>
        <p:blipFill rotWithShape="1">
          <a:blip r:embed="rId2">
            <a:extLst>
              <a:ext uri="{28A0092B-C50C-407E-A947-70E740481C1C}">
                <a14:useLocalDpi xmlns:a14="http://schemas.microsoft.com/office/drawing/2010/main" val="0"/>
              </a:ext>
            </a:extLst>
          </a:blip>
          <a:srcRect l="23183" t="4311" r="62152" b="62678"/>
          <a:stretch/>
        </p:blipFill>
        <p:spPr>
          <a:xfrm>
            <a:off x="10474059" y="5335214"/>
            <a:ext cx="1136748" cy="1191421"/>
          </a:xfrm>
          <a:prstGeom prst="rect">
            <a:avLst/>
          </a:prstGeom>
        </p:spPr>
      </p:pic>
    </p:spTree>
    <p:extLst>
      <p:ext uri="{BB962C8B-B14F-4D97-AF65-F5344CB8AC3E}">
        <p14:creationId xmlns:p14="http://schemas.microsoft.com/office/powerpoint/2010/main" val="58284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a16="http://schemas.microsoft.com/office/drawing/2014/main"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a16="http://schemas.microsoft.com/office/drawing/2014/main"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a16="http://schemas.microsoft.com/office/drawing/2014/main"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a16="http://schemas.microsoft.com/office/drawing/2014/main"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es-ES" dirty="0" smtClean="0"/>
              <a:t>ROLES</a:t>
            </a:r>
            <a:endParaRPr lang="es-ES" dirty="0"/>
          </a:p>
        </p:txBody>
      </p:sp>
      <p:graphicFrame>
        <p:nvGraphicFramePr>
          <p:cNvPr id="6" name="Marcador de posición de contenid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411858137"/>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www.w3.org/XML/1998/namespace"/>
    <ds:schemaRef ds:uri="http://schemas.microsoft.com/office/2006/documentManagement/types"/>
    <ds:schemaRef ds:uri="http://purl.org/dc/elements/1.1/"/>
    <ds:schemaRef ds:uri="16c05727-aa75-4e4a-9b5f-8a80a1165891"/>
    <ds:schemaRef ds:uri="http://schemas.microsoft.com/office/2006/metadata/properties"/>
    <ds:schemaRef ds:uri="http://purl.org/dc/terms/"/>
    <ds:schemaRef ds:uri="71af3243-3dd4-4a8d-8c0d-dd76da1f02a5"/>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385</Words>
  <Application>Microsoft Office PowerPoint</Application>
  <PresentationFormat>Panorámica</PresentationFormat>
  <Paragraphs>55</Paragraphs>
  <Slides>12</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Algerian</vt:lpstr>
      <vt:lpstr>Calibri</vt:lpstr>
      <vt:lpstr>Gill Sans MT</vt:lpstr>
      <vt:lpstr>Wingdings</vt:lpstr>
      <vt:lpstr>Wingdings 2</vt:lpstr>
      <vt:lpstr>Dividendo</vt:lpstr>
      <vt:lpstr>Camellapp </vt:lpstr>
      <vt:lpstr>LOGO DE APP </vt:lpstr>
      <vt:lpstr>Misión </vt:lpstr>
      <vt:lpstr>Visión  </vt:lpstr>
      <vt:lpstr>Formulación del problema </vt:lpstr>
      <vt:lpstr>Objetivo general y especificos </vt:lpstr>
      <vt:lpstr>HISTORIA DE BUSQUEDA </vt:lpstr>
      <vt:lpstr>Funcionalidad de la app</vt:lpstr>
      <vt:lpstr>ROLES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2022-09-30T00:36:51Z</dcterms:created>
  <dcterms:modified xsi:type="dcterms:W3CDTF">2022-09-30T01:56:35Z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