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>
        <p:scale>
          <a:sx n="125" d="100"/>
          <a:sy n="125" d="100"/>
        </p:scale>
        <p:origin x="151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EBA31-E877-4A59-95B1-C04F415CB1E7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025CB-A714-4599-A2DC-3BCBA75AE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57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A8ECB-5500-49BB-B564-6ADA4A275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842722-F121-433A-9F40-AA5817FE9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138B14-4322-4439-9DFE-5C991D4AE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113F-3D42-498B-92EA-48D04DDA78C7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9B9EE6-18B9-4FD4-AD0F-129794DD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68BE9E-7556-436A-ACDC-25786A3C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0324-3A5B-4F32-822B-954F2923A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95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C7F4D-DFBB-4CC8-9EBC-73CB382E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325874-71D4-4CA7-8BB6-C237047E9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EF6569-D2D6-4E51-909A-CD821AB6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113F-3D42-498B-92EA-48D04DDA78C7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E5C64C-AFEA-4488-885B-31E98B731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EE16DA-0764-490F-9868-1F5F7214E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0324-3A5B-4F32-822B-954F2923A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74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F61125B-8476-45C8-BE84-81A30DADA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9748B5-00C8-4A22-8392-531E52CF6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A2B104-729B-4904-8C8B-2C9D2443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113F-3D42-498B-92EA-48D04DDA78C7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AEDBDD-14D6-4EB8-AC4A-D00E4C23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7EBD61-D3DB-4828-B4EA-1475CFFBD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0324-3A5B-4F32-822B-954F2923A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00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CD291B-86D2-4C32-BC32-A19988C5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45582D-9985-4121-929B-556775FC9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F06031-BA0F-4240-A795-0887BA0F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113F-3D42-498B-92EA-48D04DDA78C7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A9AAE4-D611-43D2-A36F-FCB6290A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8965A1-5DBD-4536-91A2-49C863A5D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0324-3A5B-4F32-822B-954F2923A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41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298C3-C3E3-446E-8CBF-06AB9BF06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10D910-D14F-4707-B143-1424984C7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7E6FB5-6289-46FE-9EB6-D2E4C082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113F-3D42-498B-92EA-48D04DDA78C7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99ECA9-709F-4783-98B9-3AC5C0BEF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7E1171-4E39-478A-9FB7-5CA52EE7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0324-3A5B-4F32-822B-954F2923A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61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992B21-24BC-46AA-8C34-D950A93E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06C296-A1AB-4437-A7FB-9883DB203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5EB9A6-620F-43F5-B3F9-9A3E83308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81B2B-CD0D-499A-811E-3169F3006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113F-3D42-498B-92EA-48D04DDA78C7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472EAE-84BF-482C-959B-38013A16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E2508B-A01C-4F2B-8691-5D34F4B0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0324-3A5B-4F32-822B-954F2923A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62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86B102-C644-4FCB-9947-7F6B605A2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2A7F2A-8017-4F68-AEF3-3ECEE2E07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C2E4A9-C1FB-4814-BE86-BC9108EBA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8CBAF48-133D-4B3A-AE29-A086B420E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2A2D26-9B15-48A2-B2A2-430AF97F9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80D0F09-8F70-4270-8524-956F6279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113F-3D42-498B-92EA-48D04DDA78C7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6357E3-76A2-45F0-A62B-56B2C1B0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E0AFF2B-F102-4C55-B4C8-1B6E9449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0324-3A5B-4F32-822B-954F2923A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29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E0223-8FF9-49C9-8C09-44E6FBC8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630B8EF-BA2A-48D4-B9A9-BC568EBE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113F-3D42-498B-92EA-48D04DDA78C7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4706A9B-C7B0-44CF-9101-A86FE24E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A4BE15-B6FF-4778-88F4-DD303C15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0324-3A5B-4F32-822B-954F2923A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76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3EECD70-C47A-475E-A718-F450D6FC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113F-3D42-498B-92EA-48D04DDA78C7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7AA8A03-032E-4EAC-A0F4-FE89C544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815610-64D0-47EB-A382-CDFDE2D8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0324-3A5B-4F32-822B-954F2923A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65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2675F-FC7F-4FEF-91BE-242160EBA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6DB5C2-5D70-4140-BDDE-62F0DCCA7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FF0D7FF-B9C0-4EF8-9C1E-6A3E8696A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D2D191-B346-4E0F-8EA0-C1669CECE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113F-3D42-498B-92EA-48D04DDA78C7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2C2CEB-CE1F-4597-8A20-402E0D3A5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CEB8E2-CFFE-46F7-ADF5-FFD2E69B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0324-3A5B-4F32-822B-954F2923A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34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0F0DC9-F995-44DB-949E-CFA65161F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8CAFC28-B216-408C-ABBC-011668D59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F757DE-7362-4AD1-A8CA-EA86559C3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24CFF8-C267-45AD-BFBA-D56A3E5C3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113F-3D42-498B-92EA-48D04DDA78C7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B9E877-8841-466C-8554-BFB99225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7D37D7-1ED4-436C-B4F5-3F3EF77F1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0324-3A5B-4F32-822B-954F2923A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54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773E7-711E-4EB3-A1A5-B2695F3C8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4C9AD7-CBF0-43DD-8D78-D4D03802C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7E010F-195F-4E49-800D-8FC435E86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B113F-3D42-498B-92EA-48D04DDA78C7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088C71-5183-4765-8690-D99DB87CF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3839B7-0982-4F76-8631-4B5BFC943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30324-3A5B-4F32-822B-954F2923A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8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exa2hk.github.io/coursework-native/" TargetMode="External"/><Relationship Id="rId5" Type="http://schemas.openxmlformats.org/officeDocument/2006/relationships/image" Target="../media/image3.gif"/><Relationship Id="rId4" Type="http://schemas.openxmlformats.org/officeDocument/2006/relationships/hyperlink" Target="https://github.com/lexa2hk/coursework-nativ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31B42-7CC4-4F04-ADE8-25D38D260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5248" y="2019354"/>
            <a:ext cx="9144000" cy="2160200"/>
          </a:xfrm>
        </p:spPr>
        <p:txBody>
          <a:bodyPr>
            <a:noAutofit/>
          </a:bodyPr>
          <a:lstStyle/>
          <a:p>
            <a:r>
              <a:rPr lang="ru-RU" sz="3200" b="1" dirty="0"/>
              <a:t>Курсовая работа</a:t>
            </a:r>
            <a:br>
              <a:rPr lang="ru-RU" sz="2800" dirty="0"/>
            </a:br>
            <a:r>
              <a:rPr lang="ru-RU" sz="2000" dirty="0"/>
              <a:t>По профилю: Разработка программных продуктов и проектирование информационных систем</a:t>
            </a:r>
            <a:br>
              <a:rPr lang="ru-RU" sz="2000" dirty="0"/>
            </a:br>
            <a:r>
              <a:rPr lang="ru-RU" sz="2000" dirty="0"/>
              <a:t>направления профессиональной подготовки: 09.03.04 «Программная инженерия»</a:t>
            </a:r>
            <a:br>
              <a:rPr lang="ru-RU" sz="2000" dirty="0"/>
            </a:br>
            <a:r>
              <a:rPr lang="ru-RU" sz="2000" dirty="0"/>
              <a:t>Тема: Клиентская часть интернет-ресурса «Космические летательные аппараты»</a:t>
            </a:r>
            <a:br>
              <a:rPr lang="ru-RU" sz="2800" dirty="0"/>
            </a:br>
            <a:endParaRPr lang="ru-RU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9537DD-514E-4535-A4D4-0864CA6D9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8039" y="294482"/>
            <a:ext cx="9144000" cy="1655762"/>
          </a:xfrm>
        </p:spPr>
        <p:txBody>
          <a:bodyPr>
            <a:normAutofit/>
          </a:bodyPr>
          <a:lstStyle/>
          <a:p>
            <a:r>
              <a:rPr lang="ru-RU" sz="1400" dirty="0"/>
              <a:t>МИНОБРНАУКИ РОССИИ </a:t>
            </a:r>
            <a:endParaRPr lang="en-US" sz="1400" dirty="0"/>
          </a:p>
          <a:p>
            <a:r>
              <a:rPr lang="ru-RU" sz="1400" dirty="0"/>
              <a:t>Федеральное государственное бюджетное образовательное учреждение высшего образования «МИРЭА – Российский технологический университет»</a:t>
            </a:r>
          </a:p>
          <a:p>
            <a:r>
              <a:rPr lang="ru-RU" sz="1400" dirty="0"/>
              <a:t>Институт информационных технологий (ИТ)</a:t>
            </a:r>
          </a:p>
          <a:p>
            <a:r>
              <a:rPr lang="ru-RU" sz="1400" dirty="0"/>
              <a:t>Кафедра инструментального и прикладного программного обеспечения (</a:t>
            </a:r>
            <a:r>
              <a:rPr lang="ru-RU" sz="1400" dirty="0" err="1"/>
              <a:t>ИиППО</a:t>
            </a:r>
            <a:r>
              <a:rPr lang="ru-RU" sz="14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B7EFFF-3A95-412A-B9AD-2E875AFF4DD0}"/>
              </a:ext>
            </a:extLst>
          </p:cNvPr>
          <p:cNvSpPr txBox="1"/>
          <p:nvPr/>
        </p:nvSpPr>
        <p:spPr>
          <a:xfrm>
            <a:off x="1493912" y="3913507"/>
            <a:ext cx="4345689" cy="2817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marR="3810" indent="-6350" algn="just">
              <a:lnSpc>
                <a:spcPct val="112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Заведующий кафедрой</a:t>
            </a:r>
          </a:p>
          <a:p>
            <a:pPr marL="6350" marR="3810" indent="-6350" algn="just">
              <a:lnSpc>
                <a:spcPct val="112000"/>
              </a:lnSpc>
              <a:spcAft>
                <a:spcPts val="25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к.т.н., доцент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3810" indent="-6350" algn="just">
              <a:lnSpc>
                <a:spcPct val="112000"/>
              </a:lnSpc>
              <a:spcAft>
                <a:spcPts val="25"/>
              </a:spcAft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3810" indent="-6350" algn="just">
              <a:lnSpc>
                <a:spcPct val="112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Руководитель</a:t>
            </a:r>
          </a:p>
          <a:p>
            <a:pPr marL="6350" marR="3810" indent="-6350" algn="just">
              <a:lnSpc>
                <a:spcPct val="112000"/>
              </a:lnSpc>
              <a:spcAft>
                <a:spcPts val="25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тарший преподаватель</a:t>
            </a:r>
          </a:p>
          <a:p>
            <a:pPr marL="6350" marR="3810" indent="-6350" algn="just">
              <a:lnSpc>
                <a:spcPct val="112000"/>
              </a:lnSpc>
              <a:spcAft>
                <a:spcPts val="25"/>
              </a:spcAft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3810" indent="-6350" algn="just">
              <a:lnSpc>
                <a:spcPct val="112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</a:t>
            </a:r>
          </a:p>
          <a:p>
            <a:endParaRPr lang="ru-RU" sz="1800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3DAFC4-3543-4767-8B6C-47AE5910B2B5}"/>
              </a:ext>
            </a:extLst>
          </p:cNvPr>
          <p:cNvSpPr txBox="1"/>
          <p:nvPr/>
        </p:nvSpPr>
        <p:spPr>
          <a:xfrm>
            <a:off x="5986769" y="5015464"/>
            <a:ext cx="4345689" cy="1655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pSp>
        <p:nvGrpSpPr>
          <p:cNvPr id="2049" name="Полотно 9"/>
          <p:cNvGrpSpPr>
            <a:grpSpLocks/>
          </p:cNvGrpSpPr>
          <p:nvPr/>
        </p:nvGrpSpPr>
        <p:grpSpPr bwMode="auto">
          <a:xfrm>
            <a:off x="0" y="0"/>
            <a:ext cx="5829300" cy="342900"/>
            <a:chOff x="0" y="0"/>
            <a:chExt cx="58293" cy="3429"/>
          </a:xfrm>
        </p:grpSpPr>
      </p:grp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5829300" cy="342900"/>
            <a:chOff x="0" y="0"/>
            <a:chExt cx="58293" cy="3429"/>
          </a:xfrm>
        </p:grpSpPr>
      </p:grpSp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0" y="0"/>
            <a:ext cx="5829300" cy="342900"/>
            <a:chOff x="0" y="0"/>
            <a:chExt cx="58293" cy="3429"/>
          </a:xfrm>
        </p:grpSpPr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E776244-E563-44DA-B844-274649351874}"/>
              </a:ext>
            </a:extLst>
          </p:cNvPr>
          <p:cNvSpPr txBox="1"/>
          <p:nvPr/>
        </p:nvSpPr>
        <p:spPr>
          <a:xfrm>
            <a:off x="8194245" y="4069193"/>
            <a:ext cx="44542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Р. Г. </a:t>
            </a:r>
            <a:r>
              <a:rPr lang="ru-RU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Болбаков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  <a:p>
            <a:endParaRPr lang="ru-RU" dirty="0"/>
          </a:p>
          <a:p>
            <a:r>
              <a:rPr lang="ru-RU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В. Т. Матчин</a:t>
            </a:r>
          </a:p>
          <a:p>
            <a:endParaRPr lang="ru-RU" sz="1800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А. Б. </a:t>
            </a:r>
            <a:r>
              <a:rPr lang="ru-RU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Смольников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791C2-FA5D-4187-BAC5-FBF738F10769}"/>
              </a:ext>
            </a:extLst>
          </p:cNvPr>
          <p:cNvSpPr txBox="1"/>
          <p:nvPr/>
        </p:nvSpPr>
        <p:spPr>
          <a:xfrm>
            <a:off x="4546857" y="6301894"/>
            <a:ext cx="251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Москва, 2022</a:t>
            </a:r>
          </a:p>
        </p:txBody>
      </p:sp>
      <p:pic>
        <p:nvPicPr>
          <p:cNvPr id="11" name="Picture 144">
            <a:extLst>
              <a:ext uri="{FF2B5EF4-FFF2-40B4-BE49-F238E27FC236}">
                <a16:creationId xmlns:a16="http://schemas.microsoft.com/office/drawing/2014/main" id="{1172757F-AEE8-48D1-AABA-BEDE775625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74449" y="170128"/>
            <a:ext cx="866775" cy="98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2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F938-4ADB-4456-B119-65EA7847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работы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D4975D-6204-4995-A351-B9F4BBD623F4}"/>
              </a:ext>
            </a:extLst>
          </p:cNvPr>
          <p:cNvSpPr txBox="1"/>
          <p:nvPr/>
        </p:nvSpPr>
        <p:spPr>
          <a:xfrm>
            <a:off x="563815" y="1718915"/>
            <a:ext cx="112789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 </a:t>
            </a:r>
            <a:r>
              <a:rPr lang="en-US" sz="3200" dirty="0"/>
              <a:t>XXI </a:t>
            </a:r>
            <a:r>
              <a:rPr lang="ru-RU" sz="3200" dirty="0"/>
              <a:t>веке большая доля граждан имеют доступ ко всемирной сети Интернет. Данная технология является самым легким и практичным способом предоставления актуальной информации конечному пользователю или их группе.</a:t>
            </a:r>
          </a:p>
          <a:p>
            <a:r>
              <a:rPr lang="ru-RU" sz="3200" dirty="0"/>
              <a:t>Актуальность работы заключается в широком распространении государственных, образовательных и рекреационных публично доступных интернет-ресурсов, а так же в низком уровне осведомленности в сфере космических исследований</a:t>
            </a:r>
          </a:p>
        </p:txBody>
      </p:sp>
      <p:pic>
        <p:nvPicPr>
          <p:cNvPr id="4" name="Picture 144">
            <a:extLst>
              <a:ext uri="{FF2B5EF4-FFF2-40B4-BE49-F238E27FC236}">
                <a16:creationId xmlns:a16="http://schemas.microsoft.com/office/drawing/2014/main" id="{16C14E0C-E488-48B9-82D3-29AE04C039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74449" y="170128"/>
            <a:ext cx="866775" cy="98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02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EC54A-99F7-4A42-905E-2CE080964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79" y="519950"/>
            <a:ext cx="10515600" cy="619309"/>
          </a:xfrm>
        </p:spPr>
        <p:txBody>
          <a:bodyPr>
            <a:normAutofit fontScale="90000"/>
          </a:bodyPr>
          <a:lstStyle/>
          <a:p>
            <a:r>
              <a:rPr lang="ru-RU" dirty="0"/>
              <a:t>Цель работы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B12C556-3D24-4456-8C1D-82F008018669}"/>
              </a:ext>
            </a:extLst>
          </p:cNvPr>
          <p:cNvSpPr txBox="1">
            <a:spLocks/>
          </p:cNvSpPr>
          <p:nvPr/>
        </p:nvSpPr>
        <p:spPr>
          <a:xfrm>
            <a:off x="167116" y="2413001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Направления исследований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88AB3DC-2950-4E6D-BD77-5409CCB25CF8}"/>
              </a:ext>
            </a:extLst>
          </p:cNvPr>
          <p:cNvSpPr txBox="1">
            <a:spLocks/>
          </p:cNvSpPr>
          <p:nvPr/>
        </p:nvSpPr>
        <p:spPr>
          <a:xfrm>
            <a:off x="215366" y="3906787"/>
            <a:ext cx="10515600" cy="619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Задачи работы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56D6F-8A74-4CA3-B20C-0D8253913FDE}"/>
              </a:ext>
            </a:extLst>
          </p:cNvPr>
          <p:cNvSpPr txBox="1"/>
          <p:nvPr/>
        </p:nvSpPr>
        <p:spPr>
          <a:xfrm>
            <a:off x="631839" y="1139259"/>
            <a:ext cx="9834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Проанализировать предметную область и разработать клиентскую часть клиентскую часть интернет-ресурса на тему «Космические летательные аппараты»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E50C86-9946-4E3A-A76D-B2129702EF2A}"/>
              </a:ext>
            </a:extLst>
          </p:cNvPr>
          <p:cNvSpPr txBox="1"/>
          <p:nvPr/>
        </p:nvSpPr>
        <p:spPr>
          <a:xfrm>
            <a:off x="631838" y="3075790"/>
            <a:ext cx="10223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Современные технологии в сфере веб-разработки, такие как </a:t>
            </a:r>
            <a:r>
              <a:rPr lang="en-US" sz="2400" dirty="0"/>
              <a:t>HTML, CSS, JavaScript</a:t>
            </a:r>
            <a:endParaRPr lang="ru-R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78064-A2BB-4C22-BE53-734236430DC1}"/>
              </a:ext>
            </a:extLst>
          </p:cNvPr>
          <p:cNvSpPr txBox="1"/>
          <p:nvPr/>
        </p:nvSpPr>
        <p:spPr>
          <a:xfrm>
            <a:off x="631838" y="4526096"/>
            <a:ext cx="105980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Выбрать и  проанализировать современные технологии для достижения цели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Разработать клиентскую часть со слоем клиентской логики и межстраничной навигацией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Оптимизировать веб-сервис для различных устройств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Выполнить презентацию курсовой работы</a:t>
            </a:r>
          </a:p>
        </p:txBody>
      </p:sp>
      <p:pic>
        <p:nvPicPr>
          <p:cNvPr id="10" name="Picture 144">
            <a:extLst>
              <a:ext uri="{FF2B5EF4-FFF2-40B4-BE49-F238E27FC236}">
                <a16:creationId xmlns:a16="http://schemas.microsoft.com/office/drawing/2014/main" id="{E5BD09FF-F32C-4905-8B15-66E8CDAC68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35204" y="107337"/>
            <a:ext cx="866775" cy="98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2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538ACF-B7EB-4892-B7DF-7AF517BE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Объекты и методы исследования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0C333C-53D4-41BD-B579-0278CC79DF8C}"/>
              </a:ext>
            </a:extLst>
          </p:cNvPr>
          <p:cNvSpPr txBox="1"/>
          <p:nvPr/>
        </p:nvSpPr>
        <p:spPr>
          <a:xfrm>
            <a:off x="361050" y="2409620"/>
            <a:ext cx="107922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Объектом исследования была выбрана современная методика веб-разработки с применением языка гипертекстовой разметки, языка стилей и языка программирования, предназначенного для написания скриптов и реализации слоя клиентской логики </a:t>
            </a:r>
          </a:p>
        </p:txBody>
      </p:sp>
      <p:pic>
        <p:nvPicPr>
          <p:cNvPr id="4" name="Picture 144">
            <a:extLst>
              <a:ext uri="{FF2B5EF4-FFF2-40B4-BE49-F238E27FC236}">
                <a16:creationId xmlns:a16="http://schemas.microsoft.com/office/drawing/2014/main" id="{D94B194A-EE55-43B3-ADF3-B6BD822C90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43053" y="115185"/>
            <a:ext cx="866775" cy="98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2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4C742-6281-419A-AA05-E994AEC8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Достижение поставленных задач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8CAE0-D154-404A-BB46-A8789B59C408}"/>
              </a:ext>
            </a:extLst>
          </p:cNvPr>
          <p:cNvSpPr txBox="1"/>
          <p:nvPr/>
        </p:nvSpPr>
        <p:spPr>
          <a:xfrm>
            <a:off x="259014" y="1805254"/>
            <a:ext cx="1153399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 процессе разработки была выбрана наиболее удобная среда для написания кода «</a:t>
            </a:r>
            <a:r>
              <a:rPr lang="en-US" sz="2800" dirty="0"/>
              <a:t>Visual Studio Code</a:t>
            </a:r>
            <a:r>
              <a:rPr lang="ru-RU" sz="2800" dirty="0"/>
              <a:t>», как наиболее удобный инструмент.</a:t>
            </a:r>
            <a:endParaRPr lang="en-US" sz="2800" dirty="0"/>
          </a:p>
          <a:p>
            <a:endParaRPr lang="ru-RU" sz="2800" dirty="0"/>
          </a:p>
          <a:p>
            <a:r>
              <a:rPr lang="ru-RU" sz="2800" dirty="0"/>
              <a:t>С использованием </a:t>
            </a:r>
            <a:r>
              <a:rPr lang="en-US" sz="2800" dirty="0"/>
              <a:t>HTML</a:t>
            </a:r>
            <a:r>
              <a:rPr lang="ru-RU" sz="2800" dirty="0"/>
              <a:t> и </a:t>
            </a:r>
            <a:r>
              <a:rPr lang="en-US" sz="2800" dirty="0"/>
              <a:t>CSS</a:t>
            </a:r>
            <a:r>
              <a:rPr lang="ru-RU" sz="2800" dirty="0"/>
              <a:t> разработаны 6 отдельных страниц сервиса, организована навигация между ними, а также </a:t>
            </a:r>
            <a:r>
              <a:rPr lang="ru-RU" sz="2800" dirty="0" err="1"/>
              <a:t>реазлизован</a:t>
            </a:r>
            <a:r>
              <a:rPr lang="ru-RU" sz="2800" dirty="0"/>
              <a:t> слой клиентской области при помощи </a:t>
            </a:r>
            <a:r>
              <a:rPr lang="en-US" sz="2800" dirty="0"/>
              <a:t>JavaScript.</a:t>
            </a:r>
          </a:p>
          <a:p>
            <a:endParaRPr lang="ru-RU" sz="2800" dirty="0"/>
          </a:p>
          <a:p>
            <a:r>
              <a:rPr lang="ru-RU" sz="2800" dirty="0"/>
              <a:t>При помощи медиа-запросов,</a:t>
            </a:r>
            <a:r>
              <a:rPr lang="en-US" sz="2800" dirty="0"/>
              <a:t> flexbox</a:t>
            </a:r>
            <a:r>
              <a:rPr lang="ru-RU" sz="2800" dirty="0"/>
              <a:t> и сеточного отображения разработанный ресурс был оптимизирован для использования на различных устройствах.</a:t>
            </a:r>
          </a:p>
        </p:txBody>
      </p:sp>
      <p:pic>
        <p:nvPicPr>
          <p:cNvPr id="4" name="Picture 144">
            <a:extLst>
              <a:ext uri="{FF2B5EF4-FFF2-40B4-BE49-F238E27FC236}">
                <a16:creationId xmlns:a16="http://schemas.microsoft.com/office/drawing/2014/main" id="{E2E00930-A674-4DB8-9807-8EED37CAB6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43053" y="115185"/>
            <a:ext cx="866775" cy="98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25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30F5CE-825C-4786-A149-3351F0BD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работы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46B261-EEF9-4515-9DBD-BD2AAC5F7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312" y="1784259"/>
            <a:ext cx="4333517" cy="4356445"/>
          </a:xfrm>
          <a:prstGeom prst="rect">
            <a:avLst/>
          </a:prstGeom>
        </p:spPr>
      </p:pic>
      <p:pic>
        <p:nvPicPr>
          <p:cNvPr id="4" name="Picture 144">
            <a:extLst>
              <a:ext uri="{FF2B5EF4-FFF2-40B4-BE49-F238E27FC236}">
                <a16:creationId xmlns:a16="http://schemas.microsoft.com/office/drawing/2014/main" id="{67C2576B-BB94-4F3B-9FD8-63D7B24B71F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043053" y="115185"/>
            <a:ext cx="866775" cy="984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173076-7FEF-4187-96EC-597F3445CD3A}"/>
              </a:ext>
            </a:extLst>
          </p:cNvPr>
          <p:cNvSpPr txBox="1"/>
          <p:nvPr/>
        </p:nvSpPr>
        <p:spPr>
          <a:xfrm>
            <a:off x="921171" y="1599593"/>
            <a:ext cx="418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Хранилище кода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721F6B-ECAB-4141-BE83-206E81C5536A}"/>
              </a:ext>
            </a:extLst>
          </p:cNvPr>
          <p:cNvSpPr txBox="1"/>
          <p:nvPr/>
        </p:nvSpPr>
        <p:spPr>
          <a:xfrm>
            <a:off x="617354" y="6019193"/>
            <a:ext cx="494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hlinkClick r:id="rId4"/>
              </a:rPr>
              <a:t>github.com/lexa2hk/coursework-native</a:t>
            </a:r>
            <a:endParaRPr lang="ru-RU" dirty="0">
              <a:latin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4EF35E-0161-4216-B40A-3B16E2F15C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3" t="8438" r="9897" b="8309"/>
          <a:stretch/>
        </p:blipFill>
        <p:spPr bwMode="auto">
          <a:xfrm>
            <a:off x="1156018" y="1940628"/>
            <a:ext cx="3863821" cy="396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DA0EFE-6BE4-4E64-AA99-D593648ADA2B}"/>
              </a:ext>
            </a:extLst>
          </p:cNvPr>
          <p:cNvSpPr txBox="1"/>
          <p:nvPr/>
        </p:nvSpPr>
        <p:spPr>
          <a:xfrm>
            <a:off x="6937312" y="1599593"/>
            <a:ext cx="418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Веб-сайт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58E1E0-DEB7-48E0-B504-0CC538FEE0F5}"/>
              </a:ext>
            </a:extLst>
          </p:cNvPr>
          <p:cNvSpPr txBox="1"/>
          <p:nvPr/>
        </p:nvSpPr>
        <p:spPr>
          <a:xfrm>
            <a:off x="6606405" y="6019193"/>
            <a:ext cx="494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hlinkClick r:id="rId6"/>
              </a:rPr>
              <a:t>lexa2hk.github.io/coursework-native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984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5EC18-0C10-4BA0-8BC1-790F02D2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6CA6FB-FDBC-4C77-AFBA-659904A3E90E}"/>
              </a:ext>
            </a:extLst>
          </p:cNvPr>
          <p:cNvSpPr txBox="1"/>
          <p:nvPr/>
        </p:nvSpPr>
        <p:spPr>
          <a:xfrm>
            <a:off x="773119" y="1750311"/>
            <a:ext cx="107137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 процессе работы было исследовано направление разработки клиентской части интернет-ресурсов, изучена предметная область, достигнуты все поставленные цели в соответствии с требованиями, разработаны 6 страниц сайта, а также полученный продукт был размещен в сети Интернет</a:t>
            </a:r>
            <a:r>
              <a:rPr lang="en-US" sz="3200" dirty="0"/>
              <a:t> </a:t>
            </a:r>
            <a:r>
              <a:rPr lang="ru-RU" sz="3200" dirty="0"/>
              <a:t>при помощи сервиса социальной разработки </a:t>
            </a:r>
            <a:r>
              <a:rPr lang="en-US" sz="3200" dirty="0"/>
              <a:t>GitHub Pages</a:t>
            </a:r>
            <a:endParaRPr lang="ru-RU" sz="3200" dirty="0"/>
          </a:p>
        </p:txBody>
      </p:sp>
      <p:pic>
        <p:nvPicPr>
          <p:cNvPr id="4" name="Picture 144">
            <a:extLst>
              <a:ext uri="{FF2B5EF4-FFF2-40B4-BE49-F238E27FC236}">
                <a16:creationId xmlns:a16="http://schemas.microsoft.com/office/drawing/2014/main" id="{56BCAA93-04DD-46CA-B6FF-4020B2AC03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43053" y="115185"/>
            <a:ext cx="866775" cy="98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232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383</Words>
  <Application>Microsoft Office PowerPoint</Application>
  <PresentationFormat>Широкоэкранный</PresentationFormat>
  <Paragraphs>47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Times New Roman</vt:lpstr>
      <vt:lpstr>Тема Office</vt:lpstr>
      <vt:lpstr>Курсовая работа По профилю: Разработка программных продуктов и проектирование информационных систем направления профессиональной подготовки: 09.03.04 «Программная инженерия» Тема: Клиентская часть интернет-ресурса «Космические летательные аппараты» </vt:lpstr>
      <vt:lpstr>Актуальность работы</vt:lpstr>
      <vt:lpstr>Цель работы</vt:lpstr>
      <vt:lpstr>Объекты и методы исследования</vt:lpstr>
      <vt:lpstr>Достижение поставленных задач</vt:lpstr>
      <vt:lpstr>Результаты работы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профилю: Разработка программных продуктов и проектирование информационных систем направления профессиональной подготовки: 09.03.04 «Программная инженерия» Тема: Клиентская часть интернет-ресурса «Космические летательные аппараты»</dc:title>
  <dc:creator>lexa2k</dc:creator>
  <cp:lastModifiedBy>lexa2k</cp:lastModifiedBy>
  <cp:revision>18</cp:revision>
  <dcterms:created xsi:type="dcterms:W3CDTF">2022-11-20T14:19:22Z</dcterms:created>
  <dcterms:modified xsi:type="dcterms:W3CDTF">2022-12-11T12:42:08Z</dcterms:modified>
</cp:coreProperties>
</file>