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44"/>
  </p:notesMasterIdLst>
  <p:handoutMasterIdLst>
    <p:handoutMasterId r:id="rId45"/>
  </p:handoutMasterIdLst>
  <p:sldIdLst>
    <p:sldId id="278" r:id="rId2"/>
    <p:sldId id="302" r:id="rId3"/>
    <p:sldId id="284" r:id="rId4"/>
    <p:sldId id="391" r:id="rId5"/>
    <p:sldId id="438" r:id="rId6"/>
    <p:sldId id="439" r:id="rId7"/>
    <p:sldId id="440" r:id="rId8"/>
    <p:sldId id="441" r:id="rId9"/>
    <p:sldId id="455" r:id="rId10"/>
    <p:sldId id="442" r:id="rId11"/>
    <p:sldId id="443" r:id="rId12"/>
    <p:sldId id="479" r:id="rId13"/>
    <p:sldId id="444" r:id="rId14"/>
    <p:sldId id="445" r:id="rId15"/>
    <p:sldId id="446" r:id="rId16"/>
    <p:sldId id="482" r:id="rId17"/>
    <p:sldId id="480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81" r:id="rId26"/>
    <p:sldId id="464" r:id="rId27"/>
    <p:sldId id="470" r:id="rId28"/>
    <p:sldId id="469" r:id="rId29"/>
    <p:sldId id="465" r:id="rId30"/>
    <p:sldId id="471" r:id="rId31"/>
    <p:sldId id="466" r:id="rId32"/>
    <p:sldId id="472" r:id="rId33"/>
    <p:sldId id="467" r:id="rId34"/>
    <p:sldId id="468" r:id="rId35"/>
    <p:sldId id="473" r:id="rId36"/>
    <p:sldId id="474" r:id="rId37"/>
    <p:sldId id="475" r:id="rId38"/>
    <p:sldId id="476" r:id="rId39"/>
    <p:sldId id="477" r:id="rId40"/>
    <p:sldId id="478" r:id="rId41"/>
    <p:sldId id="483" r:id="rId42"/>
    <p:sldId id="333" r:id="rId43"/>
  </p:sldIdLst>
  <p:sldSz cx="12192000" cy="6858000"/>
  <p:notesSz cx="13716000" cy="2438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CC00CC"/>
    <a:srgbClr val="008080"/>
    <a:srgbClr val="FFFFFF"/>
    <a:srgbClr val="FDFBF6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09" autoAdjust="0"/>
  </p:normalViewPr>
  <p:slideViewPr>
    <p:cSldViewPr snapToGrid="0" snapToObjects="1">
      <p:cViewPr varScale="1">
        <p:scale>
          <a:sx n="129" d="100"/>
          <a:sy n="129" d="100"/>
        </p:scale>
        <p:origin x="138" y="18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33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B43649-8DAC-8EAD-79EC-38164EB67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CFC8B-2C22-8A28-E4E1-F22ACDA82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AA0D6-3DB1-4639-9734-75B3ACB9066C}" type="datetime1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18F33F-13D6-8A60-FC43-3046C7D98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9DD896-3611-B4B0-6FF6-781A1A0AC8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9F09-2159-4EEA-B66C-DBCA6AE929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453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93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371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09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69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1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67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31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52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87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788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85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7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983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37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70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71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1612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98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784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0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888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975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0298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57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403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4142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205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919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444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900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9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6817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324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641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34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77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218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40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56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7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9D6FC-CA6D-4C5E-91AD-E991637A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090820-C1E3-4ECB-8E5F-5637DA9CE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80E0CC-BA3B-46B7-BB09-EC97265A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23C2-19F1-4234-92FE-766F51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59C7-54D0-450A-A837-E71D15B5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368AF16C-B08E-42A1-BDDF-EA9717CC1230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17">
            <a:extLst>
              <a:ext uri="{FF2B5EF4-FFF2-40B4-BE49-F238E27FC236}">
                <a16:creationId xmlns:a16="http://schemas.microsoft.com/office/drawing/2014/main" id="{E6C99CD8-CF4E-4AC2-B119-63389E31B41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EC071-0031-4B6D-BF1A-1021A991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60064D-ECAD-48B2-8588-A11DD8D8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8568F-A940-4E19-8EEB-0BFF8AF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5CE86-920C-405F-91D7-624CCC2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3784C2-8033-4F8D-95CA-4087111B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7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6552FD-DB23-404F-904A-9EAB055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C69313-E047-4E2A-80A6-3EF119546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35DAB0-6459-4EE4-BA7E-643AB585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18CF7-B5A5-4282-BEEA-5DDFC33A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E566D-B11D-4085-AA92-5D091680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887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ru-RU" sz="1800"/>
            </a:lvl1pPr>
            <a:lvl2pPr>
              <a:defRPr lang="ru-RU" sz="16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900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ru-RU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ru-RU" sz="10000" b="1"/>
            </a:lvl1pPr>
          </a:lstStyle>
          <a:p>
            <a:pPr lvl="0" rtl="0"/>
            <a:r>
              <a:rPr lang="ru-RU"/>
              <a:t>"</a:t>
            </a:r>
          </a:p>
        </p:txBody>
      </p:sp>
      <p:sp>
        <p:nvSpPr>
          <p:cNvPr id="32" name="Изображение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4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0" name="Рисунок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3" name="Рисунок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6" name="Рисунок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12" name="Рисунок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1" name="Текст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Название</a:t>
            </a:r>
          </a:p>
        </p:txBody>
      </p:sp>
      <p:sp>
        <p:nvSpPr>
          <p:cNvPr id="29" name="Рисунок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  <p:sp>
        <p:nvSpPr>
          <p:cNvPr id="13" name="Рисунок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 sz="14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ru-RU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Имя</a:t>
            </a:r>
          </a:p>
        </p:txBody>
      </p:sp>
      <p:sp>
        <p:nvSpPr>
          <p:cNvPr id="33" name="Текст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200" spc="20" baseline="0"/>
            </a:lvl1pPr>
          </a:lstStyle>
          <a:p>
            <a:pPr lvl="0" rtl="0"/>
            <a:r>
              <a:rPr lang="ru-RU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Изображение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ru-RU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4" name="Рисунок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6" name="Рисунок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Текст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0" name="Текст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5" name="Рисунок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9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Текст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ru-RU" sz="1500"/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Изображение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Изображение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7" name="Изображение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dirty="0"/>
              <a:t>‹#›</a:t>
            </a:fld>
            <a:endParaRPr lang="ru-RU" dirty="0"/>
          </a:p>
        </p:txBody>
      </p:sp>
      <p:sp>
        <p:nvSpPr>
          <p:cNvPr id="18" name="Заголовок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ru-RU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Объект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ru-RU" sz="1500"/>
            </a:lvl1pPr>
            <a:lvl2pPr>
              <a:defRPr lang="ru-RU" sz="1300"/>
            </a:lvl2pPr>
            <a:lvl3pPr>
              <a:defRPr lang="ru-RU" sz="1200"/>
            </a:lvl3pPr>
            <a:lvl4pPr>
              <a:defRPr lang="ru-RU" sz="1200"/>
            </a:lvl4pPr>
            <a:lvl5pPr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1768E-992F-4663-8693-8FD3671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8D78E-F76A-4340-A2FB-57C2CCDE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08AB2-9512-43BB-8BB4-BF82BBA1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C0270-922E-4B26-A327-CD55157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71D2AA-55B3-43FB-85A9-FE3271E0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47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7AA4-8865-46CD-B84C-6B95B7BB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BD39-9C54-41D6-8DC1-DB674954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F4F56-04D3-482E-AD9A-52C5E496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66058-1813-479A-A391-ECAE7828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B6DEA-F05A-463A-B22F-8153C6A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D9193-D672-4478-99B1-9BFBD3DD2D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олилиния: Фигура 33">
            <a:extLst>
              <a:ext uri="{FF2B5EF4-FFF2-40B4-BE49-F238E27FC236}">
                <a16:creationId xmlns:a16="http://schemas.microsoft.com/office/drawing/2014/main" id="{F2A5C4A5-BABE-4327-8D70-A4F9CFEC956C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 45">
            <a:extLst>
              <a:ext uri="{FF2B5EF4-FFF2-40B4-BE49-F238E27FC236}">
                <a16:creationId xmlns:a16="http://schemas.microsoft.com/office/drawing/2014/main" id="{C239A736-0FE6-436A-B771-1EBEBDBA9A3E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 42">
            <a:extLst>
              <a:ext uri="{FF2B5EF4-FFF2-40B4-BE49-F238E27FC236}">
                <a16:creationId xmlns:a16="http://schemas.microsoft.com/office/drawing/2014/main" id="{2E0D0D35-7594-4C01-9388-11883C83E3E0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олилиния: Фигура 48">
            <a:extLst>
              <a:ext uri="{FF2B5EF4-FFF2-40B4-BE49-F238E27FC236}">
                <a16:creationId xmlns:a16="http://schemas.microsoft.com/office/drawing/2014/main" id="{443F05CC-1477-4A06-BC11-147F386829AE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олилиния: Фигура 39">
            <a:extLst>
              <a:ext uri="{FF2B5EF4-FFF2-40B4-BE49-F238E27FC236}">
                <a16:creationId xmlns:a16="http://schemas.microsoft.com/office/drawing/2014/main" id="{38170A46-D9FE-4A80-A15B-76A67866BCB7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 36">
            <a:extLst>
              <a:ext uri="{FF2B5EF4-FFF2-40B4-BE49-F238E27FC236}">
                <a16:creationId xmlns:a16="http://schemas.microsoft.com/office/drawing/2014/main" id="{E5545EBA-119F-4F08-BBCC-3C121896F4E2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64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88D8E-FF4B-470B-988B-FBB8CFB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EE1E-EEC9-4E3A-8DAD-F0EB0087D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88B860-D591-4E24-9A27-497412DB3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CD032-7378-4351-89E0-1A3AA0C6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BB36ED-A2FA-4ECB-ACF1-FDD13B4F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428B1-2DD7-4FB9-86B1-512D152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CC631-31B3-4D03-A08B-D40D1F0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7F83F-509B-4D10-977C-F1BCC38F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EC169-75F1-4256-A283-A9C2D382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64181-86CD-45AF-851A-40F05F47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37114-6F25-49E6-AA73-87881E000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C4074D-BEF2-43AD-B10A-E38B8291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402FD9-9A39-457B-B188-36C09580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A46EB-F244-403E-866C-92C84EA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Изображение 0" descr="preencoded.png">
            <a:extLst>
              <a:ext uri="{FF2B5EF4-FFF2-40B4-BE49-F238E27FC236}">
                <a16:creationId xmlns:a16="http://schemas.microsoft.com/office/drawing/2014/main" id="{20046F71-3AA8-4E67-A0AD-D55850F37BDA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1" name="Изображение 1" descr="preencoded.png">
            <a:extLst>
              <a:ext uri="{FF2B5EF4-FFF2-40B4-BE49-F238E27FC236}">
                <a16:creationId xmlns:a16="http://schemas.microsoft.com/office/drawing/2014/main" id="{19DBAB52-5BAC-455A-BFE8-97D8EDC680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Изображение 5" descr="preencoded.png">
            <a:extLst>
              <a:ext uri="{FF2B5EF4-FFF2-40B4-BE49-F238E27FC236}">
                <a16:creationId xmlns:a16="http://schemas.microsoft.com/office/drawing/2014/main" id="{F51B576A-4A5B-4034-BD58-8225EACC0435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6" descr="preencoded.png">
            <a:extLst>
              <a:ext uri="{FF2B5EF4-FFF2-40B4-BE49-F238E27FC236}">
                <a16:creationId xmlns:a16="http://schemas.microsoft.com/office/drawing/2014/main" id="{4E6F1D9E-6DFD-4C53-B87E-F19D3420BF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3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B3BB-E60D-43E6-A84C-B66F5D8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5963C2-8F38-44FD-9E88-0F6928DF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41EDDC-953B-4A45-943B-668040A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FD2BA1-E22F-422F-A4CE-6E828B57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Полилиния: Фигура 6">
            <a:extLst>
              <a:ext uri="{FF2B5EF4-FFF2-40B4-BE49-F238E27FC236}">
                <a16:creationId xmlns:a16="http://schemas.microsoft.com/office/drawing/2014/main" id="{99E89BD9-1067-4E0B-857C-439F50ECEF3C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0CAA852-A297-4678-BB89-AA5017E158B8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47937B-46A1-4F72-9D7D-C9B4A0AE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71129-31D5-4761-85B7-105A986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E7E90A-7262-4EE6-A472-192A192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олилиния: Фигура 5">
            <a:extLst>
              <a:ext uri="{FF2B5EF4-FFF2-40B4-BE49-F238E27FC236}">
                <a16:creationId xmlns:a16="http://schemas.microsoft.com/office/drawing/2014/main" id="{E9145DDF-27C2-4D41-9A0A-E590131017F1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E385C367-C788-4351-9280-DBF50F5C1656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6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B1DD3-B466-467E-9005-13CA9711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7931-25EF-43EC-B14B-74727C52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1CB7C-4F59-4375-90CF-D2337389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A2D54-B911-4014-A7B7-BD81DC5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B7203-1947-4E9D-9290-D6AADB4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82D9BF-5619-4D0C-80B1-96031D41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ABEB8F19-B0DF-4110-96B4-3E1CB005AC75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A599-58D0-4E61-ADA9-EF7A183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8AC61B-9233-40F0-9982-4376E86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F985F-056D-41F7-BF96-30787F66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17163-9A6E-479F-8699-560C85E1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7EB256-52DD-406A-9CE8-8FD8B63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1BA7D-6711-464C-924D-7CD3045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 10">
            <a:extLst>
              <a:ext uri="{FF2B5EF4-FFF2-40B4-BE49-F238E27FC236}">
                <a16:creationId xmlns:a16="http://schemas.microsoft.com/office/drawing/2014/main" id="{5CEA357C-08CB-4544-8989-1922F89B3094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98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3A8C5-97DF-4DC3-ABFC-83413C6E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CD6564-3C3C-4DFD-A533-389A6F16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140CC-E843-4DA2-9434-A770153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961D4-76DC-4592-8689-00E87FBF3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46636-818A-4FF3-90B0-413B5219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4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63" r:id="rId14"/>
    <p:sldLayoutId id="2147483669" r:id="rId15"/>
    <p:sldLayoutId id="2147483673" r:id="rId16"/>
    <p:sldLayoutId id="2147483655" r:id="rId17"/>
    <p:sldLayoutId id="2147483674" r:id="rId18"/>
    <p:sldLayoutId id="214748365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amilniftaliev/full/XXmj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ubic-bezier.com/#.17,.67,.83,.67.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kikiki_kiki/pen/YBQErx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depen.io/vineethtrv/pen/XKKEg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vineethtrv/pen/XKKEg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depen.io/kamilniftaliev/full/XXmj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042" y="0"/>
            <a:ext cx="6769916" cy="6503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клиентских частей интернет-ресурсов</a:t>
            </a:r>
            <a:endParaRPr lang="ru-RU" sz="1100" b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36" y="3429000"/>
            <a:ext cx="4928728" cy="8789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Ассистент</a:t>
            </a:r>
            <a:r>
              <a:rPr lang="ru-RU" dirty="0">
                <a:latin typeface="+mn-lt"/>
              </a:rPr>
              <a:t> кафедры </a:t>
            </a:r>
            <a:r>
              <a:rPr lang="ru-RU" dirty="0" err="1">
                <a:latin typeface="+mn-lt"/>
              </a:rPr>
              <a:t>ИиППО</a:t>
            </a:r>
            <a:endParaRPr lang="ru-RU" dirty="0"/>
          </a:p>
          <a:p>
            <a:r>
              <a:rPr lang="ru-RU" dirty="0"/>
              <a:t>Братусь Надежда Валерьевна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721AA-E3DE-40A3-BA2B-D1B07305878B}"/>
              </a:ext>
            </a:extLst>
          </p:cNvPr>
          <p:cNvSpPr txBox="1"/>
          <p:nvPr/>
        </p:nvSpPr>
        <p:spPr>
          <a:xfrm>
            <a:off x="4737682" y="4558283"/>
            <a:ext cx="2716635" cy="4616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>
                <a:solidFill>
                  <a:schemeClr val="accent6"/>
                </a:solidFill>
              </a:defRPr>
            </a:lvl1pPr>
            <a:lvl2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>
                <a:solidFill>
                  <a:schemeClr val="accent6"/>
                </a:solidFill>
              </a:defRPr>
            </a:lvl2pPr>
            <a:lvl3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3pPr>
            <a:lvl4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4pPr>
            <a:lvl5pPr indent="0" algn="ctr" defTabSz="9144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cs"/>
              </a:defRPr>
            </a:lvl9pPr>
          </a:lstStyle>
          <a:p>
            <a:r>
              <a:rPr lang="en-US" dirty="0" smtClean="0"/>
              <a:t>nvbratus@mail.ru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7CC7A6-C077-4E7E-90AA-786094D80BFB}"/>
              </a:ext>
            </a:extLst>
          </p:cNvPr>
          <p:cNvSpPr txBox="1">
            <a:spLocks/>
          </p:cNvSpPr>
          <p:nvPr/>
        </p:nvSpPr>
        <p:spPr>
          <a:xfrm>
            <a:off x="3318298" y="835684"/>
            <a:ext cx="5555402" cy="230375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ru-RU"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600" dirty="0"/>
              <a:t>Анимация в CSS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Ключевые кадры @keyframes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свойства CSS-анимации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свойства </a:t>
            </a:r>
            <a:r>
              <a:rPr lang="ru-RU" sz="1600" dirty="0" err="1"/>
              <a:t>transition</a:t>
            </a:r>
            <a:r>
              <a:rPr lang="ru-RU" sz="1600" dirty="0"/>
              <a:t> и </a:t>
            </a:r>
            <a:r>
              <a:rPr lang="ru-RU" sz="1600" dirty="0" err="1"/>
              <a:t>transform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группы функций трансформации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Свойство </a:t>
            </a:r>
            <a:r>
              <a:rPr lang="ru-RU" sz="1600" dirty="0" err="1"/>
              <a:t>box-shadow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11F253-0541-4048-814F-EB4B75942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4" b="34035"/>
          <a:stretch/>
        </p:blipFill>
        <p:spPr>
          <a:xfrm>
            <a:off x="9864754" y="134226"/>
            <a:ext cx="2327246" cy="7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FF95-E483-4AA1-9E35-C4BBB08CED32}"/>
              </a:ext>
            </a:extLst>
          </p:cNvPr>
          <p:cNvSpPr txBox="1"/>
          <p:nvPr/>
        </p:nvSpPr>
        <p:spPr>
          <a:xfrm>
            <a:off x="213360" y="1310288"/>
            <a:ext cx="1147910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linear</a:t>
            </a:r>
            <a:r>
              <a:rPr lang="ru-RU" b="1" dirty="0" smtClean="0"/>
              <a:t> </a:t>
            </a:r>
            <a:r>
              <a:rPr lang="ru-RU" b="1" dirty="0"/>
              <a:t>- значение </a:t>
            </a:r>
            <a:r>
              <a:rPr lang="ru-RU" b="1" dirty="0">
                <a:solidFill>
                  <a:srgbClr val="202C8F"/>
                </a:solidFill>
              </a:rPr>
              <a:t>по умолчанию</a:t>
            </a:r>
            <a:r>
              <a:rPr lang="ru-RU" b="1" dirty="0"/>
              <a:t>. Анимация </a:t>
            </a:r>
            <a:r>
              <a:rPr lang="ru-RU" b="1" dirty="0">
                <a:solidFill>
                  <a:srgbClr val="202C8F"/>
                </a:solidFill>
              </a:rPr>
              <a:t>проигрывается равномерно, без колебаний скорости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медленно</a:t>
            </a:r>
            <a:r>
              <a:rPr lang="ru-RU" b="1" dirty="0"/>
              <a:t>, затем </a:t>
            </a:r>
            <a:r>
              <a:rPr lang="ru-RU" b="1" dirty="0">
                <a:solidFill>
                  <a:srgbClr val="202C8F"/>
                </a:solidFill>
              </a:rPr>
              <a:t>быстро разгоняется </a:t>
            </a:r>
            <a:r>
              <a:rPr lang="ru-RU" b="1" dirty="0"/>
              <a:t>и снова </a:t>
            </a:r>
            <a:r>
              <a:rPr lang="ru-RU" b="1" dirty="0">
                <a:solidFill>
                  <a:srgbClr val="202C8F"/>
                </a:solidFill>
              </a:rPr>
              <a:t>замедляется к концу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ease-in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медленно </a:t>
            </a:r>
            <a:r>
              <a:rPr lang="ru-RU" b="1" dirty="0"/>
              <a:t>и </a:t>
            </a:r>
            <a:r>
              <a:rPr lang="ru-RU" b="1" dirty="0">
                <a:solidFill>
                  <a:srgbClr val="202C8F"/>
                </a:solidFill>
              </a:rPr>
              <a:t>плавно ускоряется к концу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ease-out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быстро </a:t>
            </a:r>
            <a:r>
              <a:rPr lang="ru-RU" b="1" dirty="0"/>
              <a:t>и </a:t>
            </a:r>
            <a:r>
              <a:rPr lang="ru-RU" b="1" dirty="0">
                <a:solidFill>
                  <a:srgbClr val="202C8F"/>
                </a:solidFill>
              </a:rPr>
              <a:t>плавно замедляется к концу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ease-in-out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начинается и заканчивается медленно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ускоряясь в середине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cubic-bezier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(x1, y1, x2, y2)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временная функция</a:t>
            </a:r>
            <a:r>
              <a:rPr lang="ru-RU" b="1" dirty="0"/>
              <a:t>, описывающая </a:t>
            </a:r>
            <a:r>
              <a:rPr lang="ru-RU" b="1" dirty="0">
                <a:solidFill>
                  <a:srgbClr val="202C8F"/>
                </a:solidFill>
              </a:rPr>
              <a:t>тип ускорения в виде кривой Безье</a:t>
            </a:r>
            <a:r>
              <a:rPr lang="ru-RU" b="1" dirty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По </a:t>
            </a:r>
            <a:r>
              <a:rPr lang="ru-RU" b="1" dirty="0">
                <a:solidFill>
                  <a:srgbClr val="202C8F"/>
                </a:solidFill>
              </a:rPr>
              <a:t>оси x </a:t>
            </a:r>
            <a:r>
              <a:rPr lang="ru-RU" b="1" dirty="0"/>
              <a:t>располагается </a:t>
            </a:r>
            <a:r>
              <a:rPr lang="ru-RU" b="1" dirty="0">
                <a:solidFill>
                  <a:srgbClr val="202C8F"/>
                </a:solidFill>
              </a:rPr>
              <a:t>временная шкала анимации</a:t>
            </a:r>
            <a:r>
              <a:rPr lang="ru-RU" b="1" dirty="0"/>
              <a:t>, а по </a:t>
            </a:r>
            <a:r>
              <a:rPr lang="ru-RU" b="1" dirty="0">
                <a:solidFill>
                  <a:srgbClr val="202C8F"/>
                </a:solidFill>
              </a:rPr>
              <a:t>оси y</a:t>
            </a:r>
            <a:r>
              <a:rPr lang="ru-RU" b="1" dirty="0"/>
              <a:t> — </a:t>
            </a:r>
            <a:r>
              <a:rPr lang="ru-RU" b="1" dirty="0">
                <a:solidFill>
                  <a:srgbClr val="202C8F"/>
                </a:solidFill>
              </a:rPr>
              <a:t>прогресс анимации</a:t>
            </a:r>
            <a:r>
              <a:rPr lang="ru-RU" b="1" dirty="0"/>
              <a:t>. </a:t>
            </a:r>
            <a:r>
              <a:rPr lang="ru-RU" b="1" dirty="0" smtClean="0"/>
              <a:t>Это </a:t>
            </a:r>
            <a:r>
              <a:rPr lang="ru-RU" b="1" dirty="0"/>
              <a:t>очень мощный инструмент для создания разнообразных анимаций со сложными внутренними законами. </a:t>
            </a:r>
            <a:endParaRPr lang="ru-RU" b="1" dirty="0" smtClean="0"/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step-start</a:t>
            </a:r>
            <a:r>
              <a:rPr lang="ru-RU" b="1" dirty="0" smtClean="0"/>
              <a:t> </a:t>
            </a:r>
            <a:r>
              <a:rPr lang="ru-RU" b="1" dirty="0"/>
              <a:t>- задаёт </a:t>
            </a:r>
            <a:r>
              <a:rPr lang="ru-RU" b="1" dirty="0">
                <a:solidFill>
                  <a:srgbClr val="202C8F"/>
                </a:solidFill>
              </a:rPr>
              <a:t>пошаговую анимацию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разбивая её на отрезки</a:t>
            </a:r>
            <a:r>
              <a:rPr lang="ru-RU" b="1" dirty="0"/>
              <a:t>, изменения происходят </a:t>
            </a:r>
            <a:r>
              <a:rPr lang="ru-RU" b="1" dirty="0">
                <a:solidFill>
                  <a:srgbClr val="202C8F"/>
                </a:solidFill>
              </a:rPr>
              <a:t>в начале каждого шага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step-end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пошаговая анимация </a:t>
            </a:r>
            <a:r>
              <a:rPr lang="ru-RU" b="1" dirty="0"/>
              <a:t>- изменения происходят </a:t>
            </a:r>
            <a:r>
              <a:rPr lang="ru-RU" b="1" dirty="0">
                <a:solidFill>
                  <a:srgbClr val="202C8F"/>
                </a:solidFill>
              </a:rPr>
              <a:t>в конце каждого шага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steps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(количество шагов, положение шага) </a:t>
            </a:r>
            <a:r>
              <a:rPr lang="ru-RU" b="1" dirty="0"/>
              <a:t>- функция, указывающая, что </a:t>
            </a:r>
            <a:r>
              <a:rPr lang="ru-RU" b="1" dirty="0">
                <a:solidFill>
                  <a:srgbClr val="202C8F"/>
                </a:solidFill>
              </a:rPr>
              <a:t>анимация должна воспроизводиться шагами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резко переходя от одного состояния к </a:t>
            </a:r>
            <a:r>
              <a:rPr lang="ru-RU" b="1" dirty="0" smtClean="0">
                <a:solidFill>
                  <a:srgbClr val="202C8F"/>
                </a:solidFill>
              </a:rPr>
              <a:t>другому</a:t>
            </a:r>
            <a:r>
              <a:rPr lang="ru-RU" b="1" dirty="0" smtClean="0"/>
              <a:t>. </a:t>
            </a:r>
            <a:r>
              <a:rPr lang="ru-RU" b="1" dirty="0" smtClean="0">
                <a:solidFill>
                  <a:srgbClr val="202C8F"/>
                </a:solidFill>
              </a:rPr>
              <a:t>Первый </a:t>
            </a:r>
            <a:r>
              <a:rPr lang="ru-RU" b="1" dirty="0">
                <a:solidFill>
                  <a:srgbClr val="202C8F"/>
                </a:solidFill>
              </a:rPr>
              <a:t>параметр </a:t>
            </a:r>
            <a:r>
              <a:rPr lang="ru-RU" b="1" dirty="0"/>
              <a:t>указывает на </a:t>
            </a:r>
            <a:r>
              <a:rPr lang="ru-RU" b="1" dirty="0">
                <a:solidFill>
                  <a:srgbClr val="202C8F"/>
                </a:solidFill>
              </a:rPr>
              <a:t>сколько отрезков нужно разбить анимацию</a:t>
            </a:r>
            <a:r>
              <a:rPr lang="ru-RU" b="1" dirty="0"/>
              <a:t>. Значением должно быть </a:t>
            </a:r>
            <a:r>
              <a:rPr lang="ru-RU" b="1" dirty="0">
                <a:solidFill>
                  <a:srgbClr val="202C8F"/>
                </a:solidFill>
              </a:rPr>
              <a:t>целое положительное число больше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b="1" dirty="0"/>
              <a:t>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4488A27-56FF-4B9E-8669-975EDE917F8F}"/>
              </a:ext>
            </a:extLst>
          </p:cNvPr>
          <p:cNvSpPr txBox="1">
            <a:spLocks/>
          </p:cNvSpPr>
          <p:nvPr/>
        </p:nvSpPr>
        <p:spPr>
          <a:xfrm>
            <a:off x="213360" y="484628"/>
            <a:ext cx="1184148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6729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84628"/>
            <a:ext cx="1184148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9BFCF-42BB-47DF-A497-6FCFF41EDAA4}"/>
              </a:ext>
            </a:extLst>
          </p:cNvPr>
          <p:cNvSpPr txBox="1"/>
          <p:nvPr/>
        </p:nvSpPr>
        <p:spPr>
          <a:xfrm>
            <a:off x="175259" y="1463848"/>
            <a:ext cx="113732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02C8F"/>
                </a:solidFill>
              </a:rPr>
              <a:t>Второй параметр </a:t>
            </a:r>
            <a:r>
              <a:rPr lang="ru-RU" b="1" dirty="0"/>
              <a:t>является необязательным и указывает </a:t>
            </a:r>
            <a:r>
              <a:rPr lang="ru-RU" b="1" dirty="0">
                <a:solidFill>
                  <a:srgbClr val="202C8F"/>
                </a:solidFill>
              </a:rPr>
              <a:t>позицию шага </a:t>
            </a:r>
            <a:r>
              <a:rPr lang="ru-RU" b="1" dirty="0"/>
              <a:t>- момент, </a:t>
            </a:r>
            <a:r>
              <a:rPr lang="ru-RU" b="1" dirty="0">
                <a:solidFill>
                  <a:srgbClr val="202C8F"/>
                </a:solidFill>
              </a:rPr>
              <a:t>когда начинается анимация</a:t>
            </a:r>
            <a:r>
              <a:rPr lang="ru-RU" b="1" dirty="0"/>
              <a:t>. </a:t>
            </a:r>
          </a:p>
          <a:p>
            <a:endParaRPr lang="ru-RU" b="1" dirty="0"/>
          </a:p>
          <a:p>
            <a:r>
              <a:rPr lang="ru-RU" b="1" dirty="0"/>
              <a:t>Возможные значения: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jump-start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первый шаг </a:t>
            </a:r>
            <a:r>
              <a:rPr lang="ru-RU" b="1" dirty="0"/>
              <a:t>происходит </a:t>
            </a:r>
            <a:r>
              <a:rPr lang="ru-RU" b="1" dirty="0">
                <a:solidFill>
                  <a:srgbClr val="202C8F"/>
                </a:solidFill>
              </a:rPr>
              <a:t>при значении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последний шаг </a:t>
            </a:r>
            <a:r>
              <a:rPr lang="ru-RU" b="1" dirty="0"/>
              <a:t>происходит </a:t>
            </a:r>
            <a:r>
              <a:rPr lang="ru-RU" b="1" dirty="0">
                <a:solidFill>
                  <a:srgbClr val="202C8F"/>
                </a:solidFill>
              </a:rPr>
              <a:t>при значении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jump-none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все шаги </a:t>
            </a:r>
            <a:r>
              <a:rPr lang="ru-RU" b="1" dirty="0"/>
              <a:t>происходят </a:t>
            </a:r>
            <a:r>
              <a:rPr lang="ru-RU" b="1" dirty="0">
                <a:solidFill>
                  <a:srgbClr val="202C8F"/>
                </a:solidFill>
              </a:rPr>
              <a:t>в пределах от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0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до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dirty="0"/>
              <a:t> включительно.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jump-both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первый шаг </a:t>
            </a:r>
            <a:r>
              <a:rPr lang="ru-RU" b="1" dirty="0"/>
              <a:t>происходит </a:t>
            </a:r>
            <a:r>
              <a:rPr lang="ru-RU" b="1" dirty="0">
                <a:solidFill>
                  <a:srgbClr val="202C8F"/>
                </a:solidFill>
              </a:rPr>
              <a:t>при значении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последний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при значении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b="1" dirty="0"/>
              <a:t> - ведёт себя </a:t>
            </a:r>
            <a:r>
              <a:rPr lang="ru-RU" b="1" dirty="0">
                <a:solidFill>
                  <a:srgbClr val="202C8F"/>
                </a:solidFill>
              </a:rPr>
              <a:t>как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jump-start</a:t>
            </a:r>
            <a:r>
              <a:rPr lang="ru-RU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 - ведёт себя </a:t>
            </a:r>
            <a:r>
              <a:rPr lang="ru-RU" b="1" dirty="0">
                <a:solidFill>
                  <a:srgbClr val="202C8F"/>
                </a:solidFill>
              </a:rPr>
              <a:t>как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jump-end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pPr algn="just"/>
            <a:r>
              <a:rPr lang="ru-RU" b="1" dirty="0"/>
              <a:t>Со значением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ru-RU" b="1" dirty="0"/>
              <a:t> анимация начинается </a:t>
            </a:r>
            <a:r>
              <a:rPr lang="ru-RU" b="1" dirty="0">
                <a:solidFill>
                  <a:srgbClr val="202C8F"/>
                </a:solidFill>
              </a:rPr>
              <a:t>в начале каждого шага</a:t>
            </a:r>
            <a:r>
              <a:rPr lang="ru-RU" b="1" dirty="0"/>
              <a:t>, со значением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в конце каждого шага с задержкой</a:t>
            </a:r>
            <a:r>
              <a:rPr lang="ru-RU" b="1" dirty="0"/>
              <a:t>. Задержка </a:t>
            </a:r>
            <a:r>
              <a:rPr lang="ru-RU" b="1" dirty="0">
                <a:solidFill>
                  <a:srgbClr val="202C8F"/>
                </a:solidFill>
              </a:rPr>
              <a:t>вычисляется как результат деления времени анимации на количество шагов</a:t>
            </a:r>
            <a:r>
              <a:rPr lang="ru-RU" b="1" dirty="0"/>
              <a:t>.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Если </a:t>
            </a:r>
            <a:r>
              <a:rPr lang="ru-RU" b="1" dirty="0"/>
              <a:t>второй параметр не указан, используется значение по умолчанию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end</a:t>
            </a:r>
            <a:r>
              <a:rPr lang="ru-RU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0E484-00EB-40B3-86C0-B19DF1CF8B18}"/>
              </a:ext>
            </a:extLst>
          </p:cNvPr>
          <p:cNvSpPr txBox="1"/>
          <p:nvPr/>
        </p:nvSpPr>
        <p:spPr>
          <a:xfrm>
            <a:off x="0" y="6420878"/>
            <a:ext cx="4899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CSS transition-timing-function values (codepen.io)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484628"/>
            <a:ext cx="1184148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5" y="2104283"/>
            <a:ext cx="11302816" cy="317891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093" y="6374884"/>
            <a:ext cx="4031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C8F"/>
                </a:solidFill>
                <a:latin typeface="Times New Roman" panose="02020603050405020304" pitchFamily="18" charset="0"/>
                <a:hlinkClick r:id="rId4"/>
              </a:rPr>
              <a:t>https://cubic-bezier.com/#.17,.67,.83,.67. </a:t>
            </a:r>
            <a:endParaRPr lang="ru-RU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13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A4887F-49CF-4891-854C-B75DF43F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14" y="1899148"/>
            <a:ext cx="5054617" cy="24442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6DA5E-FB32-4618-94C7-547F45CDF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66" y="1918200"/>
            <a:ext cx="5630785" cy="242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E06F0E-0404-47CD-B02F-E0B11E2ECC72}"/>
              </a:ext>
            </a:extLst>
          </p:cNvPr>
          <p:cNvSpPr txBox="1"/>
          <p:nvPr/>
        </p:nvSpPr>
        <p:spPr>
          <a:xfrm>
            <a:off x="558114" y="4587875"/>
            <a:ext cx="49435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Розовый круг </a:t>
            </a:r>
            <a:r>
              <a:rPr lang="ru-RU" b="1" dirty="0">
                <a:solidFill>
                  <a:srgbClr val="202C8F"/>
                </a:solidFill>
              </a:rPr>
              <a:t>должен превращаться в синий квадрат нелинейно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медленно разгоняясь к концу анимации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B1784-81E2-4261-B5D2-903404C107DF}"/>
              </a:ext>
            </a:extLst>
          </p:cNvPr>
          <p:cNvSpPr txBox="1"/>
          <p:nvPr/>
        </p:nvSpPr>
        <p:spPr>
          <a:xfrm>
            <a:off x="5815914" y="4385028"/>
            <a:ext cx="57642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Превращаем </a:t>
            </a:r>
            <a:r>
              <a:rPr lang="ru-RU" b="1" dirty="0">
                <a:solidFill>
                  <a:srgbClr val="202C8F"/>
                </a:solidFill>
              </a:rPr>
              <a:t>синий квадрат в розовый круг</a:t>
            </a:r>
            <a:r>
              <a:rPr lang="ru-RU" b="1" dirty="0"/>
              <a:t>, используя практически те же самые свойства, что и для круга, только </a:t>
            </a:r>
            <a:r>
              <a:rPr lang="ru-RU" b="1" dirty="0">
                <a:solidFill>
                  <a:srgbClr val="202C8F"/>
                </a:solidFill>
              </a:rPr>
              <a:t>задаём другое значение для свойства </a:t>
            </a:r>
            <a:r>
              <a:rPr lang="ru-RU" b="1" dirty="0" err="1">
                <a:solidFill>
                  <a:srgbClr val="00B0F0"/>
                </a:solidFill>
              </a:rPr>
              <a:t>animation-direction</a:t>
            </a:r>
            <a:r>
              <a:rPr lang="ru-RU" b="1" dirty="0"/>
              <a:t>, чтобы </a:t>
            </a:r>
            <a:r>
              <a:rPr lang="ru-RU" b="1" dirty="0">
                <a:solidFill>
                  <a:srgbClr val="202C8F"/>
                </a:solidFill>
              </a:rPr>
              <a:t>шаги анимации воспроизводились в обратном порядке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81087D8-0EB0-4149-9225-81F27278703F}"/>
              </a:ext>
            </a:extLst>
          </p:cNvPr>
          <p:cNvSpPr txBox="1">
            <a:spLocks/>
          </p:cNvSpPr>
          <p:nvPr/>
        </p:nvSpPr>
        <p:spPr>
          <a:xfrm>
            <a:off x="213360" y="484628"/>
            <a:ext cx="11841480" cy="546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905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animation-delay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EE2D2A-F1BE-4B7A-A9BD-C4E492E4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19" y="3595131"/>
            <a:ext cx="5924389" cy="2850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8114" y="1258670"/>
            <a:ext cx="97119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animation-delay</a:t>
            </a:r>
            <a:r>
              <a:rPr lang="ru-RU" sz="2000" b="1" dirty="0">
                <a:solidFill>
                  <a:srgbClr val="00B0F0"/>
                </a:solidFill>
              </a:rPr>
              <a:t> </a:t>
            </a:r>
            <a:r>
              <a:rPr lang="ru-RU" sz="2000" b="1" dirty="0"/>
              <a:t>задаёт </a:t>
            </a:r>
            <a:r>
              <a:rPr lang="ru-RU" sz="2000" b="1" dirty="0">
                <a:solidFill>
                  <a:srgbClr val="202C8F"/>
                </a:solidFill>
              </a:rPr>
              <a:t>задержку воспроизведения анимации</a:t>
            </a:r>
            <a:r>
              <a:rPr lang="ru-RU" sz="2000" b="1" dirty="0" smtClean="0"/>
              <a:t>.</a:t>
            </a:r>
            <a:endParaRPr lang="en-US" sz="2000" b="1" dirty="0" smtClean="0"/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>
                <a:solidFill>
                  <a:srgbClr val="202C8F"/>
                </a:solidFill>
              </a:rPr>
              <a:t>Значением</a:t>
            </a:r>
            <a:r>
              <a:rPr lang="ru-RU" sz="2000" b="1" dirty="0" smtClean="0"/>
              <a:t> </a:t>
            </a:r>
            <a:r>
              <a:rPr lang="ru-RU" sz="2000" b="1" dirty="0"/>
              <a:t>может быть </a:t>
            </a:r>
            <a:r>
              <a:rPr lang="ru-RU" sz="2000" b="1" dirty="0">
                <a:solidFill>
                  <a:srgbClr val="202C8F"/>
                </a:solidFill>
              </a:rPr>
              <a:t>любое число</a:t>
            </a:r>
            <a:r>
              <a:rPr lang="ru-RU" sz="2000" b="1" dirty="0"/>
              <a:t>, как </a:t>
            </a:r>
            <a:r>
              <a:rPr lang="ru-RU" sz="2000" b="1" dirty="0">
                <a:solidFill>
                  <a:srgbClr val="202C8F"/>
                </a:solidFill>
              </a:rPr>
              <a:t>отрицательное</a:t>
            </a:r>
            <a:r>
              <a:rPr lang="ru-RU" sz="2000" b="1" dirty="0"/>
              <a:t>, так и </a:t>
            </a:r>
            <a:r>
              <a:rPr lang="ru-RU" sz="2000" b="1" dirty="0" smtClean="0">
                <a:solidFill>
                  <a:srgbClr val="202C8F"/>
                </a:solidFill>
              </a:rPr>
              <a:t>положительное</a:t>
            </a:r>
            <a:r>
              <a:rPr lang="ru-RU" sz="2000" b="1" dirty="0" smtClean="0"/>
              <a:t>.</a:t>
            </a:r>
            <a:r>
              <a:rPr lang="en-US" sz="2000" b="1" dirty="0" smtClean="0"/>
              <a:t> 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Если </a:t>
            </a:r>
            <a:r>
              <a:rPr lang="ru-RU" sz="2000" b="1" dirty="0">
                <a:solidFill>
                  <a:srgbClr val="202C8F"/>
                </a:solidFill>
              </a:rPr>
              <a:t>значение положительное</a:t>
            </a:r>
            <a:r>
              <a:rPr lang="ru-RU" sz="2000" b="1" dirty="0"/>
              <a:t>, то будет </a:t>
            </a:r>
            <a:r>
              <a:rPr lang="ru-RU" sz="2000" b="1" dirty="0">
                <a:solidFill>
                  <a:srgbClr val="202C8F"/>
                </a:solidFill>
              </a:rPr>
              <a:t>задержка перед началом анимации</a:t>
            </a:r>
            <a:r>
              <a:rPr lang="ru-RU" sz="2000" b="1" dirty="0"/>
              <a:t>. </a:t>
            </a:r>
            <a:endParaRPr lang="en-US" sz="2000" b="1" dirty="0" smtClean="0"/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Если </a:t>
            </a:r>
            <a:r>
              <a:rPr lang="ru-RU" sz="2000" b="1" dirty="0">
                <a:solidFill>
                  <a:srgbClr val="202C8F"/>
                </a:solidFill>
              </a:rPr>
              <a:t>значение отрицате</a:t>
            </a:r>
            <a:r>
              <a:rPr lang="ru-RU" sz="2000" b="1" dirty="0"/>
              <a:t>льное, то </a:t>
            </a:r>
            <a:r>
              <a:rPr lang="ru-RU" sz="2000" b="1" dirty="0">
                <a:solidFill>
                  <a:srgbClr val="202C8F"/>
                </a:solidFill>
              </a:rPr>
              <a:t>анимация начнётся как бы за кадром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animation-play-state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4DA22-4B1F-41F6-A7B2-2A6A304201A8}"/>
              </a:ext>
            </a:extLst>
          </p:cNvPr>
          <p:cNvSpPr txBox="1"/>
          <p:nvPr/>
        </p:nvSpPr>
        <p:spPr>
          <a:xfrm>
            <a:off x="599096" y="1485217"/>
            <a:ext cx="1006890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800"/>
              </a:spcBef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Свойство, позволяющее </a:t>
            </a:r>
            <a:r>
              <a:rPr lang="ru-RU" sz="2000" b="1" dirty="0">
                <a:solidFill>
                  <a:srgbClr val="202C8F"/>
                </a:solidFill>
              </a:rPr>
              <a:t>ставить анимацию на паузу и запускать снова</a:t>
            </a:r>
            <a:r>
              <a:rPr lang="ru-RU" sz="2000" b="1" dirty="0"/>
              <a:t>.</a:t>
            </a:r>
            <a:endParaRPr lang="en-US" sz="2000" b="1" dirty="0" smtClean="0"/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ru-RU" sz="2000" b="1" dirty="0" smtClean="0"/>
              <a:t>Возможные </a:t>
            </a:r>
            <a:r>
              <a:rPr lang="ru-RU" sz="2000" b="1" dirty="0"/>
              <a:t>значения: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/>
                </a:solidFill>
              </a:rPr>
              <a:t>running</a:t>
            </a:r>
            <a:r>
              <a:rPr lang="ru-RU" sz="2000" b="1" dirty="0"/>
              <a:t> — </a:t>
            </a:r>
            <a:r>
              <a:rPr lang="ru-RU" sz="2000" b="1" dirty="0">
                <a:solidFill>
                  <a:srgbClr val="202C8F"/>
                </a:solidFill>
              </a:rPr>
              <a:t>анимация проигрывается </a:t>
            </a:r>
            <a:r>
              <a:rPr lang="ru-RU" sz="2000" b="1" dirty="0"/>
              <a:t>(значение по умолчанию).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chemeClr val="accent2"/>
                </a:solidFill>
              </a:rPr>
              <a:t>paused</a:t>
            </a:r>
            <a:r>
              <a:rPr lang="ru-RU" sz="2000" b="1" dirty="0"/>
              <a:t> — </a:t>
            </a:r>
            <a:r>
              <a:rPr lang="ru-RU" sz="2000" b="1" dirty="0">
                <a:solidFill>
                  <a:srgbClr val="202C8F"/>
                </a:solidFill>
              </a:rPr>
              <a:t>анимация ставится на паузу</a:t>
            </a:r>
            <a:r>
              <a:rPr lang="ru-RU" sz="2000" b="1" dirty="0"/>
              <a:t>. </a:t>
            </a:r>
            <a:r>
              <a:rPr lang="ru-RU" sz="2000" b="1" dirty="0" smtClean="0"/>
              <a:t>При </a:t>
            </a:r>
            <a:r>
              <a:rPr lang="ru-RU" sz="2000" b="1" dirty="0">
                <a:solidFill>
                  <a:srgbClr val="202C8F"/>
                </a:solidFill>
              </a:rPr>
              <a:t>повторном запуске </a:t>
            </a:r>
            <a:r>
              <a:rPr lang="ru-RU" sz="2000" b="1" dirty="0"/>
              <a:t>анимации она </a:t>
            </a:r>
            <a:r>
              <a:rPr lang="ru-RU" sz="2000" b="1" dirty="0">
                <a:solidFill>
                  <a:srgbClr val="202C8F"/>
                </a:solidFill>
              </a:rPr>
              <a:t>продолжается с того места, где была </a:t>
            </a:r>
            <a:r>
              <a:rPr lang="ru-RU" sz="2000" b="1" dirty="0" smtClean="0">
                <a:solidFill>
                  <a:srgbClr val="202C8F"/>
                </a:solidFill>
              </a:rPr>
              <a:t>остановлена</a:t>
            </a:r>
            <a:r>
              <a:rPr lang="ru-RU" sz="2000" b="1" dirty="0"/>
              <a:t>.</a:t>
            </a:r>
          </a:p>
          <a:p>
            <a:pPr algn="just"/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B95688-CAAB-4332-8719-0E0741AB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997" y="4647735"/>
            <a:ext cx="6037199" cy="16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animation-fill-mode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16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02733" y="6411455"/>
            <a:ext cx="10244667" cy="338554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Наглядное представление каждого значения свойства </a:t>
            </a:r>
            <a:r>
              <a:rPr lang="ru-RU" sz="1600" b="1" dirty="0" err="1">
                <a:solidFill>
                  <a:srgbClr val="00B0F0"/>
                </a:solidFill>
              </a:rPr>
              <a:t>animation-fill-mode</a:t>
            </a:r>
            <a:r>
              <a:rPr lang="ru-RU" sz="1600" b="1" dirty="0"/>
              <a:t> можно увидеть по </a:t>
            </a:r>
            <a:r>
              <a:rPr lang="ru-RU" sz="1600" b="1" dirty="0" smtClean="0">
                <a:hlinkClick r:id="rId3"/>
              </a:rPr>
              <a:t>ссылке</a:t>
            </a:r>
            <a:r>
              <a:rPr lang="en-US" sz="1600" b="1" dirty="0"/>
              <a:t>.</a:t>
            </a:r>
            <a:endParaRPr lang="ru-RU" sz="1600" b="1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1511564" y="1221840"/>
            <a:ext cx="8627004" cy="4969690"/>
            <a:chOff x="897996" y="1236449"/>
            <a:chExt cx="8627004" cy="4969690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247" y="1239845"/>
              <a:ext cx="3903819" cy="236218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7996" y="3840559"/>
              <a:ext cx="3911070" cy="235159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30225" y="1239161"/>
              <a:ext cx="3994775" cy="236286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0225" y="3840559"/>
              <a:ext cx="3994775" cy="236558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4507380" y="12364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7380" y="3840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223314" y="12364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23314" y="3840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2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animation-fill-mode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64659"/>
            <a:ext cx="942145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анимации </a:t>
            </a:r>
            <a:r>
              <a:rPr lang="ru-RU" sz="2000" b="1" dirty="0" err="1">
                <a:solidFill>
                  <a:srgbClr val="00B0F0"/>
                </a:solidFill>
              </a:rPr>
              <a:t>animation-fill-mode</a:t>
            </a:r>
            <a:r>
              <a:rPr lang="ru-RU" sz="2000" b="1" dirty="0"/>
              <a:t> сообщает браузеру нужно ли </a:t>
            </a:r>
            <a:r>
              <a:rPr lang="ru-RU" sz="2000" b="1" dirty="0">
                <a:solidFill>
                  <a:srgbClr val="202C8F"/>
                </a:solidFill>
              </a:rPr>
              <a:t>применять стили ключевых кадров до или после проигрывания анимации</a:t>
            </a:r>
            <a:r>
              <a:rPr lang="ru-RU" sz="2000" b="1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2421515"/>
            <a:ext cx="10304327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ru-RU" b="1" dirty="0"/>
              <a:t>Возможные значения: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b="1" dirty="0" smtClean="0"/>
              <a:t> </a:t>
            </a:r>
            <a:r>
              <a:rPr lang="ru-RU" b="1" dirty="0"/>
              <a:t>- стили анимации </a:t>
            </a:r>
            <a:r>
              <a:rPr lang="ru-RU" b="1" dirty="0">
                <a:solidFill>
                  <a:srgbClr val="202C8F"/>
                </a:solidFill>
              </a:rPr>
              <a:t>не применяются до и после проигрывания анимации</a:t>
            </a:r>
            <a:r>
              <a:rPr lang="ru-RU" b="1" dirty="0"/>
              <a:t> (значение по умолчанию).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forwards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после окончания анимации </a:t>
            </a:r>
            <a:r>
              <a:rPr lang="ru-RU" b="1" dirty="0"/>
              <a:t>элемент </a:t>
            </a:r>
            <a:r>
              <a:rPr lang="ru-RU" b="1" dirty="0">
                <a:solidFill>
                  <a:srgbClr val="202C8F"/>
                </a:solidFill>
              </a:rPr>
              <a:t>сохранит стили последнего ключевого кадра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backwards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после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окончания анимации </a:t>
            </a:r>
            <a:r>
              <a:rPr lang="ru-RU" b="1" dirty="0"/>
              <a:t>к элементу будут </a:t>
            </a:r>
            <a:r>
              <a:rPr lang="ru-RU" b="1" dirty="0">
                <a:solidFill>
                  <a:srgbClr val="202C8F"/>
                </a:solidFill>
              </a:rPr>
              <a:t>применены стили первого ключевого кадра</a:t>
            </a:r>
            <a:r>
              <a:rPr lang="ru-RU" b="1" dirty="0"/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both</a:t>
            </a:r>
            <a:r>
              <a:rPr lang="ru-RU" b="1" dirty="0" smtClean="0"/>
              <a:t> </a:t>
            </a:r>
            <a:r>
              <a:rPr lang="ru-RU" b="1" dirty="0"/>
              <a:t>- </a:t>
            </a:r>
            <a:r>
              <a:rPr lang="ru-RU" b="1" dirty="0">
                <a:solidFill>
                  <a:srgbClr val="202C8F"/>
                </a:solidFill>
              </a:rPr>
              <a:t>до начала анимации </a:t>
            </a:r>
            <a:r>
              <a:rPr lang="ru-RU" b="1" dirty="0"/>
              <a:t>к элементу </a:t>
            </a:r>
            <a:r>
              <a:rPr lang="ru-RU" b="1" dirty="0">
                <a:solidFill>
                  <a:srgbClr val="202C8F"/>
                </a:solidFill>
              </a:rPr>
              <a:t>применяется первый ключевой кадр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после окончания анимации</a:t>
            </a:r>
            <a:r>
              <a:rPr lang="ru-RU" b="1" dirty="0"/>
              <a:t> элемент останется </a:t>
            </a:r>
            <a:r>
              <a:rPr lang="ru-RU" b="1" dirty="0">
                <a:solidFill>
                  <a:srgbClr val="202C8F"/>
                </a:solidFill>
              </a:rPr>
              <a:t>в состоянии последнего ключевого кадра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73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264659"/>
            <a:ext cx="94214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animation</a:t>
            </a:r>
            <a:r>
              <a:rPr lang="ru-RU" sz="2000" b="1" dirty="0"/>
              <a:t> - это свойство, в котором можно указать </a:t>
            </a:r>
            <a:r>
              <a:rPr lang="ru-RU" sz="2000" b="1" dirty="0">
                <a:solidFill>
                  <a:srgbClr val="202C8F"/>
                </a:solidFill>
              </a:rPr>
              <a:t>значения для всех перечисленных </a:t>
            </a:r>
            <a:r>
              <a:rPr lang="ru-RU" sz="2000" b="1" dirty="0" smtClean="0">
                <a:solidFill>
                  <a:srgbClr val="202C8F"/>
                </a:solidFill>
              </a:rPr>
              <a:t>ранее </a:t>
            </a:r>
            <a:r>
              <a:rPr lang="ru-RU" sz="2000" b="1" dirty="0">
                <a:solidFill>
                  <a:srgbClr val="202C8F"/>
                </a:solidFill>
              </a:rPr>
              <a:t>свойств</a:t>
            </a:r>
            <a:r>
              <a:rPr lang="ru-RU" sz="2000" b="1" dirty="0"/>
              <a:t>, начинающихся на </a:t>
            </a:r>
            <a:r>
              <a:rPr lang="ru-RU" sz="2000" b="1" dirty="0" err="1">
                <a:solidFill>
                  <a:srgbClr val="00B0F0"/>
                </a:solidFill>
              </a:rPr>
              <a:t>animation</a:t>
            </a:r>
            <a:r>
              <a:rPr lang="ru-RU" sz="2000" b="1" dirty="0">
                <a:solidFill>
                  <a:srgbClr val="00B0F0"/>
                </a:solidFill>
              </a:rPr>
              <a:t>-</a:t>
            </a:r>
            <a:r>
              <a:rPr lang="ru-RU" sz="2000" b="1" dirty="0"/>
              <a:t>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5836" y="2679699"/>
            <a:ext cx="7915521" cy="9609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558113" y="3930070"/>
            <a:ext cx="10466937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/>
              <a:t>Примечание: 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П</a:t>
            </a:r>
            <a:r>
              <a:rPr lang="ru-RU" b="1" dirty="0" smtClean="0">
                <a:solidFill>
                  <a:srgbClr val="202C8F"/>
                </a:solidFill>
              </a:rPr>
              <a:t>ервое </a:t>
            </a:r>
            <a:r>
              <a:rPr lang="ru-RU" b="1" dirty="0">
                <a:solidFill>
                  <a:srgbClr val="202C8F"/>
                </a:solidFill>
              </a:rPr>
              <a:t>значение времени</a:t>
            </a:r>
            <a:r>
              <a:rPr lang="ru-RU" b="1" dirty="0"/>
              <a:t> будет воспринято как </a:t>
            </a:r>
            <a:r>
              <a:rPr lang="ru-RU" b="1" dirty="0">
                <a:solidFill>
                  <a:srgbClr val="202C8F"/>
                </a:solidFill>
              </a:rPr>
              <a:t>значение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animation-duration</a:t>
            </a:r>
            <a:r>
              <a:rPr lang="ru-RU" b="1" dirty="0"/>
              <a:t> (длительность анимации), а </a:t>
            </a:r>
            <a:r>
              <a:rPr lang="ru-RU" b="1" dirty="0">
                <a:solidFill>
                  <a:srgbClr val="202C8F"/>
                </a:solidFill>
              </a:rPr>
              <a:t>второе</a:t>
            </a:r>
            <a:r>
              <a:rPr lang="ru-RU" b="1" dirty="0"/>
              <a:t> — </a:t>
            </a:r>
            <a:r>
              <a:rPr lang="ru-RU" b="1" dirty="0" err="1">
                <a:solidFill>
                  <a:srgbClr val="00B0F0"/>
                </a:solidFill>
              </a:rPr>
              <a:t>animation-delay</a:t>
            </a:r>
            <a:r>
              <a:rPr lang="ru-RU" b="1" dirty="0"/>
              <a:t> (задержка воспроизведения).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Для работы анимации совсем </a:t>
            </a:r>
            <a:r>
              <a:rPr lang="ru-RU" b="1" dirty="0">
                <a:solidFill>
                  <a:srgbClr val="202C8F"/>
                </a:solidFill>
              </a:rPr>
              <a:t>не обязательно перечислять все значения</a:t>
            </a:r>
            <a:r>
              <a:rPr lang="ru-RU" b="1" dirty="0"/>
              <a:t>. Достаточно </a:t>
            </a:r>
            <a:r>
              <a:rPr lang="ru-RU" b="1" dirty="0">
                <a:solidFill>
                  <a:srgbClr val="202C8F"/>
                </a:solidFill>
              </a:rPr>
              <a:t>указать имя анимации </a:t>
            </a:r>
            <a:r>
              <a:rPr lang="ru-RU" b="1" dirty="0"/>
              <a:t>и её </a:t>
            </a:r>
            <a:r>
              <a:rPr lang="ru-RU" b="1" dirty="0">
                <a:solidFill>
                  <a:srgbClr val="202C8F"/>
                </a:solidFill>
              </a:rPr>
              <a:t>длительность</a:t>
            </a:r>
            <a:r>
              <a:rPr lang="ru-RU" b="1" dirty="0"/>
              <a:t>. Для </a:t>
            </a:r>
            <a:r>
              <a:rPr lang="ru-RU" b="1" dirty="0">
                <a:solidFill>
                  <a:srgbClr val="202C8F"/>
                </a:solidFill>
              </a:rPr>
              <a:t>остальных свойств </a:t>
            </a:r>
            <a:r>
              <a:rPr lang="ru-RU" b="1" dirty="0"/>
              <a:t>будут установлены </a:t>
            </a:r>
            <a:r>
              <a:rPr lang="ru-RU" b="1" dirty="0">
                <a:solidFill>
                  <a:srgbClr val="202C8F"/>
                </a:solidFill>
              </a:rPr>
              <a:t>значения по </a:t>
            </a:r>
            <a:r>
              <a:rPr lang="ru-RU" b="1" dirty="0" smtClean="0">
                <a:solidFill>
                  <a:srgbClr val="202C8F"/>
                </a:solidFill>
              </a:rPr>
              <a:t>умолчанию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45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Использование нескольких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анимаций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19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1272335"/>
            <a:ext cx="446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Использование </a:t>
            </a:r>
            <a:r>
              <a:rPr lang="ru-RU" b="1" dirty="0">
                <a:solidFill>
                  <a:srgbClr val="202C8F"/>
                </a:solidFill>
              </a:rPr>
              <a:t>двух отдельных анимаций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95647" y="1805940"/>
            <a:ext cx="2857500" cy="4915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5187376" y="2724245"/>
            <a:ext cx="5585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Использование </a:t>
            </a:r>
            <a:r>
              <a:rPr lang="ru-RU" b="1" dirty="0">
                <a:solidFill>
                  <a:srgbClr val="202C8F"/>
                </a:solidFill>
              </a:rPr>
              <a:t>двух отдельных анимаций для одного элемента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606863" y="3618564"/>
            <a:ext cx="6746937" cy="1447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60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83" y="2585198"/>
            <a:ext cx="8016817" cy="21310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800" dirty="0"/>
              <a:t> Анимация в </a:t>
            </a:r>
            <a:r>
              <a:rPr lang="en-US" sz="4800" dirty="0"/>
              <a:t>CSS</a:t>
            </a: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1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442458"/>
            <a:ext cx="9864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используется, когда нам </a:t>
            </a:r>
            <a:r>
              <a:rPr lang="ru-RU" sz="2000" b="1" dirty="0">
                <a:solidFill>
                  <a:srgbClr val="202C8F"/>
                </a:solidFill>
              </a:rPr>
              <a:t>нужно плавно изменить CSS-свойства между двумя состояниями</a:t>
            </a:r>
            <a:r>
              <a:rPr lang="ru-RU" sz="2000" b="1" dirty="0"/>
              <a:t> элемента. Например, при </a:t>
            </a:r>
            <a:r>
              <a:rPr lang="ru-RU" sz="2000" b="1" dirty="0">
                <a:solidFill>
                  <a:srgbClr val="202C8F"/>
                </a:solidFill>
              </a:rPr>
              <a:t>наведении мышкой</a:t>
            </a:r>
            <a:r>
              <a:rPr lang="ru-RU" sz="2000" b="1" dirty="0"/>
              <a:t>.</a:t>
            </a:r>
          </a:p>
          <a:p>
            <a:pPr marL="285750" indent="-285750" algn="just">
              <a:spcAft>
                <a:spcPts val="4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это </a:t>
            </a:r>
            <a:r>
              <a:rPr lang="ru-RU" sz="2000" b="1" dirty="0">
                <a:solidFill>
                  <a:srgbClr val="202C8F"/>
                </a:solidFill>
              </a:rPr>
              <a:t>свойство-</a:t>
            </a:r>
            <a:r>
              <a:rPr lang="ru-RU" sz="2000" b="1" dirty="0" err="1">
                <a:solidFill>
                  <a:srgbClr val="202C8F"/>
                </a:solidFill>
              </a:rPr>
              <a:t>шорткат</a:t>
            </a:r>
            <a:r>
              <a:rPr lang="ru-RU" sz="2000" b="1" dirty="0"/>
              <a:t>, т.е. </a:t>
            </a:r>
            <a:r>
              <a:rPr lang="ru-RU" sz="2000" b="1" dirty="0">
                <a:solidFill>
                  <a:srgbClr val="202C8F"/>
                </a:solidFill>
              </a:rPr>
              <a:t>объединяющее несколько других свойств</a:t>
            </a:r>
            <a:r>
              <a:rPr lang="ru-RU" sz="2000" b="1" dirty="0"/>
              <a:t>. Как, например, </a:t>
            </a:r>
            <a:r>
              <a:rPr lang="ru-RU" sz="2000" b="1" dirty="0">
                <a:solidFill>
                  <a:srgbClr val="00B0F0"/>
                </a:solidFill>
              </a:rPr>
              <a:t>margin</a:t>
            </a:r>
            <a:r>
              <a:rPr lang="ru-RU" sz="2000" b="1" dirty="0"/>
              <a:t> или </a:t>
            </a:r>
            <a:r>
              <a:rPr lang="ru-RU" sz="2000" b="1" dirty="0" err="1">
                <a:solidFill>
                  <a:srgbClr val="00B0F0"/>
                </a:solidFill>
              </a:rPr>
              <a:t>background</a:t>
            </a:r>
            <a:r>
              <a:rPr lang="ru-RU" sz="2000" b="1" dirty="0"/>
              <a:t>. </a:t>
            </a:r>
            <a:endParaRPr lang="ru-RU" sz="20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804333" y="3591627"/>
            <a:ext cx="102869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2400"/>
              </a:spcAft>
              <a:buClr>
                <a:srgbClr val="202C8F"/>
              </a:buClr>
            </a:pPr>
            <a:r>
              <a:rPr lang="ru-RU" sz="2000" b="1" dirty="0"/>
              <a:t> Оно включает в себя </a:t>
            </a:r>
            <a:r>
              <a:rPr lang="ru-RU" sz="2000" b="1" dirty="0">
                <a:solidFill>
                  <a:srgbClr val="202C8F"/>
                </a:solidFill>
              </a:rPr>
              <a:t>несколько </a:t>
            </a:r>
            <a:r>
              <a:rPr lang="ru-RU" sz="2000" b="1" dirty="0" err="1">
                <a:solidFill>
                  <a:srgbClr val="202C8F"/>
                </a:solidFill>
              </a:rPr>
              <a:t>подсвойств</a:t>
            </a:r>
            <a:r>
              <a:rPr lang="ru-RU" sz="2000" b="1" dirty="0"/>
              <a:t>: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transition-property</a:t>
            </a:r>
            <a:r>
              <a:rPr lang="ru-RU" sz="2000" b="1" dirty="0"/>
              <a:t> </a:t>
            </a:r>
            <a:r>
              <a:rPr lang="ru-RU" sz="2000" b="1" dirty="0"/>
              <a:t>- </a:t>
            </a:r>
            <a:r>
              <a:rPr lang="ru-RU" sz="2000" b="1" dirty="0" smtClean="0">
                <a:solidFill>
                  <a:srgbClr val="202C8F"/>
                </a:solidFill>
              </a:rPr>
              <a:t>имя свойства</a:t>
            </a:r>
            <a:r>
              <a:rPr lang="ru-RU" sz="2000" b="1" dirty="0" smtClean="0"/>
              <a:t>, к которому применяется </a:t>
            </a:r>
            <a:r>
              <a:rPr lang="ru-RU" sz="2000" b="1" dirty="0" smtClean="0">
                <a:solidFill>
                  <a:srgbClr val="202C8F"/>
                </a:solidFill>
              </a:rPr>
              <a:t>плавность</a:t>
            </a:r>
            <a:r>
              <a:rPr lang="ru-RU" sz="2000" b="1" dirty="0" smtClean="0"/>
              <a:t> </a:t>
            </a:r>
            <a:r>
              <a:rPr lang="ru-RU" sz="2000" b="1" dirty="0"/>
              <a:t>изменения;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transition-duration</a:t>
            </a:r>
            <a:r>
              <a:rPr lang="ru-RU" sz="2000" b="1" dirty="0"/>
              <a:t> - </a:t>
            </a:r>
            <a:r>
              <a:rPr lang="ru-RU" sz="2000" b="1" dirty="0">
                <a:solidFill>
                  <a:srgbClr val="202C8F"/>
                </a:solidFill>
              </a:rPr>
              <a:t>длительность</a:t>
            </a:r>
            <a:r>
              <a:rPr lang="ru-RU" sz="2000" b="1" dirty="0"/>
              <a:t> перехода;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transition-timing-function</a:t>
            </a:r>
            <a:r>
              <a:rPr lang="ru-RU" sz="2000" b="1" dirty="0"/>
              <a:t> - функция, описывающая </a:t>
            </a:r>
            <a:r>
              <a:rPr lang="ru-RU" sz="2000" b="1" dirty="0">
                <a:solidFill>
                  <a:srgbClr val="202C8F"/>
                </a:solidFill>
              </a:rPr>
              <a:t>скорость изменения </a:t>
            </a:r>
            <a:r>
              <a:rPr lang="ru-RU" sz="2000" b="1" dirty="0"/>
              <a:t>свойства;</a:t>
            </a:r>
          </a:p>
          <a:p>
            <a:pPr marL="896938" indent="-285750" algn="just">
              <a:spcAft>
                <a:spcPts val="12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ru-RU" sz="2000" b="1" dirty="0" err="1">
                <a:solidFill>
                  <a:srgbClr val="00B0F0"/>
                </a:solidFill>
              </a:rPr>
              <a:t>transition-delay</a:t>
            </a:r>
            <a:r>
              <a:rPr lang="ru-RU" sz="2000" b="1" dirty="0"/>
              <a:t> -</a:t>
            </a:r>
            <a:r>
              <a:rPr lang="ru-RU" sz="2000" b="1" dirty="0">
                <a:solidFill>
                  <a:srgbClr val="202C8F"/>
                </a:solidFill>
              </a:rPr>
              <a:t> задержка перед началом </a:t>
            </a:r>
            <a:r>
              <a:rPr lang="ru-RU" sz="2000" b="1" dirty="0"/>
              <a:t>изменения.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505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372570"/>
            <a:ext cx="99151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Порядок </a:t>
            </a:r>
            <a:r>
              <a:rPr lang="ru-RU" sz="2000" b="1" dirty="0"/>
              <a:t>записи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при применении его </a:t>
            </a:r>
            <a:r>
              <a:rPr lang="ru-RU" sz="2000" b="1" dirty="0">
                <a:solidFill>
                  <a:srgbClr val="202C8F"/>
                </a:solidFill>
              </a:rPr>
              <a:t>к одному свойству</a:t>
            </a:r>
            <a:r>
              <a:rPr lang="ru-RU" sz="2000" b="1" dirty="0"/>
              <a:t>: </a:t>
            </a:r>
          </a:p>
          <a:p>
            <a:pPr>
              <a:lnSpc>
                <a:spcPct val="200000"/>
              </a:lnSpc>
            </a:pPr>
            <a:r>
              <a:rPr lang="ru-RU" sz="2000" b="1" dirty="0" smtClean="0"/>
              <a:t>                                          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имя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свойства | длительность | временная функция | задержка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152800" y="2821863"/>
            <a:ext cx="6747933" cy="1214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866698" y="4403214"/>
            <a:ext cx="10888134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/>
              <a:t>Можно использовать также либо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имя свойства | длительность</a:t>
            </a:r>
            <a:r>
              <a:rPr lang="ru-RU" sz="2000" b="1" dirty="0"/>
              <a:t>,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либо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имя свойства | длительность | задержка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22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8114" y="1377486"/>
            <a:ext cx="9915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Порядок </a:t>
            </a:r>
            <a:r>
              <a:rPr lang="ru-RU" sz="2000" b="1" dirty="0"/>
              <a:t>записи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при применении его </a:t>
            </a:r>
            <a:r>
              <a:rPr lang="ru-RU" sz="2000" b="1" dirty="0">
                <a:solidFill>
                  <a:srgbClr val="202C8F"/>
                </a:solidFill>
              </a:rPr>
              <a:t>к двум свойствам через </a:t>
            </a:r>
            <a:r>
              <a:rPr lang="ru-RU" sz="2000" b="1" dirty="0" smtClean="0">
                <a:solidFill>
                  <a:srgbClr val="202C8F"/>
                </a:solidFill>
              </a:rPr>
              <a:t>запятую</a:t>
            </a:r>
            <a:r>
              <a:rPr lang="en-US" sz="2000" b="1" dirty="0"/>
              <a:t>.</a:t>
            </a:r>
            <a:r>
              <a:rPr lang="ru-RU" sz="2000" b="1" dirty="0" smtClean="0">
                <a:solidFill>
                  <a:srgbClr val="202C8F"/>
                </a:solidFill>
              </a:rPr>
              <a:t> </a:t>
            </a:r>
            <a:endParaRPr lang="ru-RU" sz="2000" b="1" dirty="0">
              <a:solidFill>
                <a:srgbClr val="202C8F"/>
              </a:solidFill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245322" y="2291253"/>
            <a:ext cx="6540735" cy="1286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58114" y="4073539"/>
            <a:ext cx="100499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Порядок записи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transition</a:t>
            </a:r>
            <a:r>
              <a:rPr lang="ru-RU" sz="2000" b="1" dirty="0"/>
              <a:t> при применении его </a:t>
            </a:r>
            <a:r>
              <a:rPr lang="ru-RU" sz="2000" b="1" dirty="0">
                <a:solidFill>
                  <a:srgbClr val="202C8F"/>
                </a:solidFill>
              </a:rPr>
              <a:t>ко всем свойствам</a:t>
            </a:r>
            <a:r>
              <a:rPr lang="ru-RU" sz="2000" b="1" dirty="0"/>
              <a:t>, </a:t>
            </a:r>
            <a:r>
              <a:rPr lang="ru-RU" sz="2000" b="1" dirty="0">
                <a:solidFill>
                  <a:srgbClr val="202C8F"/>
                </a:solidFill>
              </a:rPr>
              <a:t>которые будут </a:t>
            </a:r>
            <a:r>
              <a:rPr lang="ru-RU" sz="2000" b="1" dirty="0" smtClean="0">
                <a:solidFill>
                  <a:srgbClr val="202C8F"/>
                </a:solidFill>
              </a:rPr>
              <a:t>меняться</a:t>
            </a:r>
            <a:r>
              <a:rPr lang="en-US" sz="2000" b="1" dirty="0"/>
              <a:t>.</a:t>
            </a:r>
            <a:r>
              <a:rPr lang="ru-RU" sz="2000" b="1" dirty="0" smtClean="0"/>
              <a:t> </a:t>
            </a:r>
            <a:endParaRPr lang="ru-RU" sz="2000" b="1" dirty="0"/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014202" y="4976597"/>
            <a:ext cx="5137757" cy="1288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94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transition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23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45398"/>
            <a:ext cx="9923619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b="1" dirty="0"/>
              <a:t>Примечания: 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С </a:t>
            </a:r>
            <a:r>
              <a:rPr lang="ru-RU" b="1" dirty="0"/>
              <a:t>помощью </a:t>
            </a:r>
            <a:r>
              <a:rPr lang="ru-RU" b="1" dirty="0" err="1">
                <a:solidFill>
                  <a:srgbClr val="00B0F0"/>
                </a:solidFill>
              </a:rPr>
              <a:t>transition</a:t>
            </a:r>
            <a:r>
              <a:rPr lang="ru-RU" b="1" dirty="0"/>
              <a:t> можно </a:t>
            </a:r>
            <a:r>
              <a:rPr lang="ru-RU" b="1" dirty="0">
                <a:solidFill>
                  <a:srgbClr val="202C8F"/>
                </a:solidFill>
              </a:rPr>
              <a:t>плавно изменять любое свойство</a:t>
            </a:r>
            <a:r>
              <a:rPr lang="ru-RU" b="1" dirty="0"/>
              <a:t>, у которого </a:t>
            </a:r>
            <a:r>
              <a:rPr lang="ru-RU" b="1" dirty="0">
                <a:solidFill>
                  <a:srgbClr val="202C8F"/>
                </a:solidFill>
              </a:rPr>
              <a:t>значение записывается с помощью чисел</a:t>
            </a:r>
            <a:r>
              <a:rPr lang="ru-RU" b="1" dirty="0"/>
              <a:t> (например, </a:t>
            </a:r>
            <a:r>
              <a:rPr lang="ru-RU" b="1" dirty="0">
                <a:solidFill>
                  <a:srgbClr val="00B0F0"/>
                </a:solidFill>
              </a:rPr>
              <a:t>margin</a:t>
            </a:r>
            <a:r>
              <a:rPr lang="ru-RU" b="1" dirty="0"/>
              <a:t>). Исключения: </a:t>
            </a:r>
            <a:r>
              <a:rPr lang="ru-RU" b="1" dirty="0" err="1">
                <a:solidFill>
                  <a:srgbClr val="00B0F0"/>
                </a:solidFill>
              </a:rPr>
              <a:t>visibility</a:t>
            </a:r>
            <a:r>
              <a:rPr lang="ru-RU" b="1" dirty="0"/>
              <a:t>, </a:t>
            </a:r>
            <a:r>
              <a:rPr lang="ru-RU" b="1" dirty="0">
                <a:solidFill>
                  <a:srgbClr val="00B0F0"/>
                </a:solidFill>
              </a:rPr>
              <a:t>z-</a:t>
            </a:r>
            <a:r>
              <a:rPr lang="ru-RU" b="1" dirty="0" err="1">
                <a:solidFill>
                  <a:srgbClr val="00B0F0"/>
                </a:solidFill>
              </a:rPr>
              <a:t>index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02C8F"/>
                </a:solidFill>
              </a:rPr>
              <a:t>Длительность </a:t>
            </a:r>
            <a:r>
              <a:rPr lang="ru-RU" b="1" dirty="0">
                <a:solidFill>
                  <a:srgbClr val="202C8F"/>
                </a:solidFill>
              </a:rPr>
              <a:t>перехода </a:t>
            </a:r>
            <a:r>
              <a:rPr lang="ru-RU" b="1" dirty="0"/>
              <a:t>может задаваться </a:t>
            </a:r>
            <a:r>
              <a:rPr lang="ru-RU" b="1" dirty="0">
                <a:solidFill>
                  <a:srgbClr val="202C8F"/>
                </a:solidFill>
              </a:rPr>
              <a:t>в секундах </a:t>
            </a:r>
            <a:r>
              <a:rPr lang="ru-RU" b="1" dirty="0"/>
              <a:t>(0.3s) или </a:t>
            </a:r>
            <a:r>
              <a:rPr lang="ru-RU" b="1" dirty="0">
                <a:solidFill>
                  <a:srgbClr val="202C8F"/>
                </a:solidFill>
              </a:rPr>
              <a:t>в миллисекундах </a:t>
            </a:r>
            <a:r>
              <a:rPr lang="ru-RU" b="1" dirty="0"/>
              <a:t>(300ms). </a:t>
            </a:r>
            <a:r>
              <a:rPr lang="ru-RU" b="1" dirty="0">
                <a:solidFill>
                  <a:srgbClr val="202C8F"/>
                </a:solidFill>
              </a:rPr>
              <a:t>Ноль перед точкой можно не писать </a:t>
            </a:r>
            <a:r>
              <a:rPr lang="ru-RU" b="1" dirty="0"/>
              <a:t>(.3s).</a:t>
            </a:r>
          </a:p>
          <a:p>
            <a:pPr marL="285750" indent="-285750" algn="just">
              <a:spcAft>
                <a:spcPts val="3000"/>
              </a:spcAft>
              <a:buClr>
                <a:srgbClr val="202C8F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02C8F"/>
                </a:solidFill>
              </a:rPr>
              <a:t>Значение</a:t>
            </a:r>
            <a:r>
              <a:rPr lang="ru-RU" b="1" dirty="0" smtClean="0"/>
              <a:t> </a:t>
            </a:r>
            <a:r>
              <a:rPr lang="ru-RU" b="1" dirty="0"/>
              <a:t>свойства </a:t>
            </a:r>
            <a:r>
              <a:rPr lang="ru-RU" b="1" dirty="0">
                <a:solidFill>
                  <a:srgbClr val="00B0F0"/>
                </a:solidFill>
              </a:rPr>
              <a:t>z-</a:t>
            </a:r>
            <a:r>
              <a:rPr lang="ru-RU" b="1" dirty="0" err="1">
                <a:solidFill>
                  <a:srgbClr val="00B0F0"/>
                </a:solidFill>
              </a:rPr>
              <a:t>index</a:t>
            </a:r>
            <a:r>
              <a:rPr lang="ru-RU" b="1" dirty="0"/>
              <a:t> записывается </a:t>
            </a:r>
            <a:r>
              <a:rPr lang="ru-RU" b="1" dirty="0">
                <a:solidFill>
                  <a:srgbClr val="202C8F"/>
                </a:solidFill>
              </a:rPr>
              <a:t>числом</a:t>
            </a:r>
            <a:r>
              <a:rPr lang="ru-RU" b="1" dirty="0"/>
              <a:t>, но его </a:t>
            </a:r>
            <a:r>
              <a:rPr lang="ru-RU" b="1" dirty="0">
                <a:solidFill>
                  <a:srgbClr val="202C8F"/>
                </a:solidFill>
              </a:rPr>
              <a:t>нельзя плавно изменить</a:t>
            </a:r>
            <a:r>
              <a:rPr lang="ru-RU" b="1" dirty="0"/>
              <a:t> никаким способом.</a:t>
            </a:r>
          </a:p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02C8F"/>
                </a:solidFill>
              </a:rPr>
              <a:t>Значение</a:t>
            </a:r>
            <a:r>
              <a:rPr lang="ru-RU" b="1" dirty="0" smtClean="0"/>
              <a:t> </a:t>
            </a:r>
            <a:r>
              <a:rPr lang="ru-RU" b="1" dirty="0"/>
              <a:t>свойства </a:t>
            </a:r>
            <a:r>
              <a:rPr lang="ru-RU" b="1" dirty="0" err="1">
                <a:solidFill>
                  <a:srgbClr val="00B0F0"/>
                </a:solidFill>
              </a:rPr>
              <a:t>visibility</a:t>
            </a:r>
            <a:r>
              <a:rPr lang="ru-RU" b="1" dirty="0"/>
              <a:t> записывается </a:t>
            </a:r>
            <a:r>
              <a:rPr lang="ru-RU" b="1" dirty="0">
                <a:solidFill>
                  <a:srgbClr val="202C8F"/>
                </a:solidFill>
              </a:rPr>
              <a:t>строкой</a:t>
            </a:r>
            <a:r>
              <a:rPr lang="ru-RU" b="1" dirty="0"/>
              <a:t>, но его в связке с </a:t>
            </a:r>
            <a:r>
              <a:rPr lang="ru-RU" b="1" dirty="0" err="1">
                <a:solidFill>
                  <a:srgbClr val="00B0F0"/>
                </a:solidFill>
              </a:rPr>
              <a:t>opacity</a:t>
            </a:r>
            <a:r>
              <a:rPr lang="ru-RU" b="1" dirty="0"/>
              <a:t> можно </a:t>
            </a:r>
            <a:r>
              <a:rPr lang="ru-RU" b="1" dirty="0">
                <a:solidFill>
                  <a:srgbClr val="202C8F"/>
                </a:solidFill>
              </a:rPr>
              <a:t>плавно изменять </a:t>
            </a:r>
            <a:r>
              <a:rPr lang="ru-RU" b="1" dirty="0"/>
              <a:t>при помощи </a:t>
            </a:r>
            <a:r>
              <a:rPr lang="ru-RU" b="1" dirty="0" err="1">
                <a:solidFill>
                  <a:srgbClr val="00B0F0"/>
                </a:solidFill>
              </a:rPr>
              <a:t>transition</a:t>
            </a:r>
            <a:r>
              <a:rPr lang="ru-RU" b="1" dirty="0"/>
              <a:t>. </a:t>
            </a:r>
          </a:p>
          <a:p>
            <a:pPr marL="271463" algn="just">
              <a:spcAft>
                <a:spcPts val="1200"/>
              </a:spcAft>
            </a:pPr>
            <a:r>
              <a:rPr lang="ru-RU" b="1" dirty="0"/>
              <a:t>Если использовать </a:t>
            </a:r>
            <a:r>
              <a:rPr lang="ru-RU" b="1" dirty="0">
                <a:solidFill>
                  <a:srgbClr val="202C8F"/>
                </a:solidFill>
              </a:rPr>
              <a:t>только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opacity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элемент станет невидимым</a:t>
            </a:r>
            <a:r>
              <a:rPr lang="ru-RU" b="1" dirty="0"/>
              <a:t>, но </a:t>
            </a:r>
            <a:r>
              <a:rPr lang="ru-RU" b="1" dirty="0">
                <a:solidFill>
                  <a:srgbClr val="202C8F"/>
                </a:solidFill>
              </a:rPr>
              <a:t>будет доступен для взаимодействия с мышкой и клавиатурой</a:t>
            </a:r>
            <a:r>
              <a:rPr lang="ru-RU" b="1" dirty="0"/>
              <a:t>.</a:t>
            </a:r>
          </a:p>
          <a:p>
            <a:pPr marL="271463" algn="just">
              <a:spcAft>
                <a:spcPts val="1200"/>
              </a:spcAft>
            </a:pPr>
            <a:r>
              <a:rPr lang="ru-RU" b="1" dirty="0"/>
              <a:t>Если использовать </a:t>
            </a:r>
            <a:r>
              <a:rPr lang="ru-RU" b="1" dirty="0">
                <a:solidFill>
                  <a:srgbClr val="202C8F"/>
                </a:solidFill>
              </a:rPr>
              <a:t>только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visibility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скрытие</a:t>
            </a:r>
            <a:r>
              <a:rPr lang="ru-RU" b="1" dirty="0"/>
              <a:t> и </a:t>
            </a:r>
            <a:r>
              <a:rPr lang="ru-RU" b="1" dirty="0">
                <a:solidFill>
                  <a:srgbClr val="202C8F"/>
                </a:solidFill>
              </a:rPr>
              <a:t>появление не будет плавным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transform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45398"/>
            <a:ext cx="992361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transform</a:t>
            </a:r>
            <a:r>
              <a:rPr lang="ru-RU" sz="2000" b="1" dirty="0"/>
              <a:t> используется, когда нужно применить к элементу какие-либо </a:t>
            </a:r>
            <a:r>
              <a:rPr lang="ru-RU" sz="2000" b="1" dirty="0">
                <a:solidFill>
                  <a:srgbClr val="202C8F"/>
                </a:solidFill>
              </a:rPr>
              <a:t>трансформации</a:t>
            </a:r>
            <a:r>
              <a:rPr lang="ru-RU" sz="2000" b="1" dirty="0"/>
              <a:t>: искажение, поворот, смещение, масштабирование.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2672907"/>
            <a:ext cx="992361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rgbClr val="202C8F"/>
                </a:solidFill>
              </a:rPr>
              <a:t>В качестве значения</a:t>
            </a:r>
            <a:r>
              <a:rPr lang="ru-RU" b="1" dirty="0"/>
              <a:t> выступают различные функции трансформации: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rotate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b="1" dirty="0"/>
              <a:t>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skew</a:t>
            </a:r>
            <a:r>
              <a:rPr lang="ru-RU" b="1" dirty="0"/>
              <a:t> и другие.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5908" y="39853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solidFill>
                  <a:srgbClr val="202C8F"/>
                </a:solidFill>
              </a:rPr>
              <a:t>Смещение визуального представления </a:t>
            </a:r>
            <a:r>
              <a:rPr lang="ru-RU" b="1" dirty="0" smtClean="0"/>
              <a:t>элемента </a:t>
            </a:r>
            <a:r>
              <a:rPr lang="ru-RU" b="1" dirty="0" smtClean="0">
                <a:solidFill>
                  <a:srgbClr val="202C8F"/>
                </a:solidFill>
              </a:rPr>
              <a:t>на 120 пикселей вправо</a:t>
            </a:r>
            <a:endParaRPr lang="ru-RU" b="1" dirty="0">
              <a:solidFill>
                <a:srgbClr val="202C8F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857" y="4818153"/>
            <a:ext cx="4558101" cy="1083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Прямоугольник 10"/>
          <p:cNvSpPr/>
          <p:nvPr/>
        </p:nvSpPr>
        <p:spPr>
          <a:xfrm>
            <a:off x="6606329" y="4428702"/>
            <a:ext cx="485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Несколько значений </a:t>
            </a:r>
            <a:r>
              <a:rPr lang="ru-RU" b="1" dirty="0"/>
              <a:t>функций трансформации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227973" y="4964421"/>
            <a:ext cx="5610860" cy="790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43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transform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25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30" y="1224548"/>
            <a:ext cx="6951133" cy="521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Прямоугольник 12"/>
          <p:cNvSpPr/>
          <p:nvPr/>
        </p:nvSpPr>
        <p:spPr>
          <a:xfrm>
            <a:off x="879848" y="6538912"/>
            <a:ext cx="10092953" cy="338554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rgbClr val="202C8F"/>
                </a:solidFill>
              </a:rPr>
              <a:t>Наглядное представление </a:t>
            </a:r>
            <a:r>
              <a:rPr lang="ru-RU" sz="1600" b="1" dirty="0"/>
              <a:t>каждого значения свойства </a:t>
            </a:r>
            <a:r>
              <a:rPr lang="ru-RU" sz="1600" b="1" dirty="0" err="1"/>
              <a:t>transform</a:t>
            </a:r>
            <a:r>
              <a:rPr lang="ru-RU" sz="1600" b="1" dirty="0"/>
              <a:t> можно увидеть по </a:t>
            </a:r>
            <a:r>
              <a:rPr lang="ru-RU" sz="1600" b="1" dirty="0" smtClean="0">
                <a:hlinkClick r:id="rId4"/>
              </a:rPr>
              <a:t>ссылке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088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перемещения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26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translate(X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114" y="2386548"/>
            <a:ext cx="1087188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Функция </a:t>
            </a:r>
            <a:r>
              <a:rPr lang="ru-RU" b="1" dirty="0"/>
              <a:t>используется для </a:t>
            </a:r>
            <a:r>
              <a:rPr lang="ru-RU" b="1" u="sng" dirty="0">
                <a:solidFill>
                  <a:srgbClr val="202C8F"/>
                </a:solidFill>
              </a:rPr>
              <a:t>смещения элемента вверх-вниз или влево-вправо</a:t>
            </a:r>
            <a:r>
              <a:rPr lang="ru-RU" b="1" dirty="0"/>
              <a:t>. В целом, ту же работу выполняют CSS-свойства </a:t>
            </a:r>
            <a:r>
              <a:rPr lang="ru-RU" b="1" dirty="0" err="1">
                <a:solidFill>
                  <a:srgbClr val="00B0F0"/>
                </a:solidFill>
              </a:rPr>
              <a:t>top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right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bottom</a:t>
            </a:r>
            <a:r>
              <a:rPr lang="ru-RU" b="1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left</a:t>
            </a:r>
            <a:r>
              <a:rPr lang="ru-RU" b="1" dirty="0"/>
              <a:t> — например, для абсолютно (</a:t>
            </a:r>
            <a:r>
              <a:rPr lang="ru-RU" b="1" dirty="0" err="1">
                <a:solidFill>
                  <a:srgbClr val="00B0F0"/>
                </a:solidFill>
              </a:rPr>
              <a:t>position</a:t>
            </a:r>
            <a:r>
              <a:rPr lang="ru-RU" b="1" dirty="0">
                <a:solidFill>
                  <a:srgbClr val="00B0F0"/>
                </a:solidFill>
              </a:rPr>
              <a:t>:</a:t>
            </a:r>
            <a:r>
              <a:rPr lang="ru-RU" b="1" dirty="0"/>
              <a:t>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ru-RU" b="1" dirty="0"/>
              <a:t>) или относительно (</a:t>
            </a:r>
            <a:r>
              <a:rPr lang="ru-RU" b="1" dirty="0" err="1">
                <a:solidFill>
                  <a:srgbClr val="00B0F0"/>
                </a:solidFill>
              </a:rPr>
              <a:t>position</a:t>
            </a:r>
            <a:r>
              <a:rPr lang="ru-RU" b="1" dirty="0">
                <a:solidFill>
                  <a:srgbClr val="00B0F0"/>
                </a:solidFill>
              </a:rPr>
              <a:t>: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relative</a:t>
            </a:r>
            <a:r>
              <a:rPr lang="ru-RU" b="1" dirty="0"/>
              <a:t>) </a:t>
            </a:r>
            <a:r>
              <a:rPr lang="ru-RU" b="1" dirty="0" err="1"/>
              <a:t>спозиционированных</a:t>
            </a:r>
            <a:r>
              <a:rPr lang="ru-RU" b="1" dirty="0"/>
              <a:t> элементов. </a:t>
            </a:r>
            <a:endParaRPr lang="en-US" b="1" dirty="0" smtClean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/>
              <a:t>Но </a:t>
            </a:r>
            <a:r>
              <a:rPr lang="ru-RU" b="1" dirty="0"/>
              <a:t>есть </a:t>
            </a:r>
            <a:r>
              <a:rPr lang="ru-RU" b="1" dirty="0">
                <a:solidFill>
                  <a:srgbClr val="202C8F"/>
                </a:solidFill>
              </a:rPr>
              <a:t>ряд важных отличий</a:t>
            </a:r>
            <a:r>
              <a:rPr lang="ru-RU" b="1" dirty="0"/>
              <a:t>: элемент </a:t>
            </a:r>
            <a:r>
              <a:rPr lang="ru-RU" b="1" dirty="0">
                <a:solidFill>
                  <a:srgbClr val="202C8F"/>
                </a:solidFill>
              </a:rPr>
              <a:t>позиционируется относительно </a:t>
            </a:r>
            <a:r>
              <a:rPr lang="ru-RU" b="1" dirty="0"/>
              <a:t>соответствующих </a:t>
            </a:r>
            <a:r>
              <a:rPr lang="ru-RU" b="1" dirty="0">
                <a:solidFill>
                  <a:srgbClr val="202C8F"/>
                </a:solidFill>
              </a:rPr>
              <a:t>сторон родителя</a:t>
            </a:r>
            <a:r>
              <a:rPr lang="ru-RU" b="1" dirty="0"/>
              <a:t>. То есть </a:t>
            </a:r>
            <a:r>
              <a:rPr lang="ru-RU" b="1" dirty="0" err="1">
                <a:solidFill>
                  <a:srgbClr val="00B0F0"/>
                </a:solidFill>
              </a:rPr>
              <a:t>left</a:t>
            </a:r>
            <a:r>
              <a:rPr lang="ru-RU" b="1" dirty="0">
                <a:solidFill>
                  <a:srgbClr val="00B0F0"/>
                </a:solidFill>
              </a:rPr>
              <a:t>: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20px</a:t>
            </a:r>
            <a:r>
              <a:rPr lang="ru-RU" b="1" dirty="0"/>
              <a:t> сместит элемент на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20 пикселей </a:t>
            </a:r>
            <a:r>
              <a:rPr lang="ru-RU" b="1" dirty="0"/>
              <a:t>относительно </a:t>
            </a:r>
            <a:r>
              <a:rPr lang="ru-RU" b="1" dirty="0">
                <a:solidFill>
                  <a:srgbClr val="202C8F"/>
                </a:solidFill>
              </a:rPr>
              <a:t>левой границы родителя</a:t>
            </a:r>
            <a:r>
              <a:rPr lang="ru-RU" b="1" dirty="0"/>
              <a:t>, 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(20px)</a:t>
            </a:r>
            <a:r>
              <a:rPr lang="ru-RU" b="1" dirty="0"/>
              <a:t> сместит</a:t>
            </a:r>
            <a:r>
              <a:rPr lang="ru-RU" b="1" dirty="0">
                <a:solidFill>
                  <a:srgbClr val="202C8F"/>
                </a:solidFill>
              </a:rPr>
              <a:t> элемент вправо относительно того места</a:t>
            </a:r>
            <a:r>
              <a:rPr lang="ru-RU" b="1" dirty="0"/>
              <a:t>, где </a:t>
            </a:r>
            <a:r>
              <a:rPr lang="ru-RU" b="1" dirty="0">
                <a:solidFill>
                  <a:srgbClr val="202C8F"/>
                </a:solidFill>
              </a:rPr>
              <a:t>тот находился до трансформации</a:t>
            </a:r>
            <a:r>
              <a:rPr lang="ru-RU" b="1" dirty="0"/>
              <a:t>. </a:t>
            </a:r>
            <a:endParaRPr lang="en-US" b="1" dirty="0" smtClean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Позиционирование</a:t>
            </a:r>
            <a:r>
              <a:rPr lang="ru-RU" b="1" dirty="0" smtClean="0"/>
              <a:t> </a:t>
            </a:r>
            <a:r>
              <a:rPr lang="ru-RU" b="1" dirty="0"/>
              <a:t>лучше </a:t>
            </a:r>
            <a:r>
              <a:rPr lang="ru-RU" b="1" dirty="0">
                <a:solidFill>
                  <a:srgbClr val="202C8F"/>
                </a:solidFill>
              </a:rPr>
              <a:t>использовать для изначального расположения элемента </a:t>
            </a:r>
            <a:r>
              <a:rPr lang="ru-RU" b="1" dirty="0"/>
              <a:t>на странице, а </a:t>
            </a:r>
            <a:r>
              <a:rPr lang="ru-RU" b="1" dirty="0" err="1">
                <a:solidFill>
                  <a:srgbClr val="00B0F0"/>
                </a:solidFill>
              </a:rPr>
              <a:t>translate</a:t>
            </a:r>
            <a:r>
              <a:rPr lang="ru-RU" b="1" dirty="0"/>
              <a:t> применять, </a:t>
            </a:r>
            <a:r>
              <a:rPr lang="ru-RU" b="1" dirty="0">
                <a:solidFill>
                  <a:srgbClr val="202C8F"/>
                </a:solidFill>
              </a:rPr>
              <a:t>если нужно добавить анимации движения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80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перемещения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27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translate(X, 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58113" y="2581282"/>
            <a:ext cx="108718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Функция </a:t>
            </a:r>
            <a:r>
              <a:rPr lang="ru-RU" sz="2000" b="1" dirty="0"/>
              <a:t>принимает </a:t>
            </a:r>
            <a:r>
              <a:rPr lang="ru-RU" sz="2000" b="1" u="sng" dirty="0">
                <a:solidFill>
                  <a:srgbClr val="202C8F"/>
                </a:solidFill>
              </a:rPr>
              <a:t>два параметра</a:t>
            </a:r>
            <a:r>
              <a:rPr lang="ru-RU" sz="2000" b="1" dirty="0">
                <a:solidFill>
                  <a:srgbClr val="202C8F"/>
                </a:solidFill>
              </a:rPr>
              <a:t>: </a:t>
            </a:r>
            <a:r>
              <a:rPr lang="ru-RU" sz="2000" b="1" u="sng" dirty="0">
                <a:solidFill>
                  <a:srgbClr val="202C8F"/>
                </a:solidFill>
              </a:rPr>
              <a:t>первый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параметр отвечает за </a:t>
            </a:r>
            <a:r>
              <a:rPr lang="ru-RU" sz="2000" b="1" dirty="0">
                <a:solidFill>
                  <a:srgbClr val="202C8F"/>
                </a:solidFill>
              </a:rPr>
              <a:t>смещение вправо-влево</a:t>
            </a:r>
            <a:r>
              <a:rPr lang="ru-RU" sz="2000" b="1" dirty="0"/>
              <a:t>, а </a:t>
            </a:r>
            <a:r>
              <a:rPr lang="ru-RU" sz="2000" b="1" u="sng" dirty="0">
                <a:solidFill>
                  <a:srgbClr val="202C8F"/>
                </a:solidFill>
              </a:rPr>
              <a:t>второй</a:t>
            </a:r>
            <a:r>
              <a:rPr lang="ru-RU" sz="2000" b="1" dirty="0"/>
              <a:t> параметр — </a:t>
            </a:r>
            <a:r>
              <a:rPr lang="ru-RU" sz="2000" b="1" dirty="0">
                <a:solidFill>
                  <a:srgbClr val="202C8F"/>
                </a:solidFill>
              </a:rPr>
              <a:t>вверх-вниз</a:t>
            </a:r>
            <a:r>
              <a:rPr lang="ru-RU" sz="2000" b="1" dirty="0"/>
              <a:t>. Если </a:t>
            </a:r>
            <a:r>
              <a:rPr lang="ru-RU" sz="2000" b="1" dirty="0">
                <a:solidFill>
                  <a:srgbClr val="202C8F"/>
                </a:solidFill>
              </a:rPr>
              <a:t>передать </a:t>
            </a:r>
            <a:r>
              <a:rPr lang="ru-RU" sz="2000" b="1" u="sng" dirty="0">
                <a:solidFill>
                  <a:srgbClr val="202C8F"/>
                </a:solidFill>
              </a:rPr>
              <a:t>только один параметр</a:t>
            </a:r>
            <a:r>
              <a:rPr lang="ru-RU" sz="2000" b="1" dirty="0"/>
              <a:t>, тогда смещение будет </a:t>
            </a:r>
            <a:r>
              <a:rPr lang="ru-RU" sz="2000" b="1" dirty="0">
                <a:solidFill>
                  <a:srgbClr val="202C8F"/>
                </a:solidFill>
              </a:rPr>
              <a:t>только </a:t>
            </a:r>
            <a:r>
              <a:rPr lang="ru-RU" sz="2000" b="1" u="sng" dirty="0">
                <a:solidFill>
                  <a:srgbClr val="202C8F"/>
                </a:solidFill>
              </a:rPr>
              <a:t>вправо-влево</a:t>
            </a:r>
            <a:r>
              <a:rPr lang="ru-RU" sz="2000" b="1" dirty="0"/>
              <a:t>. </a:t>
            </a:r>
            <a:r>
              <a:rPr lang="ru-RU" sz="2000" b="1" dirty="0" smtClean="0"/>
              <a:t>Можно использовать </a:t>
            </a:r>
            <a:r>
              <a:rPr lang="ru-RU" sz="2000" b="1" dirty="0">
                <a:solidFill>
                  <a:srgbClr val="202C8F"/>
                </a:solidFill>
              </a:rPr>
              <a:t>любые единицы измерения расстояния</a:t>
            </a:r>
            <a:r>
              <a:rPr lang="ru-RU" sz="2000" b="1" dirty="0"/>
              <a:t> из CSS, например, абсолютные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10px</a:t>
            </a:r>
            <a:r>
              <a:rPr lang="ru-RU" sz="2000" b="1" dirty="0"/>
              <a:t> или относительные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50%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>
              <a:lnSpc>
                <a:spcPct val="150000"/>
              </a:lnSpc>
            </a:pPr>
            <a:endParaRPr lang="ru-RU" sz="2000" b="1" dirty="0"/>
          </a:p>
          <a:p>
            <a:pPr marL="271463" algn="just">
              <a:lnSpc>
                <a:spcPct val="150000"/>
              </a:lnSpc>
              <a:spcAft>
                <a:spcPts val="1200"/>
              </a:spcAft>
            </a:pPr>
            <a:r>
              <a:rPr lang="ru-RU" sz="2000" b="1" dirty="0" smtClean="0">
                <a:solidFill>
                  <a:srgbClr val="202C8F"/>
                </a:solidFill>
              </a:rPr>
              <a:t>Абсолютное </a:t>
            </a:r>
            <a:r>
              <a:rPr lang="ru-RU" sz="2000" b="1" dirty="0">
                <a:solidFill>
                  <a:srgbClr val="202C8F"/>
                </a:solidFill>
              </a:rPr>
              <a:t>значение </a:t>
            </a:r>
            <a:r>
              <a:rPr lang="ru-RU" sz="2000" b="1" dirty="0"/>
              <a:t>используется </a:t>
            </a:r>
            <a:r>
              <a:rPr lang="ru-RU" sz="2000" b="1" dirty="0">
                <a:solidFill>
                  <a:srgbClr val="202C8F"/>
                </a:solidFill>
              </a:rPr>
              <a:t>«как есть»</a:t>
            </a:r>
            <a:r>
              <a:rPr lang="ru-RU" sz="2000" b="1" dirty="0"/>
              <a:t>: элемент </a:t>
            </a:r>
            <a:r>
              <a:rPr lang="ru-RU" sz="2000" b="1" dirty="0">
                <a:solidFill>
                  <a:srgbClr val="202C8F"/>
                </a:solidFill>
              </a:rPr>
              <a:t>сместится на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10 пикселей</a:t>
            </a:r>
            <a:r>
              <a:rPr lang="ru-RU" sz="2000" b="1" dirty="0"/>
              <a:t>. </a:t>
            </a:r>
            <a:r>
              <a:rPr lang="ru-RU" sz="2000" b="1" dirty="0">
                <a:solidFill>
                  <a:srgbClr val="202C8F"/>
                </a:solidFill>
              </a:rPr>
              <a:t>Относительное значение </a:t>
            </a:r>
            <a:r>
              <a:rPr lang="ru-RU" sz="2000" b="1" dirty="0"/>
              <a:t>считается </a:t>
            </a:r>
            <a:r>
              <a:rPr lang="ru-RU" sz="2000" b="1" dirty="0">
                <a:solidFill>
                  <a:srgbClr val="202C8F"/>
                </a:solidFill>
              </a:rPr>
              <a:t>относительно размеров самого элемента</a:t>
            </a:r>
            <a:r>
              <a:rPr lang="ru-RU" sz="2000" b="1" dirty="0"/>
              <a:t>. При указании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50%</a:t>
            </a:r>
            <a:r>
              <a:rPr lang="ru-RU" sz="2000" b="1" dirty="0"/>
              <a:t> элемент </a:t>
            </a:r>
            <a:r>
              <a:rPr lang="ru-RU" sz="2000" b="1" dirty="0">
                <a:solidFill>
                  <a:srgbClr val="202C8F"/>
                </a:solidFill>
              </a:rPr>
              <a:t>сместится на половину собственной ширины или высоты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перемещения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28</a:t>
            </a:fld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58112" y="2188177"/>
            <a:ext cx="10092954" cy="3655923"/>
            <a:chOff x="558113" y="1788067"/>
            <a:chExt cx="10092954" cy="365592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58113" y="1788067"/>
              <a:ext cx="72735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2"/>
              </a:pPr>
              <a:r>
                <a:rPr lang="en-US" sz="2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translateX</a:t>
              </a: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(X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translateY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(Y),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translateZ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8113" y="3860028"/>
              <a:ext cx="55971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3"/>
              </a:pP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translate3d(X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, Y, 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56731" y="4476033"/>
              <a:ext cx="9694335" cy="9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Если нужно </a:t>
              </a:r>
              <a:r>
                <a:rPr lang="ru-RU" sz="2000" b="1" dirty="0">
                  <a:solidFill>
                    <a:srgbClr val="202C8F"/>
                  </a:solidFill>
                </a:rPr>
                <a:t>сместить элемент по всем трём осям</a:t>
              </a:r>
              <a:r>
                <a:rPr lang="ru-RU" sz="2000" b="1" dirty="0"/>
                <a:t>, можно всё собрать воедино и использовать эту функцию.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56732" y="2381759"/>
              <a:ext cx="9694335" cy="9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1800"/>
                </a:spcAft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Когда нужно </a:t>
              </a:r>
              <a:r>
                <a:rPr lang="ru-RU" sz="2000" b="1" dirty="0">
                  <a:solidFill>
                    <a:srgbClr val="202C8F"/>
                  </a:solidFill>
                </a:rPr>
                <a:t>сместить элемент вдоль конкретной оси</a:t>
              </a:r>
              <a:r>
                <a:rPr lang="ru-RU" sz="2000" b="1" dirty="0"/>
                <a:t>, можно применить соответствующие функции трансформации.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3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масштабирования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29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scale(X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Y) 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2372681"/>
            <a:ext cx="11066619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для </a:t>
            </a:r>
            <a:r>
              <a:rPr lang="ru-RU" sz="2000" b="1" u="sng" dirty="0">
                <a:solidFill>
                  <a:srgbClr val="202C8F"/>
                </a:solidFill>
              </a:rPr>
              <a:t>масштабирования элемента</a:t>
            </a:r>
            <a:r>
              <a:rPr lang="ru-RU" sz="2000" b="1" dirty="0"/>
              <a:t>. Значения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ru-RU" sz="2000" b="1" dirty="0"/>
              <a:t> — это </a:t>
            </a:r>
            <a:r>
              <a:rPr lang="ru-RU" sz="2000" b="1" dirty="0">
                <a:solidFill>
                  <a:srgbClr val="202C8F"/>
                </a:solidFill>
              </a:rPr>
              <a:t>положительные числа</a:t>
            </a:r>
            <a:r>
              <a:rPr lang="ru-RU" sz="2000" b="1" dirty="0"/>
              <a:t>, либо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000" b="1" dirty="0"/>
              <a:t>. Если в функцию передать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000" b="1" dirty="0"/>
              <a:t>, то </a:t>
            </a:r>
            <a:r>
              <a:rPr lang="ru-RU" sz="2000" b="1" dirty="0">
                <a:solidFill>
                  <a:srgbClr val="202C8F"/>
                </a:solidFill>
              </a:rPr>
              <a:t>элемент не будет виден</a:t>
            </a:r>
            <a:r>
              <a:rPr lang="ru-RU" sz="2000" b="1" dirty="0"/>
              <a:t>. Единица соответствует нормальному масштабу. Числа от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000" b="1" dirty="0"/>
              <a:t> до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sz="2000" b="1" dirty="0"/>
              <a:t> — это </a:t>
            </a:r>
            <a:r>
              <a:rPr lang="ru-RU" sz="2000" b="1" dirty="0">
                <a:solidFill>
                  <a:srgbClr val="202C8F"/>
                </a:solidFill>
              </a:rPr>
              <a:t>уменьшенный масштаб</a:t>
            </a:r>
            <a:r>
              <a:rPr lang="ru-RU" sz="2000" b="1" dirty="0"/>
              <a:t>. Числа </a:t>
            </a:r>
            <a:r>
              <a:rPr lang="ru-RU" sz="2000" b="1" dirty="0">
                <a:solidFill>
                  <a:srgbClr val="202C8F"/>
                </a:solidFill>
              </a:rPr>
              <a:t>больше единицы </a:t>
            </a:r>
            <a:r>
              <a:rPr lang="ru-RU" sz="2000" b="1" dirty="0"/>
              <a:t>— </a:t>
            </a:r>
            <a:r>
              <a:rPr lang="ru-RU" sz="2000" b="1" dirty="0">
                <a:solidFill>
                  <a:srgbClr val="202C8F"/>
                </a:solidFill>
              </a:rPr>
              <a:t>увеличенный масштаб</a:t>
            </a:r>
            <a:r>
              <a:rPr lang="ru-RU" sz="2000" b="1" dirty="0"/>
              <a:t>. Например, чтобы визуально </a:t>
            </a:r>
            <a:r>
              <a:rPr lang="ru-RU" sz="2000" b="1" dirty="0">
                <a:solidFill>
                  <a:srgbClr val="202C8F"/>
                </a:solidFill>
              </a:rPr>
              <a:t>увеличить элемент в 2 раза</a:t>
            </a:r>
            <a:r>
              <a:rPr lang="ru-RU" sz="2000" b="1" dirty="0"/>
              <a:t>, нужно написать </a:t>
            </a:r>
            <a:r>
              <a:rPr lang="ru-RU" sz="2000" b="1" dirty="0" err="1">
                <a:solidFill>
                  <a:srgbClr val="00B0F0"/>
                </a:solidFill>
              </a:rPr>
              <a:t>transform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ru-RU" sz="2000" b="1" dirty="0"/>
              <a:t>.</a:t>
            </a:r>
          </a:p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В отличие от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sz="2000" b="1" dirty="0"/>
              <a:t>, один параметр в функции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/>
              <a:t> работает несколько иначе.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b="1" dirty="0" smtClean="0"/>
              <a:t>- </a:t>
            </a:r>
            <a:r>
              <a:rPr lang="ru-RU" sz="2000" b="1" dirty="0"/>
              <a:t>это то же самое, что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scale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(2, 2)</a:t>
            </a:r>
            <a:r>
              <a:rPr lang="ru-RU" sz="2000" b="1" dirty="0"/>
              <a:t>, то есть </a:t>
            </a:r>
            <a:r>
              <a:rPr lang="ru-RU" sz="2000" b="1" dirty="0">
                <a:solidFill>
                  <a:srgbClr val="202C8F"/>
                </a:solidFill>
              </a:rPr>
              <a:t>одно число указывает на пропорциональное масштабирование по обеим осям одновременно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5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Анимация в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5984" y="1339251"/>
            <a:ext cx="10291416" cy="1015663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/>
              <a:t>Первые анимации реализовывались при помощи Flash и JavaScript. Позже многие инструменты были внедрены в CSS. </a:t>
            </a:r>
            <a:r>
              <a:rPr lang="ru-RU" sz="2000" b="1" dirty="0">
                <a:solidFill>
                  <a:srgbClr val="202C8F"/>
                </a:solidFill>
              </a:rPr>
              <a:t>CSS-анимации</a:t>
            </a:r>
            <a:r>
              <a:rPr lang="ru-RU" sz="2000" b="1" dirty="0"/>
              <a:t> могут </a:t>
            </a:r>
            <a:r>
              <a:rPr lang="ru-RU" sz="2000" b="1" dirty="0">
                <a:solidFill>
                  <a:srgbClr val="202C8F"/>
                </a:solidFill>
              </a:rPr>
              <a:t>проигрываться без дополнительных действий</a:t>
            </a:r>
            <a:r>
              <a:rPr lang="ru-RU" sz="2000" b="1" dirty="0"/>
              <a:t> </a:t>
            </a:r>
            <a:r>
              <a:rPr lang="ru-RU" sz="2000" b="1" dirty="0">
                <a:solidFill>
                  <a:srgbClr val="202C8F"/>
                </a:solidFill>
              </a:rPr>
              <a:t>со стороны пользователя </a:t>
            </a:r>
            <a:r>
              <a:rPr lang="ru-RU" sz="2000" b="1" dirty="0"/>
              <a:t>и состоять из нескольких </a:t>
            </a:r>
            <a:r>
              <a:rPr lang="ru-RU" sz="2000" b="1" dirty="0" smtClean="0"/>
              <a:t>шагов</a:t>
            </a:r>
            <a:r>
              <a:rPr lang="en-US" sz="2000" b="1" dirty="0"/>
              <a:t>.</a:t>
            </a:r>
            <a:endParaRPr lang="ru-RU" sz="20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3244911"/>
            <a:ext cx="10291416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animation-name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animation-duration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animation-iteration-count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animation-direction</a:t>
            </a: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animation-timing-function</a:t>
            </a: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endParaRPr lang="ru-RU" sz="2400" b="1" dirty="0">
              <a:solidFill>
                <a:srgbClr val="00B0F0"/>
              </a:solidFill>
            </a:endParaRPr>
          </a:p>
          <a:p>
            <a:pPr lvl="0">
              <a:lnSpc>
                <a:spcPct val="150000"/>
              </a:lnSpc>
              <a:buClr>
                <a:srgbClr val="202C8F"/>
              </a:buClr>
            </a:pPr>
            <a:endParaRPr lang="en-US" sz="2400" b="1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animation-delay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animation-play-state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animation-fill-mode</a:t>
            </a:r>
          </a:p>
          <a:p>
            <a: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F0"/>
                </a:solidFill>
              </a:rPr>
              <a:t>animation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3B89-85AC-49FA-B86F-26C1E4BFCEE7}"/>
              </a:ext>
            </a:extLst>
          </p:cNvPr>
          <p:cNvSpPr txBox="1"/>
          <p:nvPr/>
        </p:nvSpPr>
        <p:spPr>
          <a:xfrm>
            <a:off x="558114" y="2655839"/>
            <a:ext cx="8366760" cy="589072"/>
          </a:xfrm>
          <a:prstGeom prst="rect">
            <a:avLst/>
          </a:prstGeom>
        </p:spPr>
        <p:txBody>
          <a:bodyPr wrap="square" numCol="1">
            <a:spAutoFit/>
          </a:bodyPr>
          <a:lstStyle>
            <a:defPPr>
              <a:defRPr lang="ru-RU"/>
            </a:defPPr>
            <a:lvl1pPr marL="342900" lvl="0" indent="-342900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  <a:defRPr sz="2400" b="1">
                <a:latin typeface="+mj-lt"/>
              </a:defRPr>
            </a:lvl1pPr>
          </a:lstStyle>
          <a:p>
            <a:pPr marL="0" indent="0">
              <a:buNone/>
            </a:pPr>
            <a:r>
              <a:rPr lang="ru-RU" dirty="0">
                <a:latin typeface="+mn-lt"/>
              </a:rPr>
              <a:t>Список свойств для создания </a:t>
            </a:r>
            <a:r>
              <a:rPr lang="en-US" dirty="0">
                <a:latin typeface="+mn-lt"/>
              </a:rPr>
              <a:t>CSS-</a:t>
            </a:r>
            <a:r>
              <a:rPr lang="ru-RU" dirty="0" err="1">
                <a:latin typeface="+mn-lt"/>
              </a:rPr>
              <a:t>анимаций</a:t>
            </a:r>
            <a:r>
              <a:rPr lang="ru-RU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</a:t>
            </a:r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масштабирования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30</a:t>
            </a:fld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58112" y="2188177"/>
            <a:ext cx="10092954" cy="3703629"/>
            <a:chOff x="558113" y="1788067"/>
            <a:chExt cx="10092954" cy="3703629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58113" y="1788067"/>
              <a:ext cx="72735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2"/>
              </a:pPr>
              <a:r>
                <a:rPr lang="en-US" sz="2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scaleX</a:t>
              </a: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(X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scaleY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(Y), </a:t>
              </a:r>
              <a:r>
                <a:rPr lang="en-US" sz="2400" b="1" dirty="0" err="1">
                  <a:solidFill>
                    <a:schemeClr val="accent2">
                      <a:lumMod val="75000"/>
                    </a:schemeClr>
                  </a:solidFill>
                </a:rPr>
                <a:t>scaleZ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(Z)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8113" y="3860028"/>
              <a:ext cx="55971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Clr>
                  <a:schemeClr val="accent2">
                    <a:lumMod val="75000"/>
                  </a:schemeClr>
                </a:buClr>
                <a:buFont typeface="+mj-lt"/>
                <a:buAutoNum type="arabicPeriod" startAt="3"/>
              </a:pPr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scale3d(X</a:t>
              </a:r>
              <a:r>
                <a:rPr lang="en-US" sz="2400" b="1" dirty="0">
                  <a:solidFill>
                    <a:schemeClr val="accent2">
                      <a:lumMod val="75000"/>
                    </a:schemeClr>
                  </a:solidFill>
                </a:rPr>
                <a:t>, Y, Z)</a:t>
              </a:r>
              <a:endParaRPr lang="ru-RU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56731" y="4476033"/>
              <a:ext cx="969433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Если нужно </a:t>
              </a:r>
              <a:r>
                <a:rPr lang="ru-RU" sz="2000" b="1" dirty="0">
                  <a:solidFill>
                    <a:srgbClr val="202C8F"/>
                  </a:solidFill>
                </a:rPr>
                <a:t>масштабировать элемент по всем трём осям</a:t>
              </a:r>
              <a:r>
                <a:rPr lang="ru-RU" sz="2000" b="1" dirty="0"/>
                <a:t>, можно всё собрать воедино и использовать эту функцию.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956732" y="2381759"/>
              <a:ext cx="9694335" cy="96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1800"/>
                </a:spcAft>
                <a:buClr>
                  <a:srgbClr val="202C8F"/>
                </a:buClr>
                <a:buFont typeface="Wingdings" panose="05000000000000000000" pitchFamily="2" charset="2"/>
                <a:buChar char="§"/>
              </a:pPr>
              <a:r>
                <a:rPr lang="ru-RU" sz="2000" b="1" dirty="0"/>
                <a:t>Используется, когда необходимо </a:t>
              </a:r>
              <a:r>
                <a:rPr lang="ru-RU" sz="2000" b="1" dirty="0">
                  <a:solidFill>
                    <a:srgbClr val="202C8F"/>
                  </a:solidFill>
                </a:rPr>
                <a:t>растягивать или сжимать элемент только по горизонтали</a:t>
              </a:r>
              <a:r>
                <a:rPr lang="ru-RU" sz="2000" b="1" dirty="0"/>
                <a:t>, </a:t>
              </a:r>
              <a:r>
                <a:rPr lang="ru-RU" sz="2000" b="1" dirty="0">
                  <a:solidFill>
                    <a:srgbClr val="202C8F"/>
                  </a:solidFill>
                </a:rPr>
                <a:t>вертикали</a:t>
              </a:r>
              <a:r>
                <a:rPr lang="ru-RU" sz="2000" b="1" dirty="0"/>
                <a:t> или </a:t>
              </a:r>
              <a:r>
                <a:rPr lang="ru-RU" sz="2000" b="1" dirty="0">
                  <a:solidFill>
                    <a:srgbClr val="202C8F"/>
                  </a:solidFill>
                </a:rPr>
                <a:t>третьей оси Z</a:t>
              </a:r>
              <a:r>
                <a:rPr lang="ru-RU" sz="2000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6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наклона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31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3" y="1788067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skewX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(X),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skewY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8113" y="2655838"/>
            <a:ext cx="103723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/>
              <a:t>Функции выполняют </a:t>
            </a:r>
            <a:r>
              <a:rPr lang="ru-RU" b="1" u="sng" dirty="0">
                <a:solidFill>
                  <a:srgbClr val="202C8F"/>
                </a:solidFill>
              </a:rPr>
              <a:t>сдвиг одной стороны элемента относительно противолежащей</a:t>
            </a:r>
            <a:r>
              <a:rPr lang="ru-RU" b="1" dirty="0"/>
              <a:t>. В результате </a:t>
            </a:r>
            <a:r>
              <a:rPr lang="ru-RU" b="1" dirty="0">
                <a:solidFill>
                  <a:srgbClr val="202C8F"/>
                </a:solidFill>
              </a:rPr>
              <a:t>элемент как бы наклоняется</a:t>
            </a:r>
            <a:r>
              <a:rPr lang="ru-RU" b="1" dirty="0"/>
              <a:t>. </a:t>
            </a:r>
            <a:endParaRPr lang="en-US" b="1" dirty="0" smtClean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smtClean="0">
                <a:solidFill>
                  <a:srgbClr val="202C8F"/>
                </a:solidFill>
              </a:rPr>
              <a:t>Величина </a:t>
            </a:r>
            <a:r>
              <a:rPr lang="ru-RU" b="1" dirty="0"/>
              <a:t>наклона</a:t>
            </a:r>
            <a:r>
              <a:rPr lang="ru-RU" b="1" dirty="0">
                <a:solidFill>
                  <a:srgbClr val="202C8F"/>
                </a:solidFill>
              </a:rPr>
              <a:t> зависит</a:t>
            </a:r>
            <a:r>
              <a:rPr lang="ru-RU" b="1" dirty="0"/>
              <a:t> от </a:t>
            </a:r>
            <a:r>
              <a:rPr lang="ru-RU" b="1" dirty="0">
                <a:solidFill>
                  <a:srgbClr val="202C8F"/>
                </a:solidFill>
              </a:rPr>
              <a:t>положения точки применения трансформаций </a:t>
            </a:r>
            <a:r>
              <a:rPr lang="ru-RU" b="1" dirty="0"/>
              <a:t>(</a:t>
            </a:r>
            <a:r>
              <a:rPr lang="ru-RU" b="1" dirty="0" err="1">
                <a:solidFill>
                  <a:srgbClr val="00B0F0"/>
                </a:solidFill>
              </a:rPr>
              <a:t>transform-origin</a:t>
            </a:r>
            <a:r>
              <a:rPr lang="ru-RU" b="1" dirty="0"/>
              <a:t>) и </a:t>
            </a:r>
            <a:r>
              <a:rPr lang="ru-RU" b="1" dirty="0">
                <a:solidFill>
                  <a:srgbClr val="202C8F"/>
                </a:solidFill>
              </a:rPr>
              <a:t>числа градусов</a:t>
            </a:r>
            <a:r>
              <a:rPr lang="ru-RU" b="1" dirty="0"/>
              <a:t>, заданных в параметрах. </a:t>
            </a:r>
          </a:p>
          <a:p>
            <a:pPr marL="1074738" indent="-2857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skewX</a:t>
            </a:r>
            <a:r>
              <a:rPr lang="ru-RU" b="1" dirty="0"/>
              <a:t> сдвигает верхнюю сторону элемента относительно нижней. </a:t>
            </a:r>
          </a:p>
          <a:p>
            <a:pPr marL="1074738" indent="-28575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skewY</a:t>
            </a:r>
            <a:r>
              <a:rPr lang="ru-RU" b="1" dirty="0"/>
              <a:t> сдвигает правую сторону относительно левой.</a:t>
            </a:r>
          </a:p>
        </p:txBody>
      </p:sp>
    </p:spTree>
    <p:extLst>
      <p:ext uri="{BB962C8B-B14F-4D97-AF65-F5344CB8AC3E}">
        <p14:creationId xmlns:p14="http://schemas.microsoft.com/office/powerpoint/2010/main" val="676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поворота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906600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rotateX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(X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),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rotateY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(Y),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rotateZ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(Z) 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72062" y="2649266"/>
            <a:ext cx="96943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rgbClr val="202C8F"/>
                </a:solidFill>
              </a:rPr>
              <a:t>Кроме сдвига или наклона</a:t>
            </a:r>
            <a:r>
              <a:rPr lang="ru-RU" sz="2000" b="1" dirty="0"/>
              <a:t>, элемент можно </a:t>
            </a:r>
            <a:r>
              <a:rPr lang="ru-RU" sz="2000" b="1" u="sng" dirty="0">
                <a:solidFill>
                  <a:srgbClr val="202C8F"/>
                </a:solidFill>
              </a:rPr>
              <a:t>вращать</a:t>
            </a:r>
            <a:r>
              <a:rPr lang="ru-RU" sz="2000" b="1" dirty="0"/>
              <a:t>. В функцию передаём </a:t>
            </a:r>
            <a:r>
              <a:rPr lang="ru-RU" sz="2000" b="1" dirty="0">
                <a:solidFill>
                  <a:srgbClr val="202C8F"/>
                </a:solidFill>
              </a:rPr>
              <a:t>единицы измерения углов </a:t>
            </a:r>
            <a:r>
              <a:rPr lang="ru-RU" sz="2000" b="1" dirty="0"/>
              <a:t>(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deg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rad</a:t>
            </a:r>
            <a:r>
              <a:rPr lang="ru-RU" sz="2000" b="1" dirty="0"/>
              <a:t>,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turn</a:t>
            </a:r>
            <a:r>
              <a:rPr lang="ru-RU" sz="2000" b="1" dirty="0"/>
              <a:t>), например,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45deg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0.5turn</a:t>
            </a:r>
            <a:r>
              <a:rPr lang="ru-RU" sz="2000" b="1" dirty="0"/>
              <a:t>. </a:t>
            </a:r>
            <a:endParaRPr lang="en-US" sz="2000" b="1" dirty="0" smtClean="0"/>
          </a:p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Обратите </a:t>
            </a:r>
            <a:r>
              <a:rPr lang="ru-RU" sz="2000" b="1" dirty="0"/>
              <a:t>внимание, что </a:t>
            </a:r>
            <a:r>
              <a:rPr lang="ru-RU" sz="2000" b="1" dirty="0">
                <a:solidFill>
                  <a:srgbClr val="202C8F"/>
                </a:solidFill>
              </a:rPr>
              <a:t>обычное вращение элемента на странице </a:t>
            </a:r>
            <a:r>
              <a:rPr lang="ru-RU" sz="2000" b="1" dirty="0"/>
              <a:t>— это </a:t>
            </a:r>
            <a:r>
              <a:rPr lang="ru-RU" sz="2000" b="1" dirty="0">
                <a:solidFill>
                  <a:srgbClr val="202C8F"/>
                </a:solidFill>
              </a:rPr>
              <a:t>вращение относительно оси Z</a:t>
            </a:r>
            <a:r>
              <a:rPr lang="ru-RU" sz="2000" b="1" dirty="0"/>
              <a:t>. Если мы хотим вращать элемент </a:t>
            </a:r>
            <a:r>
              <a:rPr lang="ru-RU" sz="2000" b="1" dirty="0">
                <a:solidFill>
                  <a:srgbClr val="202C8F"/>
                </a:solidFill>
              </a:rPr>
              <a:t>относительно других осей</a:t>
            </a:r>
            <a:r>
              <a:rPr lang="ru-RU" sz="2000" b="1" dirty="0"/>
              <a:t>, то нужно </a:t>
            </a:r>
            <a:r>
              <a:rPr lang="ru-RU" sz="2000" b="1" dirty="0">
                <a:solidFill>
                  <a:srgbClr val="202C8F"/>
                </a:solidFill>
              </a:rPr>
              <a:t>не забывать про перспективу</a:t>
            </a:r>
            <a:r>
              <a:rPr lang="ru-RU" sz="2000" b="1" dirty="0"/>
              <a:t>. С ней </a:t>
            </a:r>
            <a:r>
              <a:rPr lang="ru-RU" sz="2000" b="1" dirty="0">
                <a:solidFill>
                  <a:srgbClr val="202C8F"/>
                </a:solidFill>
              </a:rPr>
              <a:t>повороты</a:t>
            </a:r>
            <a:r>
              <a:rPr lang="ru-RU" sz="2000" b="1" dirty="0"/>
              <a:t> относительно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ru-RU" sz="2000" b="1" dirty="0"/>
              <a:t> будут выглядеть </a:t>
            </a:r>
            <a:r>
              <a:rPr lang="ru-RU" sz="2000" b="1" dirty="0">
                <a:solidFill>
                  <a:srgbClr val="202C8F"/>
                </a:solidFill>
              </a:rPr>
              <a:t>максимально естественно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1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Функции поворота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26444" y="2030292"/>
            <a:ext cx="72735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rotate(Z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6444" y="4053552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rotate3d(X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Y, Z)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5131" y="2593943"/>
            <a:ext cx="969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</a:t>
            </a:r>
            <a:r>
              <a:rPr lang="ru-RU" sz="2000" b="1" dirty="0">
                <a:solidFill>
                  <a:srgbClr val="202C8F"/>
                </a:solidFill>
              </a:rPr>
              <a:t>аналогична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rotateZ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(Z)</a:t>
            </a:r>
            <a:r>
              <a:rPr lang="ru-RU" sz="2000" b="1" dirty="0"/>
              <a:t>. Чтобы не запоминать ось для типового вращения элемента, можно использовать просто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rotate</a:t>
            </a:r>
            <a:r>
              <a:rPr lang="ru-RU" sz="2000" b="1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55130" y="4679549"/>
            <a:ext cx="969433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нужно </a:t>
            </a:r>
            <a:r>
              <a:rPr lang="ru-RU" sz="2000" b="1" dirty="0">
                <a:solidFill>
                  <a:srgbClr val="202C8F"/>
                </a:solidFill>
              </a:rPr>
              <a:t>повернуть элемент по всем трём осям</a:t>
            </a:r>
            <a:r>
              <a:rPr lang="ru-RU" sz="2000" b="1" dirty="0"/>
              <a:t>, можно всё собрать воедино и использовать эту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40059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Прочие функции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34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906600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matrix(a</a:t>
            </a: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, b, c, d, tx, ty)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5932" y="2474158"/>
            <a:ext cx="97366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b="1" dirty="0"/>
              <a:t>— это функция, которой можно </a:t>
            </a:r>
            <a:r>
              <a:rPr lang="ru-RU" b="1" u="sng" dirty="0">
                <a:solidFill>
                  <a:srgbClr val="202C8F"/>
                </a:solidFill>
              </a:rPr>
              <a:t>описать любую трансформацию в плоскости экра</a:t>
            </a:r>
            <a:r>
              <a:rPr lang="ru-RU" b="1" u="sng" dirty="0">
                <a:solidFill>
                  <a:schemeClr val="accent6">
                    <a:lumMod val="75000"/>
                  </a:schemeClr>
                </a:solidFill>
              </a:rPr>
              <a:t>на</a:t>
            </a:r>
            <a:r>
              <a:rPr lang="ru-RU" b="1" dirty="0"/>
              <a:t>. Она использует </a:t>
            </a:r>
            <a:r>
              <a:rPr lang="ru-RU" b="1" dirty="0">
                <a:solidFill>
                  <a:srgbClr val="202C8F"/>
                </a:solidFill>
              </a:rPr>
              <a:t>матричные преобразования</a:t>
            </a:r>
            <a:r>
              <a:rPr lang="ru-RU" b="1" dirty="0"/>
              <a:t> и может заменить собой все </a:t>
            </a:r>
            <a:r>
              <a:rPr lang="ru-RU" b="1" dirty="0" smtClean="0"/>
              <a:t>ранее описанные </a:t>
            </a:r>
            <a:r>
              <a:rPr lang="ru-RU" b="1" dirty="0"/>
              <a:t>функции. Но при этом она </a:t>
            </a:r>
            <a:r>
              <a:rPr lang="ru-RU" b="1" dirty="0">
                <a:solidFill>
                  <a:srgbClr val="202C8F"/>
                </a:solidFill>
              </a:rPr>
              <a:t>очень сложно читается</a:t>
            </a:r>
            <a:r>
              <a:rPr lang="ru-RU" b="1" dirty="0"/>
              <a:t>. </a:t>
            </a:r>
            <a:r>
              <a:rPr lang="ru-RU" b="1" dirty="0" smtClean="0"/>
              <a:t>Например</a:t>
            </a:r>
            <a:r>
              <a:rPr lang="ru-RU" b="1" dirty="0"/>
              <a:t>, глядя на функцию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matrix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(0.707107, 0.707107, -0.707107, 0.707107, -0.707107, 34.6482) </a:t>
            </a:r>
            <a:r>
              <a:rPr lang="ru-RU" b="1" dirty="0"/>
              <a:t>невозможно сразу точно определить, что она аналогична записи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rotate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(45deg)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translate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(24px, 25px)</a:t>
            </a:r>
            <a:r>
              <a:rPr lang="ru-RU" b="1" dirty="0"/>
              <a:t>. </a:t>
            </a:r>
            <a:endParaRPr lang="en-US" b="1" dirty="0" smtClean="0"/>
          </a:p>
          <a:p>
            <a:pPr algn="just">
              <a:lnSpc>
                <a:spcPct val="150000"/>
              </a:lnSpc>
              <a:buClr>
                <a:srgbClr val="202C8F"/>
              </a:buClr>
            </a:pPr>
            <a:endParaRPr lang="en-US" b="1" dirty="0"/>
          </a:p>
          <a:p>
            <a:pPr algn="just">
              <a:buClr>
                <a:srgbClr val="202C8F"/>
              </a:buClr>
            </a:pPr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Зачем 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же она нужна, такая сложная, если проще описать трансформации соответствующими функциями? </a:t>
            </a:r>
            <a:endParaRPr lang="en-US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buClr>
                <a:srgbClr val="202C8F"/>
              </a:buClr>
            </a:pPr>
            <a:r>
              <a:rPr lang="ru-RU" b="1" i="1" dirty="0" smtClean="0"/>
              <a:t>Например</a:t>
            </a:r>
            <a:r>
              <a:rPr lang="ru-RU" b="1" i="1" dirty="0"/>
              <a:t>, с её помощью можно </a:t>
            </a:r>
            <a:r>
              <a:rPr lang="ru-RU" b="1" i="1" dirty="0">
                <a:solidFill>
                  <a:srgbClr val="202C8F"/>
                </a:solidFill>
              </a:rPr>
              <a:t>писать сложные динамические анимации</a:t>
            </a:r>
            <a:r>
              <a:rPr lang="ru-RU" b="1" i="1" dirty="0"/>
              <a:t>. Популярные </a:t>
            </a:r>
            <a:r>
              <a:rPr lang="ru-RU" b="1" i="1" dirty="0">
                <a:solidFill>
                  <a:srgbClr val="202C8F"/>
                </a:solidFill>
              </a:rPr>
              <a:t>JS-библиотеки</a:t>
            </a:r>
            <a:r>
              <a:rPr lang="ru-RU" b="1" i="1" dirty="0"/>
              <a:t> для анимации используют как раз </a:t>
            </a:r>
            <a:r>
              <a:rPr lang="ru-RU" b="1" i="1" dirty="0">
                <a:solidFill>
                  <a:srgbClr val="202C8F"/>
                </a:solidFill>
              </a:rPr>
              <a:t>матричные преобразования</a:t>
            </a:r>
            <a:r>
              <a:rPr lang="ru-RU" b="1" i="1" dirty="0"/>
              <a:t>, а не конкретные функции трансформации.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2158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Прочие функции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444" y="1749217"/>
            <a:ext cx="10378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</a:pP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matrix3d(a1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</a:rPr>
              <a:t>, b1, c1, d1, a2, b2, c2, d2, a3, b3, c3, d3, a4, b4, c4, d4)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444" y="3591118"/>
            <a:ext cx="5597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+mj-lt"/>
              <a:buAutoNum type="arabicPeriod" startAt="3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perspective(Z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07530" y="4280325"/>
            <a:ext cx="96943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Это </a:t>
            </a:r>
            <a:r>
              <a:rPr lang="ru-RU" sz="2000" b="1" dirty="0"/>
              <a:t>свойство необходимо применять </a:t>
            </a:r>
            <a:r>
              <a:rPr lang="ru-RU" sz="2000" b="1" dirty="0">
                <a:solidFill>
                  <a:srgbClr val="202C8F"/>
                </a:solidFill>
              </a:rPr>
              <a:t>при любых трансформациях, выходящих из плоскости экрана</a:t>
            </a:r>
            <a:r>
              <a:rPr lang="ru-RU" sz="2000" b="1" dirty="0"/>
              <a:t>.</a:t>
            </a:r>
          </a:p>
          <a:p>
            <a:pPr marL="342900" indent="-342900" algn="just"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Функция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perspective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ru-RU" sz="2000" b="1" dirty="0"/>
              <a:t>принимает </a:t>
            </a:r>
            <a:r>
              <a:rPr lang="ru-RU" sz="2000" b="1" u="sng" dirty="0">
                <a:solidFill>
                  <a:srgbClr val="202C8F"/>
                </a:solidFill>
              </a:rPr>
              <a:t>один параметр</a:t>
            </a:r>
            <a:r>
              <a:rPr lang="ru-RU" sz="2000" b="1" dirty="0">
                <a:solidFill>
                  <a:srgbClr val="202C8F"/>
                </a:solidFill>
              </a:rPr>
              <a:t> </a:t>
            </a:r>
            <a:r>
              <a:rPr lang="ru-RU" sz="2000" b="1" dirty="0"/>
              <a:t>— </a:t>
            </a:r>
            <a:r>
              <a:rPr lang="ru-RU" sz="2000" b="1" dirty="0">
                <a:solidFill>
                  <a:srgbClr val="202C8F"/>
                </a:solidFill>
              </a:rPr>
              <a:t>расстояние до точки схождения перспективы</a:t>
            </a:r>
            <a:r>
              <a:rPr lang="ru-RU" sz="2000" b="1" dirty="0"/>
              <a:t>. </a:t>
            </a:r>
            <a:r>
              <a:rPr lang="ru-RU" sz="2000" b="1" dirty="0">
                <a:solidFill>
                  <a:srgbClr val="202C8F"/>
                </a:solidFill>
              </a:rPr>
              <a:t>Плоскость экрана </a:t>
            </a:r>
            <a:r>
              <a:rPr lang="ru-RU" sz="2000" b="1" dirty="0"/>
              <a:t>принимается за </a:t>
            </a:r>
            <a:r>
              <a:rPr lang="ru-RU" sz="2000" b="1" dirty="0">
                <a:solidFill>
                  <a:srgbClr val="202C8F"/>
                </a:solidFill>
              </a:rPr>
              <a:t>начало координат</a:t>
            </a:r>
            <a:r>
              <a:rPr lang="ru-RU" sz="2000" b="1" dirty="0"/>
              <a:t>. Например, запись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perspective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(500px) </a:t>
            </a:r>
            <a:r>
              <a:rPr lang="ru-RU" sz="2000" b="1" dirty="0"/>
              <a:t>означает, что точка схождения перспективы находится как бы </a:t>
            </a:r>
            <a:r>
              <a:rPr lang="ru-RU" sz="2000" b="1" dirty="0">
                <a:solidFill>
                  <a:srgbClr val="202C8F"/>
                </a:solidFill>
              </a:rPr>
              <a:t>на расстоянии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500 пикселей </a:t>
            </a:r>
            <a:r>
              <a:rPr lang="ru-RU" sz="2000" b="1" dirty="0">
                <a:solidFill>
                  <a:srgbClr val="202C8F"/>
                </a:solidFill>
              </a:rPr>
              <a:t>вглубь от плоскости экрана</a:t>
            </a:r>
            <a:r>
              <a:rPr lang="ru-RU" sz="2000" b="1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07531" y="2301748"/>
            <a:ext cx="969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8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Если нужно </a:t>
            </a:r>
            <a:r>
              <a:rPr lang="ru-RU" sz="2000" b="1" dirty="0">
                <a:solidFill>
                  <a:srgbClr val="202C8F"/>
                </a:solidFill>
              </a:rPr>
              <a:t>произвести трансформации </a:t>
            </a:r>
            <a:r>
              <a:rPr lang="ru-RU" sz="2000" b="1" u="sng" dirty="0">
                <a:solidFill>
                  <a:srgbClr val="202C8F"/>
                </a:solidFill>
              </a:rPr>
              <a:t>в трёхмерном пространстве</a:t>
            </a:r>
            <a:r>
              <a:rPr lang="ru-RU" sz="2000" b="1" dirty="0"/>
              <a:t>, а </a:t>
            </a:r>
            <a:r>
              <a:rPr lang="ru-RU" sz="2000" b="1" dirty="0">
                <a:solidFill>
                  <a:srgbClr val="202C8F"/>
                </a:solidFill>
              </a:rPr>
              <a:t>не в плоскости экрана</a:t>
            </a:r>
            <a:r>
              <a:rPr lang="ru-RU" sz="2000" b="1" dirty="0"/>
              <a:t>, то нужно использовать эту функцию. </a:t>
            </a:r>
          </a:p>
        </p:txBody>
      </p:sp>
    </p:spTree>
    <p:extLst>
      <p:ext uri="{BB962C8B-B14F-4D97-AF65-F5344CB8AC3E}">
        <p14:creationId xmlns:p14="http://schemas.microsoft.com/office/powerpoint/2010/main" val="22105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103937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Группы функций трансформации</a:t>
            </a:r>
            <a: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:</a:t>
            </a:r>
            <a:br>
              <a:rPr lang="en-US" sz="3200" b="1" dirty="0" smtClean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Прочие функции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8114" y="1728534"/>
            <a:ext cx="10744886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ru-RU" sz="2000" b="1" dirty="0"/>
              <a:t>Примечания:</a:t>
            </a:r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Если </a:t>
            </a:r>
            <a:r>
              <a:rPr lang="ru-RU" sz="2000" b="1" dirty="0"/>
              <a:t>среди значений </a:t>
            </a:r>
            <a:r>
              <a:rPr lang="ru-RU" sz="2000" b="1" dirty="0">
                <a:solidFill>
                  <a:srgbClr val="202C8F"/>
                </a:solidFill>
              </a:rPr>
              <a:t>есть функция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perspective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ru-RU" sz="2000" b="1" dirty="0"/>
              <a:t>, то она </a:t>
            </a:r>
            <a:r>
              <a:rPr lang="ru-RU" sz="2000" b="1" dirty="0">
                <a:solidFill>
                  <a:srgbClr val="202C8F"/>
                </a:solidFill>
              </a:rPr>
              <a:t>должна быть первой среди всех </a:t>
            </a:r>
            <a:r>
              <a:rPr lang="ru-RU" sz="2000" b="1" dirty="0" smtClean="0">
                <a:solidFill>
                  <a:srgbClr val="202C8F"/>
                </a:solidFill>
              </a:rPr>
              <a:t>значений</a:t>
            </a:r>
            <a:r>
              <a:rPr lang="ru-RU" sz="2000" b="1" dirty="0" smtClean="0"/>
              <a:t>.</a:t>
            </a:r>
            <a:endParaRPr lang="ru-RU" sz="2000" b="1" dirty="0"/>
          </a:p>
          <a:p>
            <a:pPr marL="285750" indent="-285750" algn="just">
              <a:lnSpc>
                <a:spcPct val="150000"/>
              </a:lnSpc>
              <a:spcAft>
                <a:spcPts val="24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 smtClean="0"/>
              <a:t>Если </a:t>
            </a:r>
            <a:r>
              <a:rPr lang="ru-RU" sz="2000" b="1" dirty="0"/>
              <a:t>свойство </a:t>
            </a:r>
            <a:r>
              <a:rPr lang="ru-RU" sz="2000" b="1" dirty="0" err="1">
                <a:solidFill>
                  <a:srgbClr val="00B0F0"/>
                </a:solidFill>
              </a:rPr>
              <a:t>transform</a:t>
            </a:r>
            <a:r>
              <a:rPr lang="ru-RU" sz="2000" b="1" dirty="0"/>
              <a:t> имеет </a:t>
            </a:r>
            <a:r>
              <a:rPr lang="ru-RU" sz="2000" b="1" dirty="0">
                <a:solidFill>
                  <a:srgbClr val="202C8F"/>
                </a:solidFill>
              </a:rPr>
              <a:t>значение, отличное от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ru-RU" sz="2000" b="1" dirty="0"/>
              <a:t>, то </a:t>
            </a:r>
            <a:r>
              <a:rPr lang="ru-RU" sz="2000" b="1" dirty="0">
                <a:solidFill>
                  <a:srgbClr val="202C8F"/>
                </a:solidFill>
              </a:rPr>
              <a:t>создаётся новый контекст наложения</a:t>
            </a:r>
            <a:r>
              <a:rPr lang="ru-RU" sz="2000" b="1" dirty="0"/>
              <a:t>. Это означает, что </a:t>
            </a:r>
            <a:r>
              <a:rPr lang="ru-RU" sz="2000" b="1" dirty="0">
                <a:solidFill>
                  <a:srgbClr val="202C8F"/>
                </a:solidFill>
              </a:rPr>
              <a:t>относительно этого элемента </a:t>
            </a:r>
            <a:r>
              <a:rPr lang="ru-RU" sz="2000" b="1" dirty="0"/>
              <a:t>теперь </a:t>
            </a:r>
            <a:r>
              <a:rPr lang="ru-RU" sz="2000" b="1" dirty="0">
                <a:solidFill>
                  <a:srgbClr val="202C8F"/>
                </a:solidFill>
              </a:rPr>
              <a:t>будут позиционироваться все дочерние элементы</a:t>
            </a:r>
            <a:r>
              <a:rPr lang="ru-RU" sz="2000" b="1" dirty="0"/>
              <a:t>, у которых </a:t>
            </a:r>
            <a:r>
              <a:rPr lang="ru-RU" sz="2000" b="1" dirty="0" err="1">
                <a:solidFill>
                  <a:srgbClr val="00B0F0"/>
                </a:solidFill>
              </a:rPr>
              <a:t>position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fixed</a:t>
            </a:r>
            <a:r>
              <a:rPr lang="ru-RU" sz="2000" b="1" dirty="0"/>
              <a:t> или </a:t>
            </a:r>
            <a:r>
              <a:rPr lang="ru-RU" sz="2000" b="1" dirty="0" err="1">
                <a:solidFill>
                  <a:srgbClr val="00B0F0"/>
                </a:solidFill>
              </a:rPr>
              <a:t>position</a:t>
            </a:r>
            <a:r>
              <a:rPr lang="ru-RU" sz="2000" b="1" dirty="0">
                <a:solidFill>
                  <a:srgbClr val="00B0F0"/>
                </a:solidFill>
              </a:rPr>
              <a:t>: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ru-RU" sz="2000" b="1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8114" y="5935934"/>
            <a:ext cx="10744886" cy="369332"/>
          </a:xfrm>
          <a:prstGeom prst="rect">
            <a:avLst/>
          </a:prstGeom>
          <a:ln>
            <a:solidFill>
              <a:srgbClr val="AAC4E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202C8F"/>
                </a:solidFill>
              </a:rPr>
              <a:t>Наглядное представление </a:t>
            </a:r>
            <a:r>
              <a:rPr lang="ru-RU" b="1" dirty="0"/>
              <a:t>каждого значения свойства </a:t>
            </a:r>
            <a:r>
              <a:rPr lang="ru-RU" b="1" dirty="0" err="1"/>
              <a:t>transform</a:t>
            </a:r>
            <a:r>
              <a:rPr lang="ru-RU" b="1" dirty="0"/>
              <a:t> можно увидеть по </a:t>
            </a:r>
            <a:r>
              <a:rPr lang="ru-RU" b="1" dirty="0" smtClean="0">
                <a:hlinkClick r:id="rId3"/>
              </a:rPr>
              <a:t>ссылке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007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345398"/>
            <a:ext cx="99236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202C8F"/>
              </a:buClr>
              <a:buFont typeface="Wingdings" panose="05000000000000000000" pitchFamily="2" charset="2"/>
              <a:buChar char="§"/>
            </a:pPr>
            <a:r>
              <a:rPr lang="ru-RU" sz="2000" b="1" dirty="0"/>
              <a:t>Свойство, с помощью которого можно </a:t>
            </a:r>
            <a:r>
              <a:rPr lang="ru-RU" sz="2000" b="1" u="sng" dirty="0">
                <a:solidFill>
                  <a:srgbClr val="202C8F"/>
                </a:solidFill>
              </a:rPr>
              <a:t>задать блоку тень</a:t>
            </a:r>
            <a:r>
              <a:rPr lang="ru-RU" sz="2000" b="1" dirty="0"/>
              <a:t>. Создано, чтобы </a:t>
            </a:r>
            <a:r>
              <a:rPr lang="ru-RU" sz="2000" b="1" dirty="0">
                <a:solidFill>
                  <a:srgbClr val="202C8F"/>
                </a:solidFill>
              </a:rPr>
              <a:t>имитировать объекты реального мира</a:t>
            </a:r>
            <a:r>
              <a:rPr lang="ru-RU" sz="2000" b="1" dirty="0"/>
              <a:t> и </a:t>
            </a:r>
            <a:r>
              <a:rPr lang="ru-RU" sz="2000" b="1" dirty="0">
                <a:solidFill>
                  <a:srgbClr val="202C8F"/>
                </a:solidFill>
              </a:rPr>
              <a:t>создавать иллюзию объёма </a:t>
            </a:r>
            <a:r>
              <a:rPr lang="ru-RU" sz="2000" b="1" dirty="0"/>
              <a:t>для плоских элементов интерфейса.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8114" y="2492660"/>
            <a:ext cx="1087188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b="1" dirty="0"/>
              <a:t>Каждая тень состоит из </a:t>
            </a:r>
            <a:r>
              <a:rPr lang="ru-RU" b="1" dirty="0">
                <a:solidFill>
                  <a:srgbClr val="202C8F"/>
                </a:solidFill>
              </a:rPr>
              <a:t>следующих значений</a:t>
            </a:r>
            <a:r>
              <a:rPr lang="ru-RU" b="1" dirty="0"/>
              <a:t>: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b="1" dirty="0" smtClean="0">
                <a:solidFill>
                  <a:srgbClr val="202C8F"/>
                </a:solidFill>
              </a:rPr>
              <a:t>Два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три</a:t>
            </a:r>
            <a:r>
              <a:rPr lang="ru-RU" b="1" dirty="0"/>
              <a:t> или </a:t>
            </a:r>
            <a:r>
              <a:rPr lang="ru-RU" b="1" dirty="0">
                <a:solidFill>
                  <a:srgbClr val="202C8F"/>
                </a:solidFill>
              </a:rPr>
              <a:t>четыре значения </a:t>
            </a:r>
            <a:r>
              <a:rPr lang="ru-RU" b="1" dirty="0"/>
              <a:t>размера </a:t>
            </a:r>
            <a:r>
              <a:rPr lang="ru-RU" b="1" dirty="0">
                <a:solidFill>
                  <a:srgbClr val="202C8F"/>
                </a:solidFill>
              </a:rPr>
              <a:t>с единицами измерения</a:t>
            </a:r>
            <a:r>
              <a:rPr lang="ru-RU" b="1" dirty="0"/>
              <a:t>:</a:t>
            </a:r>
          </a:p>
          <a:p>
            <a:pPr marL="804863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b="1" dirty="0" smtClean="0"/>
              <a:t>Если </a:t>
            </a:r>
            <a:r>
              <a:rPr lang="ru-RU" b="1" dirty="0"/>
              <a:t>задано </a:t>
            </a:r>
            <a:r>
              <a:rPr lang="ru-RU" b="1" u="sng" dirty="0">
                <a:solidFill>
                  <a:srgbClr val="202C8F"/>
                </a:solidFill>
              </a:rPr>
              <a:t>два значения</a:t>
            </a:r>
            <a:r>
              <a:rPr lang="ru-RU" b="1" dirty="0"/>
              <a:t>, то они расшифровываются как </a:t>
            </a:r>
            <a:r>
              <a:rPr lang="ru-RU" b="1" u="sng" dirty="0">
                <a:solidFill>
                  <a:srgbClr val="202C8F"/>
                </a:solidFill>
              </a:rPr>
              <a:t>смещение по оси x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/>
              <a:t>и </a:t>
            </a:r>
            <a:r>
              <a:rPr lang="ru-RU" b="1" u="sng" dirty="0">
                <a:solidFill>
                  <a:srgbClr val="202C8F"/>
                </a:solidFill>
              </a:rPr>
              <a:t>по оси y</a:t>
            </a:r>
            <a:r>
              <a:rPr lang="ru-RU" b="1" dirty="0"/>
              <a:t>.</a:t>
            </a:r>
          </a:p>
          <a:p>
            <a:pPr marL="804863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b="1" dirty="0" smtClean="0"/>
              <a:t>Если </a:t>
            </a:r>
            <a:r>
              <a:rPr lang="ru-RU" b="1" dirty="0"/>
              <a:t>задано </a:t>
            </a:r>
            <a:r>
              <a:rPr lang="ru-RU" b="1" u="sng" dirty="0">
                <a:solidFill>
                  <a:srgbClr val="202C8F"/>
                </a:solidFill>
              </a:rPr>
              <a:t>третье значение</a:t>
            </a:r>
            <a:r>
              <a:rPr lang="ru-RU" b="1" dirty="0"/>
              <a:t>, то оно интерпретируется как </a:t>
            </a:r>
            <a:r>
              <a:rPr lang="ru-RU" b="1" u="sng" dirty="0">
                <a:solidFill>
                  <a:srgbClr val="202C8F"/>
                </a:solidFill>
              </a:rPr>
              <a:t>радиус размытия</a:t>
            </a:r>
            <a:r>
              <a:rPr lang="ru-RU" b="1" dirty="0"/>
              <a:t>.</a:t>
            </a:r>
          </a:p>
          <a:p>
            <a:pPr marL="804863" indent="-28575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ru-RU" b="1" dirty="0" smtClean="0"/>
              <a:t>Если </a:t>
            </a:r>
            <a:r>
              <a:rPr lang="ru-RU" b="1" dirty="0"/>
              <a:t>задано </a:t>
            </a:r>
            <a:r>
              <a:rPr lang="ru-RU" b="1" u="sng" dirty="0">
                <a:solidFill>
                  <a:srgbClr val="202C8F"/>
                </a:solidFill>
              </a:rPr>
              <a:t>четвёртое значение</a:t>
            </a:r>
            <a:r>
              <a:rPr lang="ru-RU" b="1" dirty="0"/>
              <a:t>, то оно отвечает за </a:t>
            </a:r>
            <a:r>
              <a:rPr lang="ru-RU" b="1" u="sng" dirty="0">
                <a:solidFill>
                  <a:srgbClr val="202C8F"/>
                </a:solidFill>
              </a:rPr>
              <a:t>радиус распространения</a:t>
            </a:r>
            <a:r>
              <a:rPr lang="ru-RU" b="1" dirty="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Font typeface="+mj-lt"/>
              <a:buAutoNum type="arabicPeriod" startAt="2"/>
            </a:pPr>
            <a:r>
              <a:rPr lang="ru-RU" b="1" dirty="0" smtClean="0">
                <a:solidFill>
                  <a:srgbClr val="202C8F"/>
                </a:solidFill>
              </a:rPr>
              <a:t>Дополнительно </a:t>
            </a:r>
            <a:r>
              <a:rPr lang="ru-RU" b="1" dirty="0">
                <a:solidFill>
                  <a:srgbClr val="202C8F"/>
                </a:solidFill>
              </a:rPr>
              <a:t>(необязательно)</a:t>
            </a:r>
            <a:r>
              <a:rPr lang="ru-RU" b="1" dirty="0"/>
              <a:t> можно указать </a:t>
            </a:r>
            <a:r>
              <a:rPr lang="ru-RU" b="1" dirty="0">
                <a:solidFill>
                  <a:srgbClr val="202C8F"/>
                </a:solidFill>
              </a:rPr>
              <a:t>ключевое слово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inset</a:t>
            </a:r>
            <a:r>
              <a:rPr lang="ru-RU" b="1" dirty="0"/>
              <a:t>, которое превратит тень </a:t>
            </a:r>
            <a:r>
              <a:rPr lang="ru-RU" b="1" dirty="0">
                <a:solidFill>
                  <a:srgbClr val="202C8F"/>
                </a:solidFill>
              </a:rPr>
              <a:t>из внешней во внутреннюю</a:t>
            </a:r>
            <a:r>
              <a:rPr lang="ru-RU" b="1" dirty="0"/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ru-RU" b="1" dirty="0" smtClean="0">
                <a:solidFill>
                  <a:srgbClr val="202C8F"/>
                </a:solidFill>
              </a:rPr>
              <a:t>Чаще </a:t>
            </a:r>
            <a:r>
              <a:rPr lang="ru-RU" b="1" dirty="0">
                <a:solidFill>
                  <a:srgbClr val="202C8F"/>
                </a:solidFill>
              </a:rPr>
              <a:t>всего</a:t>
            </a:r>
            <a:r>
              <a:rPr lang="ru-RU" b="1" dirty="0"/>
              <a:t>, но не обязательно, нужно указывать </a:t>
            </a:r>
            <a:r>
              <a:rPr lang="ru-RU" b="1" u="sng" dirty="0">
                <a:solidFill>
                  <a:srgbClr val="202C8F"/>
                </a:solidFill>
              </a:rPr>
              <a:t>цвет тени</a:t>
            </a:r>
            <a:r>
              <a:rPr lang="ru-RU" b="1" dirty="0">
                <a:solidFill>
                  <a:srgbClr val="202C8F"/>
                </a:solidFill>
              </a:rPr>
              <a:t> в любом доступном формате цвета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8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38</a:t>
            </a:fld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58114" y="1812543"/>
            <a:ext cx="9635754" cy="4233663"/>
            <a:chOff x="558113" y="1397676"/>
            <a:chExt cx="9635754" cy="4233663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558114" y="1397676"/>
              <a:ext cx="963575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ru-RU" b="1" dirty="0" smtClean="0">
                  <a:solidFill>
                    <a:srgbClr val="202C8F"/>
                  </a:solidFill>
                </a:rPr>
                <a:t>Смещения </a:t>
              </a:r>
              <a:r>
                <a:rPr lang="ru-RU" b="1" dirty="0">
                  <a:solidFill>
                    <a:srgbClr val="202C8F"/>
                  </a:solidFill>
                </a:rPr>
                <a:t>по осям x и y</a:t>
              </a:r>
              <a:r>
                <a:rPr lang="ru-RU" b="1" dirty="0"/>
                <a:t> - </a:t>
              </a:r>
              <a:r>
                <a:rPr lang="ru-RU" b="1" u="sng" dirty="0">
                  <a:solidFill>
                    <a:srgbClr val="202C8F"/>
                  </a:solidFill>
                </a:rPr>
                <a:t>обязательные значения</a:t>
              </a:r>
              <a:r>
                <a:rPr lang="ru-RU" b="1" dirty="0">
                  <a:solidFill>
                    <a:srgbClr val="202C8F"/>
                  </a:solidFill>
                </a:rPr>
                <a:t> для тени</a:t>
              </a:r>
              <a:r>
                <a:rPr lang="ru-RU" b="1" dirty="0"/>
                <a:t>. Могут принимать </a:t>
              </a:r>
              <a:r>
                <a:rPr lang="ru-RU" b="1" dirty="0">
                  <a:solidFill>
                    <a:srgbClr val="202C8F"/>
                  </a:solidFill>
                </a:rPr>
                <a:t>любые числовые значения</a:t>
              </a:r>
              <a:r>
                <a:rPr lang="ru-RU" b="1" dirty="0"/>
                <a:t>, в том числе отрицательные. </a:t>
              </a:r>
              <a:r>
                <a:rPr lang="ru-RU" b="1" dirty="0">
                  <a:solidFill>
                    <a:srgbClr val="202C8F"/>
                  </a:solidFill>
                </a:rPr>
                <a:t>Значение по умолчанию </a:t>
              </a:r>
              <a:r>
                <a:rPr lang="ru-RU" b="1" dirty="0"/>
                <a:t>равно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 для обеих осей. Если </a:t>
              </a:r>
              <a:r>
                <a:rPr lang="ru-RU" b="1" dirty="0">
                  <a:solidFill>
                    <a:srgbClr val="202C8F"/>
                  </a:solidFill>
                </a:rPr>
                <a:t>первое</a:t>
              </a:r>
              <a:r>
                <a:rPr lang="ru-RU" b="1" dirty="0"/>
                <a:t> значение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</a:t>
              </a:r>
              <a:r>
                <a:rPr lang="ru-RU" b="1" dirty="0"/>
                <a:t>, то тень будет </a:t>
              </a:r>
              <a:r>
                <a:rPr lang="ru-RU" b="1" dirty="0">
                  <a:solidFill>
                    <a:srgbClr val="202C8F"/>
                  </a:solidFill>
                </a:rPr>
                <a:t>справа от элемента</a:t>
              </a:r>
              <a:r>
                <a:rPr lang="ru-RU" b="1" dirty="0"/>
                <a:t>, если </a:t>
              </a:r>
              <a:r>
                <a:rPr lang="ru-RU" b="1" dirty="0">
                  <a:solidFill>
                    <a:srgbClr val="202C8F"/>
                  </a:solidFill>
                </a:rPr>
                <a:t>отрицательное</a:t>
              </a:r>
              <a:r>
                <a:rPr lang="ru-RU" b="1" dirty="0"/>
                <a:t> — </a:t>
              </a:r>
              <a:r>
                <a:rPr lang="ru-RU" b="1" dirty="0">
                  <a:solidFill>
                    <a:srgbClr val="202C8F"/>
                  </a:solidFill>
                </a:rPr>
                <a:t>слева</a:t>
              </a:r>
              <a:r>
                <a:rPr lang="ru-RU" b="1" dirty="0"/>
                <a:t>. Если </a:t>
              </a:r>
              <a:r>
                <a:rPr lang="ru-RU" b="1" dirty="0">
                  <a:solidFill>
                    <a:srgbClr val="202C8F"/>
                  </a:solidFill>
                </a:rPr>
                <a:t>второе</a:t>
              </a:r>
              <a:r>
                <a:rPr lang="ru-RU" b="1" dirty="0"/>
                <a:t> значение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</a:t>
              </a:r>
              <a:r>
                <a:rPr lang="ru-RU" b="1" dirty="0"/>
                <a:t>, то тень будет </a:t>
              </a:r>
              <a:r>
                <a:rPr lang="ru-RU" b="1" dirty="0">
                  <a:solidFill>
                    <a:srgbClr val="202C8F"/>
                  </a:solidFill>
                </a:rPr>
                <a:t>снизу</a:t>
              </a:r>
              <a:r>
                <a:rPr lang="ru-RU" b="1" dirty="0"/>
                <a:t>, если </a:t>
              </a:r>
              <a:r>
                <a:rPr lang="ru-RU" b="1" dirty="0">
                  <a:solidFill>
                    <a:srgbClr val="202C8F"/>
                  </a:solidFill>
                </a:rPr>
                <a:t>отрицательное</a:t>
              </a:r>
              <a:r>
                <a:rPr lang="ru-RU" b="1" dirty="0"/>
                <a:t> — </a:t>
              </a:r>
              <a:r>
                <a:rPr lang="ru-RU" b="1" dirty="0">
                  <a:solidFill>
                    <a:srgbClr val="202C8F"/>
                  </a:solidFill>
                </a:rPr>
                <a:t>сверху</a:t>
              </a:r>
              <a:r>
                <a:rPr lang="ru-RU" b="1" dirty="0"/>
                <a:t>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58113" y="3046016"/>
              <a:ext cx="963575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Clr>
                  <a:srgbClr val="202C8F"/>
                </a:buClr>
                <a:buFont typeface="+mj-lt"/>
                <a:buAutoNum type="arabicPeriod" startAt="2"/>
              </a:pPr>
              <a:r>
                <a:rPr lang="ru-RU" b="1" dirty="0" smtClean="0">
                  <a:solidFill>
                    <a:srgbClr val="202C8F"/>
                  </a:solidFill>
                </a:rPr>
                <a:t>Радиус </a:t>
              </a:r>
              <a:r>
                <a:rPr lang="ru-RU" b="1" dirty="0">
                  <a:solidFill>
                    <a:srgbClr val="202C8F"/>
                  </a:solidFill>
                </a:rPr>
                <a:t>размытия </a:t>
              </a:r>
              <a:r>
                <a:rPr lang="ru-RU" b="1" dirty="0"/>
                <a:t>-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 числовое значение </a:t>
              </a:r>
              <a:r>
                <a:rPr lang="ru-RU" b="1" dirty="0"/>
                <a:t>с единицами измерения. </a:t>
              </a:r>
              <a:r>
                <a:rPr lang="ru-RU" b="1" dirty="0" smtClean="0"/>
                <a:t/>
              </a:r>
              <a:br>
                <a:rPr lang="ru-RU" b="1" dirty="0" smtClean="0"/>
              </a:br>
              <a:r>
                <a:rPr lang="ru-RU" b="1" dirty="0" smtClean="0">
                  <a:solidFill>
                    <a:srgbClr val="202C8F"/>
                  </a:solidFill>
                </a:rPr>
                <a:t>По </a:t>
              </a:r>
              <a:r>
                <a:rPr lang="ru-RU" b="1" dirty="0">
                  <a:solidFill>
                    <a:srgbClr val="202C8F"/>
                  </a:solidFill>
                </a:rPr>
                <a:t>умолчанию </a:t>
              </a:r>
              <a:r>
                <a:rPr lang="ru-RU" b="1" dirty="0"/>
                <a:t>значение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, что делает его указание необязательным. Если </a:t>
              </a:r>
              <a:r>
                <a:rPr lang="ru-RU" b="1" dirty="0">
                  <a:solidFill>
                    <a:srgbClr val="202C8F"/>
                  </a:solidFill>
                </a:rPr>
                <a:t>не указывать </a:t>
              </a:r>
              <a:r>
                <a:rPr lang="ru-RU" b="1" dirty="0"/>
                <a:t>его или задать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, то </a:t>
              </a:r>
              <a:r>
                <a:rPr lang="ru-RU" b="1" dirty="0">
                  <a:solidFill>
                    <a:srgbClr val="202C8F"/>
                  </a:solidFill>
                </a:rPr>
                <a:t>край тени будет резким</a:t>
              </a:r>
              <a:r>
                <a:rPr lang="ru-RU" b="1" dirty="0"/>
                <a:t>, без размытия. Чем </a:t>
              </a:r>
              <a:r>
                <a:rPr lang="ru-RU" b="1" dirty="0">
                  <a:solidFill>
                    <a:srgbClr val="202C8F"/>
                  </a:solidFill>
                </a:rPr>
                <a:t>больше значение</a:t>
              </a:r>
              <a:r>
                <a:rPr lang="ru-RU" b="1" dirty="0"/>
                <a:t>, тем </a:t>
              </a:r>
              <a:r>
                <a:rPr lang="ru-RU" b="1" dirty="0">
                  <a:solidFill>
                    <a:srgbClr val="202C8F"/>
                  </a:solidFill>
                </a:rPr>
                <a:t>шире область размытия </a:t>
              </a:r>
              <a:r>
                <a:rPr lang="ru-RU" b="1" dirty="0"/>
                <a:t>и тем </a:t>
              </a:r>
              <a:r>
                <a:rPr lang="ru-RU" b="1" dirty="0">
                  <a:solidFill>
                    <a:srgbClr val="202C8F"/>
                  </a:solidFill>
                </a:rPr>
                <a:t>светлее сама тень</a:t>
              </a:r>
              <a:r>
                <a:rPr lang="ru-RU" b="1" dirty="0" smtClean="0"/>
                <a:t>.</a:t>
              </a:r>
            </a:p>
            <a:p>
              <a:pPr marL="342900" indent="-342900" algn="just">
                <a:buClr>
                  <a:srgbClr val="202C8F"/>
                </a:buClr>
                <a:buFont typeface="+mj-lt"/>
                <a:buAutoNum type="arabicPeriod" startAt="2"/>
              </a:pPr>
              <a:endParaRPr lang="ru-RU" b="1" dirty="0"/>
            </a:p>
            <a:p>
              <a:pPr marL="342900" indent="-342900" algn="just">
                <a:buClr>
                  <a:srgbClr val="202C8F"/>
                </a:buClr>
                <a:buFont typeface="+mj-lt"/>
                <a:buAutoNum type="arabicPeriod" startAt="2"/>
              </a:pPr>
              <a:r>
                <a:rPr lang="ru-RU" b="1" dirty="0" smtClean="0">
                  <a:solidFill>
                    <a:srgbClr val="202C8F"/>
                  </a:solidFill>
                </a:rPr>
                <a:t>Радиус </a:t>
              </a:r>
              <a:r>
                <a:rPr lang="ru-RU" b="1" dirty="0">
                  <a:solidFill>
                    <a:srgbClr val="202C8F"/>
                  </a:solidFill>
                </a:rPr>
                <a:t>распространения </a:t>
              </a:r>
              <a:r>
                <a:rPr lang="ru-RU" b="1" dirty="0"/>
                <a:t>- </a:t>
              </a:r>
              <a:r>
                <a:rPr lang="ru-RU" b="1" dirty="0">
                  <a:solidFill>
                    <a:srgbClr val="202C8F"/>
                  </a:solidFill>
                </a:rPr>
                <a:t>любое числовое значение </a:t>
              </a:r>
              <a:r>
                <a:rPr lang="ru-RU" b="1" dirty="0"/>
                <a:t>с единицами измерения. </a:t>
              </a:r>
              <a:r>
                <a:rPr lang="ru-RU" b="1" dirty="0" smtClean="0"/>
                <a:t/>
              </a:r>
              <a:br>
                <a:rPr lang="ru-RU" b="1" dirty="0" smtClean="0"/>
              </a:br>
              <a:r>
                <a:rPr lang="ru-RU" b="1" dirty="0" smtClean="0">
                  <a:solidFill>
                    <a:srgbClr val="202C8F"/>
                  </a:solidFill>
                </a:rPr>
                <a:t>По </a:t>
              </a:r>
              <a:r>
                <a:rPr lang="ru-RU" b="1" dirty="0">
                  <a:solidFill>
                    <a:srgbClr val="202C8F"/>
                  </a:solidFill>
                </a:rPr>
                <a:t>умолчанию </a:t>
              </a:r>
              <a:r>
                <a:rPr lang="ru-RU" b="1" dirty="0"/>
                <a:t>равно </a:t>
              </a:r>
              <a:r>
                <a:rPr lang="ru-RU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  <a:r>
                <a:rPr lang="ru-RU" b="1" dirty="0"/>
                <a:t>, </a:t>
              </a:r>
              <a:r>
                <a:rPr lang="ru-RU" b="1" dirty="0">
                  <a:solidFill>
                    <a:srgbClr val="202C8F"/>
                  </a:solidFill>
                </a:rPr>
                <a:t>размеры</a:t>
              </a:r>
              <a:r>
                <a:rPr lang="ru-RU" b="1" dirty="0"/>
                <a:t> тени </a:t>
              </a:r>
              <a:r>
                <a:rPr lang="ru-RU" b="1" dirty="0">
                  <a:solidFill>
                    <a:srgbClr val="202C8F"/>
                  </a:solidFill>
                </a:rPr>
                <a:t>совпадают с размерами элемента</a:t>
              </a:r>
              <a:r>
                <a:rPr lang="ru-RU" b="1" dirty="0"/>
                <a:t>. Если указано </a:t>
              </a:r>
              <a:r>
                <a:rPr lang="ru-RU" b="1" dirty="0">
                  <a:solidFill>
                    <a:srgbClr val="202C8F"/>
                  </a:solidFill>
                </a:rPr>
                <a:t>отрицательное</a:t>
              </a:r>
              <a:r>
                <a:rPr lang="ru-RU" b="1" dirty="0"/>
                <a:t> значение, то </a:t>
              </a:r>
              <a:r>
                <a:rPr lang="ru-RU" b="1" dirty="0">
                  <a:solidFill>
                    <a:srgbClr val="202C8F"/>
                  </a:solidFill>
                </a:rPr>
                <a:t>тень будет меньше</a:t>
              </a:r>
              <a:r>
                <a:rPr lang="ru-RU" b="1" dirty="0"/>
                <a:t>, если </a:t>
              </a:r>
              <a:r>
                <a:rPr lang="ru-RU" b="1" dirty="0">
                  <a:solidFill>
                    <a:srgbClr val="202C8F"/>
                  </a:solidFill>
                </a:rPr>
                <a:t>положительное</a:t>
              </a:r>
              <a:r>
                <a:rPr lang="ru-RU" b="1" dirty="0"/>
                <a:t>, то </a:t>
              </a:r>
              <a:r>
                <a:rPr lang="ru-RU" b="1" dirty="0">
                  <a:solidFill>
                    <a:srgbClr val="202C8F"/>
                  </a:solidFill>
                </a:rPr>
                <a:t>тень будет больше</a:t>
              </a:r>
              <a:r>
                <a:rPr lang="ru-RU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39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466840"/>
            <a:ext cx="97796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b="1" dirty="0" smtClean="0">
                <a:solidFill>
                  <a:srgbClr val="202C8F"/>
                </a:solidFill>
              </a:rPr>
              <a:t>Цвет</a:t>
            </a:r>
            <a:r>
              <a:rPr lang="ru-RU" b="1" dirty="0" smtClean="0"/>
              <a:t> </a:t>
            </a:r>
            <a:r>
              <a:rPr lang="ru-RU" b="1" dirty="0"/>
              <a:t>- опциональное, но на самом деле </a:t>
            </a:r>
            <a:r>
              <a:rPr lang="ru-RU" b="1" dirty="0">
                <a:solidFill>
                  <a:srgbClr val="202C8F"/>
                </a:solidFill>
              </a:rPr>
              <a:t>обязательное значение цвета тени</a:t>
            </a:r>
            <a:r>
              <a:rPr lang="ru-RU" b="1" dirty="0"/>
              <a:t>. Если не указывать цвет, то решение остаётся за браузером. Как правило, </a:t>
            </a:r>
            <a:r>
              <a:rPr lang="ru-RU" b="1" dirty="0">
                <a:solidFill>
                  <a:srgbClr val="202C8F"/>
                </a:solidFill>
              </a:rPr>
              <a:t>браузер берёт значение свойства </a:t>
            </a:r>
            <a:r>
              <a:rPr lang="ru-RU" b="1" dirty="0" err="1">
                <a:solidFill>
                  <a:srgbClr val="00B0F0"/>
                </a:solidFill>
              </a:rPr>
              <a:t>color</a:t>
            </a:r>
            <a:r>
              <a:rPr lang="ru-RU" b="1" dirty="0"/>
              <a:t> того </a:t>
            </a:r>
            <a:r>
              <a:rPr lang="ru-RU" b="1" dirty="0">
                <a:solidFill>
                  <a:srgbClr val="202C8F"/>
                </a:solidFill>
              </a:rPr>
              <a:t>элемента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которому задана тень</a:t>
            </a:r>
            <a:r>
              <a:rPr lang="ru-RU" b="1" dirty="0"/>
              <a:t>. Но </a:t>
            </a:r>
            <a:r>
              <a:rPr lang="ru-RU" b="1" dirty="0" err="1">
                <a:solidFill>
                  <a:srgbClr val="202C8F"/>
                </a:solidFill>
              </a:rPr>
              <a:t>Safari</a:t>
            </a:r>
            <a:r>
              <a:rPr lang="ru-RU" b="1" dirty="0">
                <a:solidFill>
                  <a:srgbClr val="202C8F"/>
                </a:solidFill>
              </a:rPr>
              <a:t> </a:t>
            </a:r>
            <a:r>
              <a:rPr lang="ru-RU" b="1" dirty="0" err="1">
                <a:solidFill>
                  <a:srgbClr val="202C8F"/>
                </a:solidFill>
              </a:rPr>
              <a:t>отрисует</a:t>
            </a:r>
            <a:r>
              <a:rPr lang="ru-RU" b="1" dirty="0">
                <a:solidFill>
                  <a:srgbClr val="202C8F"/>
                </a:solidFill>
              </a:rPr>
              <a:t> прозрачную тень</a:t>
            </a:r>
            <a:r>
              <a:rPr lang="ru-RU" b="1" dirty="0"/>
              <a:t>. Если вам </a:t>
            </a:r>
            <a:r>
              <a:rPr lang="ru-RU" b="1" dirty="0" smtClean="0"/>
              <a:t>нужен </a:t>
            </a:r>
            <a:r>
              <a:rPr lang="ru-RU" b="1" dirty="0">
                <a:solidFill>
                  <a:srgbClr val="202C8F"/>
                </a:solidFill>
              </a:rPr>
              <a:t>цвет тени</a:t>
            </a:r>
            <a:r>
              <a:rPr lang="ru-RU" b="1" dirty="0"/>
              <a:t>, </a:t>
            </a:r>
            <a:r>
              <a:rPr lang="ru-RU" b="1" dirty="0">
                <a:solidFill>
                  <a:srgbClr val="202C8F"/>
                </a:solidFill>
              </a:rPr>
              <a:t>совпадающий с цветом текста элемента</a:t>
            </a:r>
            <a:r>
              <a:rPr lang="ru-RU" b="1" dirty="0"/>
              <a:t>, то это можно указать явно при помощи </a:t>
            </a:r>
            <a:r>
              <a:rPr lang="ru-RU" b="1" dirty="0">
                <a:solidFill>
                  <a:srgbClr val="202C8F"/>
                </a:solidFill>
              </a:rPr>
              <a:t>ключевого слова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currentColor</a:t>
            </a:r>
            <a:r>
              <a:rPr lang="ru-RU" b="1" dirty="0" smtClean="0"/>
              <a:t>.</a:t>
            </a:r>
          </a:p>
          <a:p>
            <a:pPr marL="342900" indent="-342900" algn="just">
              <a:buFont typeface="+mj-lt"/>
              <a:buAutoNum type="arabicPeriod" startAt="4"/>
            </a:pPr>
            <a:endParaRPr lang="ru-RU" b="1" dirty="0"/>
          </a:p>
          <a:p>
            <a:pPr marL="342900" indent="-342900" algn="just">
              <a:buClr>
                <a:srgbClr val="202C8F"/>
              </a:buClr>
              <a:buFont typeface="+mj-lt"/>
              <a:buAutoNum type="arabicPeriod" startAt="4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inset</a:t>
            </a:r>
            <a:r>
              <a:rPr lang="ru-RU" b="1" dirty="0" smtClean="0"/>
              <a:t> </a:t>
            </a:r>
            <a:r>
              <a:rPr lang="ru-RU" b="1" dirty="0"/>
              <a:t>- если ключевое слово не указано в значении, то </a:t>
            </a:r>
            <a:r>
              <a:rPr lang="ru-RU" b="1" dirty="0">
                <a:solidFill>
                  <a:srgbClr val="202C8F"/>
                </a:solidFill>
              </a:rPr>
              <a:t>тень располагается снаружи элемента</a:t>
            </a:r>
            <a:r>
              <a:rPr lang="ru-RU" b="1" dirty="0"/>
              <a:t>. Если </a:t>
            </a:r>
            <a:r>
              <a:rPr lang="ru-RU" b="1" dirty="0">
                <a:solidFill>
                  <a:srgbClr val="202C8F"/>
                </a:solidFill>
              </a:rPr>
              <a:t>указать</a:t>
            </a:r>
            <a:r>
              <a:rPr lang="ru-RU" b="1" dirty="0"/>
              <a:t> это ключевое слово, то элемент как будто </a:t>
            </a:r>
            <a:r>
              <a:rPr lang="ru-RU" b="1" dirty="0">
                <a:solidFill>
                  <a:srgbClr val="202C8F"/>
                </a:solidFill>
              </a:rPr>
              <a:t>будет вдавлен внутрь</a:t>
            </a:r>
            <a:r>
              <a:rPr lang="ru-RU" b="1" dirty="0"/>
              <a:t> и его </a:t>
            </a:r>
            <a:r>
              <a:rPr lang="ru-RU" b="1" dirty="0">
                <a:solidFill>
                  <a:srgbClr val="202C8F"/>
                </a:solidFill>
              </a:rPr>
              <a:t>стенки будут отбрасывать тень внутрь</a:t>
            </a:r>
            <a:r>
              <a:rPr lang="ru-RU" b="1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02191" y="4303204"/>
            <a:ext cx="404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02C8F"/>
                </a:solidFill>
              </a:rPr>
              <a:t>Несколько теней </a:t>
            </a:r>
            <a:r>
              <a:rPr lang="ru-RU" b="1" dirty="0"/>
              <a:t>для одного элемента</a:t>
            </a: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515" y="4787899"/>
            <a:ext cx="3732035" cy="1502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1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Ключевые кадры </a:t>
            </a:r>
            <a:r>
              <a:rPr lang="en-US" sz="3200" b="1" dirty="0">
                <a:solidFill>
                  <a:srgbClr val="CC00CC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@keyframes</a:t>
            </a:r>
            <a:endParaRPr lang="ru-RU" sz="3200" b="1" dirty="0">
              <a:solidFill>
                <a:srgbClr val="CC00CC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C34941-FFF0-4D52-AD37-0406F01B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84" y="1709497"/>
            <a:ext cx="3839111" cy="2010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FDE177-C19E-493D-A480-2EEFD7C3C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32" y="1418944"/>
            <a:ext cx="2972215" cy="2591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328C4F-1A03-45E8-BB8B-A5980F85607F}"/>
              </a:ext>
            </a:extLst>
          </p:cNvPr>
          <p:cNvSpPr txBox="1"/>
          <p:nvPr/>
        </p:nvSpPr>
        <p:spPr>
          <a:xfrm>
            <a:off x="2895600" y="4688470"/>
            <a:ext cx="8974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1" dirty="0"/>
              <a:t>Примечание: </a:t>
            </a:r>
            <a:r>
              <a:rPr lang="ru-RU" b="1" dirty="0"/>
              <a:t>если в коде встречается </a:t>
            </a:r>
            <a:r>
              <a:rPr lang="ru-RU" b="1" dirty="0">
                <a:solidFill>
                  <a:srgbClr val="202C8F"/>
                </a:solidFill>
              </a:rPr>
              <a:t>несколько директив с одинаковыми именами</a:t>
            </a:r>
            <a:r>
              <a:rPr lang="ru-RU" b="1" dirty="0"/>
              <a:t>, то будет </a:t>
            </a:r>
            <a:r>
              <a:rPr lang="ru-RU" b="1" dirty="0">
                <a:solidFill>
                  <a:srgbClr val="202C8F"/>
                </a:solidFill>
              </a:rPr>
              <a:t>воспроизводиться последняя</a:t>
            </a:r>
            <a:r>
              <a:rPr lang="ru-RU" b="1" dirty="0"/>
              <a:t>, стоящая ниже в коде анимация. </a:t>
            </a:r>
            <a:r>
              <a:rPr lang="ru-RU" b="1" dirty="0">
                <a:solidFill>
                  <a:srgbClr val="202C8F"/>
                </a:solidFill>
              </a:rPr>
              <a:t>Ключевые кадры </a:t>
            </a:r>
            <a:r>
              <a:rPr lang="ru-RU" b="1" dirty="0"/>
              <a:t>могут прописываться при помощи </a:t>
            </a:r>
            <a:r>
              <a:rPr lang="ru-RU" b="1" dirty="0">
                <a:solidFill>
                  <a:srgbClr val="202C8F"/>
                </a:solidFill>
              </a:rPr>
              <a:t>ключевых слов </a:t>
            </a:r>
            <a:r>
              <a:rPr lang="ru-RU" b="1" dirty="0" err="1">
                <a:solidFill>
                  <a:schemeClr val="accent5"/>
                </a:solidFill>
              </a:rPr>
              <a:t>from</a:t>
            </a:r>
            <a:r>
              <a:rPr lang="ru-RU" b="1" dirty="0"/>
              <a:t> (начальный кадр) и </a:t>
            </a:r>
            <a:r>
              <a:rPr lang="ru-RU" b="1" dirty="0" err="1">
                <a:solidFill>
                  <a:schemeClr val="accent5"/>
                </a:solidFill>
              </a:rPr>
              <a:t>to</a:t>
            </a:r>
            <a:r>
              <a:rPr lang="ru-RU" b="1" dirty="0"/>
              <a:t> (конечный кадр). Это удобно, если у вас всего два ключевых кадра. Если же </a:t>
            </a:r>
            <a:r>
              <a:rPr lang="ru-RU" b="1" dirty="0">
                <a:solidFill>
                  <a:srgbClr val="202C8F"/>
                </a:solidFill>
              </a:rPr>
              <a:t>кадров больше двух</a:t>
            </a:r>
            <a:r>
              <a:rPr lang="ru-RU" b="1" dirty="0"/>
              <a:t>, то можно </a:t>
            </a:r>
            <a:r>
              <a:rPr lang="ru-RU" b="1" dirty="0">
                <a:solidFill>
                  <a:srgbClr val="202C8F"/>
                </a:solidFill>
              </a:rPr>
              <a:t>использовать проценты</a:t>
            </a:r>
            <a:r>
              <a:rPr lang="ru-RU" b="1" dirty="0"/>
              <a:t>.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8002A9-1608-4FDE-BA12-82F94D296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28" y="4037435"/>
            <a:ext cx="2444125" cy="26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40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8114" y="1466840"/>
            <a:ext cx="977968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</a:pPr>
            <a:r>
              <a:rPr lang="ru-RU" b="1" dirty="0"/>
              <a:t>Примечания: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ru-RU" b="1" dirty="0"/>
              <a:t>Свойство </a:t>
            </a:r>
            <a:r>
              <a:rPr lang="ru-RU" b="1" dirty="0" err="1">
                <a:solidFill>
                  <a:srgbClr val="00B0F0"/>
                </a:solidFill>
              </a:rPr>
              <a:t>box-shadow</a:t>
            </a:r>
            <a:r>
              <a:rPr lang="ru-RU" b="1" dirty="0"/>
              <a:t> задаёт </a:t>
            </a:r>
            <a:r>
              <a:rPr lang="ru-RU" b="1" dirty="0">
                <a:solidFill>
                  <a:srgbClr val="202C8F"/>
                </a:solidFill>
              </a:rPr>
              <a:t>тень именно для блока</a:t>
            </a:r>
            <a:r>
              <a:rPr lang="ru-RU" b="1" dirty="0"/>
              <a:t>. Тень будет </a:t>
            </a:r>
            <a:r>
              <a:rPr lang="ru-RU" b="1" dirty="0">
                <a:solidFill>
                  <a:srgbClr val="202C8F"/>
                </a:solidFill>
              </a:rPr>
              <a:t>совпадать с формой блока</a:t>
            </a:r>
            <a:r>
              <a:rPr lang="ru-RU" b="1" dirty="0"/>
              <a:t>. Если вы сделали </a:t>
            </a:r>
            <a:r>
              <a:rPr lang="ru-RU" b="1" dirty="0">
                <a:solidFill>
                  <a:srgbClr val="202C8F"/>
                </a:solidFill>
              </a:rPr>
              <a:t>круглый блок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тень тоже будет круглой</a:t>
            </a:r>
            <a:r>
              <a:rPr lang="ru-RU" b="1" dirty="0"/>
              <a:t>. Если не менять форму элемента, то тень будет прямоугольной.</a:t>
            </a:r>
          </a:p>
          <a:p>
            <a:pPr marL="342900" lvl="0" indent="-342900" algn="just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ru-RU" b="1" dirty="0"/>
              <a:t>Если нужна </a:t>
            </a:r>
            <a:r>
              <a:rPr lang="ru-RU" b="1" dirty="0">
                <a:solidFill>
                  <a:srgbClr val="202C8F"/>
                </a:solidFill>
              </a:rPr>
              <a:t>тень для букв в тексте</a:t>
            </a:r>
            <a:r>
              <a:rPr lang="ru-RU" b="1" dirty="0"/>
              <a:t>, используйте </a:t>
            </a:r>
            <a:r>
              <a:rPr lang="ru-RU" b="1" dirty="0">
                <a:solidFill>
                  <a:srgbClr val="202C8F"/>
                </a:solidFill>
              </a:rPr>
              <a:t>свойство</a:t>
            </a:r>
            <a:r>
              <a:rPr lang="ru-RU" b="1" dirty="0"/>
              <a:t> </a:t>
            </a:r>
            <a:r>
              <a:rPr lang="ru-RU" b="1" dirty="0" err="1">
                <a:solidFill>
                  <a:srgbClr val="00B0F0"/>
                </a:solidFill>
              </a:rPr>
              <a:t>text-shadow</a:t>
            </a:r>
            <a:r>
              <a:rPr lang="ru-RU" b="1" dirty="0"/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ru-RU" b="1" dirty="0"/>
              <a:t>Тени можно использовать для </a:t>
            </a:r>
            <a:r>
              <a:rPr lang="en-US" b="1" dirty="0">
                <a:solidFill>
                  <a:srgbClr val="202C8F"/>
                </a:solidFill>
              </a:rPr>
              <a:t>hover</a:t>
            </a:r>
            <a:r>
              <a:rPr lang="ru-RU" b="1" dirty="0">
                <a:solidFill>
                  <a:srgbClr val="202C8F"/>
                </a:solidFill>
              </a:rPr>
              <a:t>-эффектов </a:t>
            </a:r>
            <a:r>
              <a:rPr lang="ru-RU" b="1" dirty="0"/>
              <a:t>(например, </a:t>
            </a:r>
            <a:r>
              <a:rPr lang="ru-RU" b="1" dirty="0" err="1"/>
              <a:t>псевдокласса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active</a:t>
            </a:r>
            <a:r>
              <a:rPr lang="ru-RU" b="1" dirty="0"/>
              <a:t>). При помощи теней </a:t>
            </a:r>
            <a:r>
              <a:rPr lang="ru-RU" b="1" dirty="0">
                <a:solidFill>
                  <a:srgbClr val="202C8F"/>
                </a:solidFill>
              </a:rPr>
              <a:t>кнопка сделана выпуклой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при нажатии она становится вдавленной </a:t>
            </a:r>
            <a:r>
              <a:rPr lang="ru-RU" b="1" dirty="0"/>
              <a:t>за счёт изменения положения теней.</a:t>
            </a:r>
          </a:p>
        </p:txBody>
      </p:sp>
    </p:spTree>
    <p:extLst>
      <p:ext uri="{BB962C8B-B14F-4D97-AF65-F5344CB8AC3E}">
        <p14:creationId xmlns:p14="http://schemas.microsoft.com/office/powerpoint/2010/main" val="26965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1130966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Свойство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box-shadow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41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97" y="1598240"/>
            <a:ext cx="8893918" cy="4446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6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/>
              <a:t>СПАСИБО</a:t>
            </a:r>
            <a:r>
              <a:rPr lang="en-US" sz="4000" dirty="0"/>
              <a:t> </a:t>
            </a:r>
            <a:r>
              <a:rPr lang="ru-RU" sz="4000" dirty="0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102"/>
            <a:ext cx="9144000" cy="137369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 smtClean="0"/>
              <a:t>Братусь Надежда Валерьевна </a:t>
            </a:r>
            <a:endParaRPr lang="ru-RU" dirty="0"/>
          </a:p>
          <a:p>
            <a:r>
              <a:rPr lang="en-US" dirty="0" smtClean="0"/>
              <a:t>nvbratus@mail.ru</a:t>
            </a:r>
            <a:endParaRPr lang="ru-RU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animation-name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5DD1C-F2E8-446D-A932-CBFE5925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51" y="1464876"/>
            <a:ext cx="5186932" cy="1293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BBB479-EEFB-469B-BAD4-90C7702E4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394" y="3461049"/>
            <a:ext cx="4543846" cy="28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animation-duration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6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1120B-6078-4E05-91AF-ED861734CA21}"/>
              </a:ext>
            </a:extLst>
          </p:cNvPr>
          <p:cNvSpPr txBox="1"/>
          <p:nvPr/>
        </p:nvSpPr>
        <p:spPr>
          <a:xfrm>
            <a:off x="558114" y="1412855"/>
            <a:ext cx="97542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При помощи свойства </a:t>
            </a:r>
            <a:r>
              <a:rPr lang="ru-RU" sz="2000" b="1" dirty="0" err="1">
                <a:solidFill>
                  <a:srgbClr val="00B0F0"/>
                </a:solidFill>
              </a:rPr>
              <a:t>animation-duration</a:t>
            </a:r>
            <a:r>
              <a:rPr lang="ru-RU" sz="2000" b="1" dirty="0"/>
              <a:t> прописываем </a:t>
            </a:r>
            <a:r>
              <a:rPr lang="ru-RU" sz="2000" b="1" dirty="0">
                <a:solidFill>
                  <a:srgbClr val="202C8F"/>
                </a:solidFill>
              </a:rPr>
              <a:t>длительность одного цикла анимации</a:t>
            </a:r>
            <a:r>
              <a:rPr lang="ru-RU" sz="2000" b="1" dirty="0"/>
              <a:t>. Значение этого свойства указывается в</a:t>
            </a:r>
            <a:r>
              <a:rPr lang="ru-RU" sz="2000" b="1" dirty="0">
                <a:solidFill>
                  <a:srgbClr val="202C8F"/>
                </a:solidFill>
              </a:rPr>
              <a:t> секундах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ru-RU" sz="2000" b="1" dirty="0"/>
              <a:t> или </a:t>
            </a:r>
            <a:r>
              <a:rPr lang="ru-RU" sz="2000" b="1" dirty="0">
                <a:solidFill>
                  <a:srgbClr val="202C8F"/>
                </a:solidFill>
              </a:rPr>
              <a:t>миллисекундах</a:t>
            </a:r>
            <a:r>
              <a:rPr lang="ru-RU" sz="2000" b="1" dirty="0"/>
              <a:t> </a:t>
            </a:r>
            <a:r>
              <a:rPr lang="ru-RU" sz="2000" b="1" dirty="0" err="1">
                <a:solidFill>
                  <a:schemeClr val="accent1">
                    <a:lumMod val="75000"/>
                  </a:schemeClr>
                </a:solidFill>
              </a:rPr>
              <a:t>ms</a:t>
            </a:r>
            <a:r>
              <a:rPr lang="ru-RU" sz="2000" b="1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E221F4-400C-4307-A4E7-3BE85866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03" y="2819781"/>
            <a:ext cx="5532791" cy="1747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8E2A4E-02D5-4CFA-8FD8-DDB06DF0EB57}"/>
              </a:ext>
            </a:extLst>
          </p:cNvPr>
          <p:cNvSpPr txBox="1"/>
          <p:nvPr/>
        </p:nvSpPr>
        <p:spPr>
          <a:xfrm>
            <a:off x="558114" y="5380920"/>
            <a:ext cx="1079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1" dirty="0"/>
              <a:t>Примечание: </a:t>
            </a:r>
            <a:r>
              <a:rPr lang="ru-RU" b="1" dirty="0"/>
              <a:t>если указать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0s</a:t>
            </a:r>
            <a:r>
              <a:rPr lang="ru-RU" b="1" dirty="0"/>
              <a:t>, то </a:t>
            </a:r>
            <a:r>
              <a:rPr lang="ru-RU" b="1" dirty="0">
                <a:solidFill>
                  <a:srgbClr val="202C8F"/>
                </a:solidFill>
              </a:rPr>
              <a:t>ключевые кадры будут пропущены</a:t>
            </a:r>
            <a:r>
              <a:rPr lang="ru-RU" b="1" dirty="0"/>
              <a:t>, анимация </a:t>
            </a:r>
            <a:r>
              <a:rPr lang="ru-RU" b="1" dirty="0">
                <a:solidFill>
                  <a:srgbClr val="202C8F"/>
                </a:solidFill>
              </a:rPr>
              <a:t>применится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мгновенно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38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08" y="392353"/>
            <a:ext cx="11877726" cy="85312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 smtClean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animation-iteration-count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255D4-DFAC-4259-B7F7-6EAE8C212A7F}"/>
              </a:ext>
            </a:extLst>
          </p:cNvPr>
          <p:cNvSpPr txBox="1"/>
          <p:nvPr/>
        </p:nvSpPr>
        <p:spPr>
          <a:xfrm>
            <a:off x="559808" y="1542564"/>
            <a:ext cx="10081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В качестве значения </a:t>
            </a:r>
            <a:r>
              <a:rPr lang="ru-RU" sz="2000" b="1" dirty="0">
                <a:solidFill>
                  <a:srgbClr val="202C8F"/>
                </a:solidFill>
              </a:rPr>
              <a:t>указывается число</a:t>
            </a:r>
            <a:r>
              <a:rPr lang="ru-RU" sz="2000" b="1" dirty="0"/>
              <a:t>, означающее </a:t>
            </a:r>
            <a:r>
              <a:rPr lang="ru-RU" sz="2000" b="1" dirty="0">
                <a:solidFill>
                  <a:srgbClr val="202C8F"/>
                </a:solidFill>
              </a:rPr>
              <a:t>количество повторений</a:t>
            </a:r>
            <a:r>
              <a:rPr lang="ru-RU" sz="2000" b="1" dirty="0"/>
              <a:t>, или </a:t>
            </a:r>
            <a:r>
              <a:rPr lang="ru-RU" sz="2000" b="1" dirty="0">
                <a:solidFill>
                  <a:srgbClr val="202C8F"/>
                </a:solidFill>
              </a:rPr>
              <a:t>ключевое слово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infinite</a:t>
            </a:r>
            <a:r>
              <a:rPr lang="ru-RU" sz="2000" b="1" dirty="0"/>
              <a:t>. Если указано </a:t>
            </a:r>
            <a:r>
              <a:rPr lang="ru-RU" sz="2000" b="1" dirty="0" err="1">
                <a:solidFill>
                  <a:schemeClr val="accent2">
                    <a:lumMod val="75000"/>
                  </a:schemeClr>
                </a:solidFill>
              </a:rPr>
              <a:t>infinite</a:t>
            </a:r>
            <a:r>
              <a:rPr lang="ru-RU" sz="2000" b="1" dirty="0"/>
              <a:t>, то анимация будет </a:t>
            </a:r>
            <a:r>
              <a:rPr lang="ru-RU" sz="2000" b="1" dirty="0">
                <a:solidFill>
                  <a:srgbClr val="202C8F"/>
                </a:solidFill>
              </a:rPr>
              <a:t>повторяться бесконечно</a:t>
            </a:r>
            <a:r>
              <a:rPr lang="ru-RU" sz="2000" b="1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2F630E-55F3-426C-8E39-7A4753D9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667" y="3208392"/>
            <a:ext cx="5820198" cy="17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4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4" y="484628"/>
            <a:ext cx="1051560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32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32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animation-direction</a:t>
            </a:r>
            <a:endParaRPr lang="ru-RU" sz="32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C1626-6933-45EA-8A3F-34BD65876620}"/>
              </a:ext>
            </a:extLst>
          </p:cNvPr>
          <p:cNvSpPr txBox="1"/>
          <p:nvPr/>
        </p:nvSpPr>
        <p:spPr>
          <a:xfrm>
            <a:off x="558114" y="1149152"/>
            <a:ext cx="976275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Свойство </a:t>
            </a:r>
            <a:r>
              <a:rPr lang="ru-RU" b="1" dirty="0" err="1">
                <a:solidFill>
                  <a:srgbClr val="00B0F0"/>
                </a:solidFill>
              </a:rPr>
              <a:t>animation-direction</a:t>
            </a:r>
            <a:r>
              <a:rPr lang="ru-RU" b="1" dirty="0"/>
              <a:t> сообщает браузеру, должна ли анимация </a:t>
            </a:r>
            <a:r>
              <a:rPr lang="ru-RU" b="1" dirty="0">
                <a:solidFill>
                  <a:srgbClr val="202C8F"/>
                </a:solidFill>
              </a:rPr>
              <a:t>проигрываться в обратном порядке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normal</a:t>
            </a:r>
            <a:r>
              <a:rPr lang="ru-RU" b="1" dirty="0" smtClean="0"/>
              <a:t> </a:t>
            </a:r>
            <a:r>
              <a:rPr lang="ru-RU" b="1" dirty="0"/>
              <a:t>- значение </a:t>
            </a:r>
            <a:r>
              <a:rPr lang="ru-RU" b="1" dirty="0">
                <a:solidFill>
                  <a:srgbClr val="202C8F"/>
                </a:solidFill>
              </a:rPr>
              <a:t>по умолчанию</a:t>
            </a:r>
            <a:r>
              <a:rPr lang="ru-RU" b="1" dirty="0"/>
              <a:t>, анимация </a:t>
            </a:r>
            <a:r>
              <a:rPr lang="ru-RU" b="1" dirty="0">
                <a:solidFill>
                  <a:srgbClr val="202C8F"/>
                </a:solidFill>
              </a:rPr>
              <a:t>воспроизводится от начала и до конца</a:t>
            </a:r>
            <a:r>
              <a:rPr lang="ru-RU" b="1" dirty="0"/>
              <a:t>, после чего </a:t>
            </a:r>
            <a:r>
              <a:rPr lang="ru-RU" b="1" dirty="0">
                <a:solidFill>
                  <a:srgbClr val="202C8F"/>
                </a:solidFill>
              </a:rPr>
              <a:t>возвращается к начальному кадру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reverse</a:t>
            </a:r>
            <a:r>
              <a:rPr lang="ru-RU" b="1" dirty="0"/>
              <a:t> - анимация </a:t>
            </a:r>
            <a:r>
              <a:rPr lang="ru-RU" b="1" dirty="0">
                <a:solidFill>
                  <a:srgbClr val="202C8F"/>
                </a:solidFill>
              </a:rPr>
              <a:t>проигрывается в обратном порядке</a:t>
            </a:r>
            <a:r>
              <a:rPr lang="ru-RU" b="1" dirty="0"/>
              <a:t>, от последнего ключевого кадра до первого, после чего </a:t>
            </a:r>
            <a:r>
              <a:rPr lang="ru-RU" b="1" dirty="0">
                <a:solidFill>
                  <a:srgbClr val="202C8F"/>
                </a:solidFill>
              </a:rPr>
              <a:t>возвращается</a:t>
            </a:r>
            <a:r>
              <a:rPr lang="ru-RU" b="1" dirty="0"/>
              <a:t> </a:t>
            </a:r>
            <a:r>
              <a:rPr lang="ru-RU" b="1" dirty="0">
                <a:solidFill>
                  <a:srgbClr val="202C8F"/>
                </a:solidFill>
              </a:rPr>
              <a:t>к последнему кадру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alternate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каждый нечётный повтор </a:t>
            </a:r>
            <a:r>
              <a:rPr lang="ru-RU" b="1" dirty="0"/>
              <a:t>(первый, третий, пятый) анимации воспроизводится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>
                <a:solidFill>
                  <a:srgbClr val="202C8F"/>
                </a:solidFill>
              </a:rPr>
              <a:t>в </a:t>
            </a:r>
            <a:r>
              <a:rPr lang="ru-RU" b="1" dirty="0">
                <a:solidFill>
                  <a:srgbClr val="202C8F"/>
                </a:solidFill>
              </a:rPr>
              <a:t>прямом порядке</a:t>
            </a:r>
            <a:r>
              <a:rPr lang="ru-RU" b="1" dirty="0"/>
              <a:t>, а </a:t>
            </a:r>
            <a:r>
              <a:rPr lang="ru-RU" b="1" dirty="0">
                <a:solidFill>
                  <a:srgbClr val="202C8F"/>
                </a:solidFill>
              </a:rPr>
              <a:t>каждый чётный повтор </a:t>
            </a:r>
            <a:r>
              <a:rPr lang="ru-RU" b="1" dirty="0"/>
              <a:t>(второй, четвёртый, шестой) анимации воспроизводится </a:t>
            </a:r>
            <a:r>
              <a:rPr lang="ru-RU" b="1" dirty="0">
                <a:solidFill>
                  <a:srgbClr val="202C8F"/>
                </a:solidFill>
              </a:rPr>
              <a:t>в обратном порядке</a:t>
            </a:r>
            <a:r>
              <a:rPr lang="ru-RU" b="1" dirty="0"/>
              <a:t>.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alternate-reverse</a:t>
            </a:r>
            <a:r>
              <a:rPr lang="ru-RU" b="1" dirty="0"/>
              <a:t> - </a:t>
            </a:r>
            <a:r>
              <a:rPr lang="ru-RU" b="1" dirty="0">
                <a:solidFill>
                  <a:srgbClr val="202C8F"/>
                </a:solidFill>
              </a:rPr>
              <a:t>аналогично </a:t>
            </a:r>
            <a:r>
              <a:rPr lang="ru-RU" b="1" dirty="0"/>
              <a:t>значению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alternate</a:t>
            </a:r>
            <a:r>
              <a:rPr lang="ru-RU" b="1" dirty="0"/>
              <a:t>, но </a:t>
            </a:r>
            <a:r>
              <a:rPr lang="ru-RU" b="1" dirty="0">
                <a:solidFill>
                  <a:srgbClr val="202C8F"/>
                </a:solidFill>
              </a:rPr>
              <a:t>чётные и нечётные повторы меняются местами</a:t>
            </a:r>
            <a:r>
              <a:rPr lang="ru-RU" b="1" dirty="0"/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2D37E1-C8EB-4DA6-A092-1A90D5D6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334" y="4983269"/>
            <a:ext cx="4277159" cy="17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4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t>9</a:t>
            </a:fld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A9EB35-D2A8-4051-B85C-7D27E48C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27" y="469723"/>
            <a:ext cx="11841480" cy="54650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Свойства </a:t>
            </a:r>
            <a:r>
              <a:rPr lang="en-US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CSS-</a:t>
            </a:r>
            <a:r>
              <a:rPr lang="ru-RU" sz="2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анимации: </a:t>
            </a:r>
            <a:r>
              <a:rPr lang="en-US" sz="2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animation-timing-function</a:t>
            </a:r>
            <a:endParaRPr lang="ru-RU" sz="2800" b="1" dirty="0">
              <a:solidFill>
                <a:srgbClr val="00B0F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67" y="1707091"/>
            <a:ext cx="7282016" cy="37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90E484-00EB-40B3-86C0-B19DF1CF8B18}"/>
              </a:ext>
            </a:extLst>
          </p:cNvPr>
          <p:cNvSpPr txBox="1"/>
          <p:nvPr/>
        </p:nvSpPr>
        <p:spPr>
          <a:xfrm>
            <a:off x="0" y="6420878"/>
            <a:ext cx="4899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CSS transition-timing-function values (codepen.io)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</TotalTime>
  <Words>2612</Words>
  <Application>Microsoft Office PowerPoint</Application>
  <PresentationFormat>Широкоэкранный</PresentationFormat>
  <Paragraphs>256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Aptos</vt:lpstr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Разработка клиентских частей интернет-ресурсов</vt:lpstr>
      <vt:lpstr> Анимация в CSS</vt:lpstr>
      <vt:lpstr> Анимация в CSS</vt:lpstr>
      <vt:lpstr>Ключевые кадры @keyframes</vt:lpstr>
      <vt:lpstr>Свойства CSS-анимации: animation-name</vt:lpstr>
      <vt:lpstr>Свойства CSS-анимации: animation-duration</vt:lpstr>
      <vt:lpstr>Свойства CSS-анимации: animation-iteration-count</vt:lpstr>
      <vt:lpstr>Свойства CSS-анимации: animation-direction</vt:lpstr>
      <vt:lpstr>Свойства CSS-анимации: animation-timing-function</vt:lpstr>
      <vt:lpstr>Презентация PowerPoint</vt:lpstr>
      <vt:lpstr>Свойства CSS-анимации: animation-timing-function</vt:lpstr>
      <vt:lpstr>Свойства CSS-анимации: animation-timing-function</vt:lpstr>
      <vt:lpstr>Презентация PowerPoint</vt:lpstr>
      <vt:lpstr>Свойства CSS-анимации: animation-delay</vt:lpstr>
      <vt:lpstr>Свойства CSS-анимации: animation-play-state</vt:lpstr>
      <vt:lpstr>Свойства CSS-анимации: animation-fill-mode</vt:lpstr>
      <vt:lpstr>Свойства CSS-анимации: animation-fill-mode</vt:lpstr>
      <vt:lpstr>Свойства CSS-анимации: animation</vt:lpstr>
      <vt:lpstr>Использование нескольких CSS-анимаций</vt:lpstr>
      <vt:lpstr>Свойства CSS-анимации: transition</vt:lpstr>
      <vt:lpstr>Свойства CSS-анимации: transition</vt:lpstr>
      <vt:lpstr>Свойства CSS-анимации: transition</vt:lpstr>
      <vt:lpstr>Свойства CSS-анимации: transition</vt:lpstr>
      <vt:lpstr>Свойства CSS-анимации: transform</vt:lpstr>
      <vt:lpstr>Свойства CSS-анимации: transform</vt:lpstr>
      <vt:lpstr>Группы функций трансформации: Функции перемещения</vt:lpstr>
      <vt:lpstr>Группы функций трансформации: Функции перемещения</vt:lpstr>
      <vt:lpstr>Группы функций трансформации: Функции перемещения</vt:lpstr>
      <vt:lpstr>Группы функций трансформации: Функции масштабирования</vt:lpstr>
      <vt:lpstr>Группы функций трансформации: Функции масштабирования</vt:lpstr>
      <vt:lpstr>Группы функций трансформации: Функции наклона</vt:lpstr>
      <vt:lpstr>Группы функций трансформации: Функции поворота</vt:lpstr>
      <vt:lpstr>Группы функций трансформации: Функции поворота</vt:lpstr>
      <vt:lpstr>Группы функций трансформации: Прочие функции</vt:lpstr>
      <vt:lpstr>Группы функций трансформации: Прочие функции</vt:lpstr>
      <vt:lpstr>Группы функций трансформации: Прочие функции</vt:lpstr>
      <vt:lpstr>Свойство box-shadow</vt:lpstr>
      <vt:lpstr>Свойство box-shadow</vt:lpstr>
      <vt:lpstr>Свойство box-shadow</vt:lpstr>
      <vt:lpstr>Свойство box-shadow</vt:lpstr>
      <vt:lpstr>Свойство box-shadow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клиентских частей интернет-ресурсов</dc:title>
  <dc:subject/>
  <dc:creator>Alex Ruslyakov</dc:creator>
  <cp:lastModifiedBy>i212</cp:lastModifiedBy>
  <cp:revision>187</cp:revision>
  <dcterms:created xsi:type="dcterms:W3CDTF">2023-09-05T16:49:47Z</dcterms:created>
  <dcterms:modified xsi:type="dcterms:W3CDTF">2023-10-13T08:56:41Z</dcterms:modified>
</cp:coreProperties>
</file>