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8790129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879012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85bf782b2_4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85bf782b2_4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85bf782b2_4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85bf782b2_4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cd73d4db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9cd73d4db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cd73d4db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cd73d4db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8790129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8790129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86f3a28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86f3a28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5be82a9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85be82a9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5bf782b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85bf782b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5bf782b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5bf782b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5bf782b2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5bf782b2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5bf782b2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5bf782b2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5bf782b2_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85bf782b2_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5bf782b2_4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85bf782b2_4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85bf782b2_4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85bf782b2_4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2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062850"/>
            <a:ext cx="5017500" cy="18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Нейронные сети и искусственный интеллект</a:t>
            </a:r>
            <a:endParaRPr/>
          </a:p>
        </p:txBody>
      </p:sp>
      <p:sp>
        <p:nvSpPr>
          <p:cNvPr id="135" name="Google Shape;135;p13"/>
          <p:cNvSpPr txBox="1"/>
          <p:nvPr>
            <p:ph idx="1" type="subTitle"/>
          </p:nvPr>
        </p:nvSpPr>
        <p:spPr>
          <a:xfrm>
            <a:off x="5083950" y="3924925"/>
            <a:ext cx="36444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Выполнил: Дьяконов Алексей Владимирович</a:t>
            </a:r>
            <a:endParaRPr/>
          </a:p>
          <a:p>
            <a:pPr indent="0" lvl="0" marL="0" rtl="0" algn="l">
              <a:spcBef>
                <a:spcPts val="0"/>
              </a:spcBef>
              <a:spcAft>
                <a:spcPts val="0"/>
              </a:spcAft>
              <a:buNone/>
            </a:pPr>
            <a:r>
              <a:rPr lang="ru"/>
              <a:t>ученик 11 - тех класса Республиканского лицея</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052550" y="3748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3800"/>
              <a:t>Экономика и бизнес</a:t>
            </a:r>
            <a:endParaRPr sz="3800"/>
          </a:p>
        </p:txBody>
      </p:sp>
      <p:sp>
        <p:nvSpPr>
          <p:cNvPr id="189" name="Google Shape;189;p22"/>
          <p:cNvSpPr txBox="1"/>
          <p:nvPr>
            <p:ph idx="1" type="body"/>
          </p:nvPr>
        </p:nvSpPr>
        <p:spPr>
          <a:xfrm>
            <a:off x="585450" y="1480800"/>
            <a:ext cx="7973100" cy="229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2400"/>
              <a:t>В экономике нейронные сети применяются очень широко. Их используют для прогнозирования временных рядов (курсов валют, акций, цен на сырье, спроса, объемов продаж и т.п.), оценки рисков, предсказания банкротств, рейтингования, обеспечения безопасности транзакций и т.д.</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052550" y="494750"/>
            <a:ext cx="70389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3000"/>
              <a:t>Для чего нужны нейронные сети?</a:t>
            </a:r>
            <a:endParaRPr sz="3000"/>
          </a:p>
        </p:txBody>
      </p:sp>
      <p:sp>
        <p:nvSpPr>
          <p:cNvPr id="195" name="Google Shape;195;p23"/>
          <p:cNvSpPr txBox="1"/>
          <p:nvPr>
            <p:ph idx="1" type="body"/>
          </p:nvPr>
        </p:nvSpPr>
        <p:spPr>
          <a:xfrm>
            <a:off x="585450" y="1318850"/>
            <a:ext cx="7973100" cy="35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000"/>
              <a:t>Нейронные сети используются для решения сложных задач, которые требуют аналитических вычислений подобных тем, что делает человеческий мозг. Самыми распространенными применениями нейронных сетей является:</a:t>
            </a:r>
            <a:endParaRPr sz="2000"/>
          </a:p>
          <a:p>
            <a:pPr indent="0" lvl="0" marL="0" rtl="0" algn="l">
              <a:spcBef>
                <a:spcPts val="1600"/>
              </a:spcBef>
              <a:spcAft>
                <a:spcPts val="0"/>
              </a:spcAft>
              <a:buNone/>
            </a:pPr>
            <a:r>
              <a:rPr b="1" lang="ru" sz="2000"/>
              <a:t>Классификация </a:t>
            </a:r>
            <a:r>
              <a:rPr lang="ru" sz="2000"/>
              <a:t>- распределение данных по параметрам.</a:t>
            </a:r>
            <a:endParaRPr sz="2000"/>
          </a:p>
          <a:p>
            <a:pPr indent="0" lvl="0" marL="0" rtl="0" algn="l">
              <a:spcBef>
                <a:spcPts val="1600"/>
              </a:spcBef>
              <a:spcAft>
                <a:spcPts val="0"/>
              </a:spcAft>
              <a:buNone/>
            </a:pPr>
            <a:r>
              <a:rPr b="1" lang="ru" sz="2000"/>
              <a:t>Предсказание</a:t>
            </a:r>
            <a:r>
              <a:rPr lang="ru" sz="2000"/>
              <a:t> - способность предсказать следующий шаг.</a:t>
            </a:r>
            <a:endParaRPr sz="2000"/>
          </a:p>
          <a:p>
            <a:pPr indent="0" lvl="0" marL="0" rtl="0" algn="l">
              <a:spcBef>
                <a:spcPts val="1600"/>
              </a:spcBef>
              <a:spcAft>
                <a:spcPts val="1600"/>
              </a:spcAft>
              <a:buNone/>
            </a:pPr>
            <a:r>
              <a:rPr b="1" lang="ru" sz="2000"/>
              <a:t>Распознавание -</a:t>
            </a:r>
            <a:r>
              <a:rPr lang="ru" sz="2000"/>
              <a:t> определение и выделение объектов на изображениях.</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067075" y="439250"/>
            <a:ext cx="70389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3000"/>
              <a:t>Что такое нейрон?</a:t>
            </a:r>
            <a:endParaRPr sz="3000"/>
          </a:p>
        </p:txBody>
      </p:sp>
      <p:sp>
        <p:nvSpPr>
          <p:cNvPr id="201" name="Google Shape;201;p24"/>
          <p:cNvSpPr txBox="1"/>
          <p:nvPr>
            <p:ph idx="1" type="body"/>
          </p:nvPr>
        </p:nvSpPr>
        <p:spPr>
          <a:xfrm>
            <a:off x="290275" y="1263350"/>
            <a:ext cx="4783800" cy="36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2000">
                <a:solidFill>
                  <a:srgbClr val="FFFFFF"/>
                </a:solidFill>
              </a:rPr>
              <a:t>Нейрон - это вычислительная единица, которая получает информацию, производит над ней некоторые действия и передает ее дальше. Они делятся на три основных типа: входной (желтый), скрытый (зеленый) и выходной (красный). Если нейронов много, вводят термин слоя. Соответственно есть входной слой, n скрытых слоев и выходной слой.</a:t>
            </a:r>
            <a:endParaRPr sz="2000">
              <a:solidFill>
                <a:srgbClr val="FFFFFF"/>
              </a:solidFill>
            </a:endParaRPr>
          </a:p>
        </p:txBody>
      </p:sp>
      <p:pic>
        <p:nvPicPr>
          <p:cNvPr id="202" name="Google Shape;202;p24"/>
          <p:cNvPicPr preferRelativeResize="0"/>
          <p:nvPr/>
        </p:nvPicPr>
        <p:blipFill>
          <a:blip r:embed="rId3">
            <a:alphaModFix/>
          </a:blip>
          <a:stretch>
            <a:fillRect/>
          </a:stretch>
        </p:blipFill>
        <p:spPr>
          <a:xfrm>
            <a:off x="5074075" y="1856613"/>
            <a:ext cx="3779650" cy="236228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058550" y="494750"/>
            <a:ext cx="70389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3000"/>
              <a:t>Что такое синапс?</a:t>
            </a:r>
            <a:endParaRPr sz="3000"/>
          </a:p>
        </p:txBody>
      </p:sp>
      <p:sp>
        <p:nvSpPr>
          <p:cNvPr id="208" name="Google Shape;208;p25"/>
          <p:cNvSpPr txBox="1"/>
          <p:nvPr>
            <p:ph idx="1" type="body"/>
          </p:nvPr>
        </p:nvSpPr>
        <p:spPr>
          <a:xfrm>
            <a:off x="298800" y="1251175"/>
            <a:ext cx="5747700" cy="36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2000">
                <a:solidFill>
                  <a:srgbClr val="FFFFFF"/>
                </a:solidFill>
              </a:rPr>
              <a:t>Синапс - это связь между двумя нейронами. У синапсов есть 1 параметр — вес. Благодаря ему, входная информация изменяется, когда передается от одного нейрона к другому. Допустим, есть 3 нейрона, которые передают информацию следующему. Тогда у нас есть 3 веса, соответствующие каждому из этих нейронов. У того нейрона, у которого вес будет больше, та информация и будет доминирующей в следующем нейроне (пример — смешение цветов).</a:t>
            </a:r>
            <a:endParaRPr sz="2000">
              <a:solidFill>
                <a:srgbClr val="FFFFFF"/>
              </a:solidFill>
            </a:endParaRPr>
          </a:p>
        </p:txBody>
      </p:sp>
      <p:pic>
        <p:nvPicPr>
          <p:cNvPr id="209" name="Google Shape;209;p25"/>
          <p:cNvPicPr preferRelativeResize="0"/>
          <p:nvPr/>
        </p:nvPicPr>
        <p:blipFill>
          <a:blip r:embed="rId3">
            <a:alphaModFix/>
          </a:blip>
          <a:stretch>
            <a:fillRect/>
          </a:stretch>
        </p:blipFill>
        <p:spPr>
          <a:xfrm>
            <a:off x="6046500" y="1686175"/>
            <a:ext cx="2798700" cy="279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052550" y="491525"/>
            <a:ext cx="7038900" cy="85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3000"/>
              <a:t>Как обучаются нейронные сети?</a:t>
            </a:r>
            <a:endParaRPr sz="3000"/>
          </a:p>
        </p:txBody>
      </p:sp>
      <p:sp>
        <p:nvSpPr>
          <p:cNvPr id="215" name="Google Shape;215;p26"/>
          <p:cNvSpPr txBox="1"/>
          <p:nvPr>
            <p:ph idx="1" type="body"/>
          </p:nvPr>
        </p:nvSpPr>
        <p:spPr>
          <a:xfrm>
            <a:off x="636450" y="1261300"/>
            <a:ext cx="7871100" cy="358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2000">
                <a:solidFill>
                  <a:srgbClr val="FFFFFF"/>
                </a:solidFill>
              </a:rPr>
              <a:t>Нейронные сети обучаются методом обратного распространения ошибки. Нейронная сеть постоянно пересматривает свою работу и адаптируется для того, чтобы узнавать тот или иной образ. Весовые коэффициенты, которые определяют значимость сигналов, получаемых нейроном от предыдущего слоя, поначалу задаются случайным образом. Однако после того, как система выдала первый — конечно, неверный — результат, она начинает их изменять и уточнять. Обрабатывая тысячи примеров, нейронная сеть каждый раз вносит изменения в свою работу, пока не начнет стабильно получать правильный результат.</a:t>
            </a:r>
            <a:endParaRPr sz="20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052550" y="5786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3800"/>
              <a:t>Заключение</a:t>
            </a:r>
            <a:endParaRPr sz="3800"/>
          </a:p>
        </p:txBody>
      </p:sp>
      <p:sp>
        <p:nvSpPr>
          <p:cNvPr id="221" name="Google Shape;221;p27"/>
          <p:cNvSpPr txBox="1"/>
          <p:nvPr>
            <p:ph idx="1" type="body"/>
          </p:nvPr>
        </p:nvSpPr>
        <p:spPr>
          <a:xfrm>
            <a:off x="585450" y="1459050"/>
            <a:ext cx="7973100" cy="286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2400"/>
              <a:t>Сегодня нейронные сети используются для работы в относительно узких областях, и неизвестно, доверят ли им когда-нибудь решение вопросов, которые требуют понимания социального контекста. Между тем нейронные сети уверенно продолжают проникать в нашу жизнь, и примеров тому немало.</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052550" y="503500"/>
            <a:ext cx="70389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3000"/>
              <a:t>Библиография</a:t>
            </a:r>
            <a:endParaRPr sz="3000"/>
          </a:p>
        </p:txBody>
      </p:sp>
      <p:sp>
        <p:nvSpPr>
          <p:cNvPr id="227" name="Google Shape;227;p28"/>
          <p:cNvSpPr txBox="1"/>
          <p:nvPr>
            <p:ph idx="1" type="body"/>
          </p:nvPr>
        </p:nvSpPr>
        <p:spPr>
          <a:xfrm>
            <a:off x="636450" y="1426775"/>
            <a:ext cx="7871100" cy="3033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ru" sz="2000">
                <a:solidFill>
                  <a:srgbClr val="FFFFFF"/>
                </a:solidFill>
              </a:rPr>
              <a:t>Доклад Стэнфордского университета “Что умеет искусственный интеллект”</a:t>
            </a:r>
            <a:endParaRPr sz="2000">
              <a:solidFill>
                <a:srgbClr val="FFFFFF"/>
              </a:solidFill>
            </a:endParaRPr>
          </a:p>
          <a:p>
            <a:pPr indent="-355600" lvl="0" marL="457200" rtl="0" algn="l">
              <a:spcBef>
                <a:spcPts val="0"/>
              </a:spcBef>
              <a:spcAft>
                <a:spcPts val="0"/>
              </a:spcAft>
              <a:buClr>
                <a:srgbClr val="FFFFFF"/>
              </a:buClr>
              <a:buSzPts val="2000"/>
              <a:buChar char="●"/>
            </a:pPr>
            <a:r>
              <a:rPr lang="ru" sz="2000">
                <a:solidFill>
                  <a:srgbClr val="FFFFFF"/>
                </a:solidFill>
              </a:rPr>
              <a:t>Статья в Wikipedia - Искусственная нейронная сеть</a:t>
            </a:r>
            <a:endParaRPr sz="2000">
              <a:solidFill>
                <a:srgbClr val="FFFFFF"/>
              </a:solidFill>
            </a:endParaRPr>
          </a:p>
          <a:p>
            <a:pPr indent="-355600" lvl="0" marL="457200" rtl="0" algn="l">
              <a:spcBef>
                <a:spcPts val="0"/>
              </a:spcBef>
              <a:spcAft>
                <a:spcPts val="0"/>
              </a:spcAft>
              <a:buClr>
                <a:srgbClr val="FFFFFF"/>
              </a:buClr>
              <a:buSzPts val="2000"/>
              <a:buChar char="●"/>
            </a:pPr>
            <a:r>
              <a:rPr lang="ru" sz="2000">
                <a:solidFill>
                  <a:srgbClr val="FFFFFF"/>
                </a:solidFill>
              </a:rPr>
              <a:t>Статья в Wikipedia - Метод обратного распространения ошибки</a:t>
            </a:r>
            <a:endParaRPr sz="2000">
              <a:solidFill>
                <a:srgbClr val="FFFFFF"/>
              </a:solidFill>
            </a:endParaRPr>
          </a:p>
          <a:p>
            <a:pPr indent="-355600" lvl="0" marL="457200" rtl="0" algn="l">
              <a:spcBef>
                <a:spcPts val="0"/>
              </a:spcBef>
              <a:spcAft>
                <a:spcPts val="0"/>
              </a:spcAft>
              <a:buClr>
                <a:srgbClr val="FFFFFF"/>
              </a:buClr>
              <a:buSzPts val="2000"/>
              <a:buChar char="●"/>
            </a:pPr>
            <a:r>
              <a:rPr lang="ru" sz="2000">
                <a:solidFill>
                  <a:srgbClr val="FFFFFF"/>
                </a:solidFill>
              </a:rPr>
              <a:t>статья в Хабрахабр - Нейронные сети: от одного нейрона до глубоких архитектур</a:t>
            </a:r>
            <a:endParaRPr sz="2000">
              <a:solidFill>
                <a:srgbClr val="FFFFFF"/>
              </a:solidFill>
            </a:endParaRPr>
          </a:p>
          <a:p>
            <a:pPr indent="-355600" lvl="0" marL="457200" rtl="0" algn="l">
              <a:spcBef>
                <a:spcPts val="0"/>
              </a:spcBef>
              <a:spcAft>
                <a:spcPts val="0"/>
              </a:spcAft>
              <a:buClr>
                <a:srgbClr val="FFFFFF"/>
              </a:buClr>
              <a:buSzPts val="2000"/>
              <a:buChar char="●"/>
            </a:pPr>
            <a:r>
              <a:rPr lang="ru" sz="2000">
                <a:solidFill>
                  <a:srgbClr val="FFFFFF"/>
                </a:solidFill>
              </a:rPr>
              <a:t>Книга Уоссермана Ф. - Нейрокомпьютерная техника. Теория и практика</a:t>
            </a:r>
            <a:endParaRPr sz="2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115025" y="467600"/>
            <a:ext cx="5420100" cy="7314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sz="4000"/>
              <a:t>Содержание:</a:t>
            </a:r>
            <a:endParaRPr sz="4000"/>
          </a:p>
        </p:txBody>
      </p:sp>
      <p:sp>
        <p:nvSpPr>
          <p:cNvPr id="141" name="Google Shape;141;p14"/>
          <p:cNvSpPr txBox="1"/>
          <p:nvPr>
            <p:ph idx="1" type="body"/>
          </p:nvPr>
        </p:nvSpPr>
        <p:spPr>
          <a:xfrm>
            <a:off x="1115025" y="1354850"/>
            <a:ext cx="6328800" cy="3069300"/>
          </a:xfrm>
          <a:prstGeom prst="rect">
            <a:avLst/>
          </a:prstGeom>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ru" sz="2400"/>
              <a:t>Искусственный интеллект</a:t>
            </a:r>
            <a:endParaRPr sz="2400"/>
          </a:p>
          <a:p>
            <a:pPr indent="-381000" lvl="0" marL="457200" rtl="0" algn="l">
              <a:spcBef>
                <a:spcPts val="0"/>
              </a:spcBef>
              <a:spcAft>
                <a:spcPts val="0"/>
              </a:spcAft>
              <a:buSzPts val="2400"/>
              <a:buChar char="●"/>
            </a:pPr>
            <a:r>
              <a:rPr lang="ru" sz="2400"/>
              <a:t>Нейронные сети</a:t>
            </a:r>
            <a:endParaRPr sz="2400"/>
          </a:p>
          <a:p>
            <a:pPr indent="-381000" lvl="0" marL="457200" rtl="0" algn="l">
              <a:spcBef>
                <a:spcPts val="0"/>
              </a:spcBef>
              <a:spcAft>
                <a:spcPts val="0"/>
              </a:spcAft>
              <a:buSzPts val="2400"/>
              <a:buChar char="●"/>
            </a:pPr>
            <a:r>
              <a:rPr lang="ru" sz="2400"/>
              <a:t>Сферы использования ИИ</a:t>
            </a:r>
            <a:endParaRPr sz="2400"/>
          </a:p>
          <a:p>
            <a:pPr indent="-381000" lvl="0" marL="457200" rtl="0" algn="l">
              <a:spcBef>
                <a:spcPts val="0"/>
              </a:spcBef>
              <a:spcAft>
                <a:spcPts val="0"/>
              </a:spcAft>
              <a:buSzPts val="2400"/>
              <a:buChar char="●"/>
            </a:pPr>
            <a:r>
              <a:rPr lang="ru" sz="2400"/>
              <a:t>Для чего нужны нейронные сети?</a:t>
            </a:r>
            <a:endParaRPr sz="2400"/>
          </a:p>
          <a:p>
            <a:pPr indent="-381000" lvl="0" marL="457200" rtl="0" algn="l">
              <a:spcBef>
                <a:spcPts val="0"/>
              </a:spcBef>
              <a:spcAft>
                <a:spcPts val="0"/>
              </a:spcAft>
              <a:buSzPts val="2400"/>
              <a:buChar char="●"/>
            </a:pPr>
            <a:r>
              <a:rPr lang="ru" sz="2400"/>
              <a:t>Устройство нейронных сетей</a:t>
            </a:r>
            <a:endParaRPr sz="2400"/>
          </a:p>
          <a:p>
            <a:pPr indent="-381000" lvl="0" marL="457200" rtl="0" algn="l">
              <a:spcBef>
                <a:spcPts val="0"/>
              </a:spcBef>
              <a:spcAft>
                <a:spcPts val="0"/>
              </a:spcAft>
              <a:buSzPts val="2400"/>
              <a:buChar char="●"/>
            </a:pPr>
            <a:r>
              <a:rPr lang="ru" sz="2400"/>
              <a:t>Как обучаются нейронные сети?</a:t>
            </a:r>
            <a:endParaRPr sz="2400"/>
          </a:p>
          <a:p>
            <a:pPr indent="-381000" lvl="0" marL="457200" rtl="0" algn="l">
              <a:spcBef>
                <a:spcPts val="0"/>
              </a:spcBef>
              <a:spcAft>
                <a:spcPts val="0"/>
              </a:spcAft>
              <a:buSzPts val="2400"/>
              <a:buChar char="●"/>
            </a:pPr>
            <a:r>
              <a:rPr lang="ru" sz="2400"/>
              <a:t>Библиография</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052550" y="410825"/>
            <a:ext cx="7038900" cy="13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3800"/>
              <a:t>Что такое искусственный интеллект?</a:t>
            </a:r>
            <a:endParaRPr sz="3800"/>
          </a:p>
        </p:txBody>
      </p:sp>
      <p:sp>
        <p:nvSpPr>
          <p:cNvPr id="147" name="Google Shape;147;p15"/>
          <p:cNvSpPr txBox="1"/>
          <p:nvPr>
            <p:ph idx="1" type="body"/>
          </p:nvPr>
        </p:nvSpPr>
        <p:spPr>
          <a:xfrm>
            <a:off x="585450" y="1759525"/>
            <a:ext cx="7973100" cy="268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2400"/>
              <a:t>Удивительно, но у понятия  “искусственный интеллект” нет одного четкого определения. Правильнее всего будет сказать, что искусственный интеллект - это направление технологических разработок, которое делает механизмы умными, а умные механизмы - это те, которые могут действовать правильно в зависимости от обстоятельств.</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957150" y="578675"/>
            <a:ext cx="72297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3800"/>
              <a:t>Что такое нейронные сети?</a:t>
            </a:r>
            <a:endParaRPr sz="3800"/>
          </a:p>
        </p:txBody>
      </p:sp>
      <p:sp>
        <p:nvSpPr>
          <p:cNvPr id="153" name="Google Shape;153;p16"/>
          <p:cNvSpPr txBox="1"/>
          <p:nvPr>
            <p:ph idx="1" type="body"/>
          </p:nvPr>
        </p:nvSpPr>
        <p:spPr>
          <a:xfrm>
            <a:off x="585450" y="1759525"/>
            <a:ext cx="7973100" cy="193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2400"/>
              <a:t>Нейронные сети - одно из направлений в разработке систем искусственного интеллекта, основанное на попытках смоделировать нервную систему человека - а именно, ее способность обучаться и исправлять ошибки.</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052550" y="578675"/>
            <a:ext cx="7038900" cy="114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3800"/>
              <a:t>Сферы использования ИИ и нейронных сетей</a:t>
            </a:r>
            <a:endParaRPr sz="3800"/>
          </a:p>
        </p:txBody>
      </p:sp>
      <p:sp>
        <p:nvSpPr>
          <p:cNvPr id="159" name="Google Shape;159;p17"/>
          <p:cNvSpPr txBox="1"/>
          <p:nvPr>
            <p:ph idx="1" type="body"/>
          </p:nvPr>
        </p:nvSpPr>
        <p:spPr>
          <a:xfrm>
            <a:off x="585450" y="1844950"/>
            <a:ext cx="7973100" cy="2339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ru" sz="2400"/>
              <a:t>Транспорт</a:t>
            </a:r>
            <a:endParaRPr sz="2400"/>
          </a:p>
          <a:p>
            <a:pPr indent="-381000" lvl="0" marL="457200" rtl="0" algn="l">
              <a:spcBef>
                <a:spcPts val="0"/>
              </a:spcBef>
              <a:spcAft>
                <a:spcPts val="0"/>
              </a:spcAft>
              <a:buSzPts val="2400"/>
              <a:buChar char="●"/>
            </a:pPr>
            <a:r>
              <a:rPr lang="ru" sz="2400"/>
              <a:t>Бытовые обязанности</a:t>
            </a:r>
            <a:endParaRPr sz="2400"/>
          </a:p>
          <a:p>
            <a:pPr indent="-381000" lvl="0" marL="457200" rtl="0" algn="l">
              <a:spcBef>
                <a:spcPts val="0"/>
              </a:spcBef>
              <a:spcAft>
                <a:spcPts val="0"/>
              </a:spcAft>
              <a:buSzPts val="2400"/>
              <a:buChar char="●"/>
            </a:pPr>
            <a:r>
              <a:rPr lang="ru" sz="2400"/>
              <a:t>Здравоохранение</a:t>
            </a:r>
            <a:endParaRPr sz="2400"/>
          </a:p>
          <a:p>
            <a:pPr indent="-381000" lvl="0" marL="457200" rtl="0" algn="l">
              <a:spcBef>
                <a:spcPts val="0"/>
              </a:spcBef>
              <a:spcAft>
                <a:spcPts val="0"/>
              </a:spcAft>
              <a:buSzPts val="2400"/>
              <a:buChar char="●"/>
            </a:pPr>
            <a:r>
              <a:rPr lang="ru" sz="2400"/>
              <a:t>Образование</a:t>
            </a:r>
            <a:endParaRPr sz="2400"/>
          </a:p>
          <a:p>
            <a:pPr indent="-381000" lvl="0" marL="457200" rtl="0" algn="l">
              <a:spcBef>
                <a:spcPts val="0"/>
              </a:spcBef>
              <a:spcAft>
                <a:spcPts val="0"/>
              </a:spcAft>
              <a:buSzPts val="2400"/>
              <a:buChar char="●"/>
            </a:pPr>
            <a:r>
              <a:rPr lang="ru" sz="2400"/>
              <a:t>Экономика и бизнес</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052550" y="5786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3800"/>
              <a:t>Транспорт</a:t>
            </a:r>
            <a:endParaRPr sz="3800"/>
          </a:p>
        </p:txBody>
      </p:sp>
      <p:sp>
        <p:nvSpPr>
          <p:cNvPr id="165" name="Google Shape;165;p18"/>
          <p:cNvSpPr txBox="1"/>
          <p:nvPr>
            <p:ph idx="1" type="body"/>
          </p:nvPr>
        </p:nvSpPr>
        <p:spPr>
          <a:xfrm>
            <a:off x="585450" y="1492775"/>
            <a:ext cx="7973100" cy="33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t>Автономный транспорт уже в ближайшем будущем может стать обычным явлением. Его разработчики предлагают доверить свою безопасность искусственному интеллекту.</a:t>
            </a:r>
            <a:endParaRPr sz="2400"/>
          </a:p>
          <a:p>
            <a:pPr indent="0" lvl="0" marL="0" rtl="0" algn="l">
              <a:spcBef>
                <a:spcPts val="1600"/>
              </a:spcBef>
              <a:spcAft>
                <a:spcPts val="1600"/>
              </a:spcAft>
              <a:buNone/>
            </a:pPr>
            <a:r>
              <a:rPr lang="ru" sz="2400"/>
              <a:t>Уже сейчас беспилотник Google может проехать почти 500000 км, ни разу не попав в аварию, а компания Tesla c 2015 года выпускает автомобили с работающим автопилотом.</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052550" y="57867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3800"/>
              <a:t>Бытовые обязанности</a:t>
            </a:r>
            <a:endParaRPr sz="3800"/>
          </a:p>
        </p:txBody>
      </p:sp>
      <p:sp>
        <p:nvSpPr>
          <p:cNvPr id="171" name="Google Shape;171;p19"/>
          <p:cNvSpPr txBox="1"/>
          <p:nvPr>
            <p:ph idx="1" type="body"/>
          </p:nvPr>
        </p:nvSpPr>
        <p:spPr>
          <a:xfrm>
            <a:off x="585450" y="1459050"/>
            <a:ext cx="7973100" cy="222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2400"/>
              <a:t>Ученые из Стэнфордского университета считают, что через 15 лет в городах существенную часть бытовых обязанностей смогут взять на себя роботы: они будут наводить чистоту и доставлять посылки, следить за безопасностью.</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052550" y="3748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3800"/>
              <a:t>Здравоохранение</a:t>
            </a:r>
            <a:endParaRPr sz="3800"/>
          </a:p>
        </p:txBody>
      </p:sp>
      <p:sp>
        <p:nvSpPr>
          <p:cNvPr id="177" name="Google Shape;177;p20"/>
          <p:cNvSpPr txBox="1"/>
          <p:nvPr>
            <p:ph idx="1" type="body"/>
          </p:nvPr>
        </p:nvSpPr>
        <p:spPr>
          <a:xfrm>
            <a:off x="585450" y="1288950"/>
            <a:ext cx="7973100" cy="36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t>Медицина с самого начала считалась перспективным направлением для тех, кто работает с ИИ - новейшие технологии могли бы уже в ближайшие годы помочь миллионам людей.</a:t>
            </a:r>
            <a:endParaRPr sz="2400"/>
          </a:p>
          <a:p>
            <a:pPr indent="0" lvl="0" marL="0" rtl="0" algn="l">
              <a:spcBef>
                <a:spcPts val="1600"/>
              </a:spcBef>
              <a:spcAft>
                <a:spcPts val="1600"/>
              </a:spcAft>
              <a:buNone/>
            </a:pPr>
            <a:r>
              <a:rPr lang="ru" sz="2400"/>
              <a:t>Роботы, которые делают операции, давно перестали быть научной фантастикой. В 1985 году была представлена первая хирургическая система PUMA-560, использовавшаяся в нейрохирургии.</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052550" y="3748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3800"/>
              <a:t>Образование</a:t>
            </a:r>
            <a:endParaRPr sz="3800"/>
          </a:p>
        </p:txBody>
      </p:sp>
      <p:sp>
        <p:nvSpPr>
          <p:cNvPr id="183" name="Google Shape;183;p21"/>
          <p:cNvSpPr txBox="1"/>
          <p:nvPr>
            <p:ph idx="1" type="body"/>
          </p:nvPr>
        </p:nvSpPr>
        <p:spPr>
          <a:xfrm>
            <a:off x="585450" y="1288950"/>
            <a:ext cx="7973100" cy="361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t>Самой успешной областью для разработчиков ИИ стало образование. Сегодня многие компании выпускают обучающих роботов, которых используют в школах.</a:t>
            </a:r>
            <a:endParaRPr sz="2400"/>
          </a:p>
          <a:p>
            <a:pPr indent="0" lvl="0" marL="0" rtl="0" algn="l">
              <a:spcBef>
                <a:spcPts val="1600"/>
              </a:spcBef>
              <a:spcAft>
                <a:spcPts val="1600"/>
              </a:spcAft>
              <a:buNone/>
            </a:pPr>
            <a:r>
              <a:rPr lang="ru" sz="2400"/>
              <a:t>Сейчас специалисты разрабатывают технологии, которые смогут анализировать ошибки учеников, определять самые трудные места в учебной программе и помогать учащимся в проблемных темах.</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