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Nunito-regular.fntdata"/><Relationship Id="rId21" Type="http://schemas.openxmlformats.org/officeDocument/2006/relationships/slide" Target="slides/slide17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720aacc5_1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8720aacc5_1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720aacc5_1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8720aacc5_1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8720aacc5_1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8720aacc5_1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720aacc5_1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720aacc5_1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720aacc5_1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720aacc5_1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8720aacc5_1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8720aacc5_1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720aacc5_1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8720aacc5_1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8720aacc5_1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8720aacc5_1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720aac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720aac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720aacc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720aacc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720aacc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720aacc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720aacc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720aacc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720aacc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720aacc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720aacc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8720aacc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720aacc5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720aacc5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8720aacc5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8720aacc5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27950" y="1508550"/>
            <a:ext cx="7688100" cy="21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Практическая часть.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Процесс написания нейронной сети.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727650" y="491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Результаты работы нейронной сети</a:t>
            </a:r>
            <a:endParaRPr sz="3000"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083000" y="3701850"/>
            <a:ext cx="69780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/>
              <a:t>После изменений, нейронная сеть приблизилась к заданной функции. Для более точного приближения я увеличил число нейронов с 5 до 100 (рис. 2)</a:t>
            </a:r>
            <a:endParaRPr sz="2000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200" y="1026575"/>
            <a:ext cx="3774875" cy="2831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850" y="1026575"/>
            <a:ext cx="3834875" cy="283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727650" y="491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Результаты работы нейронной сети</a:t>
            </a:r>
            <a:endParaRPr sz="3000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727650" y="1026575"/>
            <a:ext cx="7688700" cy="14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/>
              <a:t>Уже лучше, но все же есть огрехи. Для оптимизации я использовал метод SGD (стахостический градиентный спуск). Это </a:t>
            </a:r>
            <a:r>
              <a:rPr lang="ru" sz="2000">
                <a:latin typeface="Lato"/>
                <a:ea typeface="Lato"/>
                <a:cs typeface="Lato"/>
                <a:sym typeface="Lato"/>
              </a:rPr>
              <a:t>позволяет более плавно поворачивать на резких изгибах: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899250" y="2348200"/>
            <a:ext cx="7517100" cy="242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keras.models </a:t>
            </a: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Sequential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keras.layers </a:t>
            </a: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Dense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keras.optimizers </a:t>
            </a: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SGD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baseline_model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Sequential()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model.add(Dense(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input_dim=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model.add(Dense(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input_dim=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'linear'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sgd = SGD(lr=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momentum=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nesterov=</a:t>
            </a: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model.compile(loss=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'mean_squared_error'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optimizer=sgd)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727650" y="491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Результаты работы нейронной сети</a:t>
            </a:r>
            <a:endParaRPr sz="3000"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3956550" y="1306850"/>
            <a:ext cx="4915800" cy="17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latin typeface="Lato"/>
                <a:ea typeface="Lato"/>
                <a:cs typeface="Lato"/>
                <a:sym typeface="Lato"/>
              </a:rPr>
              <a:t>Как видите, нейронная сеть справилась и с этой задачей. 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000">
                <a:latin typeface="Lato"/>
                <a:ea typeface="Lato"/>
                <a:cs typeface="Lato"/>
                <a:sym typeface="Lato"/>
              </a:rPr>
              <a:t>Усложняем дальше. Чтобы испытать конфигурацию, берем функцию посложнее: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25" y="1381988"/>
            <a:ext cx="3588325" cy="269123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3956550" y="3361625"/>
            <a:ext cx="4915800" cy="113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(x):</a:t>
            </a:r>
            <a:b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x * np.sin(x * 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* np.pi)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x &lt; 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-x * np.sin(x * np.pi) + np.exp(x / 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 - np.exp(</a:t>
            </a:r>
            <a:r>
              <a:rPr lang="ru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type="title"/>
          </p:nvPr>
        </p:nvSpPr>
        <p:spPr>
          <a:xfrm>
            <a:off x="727650" y="491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Результаты работы нейронной сети</a:t>
            </a:r>
            <a:endParaRPr sz="3000"/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3860625" y="1082450"/>
            <a:ext cx="50715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latin typeface="Lato"/>
                <a:ea typeface="Lato"/>
                <a:cs typeface="Lato"/>
                <a:sym typeface="Lato"/>
              </a:rPr>
              <a:t>C этой функцией нейронная сеть уже не может справиться. Для большей точности, я заменил функцию активации 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3956550" y="2445800"/>
            <a:ext cx="49158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baseline_model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Sequential()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model.add(Dense(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input_dim=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'tanh'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model.add(Dense(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input_dim=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'linear'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sgd = SGD(lr=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momentum=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nesterov=</a:t>
            </a: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model.compile(loss=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'mean_squared_error'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optimizer=sgd)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 sz="1200"/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75" y="1026563"/>
            <a:ext cx="3651750" cy="2738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727650" y="491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Результаты работы нейронной сети</a:t>
            </a:r>
            <a:endParaRPr sz="3000"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3680775" y="1082450"/>
            <a:ext cx="52515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latin typeface="Lato"/>
                <a:ea typeface="Lato"/>
                <a:cs typeface="Lato"/>
                <a:sym typeface="Lato"/>
              </a:rPr>
              <a:t>Приближение стало лучше, но часть функции НС не увидела. Я добавил еще один параметр - инициализацию весов: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3956550" y="2493750"/>
            <a:ext cx="4915800" cy="2122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baseline_model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Sequential()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model.add(Dense(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input_dim=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'tanh'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init=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'he_normal'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model.add(Dense(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input_dim=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'linear'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init=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'he_normal'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sgd = SGD(lr=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momentum=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nesterov=</a:t>
            </a: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model.compile(loss=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'mean_squared_error'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optimizer=sgd)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 sz="1200"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75" y="1082450"/>
            <a:ext cx="3510333" cy="26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type="title"/>
          </p:nvPr>
        </p:nvSpPr>
        <p:spPr>
          <a:xfrm>
            <a:off x="727650" y="491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Результаты работы нейронной сети</a:t>
            </a:r>
            <a:endParaRPr sz="3000"/>
          </a:p>
        </p:txBody>
      </p:sp>
      <p:sp>
        <p:nvSpPr>
          <p:cNvPr id="227" name="Google Shape;227;p27"/>
          <p:cNvSpPr txBox="1"/>
          <p:nvPr>
            <p:ph idx="1" type="body"/>
          </p:nvPr>
        </p:nvSpPr>
        <p:spPr>
          <a:xfrm>
            <a:off x="3680775" y="1082450"/>
            <a:ext cx="5251500" cy="11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latin typeface="Lato"/>
                <a:ea typeface="Lato"/>
                <a:cs typeface="Lato"/>
                <a:sym typeface="Lato"/>
              </a:rPr>
              <a:t>Вот такой результат выдает НС. Я добавил еще один слой, чтобы сеть лучше отрабатывала проблемные участки: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3770625" y="2261825"/>
            <a:ext cx="5053800" cy="253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baseline_model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Sequential()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model.add(Dense(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input_dim=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'tanh'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init=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'he_normal'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model.add(Dense(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input_dim=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'tanh'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init=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'he_normal'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model.add(Dense(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input_dim=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'linear'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init=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'he_normal'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sgd = SGD(lr=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momentum=</a:t>
            </a:r>
            <a:r>
              <a:rPr lang="ru" sz="12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nesterov=</a:t>
            </a: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model.compile(loss=</a:t>
            </a:r>
            <a:r>
              <a:rPr lang="ru" sz="12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'mean_squared_error'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optimizer=sgd)</a:t>
            </a:r>
            <a:b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2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 sz="1200"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300" y="1026575"/>
            <a:ext cx="3510333" cy="263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727650" y="491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Результаты работы нейронной сети</a:t>
            </a:r>
            <a:endParaRPr sz="3000"/>
          </a:p>
        </p:txBody>
      </p:sp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4663925" y="1818900"/>
            <a:ext cx="42684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latin typeface="Lato"/>
                <a:ea typeface="Lato"/>
                <a:cs typeface="Lato"/>
                <a:sym typeface="Lato"/>
              </a:rPr>
              <a:t>Нейронная сеть справилась с задачей. Я не стал дальше усложнять ее, т.к. эта конфигурация уже может справиться с большинством функций.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25" y="1026575"/>
            <a:ext cx="4514099" cy="338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819150" y="593800"/>
            <a:ext cx="75057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242" name="Google Shape;242;p29"/>
          <p:cNvSpPr txBox="1"/>
          <p:nvPr>
            <p:ph idx="1" type="body"/>
          </p:nvPr>
        </p:nvSpPr>
        <p:spPr>
          <a:xfrm>
            <a:off x="635400" y="1511150"/>
            <a:ext cx="7873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Нейронные сети — это мощный, но при этом нетривиальный прикладной инструмент. Лучший способ научиться строить рабочие нейросетевые конфигурации — начинать с более простых моделей и много экспериментировать, нарабатывая опыт.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729450" y="106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Введение</a:t>
            </a:r>
            <a:endParaRPr sz="3000"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581250" y="1918350"/>
            <a:ext cx="79851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/>
              <a:t>Для практики я написал нейронную сеть, которая имитирует заданную функцию. Не совсем стандартное применение нейронных сетей но оно отлично подходит для цели иллюстрации их работы.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9450" y="106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Использованные платформы</a:t>
            </a:r>
            <a:endParaRPr sz="3000"/>
          </a:p>
        </p:txBody>
      </p:sp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579450" y="1846375"/>
            <a:ext cx="7985100" cy="19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Язык программирования Python 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Среда разработки PyCharm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Библиотеки для работы с нейронными сетями Keras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Библиотеки для работы со сложными математическими функциями NumPy и Matplotlib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727650" y="1009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Самая простая нейронная сеть</a:t>
            </a:r>
            <a:endParaRPr sz="3000"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521300" y="1602050"/>
            <a:ext cx="7985100" cy="11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rgbClr val="222222"/>
                </a:solidFill>
                <a:highlight>
                  <a:srgbClr val="FFFFFF"/>
                </a:highlight>
              </a:rPr>
              <a:t>Самой простой из возможных конфигураций нейронных сетей является один нейрон с одним входом и одним выходом без активации (или можно сказать с линейной активацией f(x) = x):</a:t>
            </a:r>
            <a:endParaRPr sz="2000"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737" y="2850684"/>
            <a:ext cx="6184526" cy="1964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737400" y="655950"/>
            <a:ext cx="7669200" cy="8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Задаем линейную функцию, которую попытаемся приблизить нейронной сетью</a:t>
            </a:r>
            <a:endParaRPr sz="2000"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1060800" y="1595775"/>
            <a:ext cx="7022400" cy="3056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matplotlib.pyplot </a:t>
            </a:r>
            <a:r>
              <a:rPr lang="ru" sz="16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ru" sz="16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x = np.linspace(</a:t>
            </a:r>
            <a:r>
              <a:rPr lang="ru" sz="16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6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6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).reshape(</a:t>
            </a:r>
            <a:r>
              <a:rPr lang="ru" sz="16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6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(x):    </a:t>
            </a: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6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* x + </a:t>
            </a:r>
            <a:r>
              <a:rPr lang="ru" sz="16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f = np.vectorize(f)</a:t>
            </a: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y = f(x)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1012800" y="763850"/>
            <a:ext cx="7118400" cy="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Создаем модель нейронной сети, используя библиотеку Keras</a:t>
            </a:r>
            <a:endParaRPr sz="2000"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1060800" y="1631750"/>
            <a:ext cx="7022400" cy="3056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6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keras.models </a:t>
            </a:r>
            <a:r>
              <a:rPr lang="ru" sz="16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Sequential</a:t>
            </a: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keras.layers </a:t>
            </a:r>
            <a:r>
              <a:rPr lang="ru" sz="16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Dense</a:t>
            </a: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baseline_model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Sequential()</a:t>
            </a: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model.add(Dense(</a:t>
            </a:r>
            <a:r>
              <a:rPr lang="ru" sz="16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input_dim=</a:t>
            </a:r>
            <a:r>
              <a:rPr lang="ru" sz="16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ru" sz="16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'linear'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model.compile(loss=</a:t>
            </a:r>
            <a:r>
              <a:rPr lang="ru" sz="16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'mean_squared_error'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optimizer=</a:t>
            </a:r>
            <a:r>
              <a:rPr lang="ru" sz="16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'sgd'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6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6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1782450" y="379000"/>
            <a:ext cx="5579100" cy="6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Весь код имеет такой вид: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1060800" y="1775625"/>
            <a:ext cx="7022400" cy="3056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063" y="995207"/>
            <a:ext cx="6719874" cy="373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1183250" y="431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Результаты работы нейронной сети</a:t>
            </a:r>
            <a:endParaRPr sz="3000"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4423825" y="1452138"/>
            <a:ext cx="45321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rgbClr val="222222"/>
                </a:solidFill>
              </a:rPr>
              <a:t>Как видите, нейронная сеть справилась с задачей приближения линейной функции линейной же функцией. Попробуем усложнить функцию:</a:t>
            </a:r>
            <a:endParaRPr sz="2000"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77" y="984763"/>
            <a:ext cx="4232000" cy="31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4316250" y="3440975"/>
            <a:ext cx="4364100" cy="8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8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8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(x):    </a:t>
            </a:r>
            <a:br>
              <a:rPr lang="ru" sz="18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8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8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8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8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* np.sin(x) + </a:t>
            </a:r>
            <a:r>
              <a:rPr lang="ru" sz="18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667700" y="5153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Результаты работы нейронной сети</a:t>
            </a:r>
            <a:endParaRPr sz="3000"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4067700" y="1050550"/>
            <a:ext cx="4876200" cy="18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000">
                <a:solidFill>
                  <a:srgbClr val="222222"/>
                </a:solidFill>
              </a:rPr>
              <a:t>И… ничего не вышло. Дело в том, что архитектура НС сводится к линейной функции. Чтобы НС выдавала правильные результаты добавим внутренний слой и функцию активации:</a:t>
            </a:r>
            <a:endParaRPr sz="2000"/>
          </a:p>
        </p:txBody>
      </p:sp>
      <p:sp>
        <p:nvSpPr>
          <p:cNvPr id="181" name="Google Shape;181;p21"/>
          <p:cNvSpPr txBox="1"/>
          <p:nvPr/>
        </p:nvSpPr>
        <p:spPr>
          <a:xfrm>
            <a:off x="4139625" y="2967075"/>
            <a:ext cx="4504800" cy="181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078F2"/>
                </a:solidFill>
                <a:latin typeface="Courier New"/>
                <a:ea typeface="Courier New"/>
                <a:cs typeface="Courier New"/>
                <a:sym typeface="Courier New"/>
              </a:rPr>
              <a:t>baseline_model</a:t>
            </a: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 = Sequential()</a:t>
            </a:r>
            <a:b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model.add(Dense(</a:t>
            </a:r>
            <a:r>
              <a:rPr lang="ru" sz="11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input_dim=</a:t>
            </a:r>
            <a:r>
              <a:rPr lang="ru" sz="11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ru" sz="11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'relu'</a:t>
            </a: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model.add(Dense(</a:t>
            </a:r>
            <a:r>
              <a:rPr lang="ru" sz="11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input_dim=</a:t>
            </a:r>
            <a:r>
              <a:rPr lang="ru" sz="1100">
                <a:solidFill>
                  <a:srgbClr val="98680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activation=</a:t>
            </a:r>
            <a:r>
              <a:rPr lang="ru" sz="11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'linear'</a:t>
            </a: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b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model.compile(loss=</a:t>
            </a:r>
            <a:r>
              <a:rPr lang="ru" sz="11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'mean_squared_error'</a:t>
            </a: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, optimizer=</a:t>
            </a:r>
            <a:r>
              <a:rPr lang="ru" sz="1100">
                <a:solidFill>
                  <a:srgbClr val="50A14F"/>
                </a:solidFill>
                <a:latin typeface="Courier New"/>
                <a:ea typeface="Courier New"/>
                <a:cs typeface="Courier New"/>
                <a:sym typeface="Courier New"/>
              </a:rPr>
              <a:t>'sgd'</a:t>
            </a: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ru" sz="1100">
                <a:solidFill>
                  <a:srgbClr val="A626A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100">
                <a:solidFill>
                  <a:srgbClr val="383A42"/>
                </a:solidFill>
                <a:latin typeface="Courier New"/>
                <a:ea typeface="Courier New"/>
                <a:cs typeface="Courier New"/>
                <a:sym typeface="Courier New"/>
              </a:rPr>
              <a:t> model</a:t>
            </a:r>
            <a:endParaRPr sz="1050">
              <a:solidFill>
                <a:srgbClr val="383A42"/>
              </a:solidFill>
              <a:highlight>
                <a:srgbClr val="FBFD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25" y="1099050"/>
            <a:ext cx="3927200" cy="29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