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Затраты на проект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7F1-4232-B081-531DA26502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7F1-4232-B081-531DA26502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7F1-4232-B081-531DA26502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7F1-4232-B081-531DA265022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7F1-4232-B081-531DA265022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7F1-4232-B081-531DA265022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7F1-4232-B081-531DA265022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7F1-4232-B081-531DA265022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7F1-4232-B081-531DA265022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7F1-4232-B081-531DA265022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7F1-4232-B081-531DA265022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7F1-4232-B081-531DA265022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7F1-4232-B081-531DA2650221}"/>
              </c:ext>
            </c:extLst>
          </c:dPt>
          <c:dLbls>
            <c:dLbl>
              <c:idx val="5"/>
              <c:layout>
                <c:manualLayout>
                  <c:x val="9.4679092847769125E-2"/>
                  <c:y val="0.1564212052955483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87F1-4232-B081-531DA2650221}"/>
                </c:ext>
              </c:extLst>
            </c:dLbl>
            <c:dLbl>
              <c:idx val="6"/>
              <c:layout>
                <c:manualLayout>
                  <c:x val="5.6484477526246621E-2"/>
                  <c:y val="0.2946896919058711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87F1-4232-B081-531DA2650221}"/>
                </c:ext>
              </c:extLst>
            </c:dLbl>
            <c:dLbl>
              <c:idx val="7"/>
              <c:layout>
                <c:manualLayout>
                  <c:x val="0.11809834317585302"/>
                  <c:y val="-0.2533169050690179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87F1-4232-B081-531DA2650221}"/>
                </c:ext>
              </c:extLst>
            </c:dLbl>
            <c:dLbl>
              <c:idx val="8"/>
              <c:layout>
                <c:manualLayout>
                  <c:x val="-0.13495212024278216"/>
                  <c:y val="0.2112946884084477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87F1-4232-B081-531DA2650221}"/>
                </c:ext>
              </c:extLst>
            </c:dLbl>
            <c:dLbl>
              <c:idx val="12"/>
              <c:layout>
                <c:manualLayout>
                  <c:x val="-0.12514507463910762"/>
                  <c:y val="-4.260028621116736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87F1-4232-B081-531DA265022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'Итоговая смета'!$B$2:$B$14</c:f>
              <c:strCache>
                <c:ptCount val="13"/>
                <c:pt idx="0">
                  <c:v>Проектные работы</c:v>
                </c:pt>
                <c:pt idx="1">
                  <c:v>Покупка земли, га</c:v>
                </c:pt>
                <c:pt idx="2">
                  <c:v>Земельные работы</c:v>
                </c:pt>
                <c:pt idx="3">
                  <c:v>Строительные работы, включая наладку</c:v>
                </c:pt>
                <c:pt idx="4">
                  <c:v>Строительство подсобных помещений</c:v>
                </c:pt>
                <c:pt idx="5">
                  <c:v>Процедуры введения в эксплуатацию</c:v>
                </c:pt>
                <c:pt idx="6">
                  <c:v>Коммерческие и юридические расходы</c:v>
                </c:pt>
                <c:pt idx="7">
                  <c:v>Солнечные панели, тип</c:v>
                </c:pt>
                <c:pt idx="8">
                  <c:v>Инверторные станции</c:v>
                </c:pt>
                <c:pt idx="9">
                  <c:v>Контроллерное оборудование</c:v>
                </c:pt>
                <c:pt idx="10">
                  <c:v>Подстанция</c:v>
                </c:pt>
                <c:pt idx="11">
                  <c:v>Промышленный накопитель энергии</c:v>
                </c:pt>
                <c:pt idx="12">
                  <c:v>Сетевая инфраструктура</c:v>
                </c:pt>
              </c:strCache>
            </c:strRef>
          </c:cat>
          <c:val>
            <c:numRef>
              <c:f>'Итоговая смета'!$E$2:$E$14</c:f>
              <c:numCache>
                <c:formatCode>#,##0.00\ "₽"</c:formatCode>
                <c:ptCount val="13"/>
                <c:pt idx="0">
                  <c:v>1500000</c:v>
                </c:pt>
                <c:pt idx="1">
                  <c:v>25200000</c:v>
                </c:pt>
                <c:pt idx="2">
                  <c:v>10000000</c:v>
                </c:pt>
                <c:pt idx="3">
                  <c:v>50000000</c:v>
                </c:pt>
                <c:pt idx="4">
                  <c:v>5000000</c:v>
                </c:pt>
                <c:pt idx="5">
                  <c:v>30000000</c:v>
                </c:pt>
                <c:pt idx="6">
                  <c:v>10000000</c:v>
                </c:pt>
                <c:pt idx="7">
                  <c:v>480000000</c:v>
                </c:pt>
                <c:pt idx="8">
                  <c:v>30000000</c:v>
                </c:pt>
                <c:pt idx="9">
                  <c:v>6000000</c:v>
                </c:pt>
                <c:pt idx="10">
                  <c:v>5000000</c:v>
                </c:pt>
                <c:pt idx="11">
                  <c:v>15000000</c:v>
                </c:pt>
                <c:pt idx="12">
                  <c:v>30000000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7F1-4232-B081-531DA265022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800"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AF3CD-FD94-44F8-857A-C5022A34C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3F6E39-3770-41D8-AE1E-3304A8E1B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8E2B6-A9EA-415D-8F46-F5C1482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E057C-5954-4C23-85E5-47688835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0F8B9-702B-4F92-8985-736A22D9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28DE8-1A18-4B9E-A421-A0B3184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F0370E-B7A0-400C-80FF-A427FE2A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CE2DE-E169-416E-BAC4-6060ED2E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CEEE0-62A2-4021-8405-3C80D1B6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1323A-0B4B-4E86-9DD1-A33263F1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8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0E1ACF-E695-4199-9A7D-9D56ECBF5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5CB3AA-FD4E-48AF-9C6C-A3521176E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AFAE0-DF4C-490A-B3BC-83A3B2C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67772-3005-4571-8D97-97E655A0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3C38E-6D66-450A-83F5-83A1189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9B124-5146-4BC9-9C76-CC1D0101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79ED5-05A0-4A01-97AE-2B244C4D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9C743-3415-42CE-832E-6F324374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9FC84-0C05-4852-A7EB-A21EE329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6AD7A-9BE8-434A-9379-2D4631D3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3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7BDAC-B2BE-4E93-AA9D-960EDC51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FF7F56-8334-408F-8534-576A1C9B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6455EE-44B0-4D9A-A067-0897B2C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80140-BAB8-4A50-9A62-41DE2C32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5CE87-3A21-434D-8ABA-77B3080B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E1BFC-1C2D-40C5-A896-48AFE8CC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588B4-6645-4E97-9BEA-4426F7DDB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A389AC-470C-4920-9A56-132BE293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5F23DF-228D-4986-B565-401EF0CB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553D18-E4B2-49C7-A462-D0AEDC44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B8C01B-D70F-4FF2-A58B-46F678A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515EB-2FD0-4F50-9AD0-8325709E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2F573-6281-4FFE-928A-EF979C62C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2AF1FE-4EF3-4CCD-839B-B030432C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A14832-D0DE-4D9E-93D3-C63C9421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7BF697-C734-475D-B719-B7A8CC847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5D49AF-8741-4C5F-B950-10C6272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1B21B9-20AF-49DF-8437-6C48A0BA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377D26-6D37-46C2-BBF5-A5F42E7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0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EFE66-7926-4F47-8E63-527D5280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C728E5-1641-4CA1-8121-6EFA13F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4673EA-BDC3-4A7A-A591-3EB6ED1C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CD9704-69AA-40D1-83F2-7B1F1C21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9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245EF0-D7C8-49B7-B9B8-77E03D07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B09B4E-B07E-4307-9E9A-B69DF6C4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5323CF-3D2D-48EC-B9B1-7B15EC69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CC37-5043-421F-8845-7A27F678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4CB74-19A8-4EFD-A464-4109C5C1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DAF751-90BF-411A-A0BA-914AD2D9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C0AA04-CAA9-4DD4-A204-7DDBE125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947A51-C725-42FF-9A4B-746A6CA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A67250-4F51-47DC-822E-417E8309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EE16E-125E-4FB9-B528-EB32CFF4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57F6ED-8CBA-43CB-A3E9-3C018E554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25769-2D5D-4820-9A19-AC96141A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E4C7D6-4772-4AB9-8469-9EEA940E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CDAFC-3B33-485E-9B4B-04BFD9F4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CD80B6-DE08-4A54-A26E-44F40DBA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6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9E172-F81D-4A54-AF52-5A78B35B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35962-CD79-40BE-B3CF-DE9ED841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ED169-4D0B-46F0-B4E6-85FF39E60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CB34-F6AF-496F-BFCA-DF3C0BCBC234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CC50B-4AA4-46C1-9798-088B96301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FCA35-072B-442B-9CE5-078D0DA4A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490F-5207-45A1-BFB0-81BEE171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207A83-50D9-4D15-81A3-6B744EE005C4}"/>
              </a:ext>
            </a:extLst>
          </p:cNvPr>
          <p:cNvSpPr/>
          <p:nvPr/>
        </p:nvSpPr>
        <p:spPr>
          <a:xfrm>
            <a:off x="4459458" y="4764121"/>
            <a:ext cx="749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b="1" dirty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>Проект по строительству солнечной электростанции "Яшкуль-1"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EF0D34-2CD9-412D-BF54-41917CC82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3"/>
          <a:stretch/>
        </p:blipFill>
        <p:spPr>
          <a:xfrm>
            <a:off x="319301" y="238307"/>
            <a:ext cx="8397188" cy="43552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38601F-AAB7-42AC-BCD5-DE0833C6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4728496"/>
            <a:ext cx="3812810" cy="12003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7AEB80-582E-48D0-BFC4-E1EA3B5BF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207A83-50D9-4D15-81A3-6B744EE005C4}"/>
              </a:ext>
            </a:extLst>
          </p:cNvPr>
          <p:cNvSpPr/>
          <p:nvPr/>
        </p:nvSpPr>
        <p:spPr>
          <a:xfrm>
            <a:off x="605642" y="6259876"/>
            <a:ext cx="11197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>Выполнил </a:t>
            </a:r>
            <a:r>
              <a:rPr lang="ru-RU" sz="32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>Кауров</a:t>
            </a:r>
            <a:r>
              <a:rPr lang="ru-RU" sz="32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ru-RU" sz="32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>Александр </a:t>
            </a:r>
            <a:endParaRPr lang="ru-RU" sz="32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7AEB80-582E-48D0-BFC4-E1EA3B5BF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1" y="6103919"/>
            <a:ext cx="11483493" cy="1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8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Инвестиционные </a:t>
            </a:r>
            <a:r>
              <a:rPr kumimoji="0" lang="ru-RU" sz="4000" b="1" i="0" u="sng" strike="noStrike" kern="1200" cap="none" spc="0" normalizeH="0" baseline="0" noProof="0" dirty="0" err="1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харак</a:t>
            </a:r>
            <a:r>
              <a:rPr lang="ru-RU" sz="4000" b="1" u="sng" dirty="0" err="1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теристики</a:t>
            </a:r>
            <a:r>
              <a:rPr lang="ru-RU" sz="40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 проекта</a:t>
            </a:r>
            <a:endParaRPr kumimoji="0" lang="ru-RU" sz="40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2F3F9F9-B20C-4376-869F-0A7B810C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82512"/>
              </p:ext>
            </p:extLst>
          </p:nvPr>
        </p:nvGraphicFramePr>
        <p:xfrm>
          <a:off x="569742" y="1465942"/>
          <a:ext cx="10900228" cy="4731658"/>
        </p:xfrm>
        <a:graphic>
          <a:graphicData uri="http://schemas.openxmlformats.org/drawingml/2006/table">
            <a:tbl>
              <a:tblPr/>
              <a:tblGrid>
                <a:gridCol w="1809849">
                  <a:extLst>
                    <a:ext uri="{9D8B030D-6E8A-4147-A177-3AD203B41FA5}">
                      <a16:colId xmlns:a16="http://schemas.microsoft.com/office/drawing/2014/main" val="2846238624"/>
                    </a:ext>
                  </a:extLst>
                </a:gridCol>
                <a:gridCol w="2159479">
                  <a:extLst>
                    <a:ext uri="{9D8B030D-6E8A-4147-A177-3AD203B41FA5}">
                      <a16:colId xmlns:a16="http://schemas.microsoft.com/office/drawing/2014/main" val="3889150700"/>
                    </a:ext>
                  </a:extLst>
                </a:gridCol>
                <a:gridCol w="1439653">
                  <a:extLst>
                    <a:ext uri="{9D8B030D-6E8A-4147-A177-3AD203B41FA5}">
                      <a16:colId xmlns:a16="http://schemas.microsoft.com/office/drawing/2014/main" val="834214674"/>
                    </a:ext>
                  </a:extLst>
                </a:gridCol>
                <a:gridCol w="1501352">
                  <a:extLst>
                    <a:ext uri="{9D8B030D-6E8A-4147-A177-3AD203B41FA5}">
                      <a16:colId xmlns:a16="http://schemas.microsoft.com/office/drawing/2014/main" val="1556985655"/>
                    </a:ext>
                  </a:extLst>
                </a:gridCol>
                <a:gridCol w="1501352">
                  <a:extLst>
                    <a:ext uri="{9D8B030D-6E8A-4147-A177-3AD203B41FA5}">
                      <a16:colId xmlns:a16="http://schemas.microsoft.com/office/drawing/2014/main" val="3982866829"/>
                    </a:ext>
                  </a:extLst>
                </a:gridCol>
                <a:gridCol w="1048890">
                  <a:extLst>
                    <a:ext uri="{9D8B030D-6E8A-4147-A177-3AD203B41FA5}">
                      <a16:colId xmlns:a16="http://schemas.microsoft.com/office/drawing/2014/main" val="3078842354"/>
                    </a:ext>
                  </a:extLst>
                </a:gridCol>
                <a:gridCol w="1439653">
                  <a:extLst>
                    <a:ext uri="{9D8B030D-6E8A-4147-A177-3AD203B41FA5}">
                      <a16:colId xmlns:a16="http://schemas.microsoft.com/office/drawing/2014/main" val="4149005107"/>
                    </a:ext>
                  </a:extLst>
                </a:gridCol>
              </a:tblGrid>
              <a:tr h="1035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Сценарии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Вероятность сценария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PP, </a:t>
                      </a:r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DPP, </a:t>
                      </a:r>
                      <a:r>
                        <a:rPr lang="ru-RU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93796"/>
                  </a:ext>
                </a:extLst>
              </a:tr>
              <a:tr h="9241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Сценарий 1, пессимистичный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-133 425 981 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838361"/>
                  </a:ext>
                </a:extLst>
              </a:tr>
              <a:tr h="9241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Сценарий 2, вероятный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56 554 932 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937719"/>
                  </a:ext>
                </a:extLst>
              </a:tr>
              <a:tr h="9241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Сценарий 3, оптимистичный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137 944 859 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674931"/>
                  </a:ext>
                </a:extLst>
              </a:tr>
              <a:tr h="9241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Взвешенный сценарий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56 544 269 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1,198470584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67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6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87307" y="5679631"/>
            <a:ext cx="10515487" cy="982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5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Спасибо за внимание!</a:t>
            </a:r>
            <a:endParaRPr kumimoji="0" lang="ru-RU" sz="45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29868-0775-4997-8147-F36A05AEE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92" y="288721"/>
            <a:ext cx="9519422" cy="53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C5A47FC-8138-4BF3-8050-9E04AA456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4"/>
          <a:stretch/>
        </p:blipFill>
        <p:spPr>
          <a:xfrm>
            <a:off x="7568419" y="1300089"/>
            <a:ext cx="4234375" cy="2592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590"/>
            <a:ext cx="9884216" cy="141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sng" strike="noStrike" kern="1200" cap="none" spc="0" normalizeH="0" baseline="0" noProof="0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Яшкульская солнечная электростанция: общая информация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E822EE-55A2-42CE-9BAC-58664CB36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15" y="4117404"/>
            <a:ext cx="4220879" cy="246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9CC851-26A9-447F-B46C-11431C00FD8C}"/>
              </a:ext>
            </a:extLst>
          </p:cNvPr>
          <p:cNvSpPr txBox="1"/>
          <p:nvPr/>
        </p:nvSpPr>
        <p:spPr>
          <a:xfrm>
            <a:off x="211015" y="1236167"/>
            <a:ext cx="533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Общие данные: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7BA92-33C4-43D9-9878-1642F0E97BF2}"/>
              </a:ext>
            </a:extLst>
          </p:cNvPr>
          <p:cNvSpPr txBox="1"/>
          <p:nvPr/>
        </p:nvSpPr>
        <p:spPr>
          <a:xfrm>
            <a:off x="209369" y="2743753"/>
            <a:ext cx="533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Земельный участок: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5FE2E3-724D-40FE-BDBC-2107DD9DEE1C}"/>
              </a:ext>
            </a:extLst>
          </p:cNvPr>
          <p:cNvSpPr txBox="1"/>
          <p:nvPr/>
        </p:nvSpPr>
        <p:spPr>
          <a:xfrm>
            <a:off x="209369" y="3892354"/>
            <a:ext cx="533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 Black" panose="020B0A04020102020204" pitchFamily="34" charset="0"/>
              </a:rPr>
              <a:t>Дополнительная информация: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0A6653-3E32-42BB-82A0-CBB711C56F92}"/>
              </a:ext>
            </a:extLst>
          </p:cNvPr>
          <p:cNvSpPr/>
          <p:nvPr/>
        </p:nvSpPr>
        <p:spPr>
          <a:xfrm>
            <a:off x="177367" y="1677462"/>
            <a:ext cx="63773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Местонахождение: Республика Калмыкия, пос. Яшкуль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Проектная мощность – 10 МВт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B8DEF8F-A1AB-4A75-8FAB-4565E1DE8226}"/>
              </a:ext>
            </a:extLst>
          </p:cNvPr>
          <p:cNvSpPr/>
          <p:nvPr/>
        </p:nvSpPr>
        <p:spPr>
          <a:xfrm>
            <a:off x="177366" y="3154790"/>
            <a:ext cx="6377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Площадь – общая площадь более 25 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Категория: земли промышленности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DA67049-5200-4022-A082-38FE0949EAEA}"/>
              </a:ext>
            </a:extLst>
          </p:cNvPr>
          <p:cNvSpPr/>
          <p:nvPr/>
        </p:nvSpPr>
        <p:spPr>
          <a:xfrm>
            <a:off x="209369" y="4776851"/>
            <a:ext cx="6377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Годовая выработка– 43 800 000 кВт/ч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Поверхность без перепадов высот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Однородная почва (суглинки)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Отсутствие высокой растительности(степь)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Снежный покров формируется редко</a:t>
            </a:r>
          </a:p>
        </p:txBody>
      </p:sp>
    </p:spTree>
    <p:extLst>
      <p:ext uri="{BB962C8B-B14F-4D97-AF65-F5344CB8AC3E}">
        <p14:creationId xmlns:p14="http://schemas.microsoft.com/office/powerpoint/2010/main" val="41786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EC7D73-1FEB-455F-92B0-F7FB37E89CC6}"/>
              </a:ext>
            </a:extLst>
          </p:cNvPr>
          <p:cNvSpPr/>
          <p:nvPr/>
        </p:nvSpPr>
        <p:spPr>
          <a:xfrm>
            <a:off x="569741" y="1349829"/>
            <a:ext cx="11233053" cy="5254171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E5EA6-C168-440A-8A48-851DCFF9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dirty="0"/>
              <a:t>Указ Президента РФ от 07.05.2012 № 596 «О долгосрочной государственной экономической политике»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dirty="0"/>
              <a:t>Постановление Правительства РФ от 28.05.2013 № 449 «О механизме стимулирования использования возобновляемых источников энергии на оптовом рынке электрической энергии и мощности»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ru-RU" dirty="0"/>
              <a:t>Распоряжение Правительства РФ от 28.05.2013 № 861-р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211271"/>
            <a:ext cx="9884216" cy="86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Законодательная база:</a:t>
            </a:r>
          </a:p>
          <a:p>
            <a:pPr lvl="0" algn="l">
              <a:defRPr/>
            </a:pPr>
            <a:r>
              <a:rPr lang="ru-RU" sz="28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Государственная стратегия возобновляемой энергетики</a:t>
            </a:r>
            <a:endParaRPr kumimoji="0" lang="ru-RU" sz="28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8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Генерирующий компонент</a:t>
            </a:r>
            <a:endParaRPr kumimoji="0" lang="ru-RU" sz="40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pic>
        <p:nvPicPr>
          <p:cNvPr id="2050" name="Picture 2" descr="https://ru.all.biz/img/ru/catalog/middle/2599441.jpg">
            <a:extLst>
              <a:ext uri="{FF2B5EF4-FFF2-40B4-BE49-F238E27FC236}">
                <a16:creationId xmlns:a16="http://schemas.microsoft.com/office/drawing/2014/main" id="{176117F7-8087-47BC-AB2E-DA5073AD5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4"/>
          <a:stretch/>
        </p:blipFill>
        <p:spPr bwMode="auto">
          <a:xfrm>
            <a:off x="348537" y="1075039"/>
            <a:ext cx="3490890" cy="48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7C3917-12E1-41E1-B5D7-335ED614A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13054"/>
              </p:ext>
            </p:extLst>
          </p:nvPr>
        </p:nvGraphicFramePr>
        <p:xfrm>
          <a:off x="5570805" y="1223889"/>
          <a:ext cx="5908431" cy="5104440"/>
        </p:xfrm>
        <a:graphic>
          <a:graphicData uri="http://schemas.openxmlformats.org/drawingml/2006/table">
            <a:tbl>
              <a:tblPr/>
              <a:tblGrid>
                <a:gridCol w="2764256">
                  <a:extLst>
                    <a:ext uri="{9D8B030D-6E8A-4147-A177-3AD203B41FA5}">
                      <a16:colId xmlns:a16="http://schemas.microsoft.com/office/drawing/2014/main" val="2653245694"/>
                    </a:ext>
                  </a:extLst>
                </a:gridCol>
                <a:gridCol w="3144175">
                  <a:extLst>
                    <a:ext uri="{9D8B030D-6E8A-4147-A177-3AD203B41FA5}">
                      <a16:colId xmlns:a16="http://schemas.microsoft.com/office/drawing/2014/main" val="1027292223"/>
                    </a:ext>
                  </a:extLst>
                </a:gridCol>
              </a:tblGrid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Страна происхождения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Германия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852538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Наименование производителя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Centrosolar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Sonnestromfabrik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0933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Мощность элемента, Вт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11112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Количество элементов в блоке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957372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Мощность блока, Вт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65402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Колонн блоков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861348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Рядов блоков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186627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Итого блоков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50762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Итого мощность станции, Вт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10 000 000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57953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Срок амортизации, лет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652"/>
                  </a:ext>
                </a:extLst>
              </a:tr>
              <a:tr h="4616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Фотоэлементов к покупке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753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459A28-6497-4475-B15A-A5E93978698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42" y="1320800"/>
            <a:ext cx="449589" cy="2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8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Затраты на проект</a:t>
            </a:r>
            <a:endParaRPr kumimoji="0" lang="ru-RU" sz="40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CD7F4DB-C579-48A1-8D92-C8DF4093B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801039"/>
              </p:ext>
            </p:extLst>
          </p:nvPr>
        </p:nvGraphicFramePr>
        <p:xfrm>
          <a:off x="984737" y="942537"/>
          <a:ext cx="9777047" cy="4895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678C12-95E8-4796-8143-55F6BBAEDE39}"/>
              </a:ext>
            </a:extLst>
          </p:cNvPr>
          <p:cNvSpPr txBox="1"/>
          <p:nvPr/>
        </p:nvSpPr>
        <p:spPr>
          <a:xfrm>
            <a:off x="671742" y="6037992"/>
            <a:ext cx="1083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Arial Black" panose="020B0A04020102020204" pitchFamily="34" charset="0"/>
              </a:rPr>
              <a:t>Совокупные затраты: 697 700 000 рублей</a:t>
            </a:r>
          </a:p>
        </p:txBody>
      </p:sp>
    </p:spTree>
    <p:extLst>
      <p:ext uri="{BB962C8B-B14F-4D97-AF65-F5344CB8AC3E}">
        <p14:creationId xmlns:p14="http://schemas.microsoft.com/office/powerpoint/2010/main" val="714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E84227-E723-4984-A88C-61DAF427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180317"/>
            <a:ext cx="8795657" cy="449051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33E5EA6-C168-440A-8A48-851DCFF9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90171"/>
            <a:ext cx="12017829" cy="990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Солнечная электростанция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–объект генерации электроэнергии, основанной на преобразовании солнечной энергии в электрическую. CЭС размещается на открытых площадках. Принцип работы: электроэнергия постоянного тока, вырабатываемая на фотоэлектрических модулях (далее–ФЭМ), после преобразования на инвертерах и трансформаторах подается по ВЛ на трансформаторные подстанции для подключения к существующим электрическим сетям.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106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ru-RU" sz="32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Типовой проект СЭС:</a:t>
            </a:r>
          </a:p>
          <a:p>
            <a:pPr lvl="0" algn="l">
              <a:defRPr/>
            </a:pPr>
            <a:r>
              <a:rPr lang="ru-RU" sz="32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Принципиальная схема</a:t>
            </a:r>
            <a:endParaRPr kumimoji="0" lang="ru-RU" sz="32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276DC5-CC72-4744-A57A-DB060CD3E8A9}"/>
              </a:ext>
            </a:extLst>
          </p:cNvPr>
          <p:cNvSpPr/>
          <p:nvPr/>
        </p:nvSpPr>
        <p:spPr>
          <a:xfrm>
            <a:off x="8969829" y="2036556"/>
            <a:ext cx="30044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ru-RU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Фотоэлектрические (солнечные) модули 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(далее–ФЭМ) преобразуют солнечную энергию в электрическую энергию постоянного тока. ФЭМ объединяются в цепочки.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9BA774-0043-44F4-B044-F28389E80E93}"/>
              </a:ext>
            </a:extLst>
          </p:cNvPr>
          <p:cNvSpPr/>
          <p:nvPr/>
        </p:nvSpPr>
        <p:spPr>
          <a:xfrm>
            <a:off x="3701142" y="4426855"/>
            <a:ext cx="6342743" cy="23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F180B3-89D7-4641-9311-5E9C6175BFE2}"/>
              </a:ext>
            </a:extLst>
          </p:cNvPr>
          <p:cNvSpPr/>
          <p:nvPr/>
        </p:nvSpPr>
        <p:spPr>
          <a:xfrm>
            <a:off x="3701142" y="4119309"/>
            <a:ext cx="849085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2. Коммутационные коробки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–объединение цепочек ФЭМ для подключения на входы инверторов (т.н. MPPT контроллер для наиболее эффективного использования ФЭМ).</a:t>
            </a:r>
          </a:p>
          <a:p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3. Инверторное оборудование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–преобразование постоянного тока ФЭМ в переменный ток (3-фазный, 50Гц) для дальнейшего преобразования.</a:t>
            </a:r>
          </a:p>
          <a:p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4. Трансформаторы 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повышают напряжение в сети СЭС до требуемых значений на трансформаторных подстанциях </a:t>
            </a:r>
          </a:p>
          <a:p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5. Воздушная линия (ВЛ) электропередач 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до существующей трансформаторной подстанции для подключения СЭС к существующим сетям.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841E0D4-B2BE-45E4-BE53-D348E6A06F91}"/>
              </a:ext>
            </a:extLst>
          </p:cNvPr>
          <p:cNvSpPr/>
          <p:nvPr/>
        </p:nvSpPr>
        <p:spPr>
          <a:xfrm>
            <a:off x="137998" y="2214084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783BB89-3617-481A-A56D-DB9BB31F20D1}"/>
              </a:ext>
            </a:extLst>
          </p:cNvPr>
          <p:cNvSpPr/>
          <p:nvPr/>
        </p:nvSpPr>
        <p:spPr>
          <a:xfrm>
            <a:off x="137998" y="2969790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6E2E2A1-13FF-4409-B307-8E7C7A6F86AE}"/>
              </a:ext>
            </a:extLst>
          </p:cNvPr>
          <p:cNvSpPr/>
          <p:nvPr/>
        </p:nvSpPr>
        <p:spPr>
          <a:xfrm>
            <a:off x="137998" y="4743868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809D6E1-B117-4B67-A1CA-AC79F541DDF8}"/>
              </a:ext>
            </a:extLst>
          </p:cNvPr>
          <p:cNvSpPr/>
          <p:nvPr/>
        </p:nvSpPr>
        <p:spPr>
          <a:xfrm>
            <a:off x="134313" y="5592383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3DA318A-F771-4B09-BB43-E5DD55F0002E}"/>
              </a:ext>
            </a:extLst>
          </p:cNvPr>
          <p:cNvSpPr/>
          <p:nvPr/>
        </p:nvSpPr>
        <p:spPr>
          <a:xfrm>
            <a:off x="2772344" y="2351212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9EF58A9-0A63-41ED-AC3D-C044DD4CAE8D}"/>
              </a:ext>
            </a:extLst>
          </p:cNvPr>
          <p:cNvSpPr/>
          <p:nvPr/>
        </p:nvSpPr>
        <p:spPr>
          <a:xfrm>
            <a:off x="2772344" y="4743868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0FD9291-111A-4A69-84B7-B3F6061F9701}"/>
              </a:ext>
            </a:extLst>
          </p:cNvPr>
          <p:cNvSpPr/>
          <p:nvPr/>
        </p:nvSpPr>
        <p:spPr>
          <a:xfrm>
            <a:off x="4974946" y="2351212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7A2C744-A6D7-4979-80DE-E0699261EC8D}"/>
              </a:ext>
            </a:extLst>
          </p:cNvPr>
          <p:cNvSpPr/>
          <p:nvPr/>
        </p:nvSpPr>
        <p:spPr>
          <a:xfrm>
            <a:off x="6961676" y="2332325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0CFBC6-BDAB-4DDC-9038-ADBE067BC44A}"/>
              </a:ext>
            </a:extLst>
          </p:cNvPr>
          <p:cNvSpPr/>
          <p:nvPr/>
        </p:nvSpPr>
        <p:spPr>
          <a:xfrm>
            <a:off x="8320371" y="3471775"/>
            <a:ext cx="431744" cy="54499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445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489078-3953-47F0-86B2-DC24F162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786317"/>
            <a:ext cx="9502725" cy="58881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8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Функционирование СЭС</a:t>
            </a:r>
            <a:endParaRPr kumimoji="0" lang="ru-RU" sz="40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8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Локализация оборудования СЭС</a:t>
            </a:r>
            <a:endParaRPr kumimoji="0" lang="ru-RU" sz="40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54452-5C0C-488A-B517-20511B84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4" y="854053"/>
            <a:ext cx="10009180" cy="582338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33E5EA6-C168-440A-8A48-851DCFF9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42" y="1278239"/>
            <a:ext cx="5366601" cy="6521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Уровень локализации производства </a:t>
            </a:r>
            <a:r>
              <a:rPr lang="en-US" sz="2400" b="1" dirty="0"/>
              <a:t>&gt; 50%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5737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73719-A76B-49E7-8217-F0939B19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70" y="1184310"/>
            <a:ext cx="1994495" cy="18187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33E5EA6-C168-440A-8A48-851DCFF9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29" y="1184310"/>
            <a:ext cx="3603171" cy="438604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ru-RU" b="1" dirty="0"/>
              <a:t>Экономический эффект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2653B-C74A-4E06-B89F-C102A018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6" y="0"/>
            <a:ext cx="597858" cy="107503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689C57-024C-4C07-A470-ED8A6CF1F6A9}"/>
              </a:ext>
            </a:extLst>
          </p:cNvPr>
          <p:cNvSpPr txBox="1">
            <a:spLocks/>
          </p:cNvSpPr>
          <p:nvPr/>
        </p:nvSpPr>
        <p:spPr>
          <a:xfrm>
            <a:off x="1208176" y="128202"/>
            <a:ext cx="9884216" cy="8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>
                <a:ln>
                  <a:solidFill>
                    <a:srgbClr val="4F81BD">
                      <a:lumMod val="75000"/>
                    </a:srgbClr>
                  </a:solidFill>
                </a:ln>
                <a:solidFill>
                  <a:srgbClr val="002060"/>
                </a:solidFill>
                <a:latin typeface="Calibri"/>
              </a:rPr>
              <a:t>Эффект от внедрения СЭС</a:t>
            </a:r>
            <a:endParaRPr kumimoji="0" lang="ru-RU" sz="4000" b="1" i="0" u="sng" strike="noStrike" kern="1200" cap="none" spc="0" normalizeH="0" baseline="0" noProof="0" dirty="0">
              <a:ln>
                <a:solidFill>
                  <a:srgbClr val="4F81BD">
                    <a:lumMod val="75000"/>
                  </a:srgbClr>
                </a:solidFill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A11F97-7A16-45FF-BE2C-41ABBCE65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21"/>
            <a:ext cx="1139484" cy="4975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BB8C7A-5460-4A9A-A03A-88864426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95" y="2815650"/>
            <a:ext cx="2481070" cy="16591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3E4ECA-BD5E-42F2-9360-7B026B51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245" y="4634400"/>
            <a:ext cx="2139549" cy="2091563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95287C5-11C2-4B7A-9AB6-3D6EE8821B49}"/>
              </a:ext>
            </a:extLst>
          </p:cNvPr>
          <p:cNvSpPr txBox="1">
            <a:spLocks/>
          </p:cNvSpPr>
          <p:nvPr/>
        </p:nvSpPr>
        <p:spPr>
          <a:xfrm>
            <a:off x="257627" y="3027132"/>
            <a:ext cx="3603171" cy="438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ru-RU" b="1" dirty="0"/>
              <a:t>Энергетический эффект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E560C81E-7EB4-4D91-BBA1-1584905CB5FD}"/>
              </a:ext>
            </a:extLst>
          </p:cNvPr>
          <p:cNvSpPr txBox="1">
            <a:spLocks/>
          </p:cNvSpPr>
          <p:nvPr/>
        </p:nvSpPr>
        <p:spPr>
          <a:xfrm>
            <a:off x="257627" y="4812140"/>
            <a:ext cx="3603171" cy="438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ru-RU" b="1" dirty="0"/>
              <a:t>Экологический эффект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C8B3B-480F-4920-A8F2-2CACEE757E86}"/>
              </a:ext>
            </a:extLst>
          </p:cNvPr>
          <p:cNvSpPr/>
          <p:nvPr/>
        </p:nvSpPr>
        <p:spPr>
          <a:xfrm>
            <a:off x="479039" y="1363279"/>
            <a:ext cx="735874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Инвестиции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в экономику региона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Ежегодные налоговые поступления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в бюджеты различных уровней в течение всего срока эксплуатации СЭС–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20 лет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Создание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новых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высокотехнологичных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рабочих мест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при строительстве и эксплуатации СЭС;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FB44D6A-63AD-4937-83B2-DB4FE34773CA}"/>
              </a:ext>
            </a:extLst>
          </p:cNvPr>
          <p:cNvSpPr/>
          <p:nvPr/>
        </p:nvSpPr>
        <p:spPr>
          <a:xfrm>
            <a:off x="257627" y="3268087"/>
            <a:ext cx="83203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Самый крупный источник генерации в Республике Калмыкия;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Ежегодная выработка электроэнергии в сеть Республики –более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40 000 МВт*ч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Значительная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компенсация потерь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э/э при передачи до ближайшей ПС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68CD132-CB96-4A48-8211-AF630EF1583D}"/>
              </a:ext>
            </a:extLst>
          </p:cNvPr>
          <p:cNvSpPr/>
          <p:nvPr/>
        </p:nvSpPr>
        <p:spPr>
          <a:xfrm>
            <a:off x="257626" y="5265137"/>
            <a:ext cx="7957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Внедрение «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зеленой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» генерации – повышение имиджа Республики;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Самый крупный объект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солнечной возобновляемой генерации на территории РФ;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Снижение выбросов СО2до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5 тыс. тонн в год</a:t>
            </a:r>
            <a:endParaRPr 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32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550</Words>
  <Application>Microsoft Office PowerPoint</Application>
  <PresentationFormat>Широкоэкранный</PresentationFormat>
  <Paragraphs>125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Kaurov Alexandr</cp:lastModifiedBy>
  <cp:revision>20</cp:revision>
  <dcterms:created xsi:type="dcterms:W3CDTF">2017-07-21T09:57:04Z</dcterms:created>
  <dcterms:modified xsi:type="dcterms:W3CDTF">2018-12-07T11:16:18Z</dcterms:modified>
</cp:coreProperties>
</file>