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0" r:id="rId4"/>
    <p:sldId id="261" r:id="rId5"/>
    <p:sldId id="262" r:id="rId6"/>
    <p:sldId id="263" r:id="rId7"/>
    <p:sldId id="272" r:id="rId8"/>
    <p:sldId id="271" r:id="rId9"/>
    <p:sldId id="267" r:id="rId10"/>
    <p:sldId id="268" r:id="rId11"/>
    <p:sldId id="273" r:id="rId12"/>
    <p:sldId id="270" r:id="rId13"/>
    <p:sldId id="264" r:id="rId14"/>
    <p:sldId id="274" r:id="rId15"/>
    <p:sldId id="275" r:id="rId16"/>
    <p:sldId id="265"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10" autoAdjust="0"/>
    <p:restoredTop sz="94660"/>
  </p:normalViewPr>
  <p:slideViewPr>
    <p:cSldViewPr snapToGrid="0">
      <p:cViewPr varScale="1">
        <p:scale>
          <a:sx n="109" d="100"/>
          <a:sy n="109" d="100"/>
        </p:scale>
        <p:origin x="656"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B4256D-A380-4959-BD84-671B59983D06}" type="datetimeFigureOut">
              <a:rPr lang="en-US" smtClean="0"/>
              <a:t>12/13/23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71930B-6110-4FA5-BFE7-4ADE45E29EF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017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B4256D-A380-4959-BD84-671B59983D06}" type="datetimeFigureOut">
              <a:rPr lang="en-US" smtClean="0"/>
              <a:t>12/13/23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71930B-6110-4FA5-BFE7-4ADE45E29EFA}" type="slidenum">
              <a:rPr lang="en-US" smtClean="0"/>
              <a:t>‹#›</a:t>
            </a:fld>
            <a:endParaRPr lang="en-US"/>
          </a:p>
        </p:txBody>
      </p:sp>
    </p:spTree>
    <p:extLst>
      <p:ext uri="{BB962C8B-B14F-4D97-AF65-F5344CB8AC3E}">
        <p14:creationId xmlns:p14="http://schemas.microsoft.com/office/powerpoint/2010/main" val="2998089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B4256D-A380-4959-BD84-671B59983D06}" type="datetimeFigureOut">
              <a:rPr lang="en-US" smtClean="0"/>
              <a:t>12/13/23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71930B-6110-4FA5-BFE7-4ADE45E29EFA}" type="slidenum">
              <a:rPr lang="en-US" smtClean="0"/>
              <a:t>‹#›</a:t>
            </a:fld>
            <a:endParaRPr lang="en-US"/>
          </a:p>
        </p:txBody>
      </p:sp>
    </p:spTree>
    <p:extLst>
      <p:ext uri="{BB962C8B-B14F-4D97-AF65-F5344CB8AC3E}">
        <p14:creationId xmlns:p14="http://schemas.microsoft.com/office/powerpoint/2010/main" val="378339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B4256D-A380-4959-BD84-671B59983D06}" type="datetimeFigureOut">
              <a:rPr lang="en-US" smtClean="0"/>
              <a:t>12/13/23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71930B-6110-4FA5-BFE7-4ADE45E29EFA}" type="slidenum">
              <a:rPr lang="en-US" smtClean="0"/>
              <a:t>‹#›</a:t>
            </a:fld>
            <a:endParaRPr lang="en-US"/>
          </a:p>
        </p:txBody>
      </p:sp>
    </p:spTree>
    <p:extLst>
      <p:ext uri="{BB962C8B-B14F-4D97-AF65-F5344CB8AC3E}">
        <p14:creationId xmlns:p14="http://schemas.microsoft.com/office/powerpoint/2010/main" val="3138913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B4256D-A380-4959-BD84-671B59983D06}" type="datetimeFigureOut">
              <a:rPr lang="en-US" smtClean="0"/>
              <a:t>12/13/23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71930B-6110-4FA5-BFE7-4ADE45E29EF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6613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B4256D-A380-4959-BD84-671B59983D06}" type="datetimeFigureOut">
              <a:rPr lang="en-US" smtClean="0"/>
              <a:t>12/13/23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71930B-6110-4FA5-BFE7-4ADE45E29EFA}" type="slidenum">
              <a:rPr lang="en-US" smtClean="0"/>
              <a:t>‹#›</a:t>
            </a:fld>
            <a:endParaRPr lang="en-US"/>
          </a:p>
        </p:txBody>
      </p:sp>
    </p:spTree>
    <p:extLst>
      <p:ext uri="{BB962C8B-B14F-4D97-AF65-F5344CB8AC3E}">
        <p14:creationId xmlns:p14="http://schemas.microsoft.com/office/powerpoint/2010/main" val="1189331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B4256D-A380-4959-BD84-671B59983D06}" type="datetimeFigureOut">
              <a:rPr lang="en-US" smtClean="0"/>
              <a:t>12/13/23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71930B-6110-4FA5-BFE7-4ADE45E29EFA}" type="slidenum">
              <a:rPr lang="en-US" smtClean="0"/>
              <a:t>‹#›</a:t>
            </a:fld>
            <a:endParaRPr lang="en-US"/>
          </a:p>
        </p:txBody>
      </p:sp>
    </p:spTree>
    <p:extLst>
      <p:ext uri="{BB962C8B-B14F-4D97-AF65-F5344CB8AC3E}">
        <p14:creationId xmlns:p14="http://schemas.microsoft.com/office/powerpoint/2010/main" val="4221108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B4256D-A380-4959-BD84-671B59983D06}" type="datetimeFigureOut">
              <a:rPr lang="en-US" smtClean="0"/>
              <a:t>12/13/23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71930B-6110-4FA5-BFE7-4ADE45E29EFA}" type="slidenum">
              <a:rPr lang="en-US" smtClean="0"/>
              <a:t>‹#›</a:t>
            </a:fld>
            <a:endParaRPr lang="en-US"/>
          </a:p>
        </p:txBody>
      </p:sp>
    </p:spTree>
    <p:extLst>
      <p:ext uri="{BB962C8B-B14F-4D97-AF65-F5344CB8AC3E}">
        <p14:creationId xmlns:p14="http://schemas.microsoft.com/office/powerpoint/2010/main" val="2611433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1B4256D-A380-4959-BD84-671B59983D06}" type="datetimeFigureOut">
              <a:rPr lang="en-US" smtClean="0"/>
              <a:t>12/13/23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A71930B-6110-4FA5-BFE7-4ADE45E29EFA}" type="slidenum">
              <a:rPr lang="en-US" smtClean="0"/>
              <a:t>‹#›</a:t>
            </a:fld>
            <a:endParaRPr lang="en-US"/>
          </a:p>
        </p:txBody>
      </p:sp>
    </p:spTree>
    <p:extLst>
      <p:ext uri="{BB962C8B-B14F-4D97-AF65-F5344CB8AC3E}">
        <p14:creationId xmlns:p14="http://schemas.microsoft.com/office/powerpoint/2010/main" val="3332764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1B4256D-A380-4959-BD84-671B59983D06}" type="datetimeFigureOut">
              <a:rPr lang="en-US" smtClean="0"/>
              <a:t>12/13/23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A71930B-6110-4FA5-BFE7-4ADE45E29EFA}" type="slidenum">
              <a:rPr lang="en-US" smtClean="0"/>
              <a:t>‹#›</a:t>
            </a:fld>
            <a:endParaRPr lang="en-US"/>
          </a:p>
        </p:txBody>
      </p:sp>
    </p:spTree>
    <p:extLst>
      <p:ext uri="{BB962C8B-B14F-4D97-AF65-F5344CB8AC3E}">
        <p14:creationId xmlns:p14="http://schemas.microsoft.com/office/powerpoint/2010/main" val="3583814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B4256D-A380-4959-BD84-671B59983D06}" type="datetimeFigureOut">
              <a:rPr lang="en-US" smtClean="0"/>
              <a:t>12/13/23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71930B-6110-4FA5-BFE7-4ADE45E29EFA}" type="slidenum">
              <a:rPr lang="en-US" smtClean="0"/>
              <a:t>‹#›</a:t>
            </a:fld>
            <a:endParaRPr lang="en-US"/>
          </a:p>
        </p:txBody>
      </p:sp>
    </p:spTree>
    <p:extLst>
      <p:ext uri="{BB962C8B-B14F-4D97-AF65-F5344CB8AC3E}">
        <p14:creationId xmlns:p14="http://schemas.microsoft.com/office/powerpoint/2010/main" val="735922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1B4256D-A380-4959-BD84-671B59983D06}" type="datetimeFigureOut">
              <a:rPr lang="en-US" smtClean="0"/>
              <a:t>12/13/23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A71930B-6110-4FA5-BFE7-4ADE45E29EF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494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145/3555776.3577211" TargetMode="External"/><Relationship Id="rId2" Type="http://schemas.openxmlformats.org/officeDocument/2006/relationships/hyperlink" Target="https://dl.acm.org/doi/proceedings/10.1145/3555776" TargetMode="External"/><Relationship Id="rId1" Type="http://schemas.openxmlformats.org/officeDocument/2006/relationships/slideLayout" Target="../slideLayouts/slideLayout2.xml"/><Relationship Id="rId5" Type="http://schemas.openxmlformats.org/officeDocument/2006/relationships/hyperlink" Target="https://dx.doi.org/10.2139/ssrn.2799273" TargetMode="External"/><Relationship Id="rId4" Type="http://schemas.openxmlformats.org/officeDocument/2006/relationships/hyperlink" Target="https://ssrn.com/abstract=2799273"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ncei.noaa.gov/pub/data/swdi/stormevents/csvfil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AC39B-3B68-839F-27E9-94204612B816}"/>
              </a:ext>
            </a:extLst>
          </p:cNvPr>
          <p:cNvSpPr>
            <a:spLocks noGrp="1"/>
          </p:cNvSpPr>
          <p:nvPr>
            <p:ph type="ctrTitle"/>
          </p:nvPr>
        </p:nvSpPr>
        <p:spPr/>
        <p:txBody>
          <a:bodyPr/>
          <a:lstStyle/>
          <a:p>
            <a:r>
              <a:rPr lang="en-US" dirty="0"/>
              <a:t>Analyzing NOAA Storm Damage Data</a:t>
            </a:r>
          </a:p>
        </p:txBody>
      </p:sp>
      <p:sp>
        <p:nvSpPr>
          <p:cNvPr id="3" name="Subtitle 2">
            <a:extLst>
              <a:ext uri="{FF2B5EF4-FFF2-40B4-BE49-F238E27FC236}">
                <a16:creationId xmlns:a16="http://schemas.microsoft.com/office/drawing/2014/main" id="{ACBA6BEE-F3EE-1CBB-102C-C606283ACD45}"/>
              </a:ext>
            </a:extLst>
          </p:cNvPr>
          <p:cNvSpPr>
            <a:spLocks noGrp="1"/>
          </p:cNvSpPr>
          <p:nvPr>
            <p:ph type="subTitle" idx="1"/>
          </p:nvPr>
        </p:nvSpPr>
        <p:spPr>
          <a:xfrm>
            <a:off x="1524000" y="4516438"/>
            <a:ext cx="9144000" cy="752986"/>
          </a:xfrm>
        </p:spPr>
        <p:txBody>
          <a:bodyPr/>
          <a:lstStyle/>
          <a:p>
            <a:r>
              <a:rPr lang="en-US" dirty="0"/>
              <a:t>Matthew Tuttle &amp; Lex Bukowski</a:t>
            </a:r>
          </a:p>
        </p:txBody>
      </p:sp>
    </p:spTree>
    <p:extLst>
      <p:ext uri="{BB962C8B-B14F-4D97-AF65-F5344CB8AC3E}">
        <p14:creationId xmlns:p14="http://schemas.microsoft.com/office/powerpoint/2010/main" val="2570007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4421F-9754-4107-A7AE-11AF4742BF48}"/>
              </a:ext>
            </a:extLst>
          </p:cNvPr>
          <p:cNvSpPr>
            <a:spLocks noGrp="1"/>
          </p:cNvSpPr>
          <p:nvPr>
            <p:ph type="title"/>
          </p:nvPr>
        </p:nvSpPr>
        <p:spPr/>
        <p:txBody>
          <a:bodyPr/>
          <a:lstStyle/>
          <a:p>
            <a:r>
              <a:rPr lang="en-US" dirty="0"/>
              <a:t>Knowledge Gained – Damage per Year</a:t>
            </a:r>
          </a:p>
        </p:txBody>
      </p:sp>
      <p:sp>
        <p:nvSpPr>
          <p:cNvPr id="3" name="Content Placeholder 2">
            <a:extLst>
              <a:ext uri="{FF2B5EF4-FFF2-40B4-BE49-F238E27FC236}">
                <a16:creationId xmlns:a16="http://schemas.microsoft.com/office/drawing/2014/main" id="{BC2D5A54-4613-3FDA-68A0-58651F10BD11}"/>
              </a:ext>
            </a:extLst>
          </p:cNvPr>
          <p:cNvSpPr>
            <a:spLocks noGrp="1"/>
          </p:cNvSpPr>
          <p:nvPr>
            <p:ph sz="half" idx="1"/>
          </p:nvPr>
        </p:nvSpPr>
        <p:spPr/>
        <p:txBody>
          <a:bodyPr/>
          <a:lstStyle/>
          <a:p>
            <a:pPr>
              <a:buFont typeface="Arial" panose="020B0604020202020204" pitchFamily="34" charset="0"/>
              <a:buChar char="•"/>
            </a:pPr>
            <a:r>
              <a:rPr lang="en-US" dirty="0"/>
              <a:t>Has the damage caused by storm events increased over time?</a:t>
            </a:r>
          </a:p>
          <a:p>
            <a:pPr>
              <a:buFont typeface="Arial" panose="020B0604020202020204" pitchFamily="34" charset="0"/>
              <a:buChar char="•"/>
            </a:pPr>
            <a:r>
              <a:rPr lang="en-US" dirty="0"/>
              <a:t>R-squared value = 0.000</a:t>
            </a:r>
          </a:p>
          <a:p>
            <a:pPr>
              <a:buFont typeface="Arial" panose="020B0604020202020204" pitchFamily="34" charset="0"/>
              <a:buChar char="•"/>
            </a:pPr>
            <a:r>
              <a:rPr lang="en-US" dirty="0"/>
              <a:t>No correlation</a:t>
            </a:r>
          </a:p>
        </p:txBody>
      </p:sp>
      <p:pic>
        <p:nvPicPr>
          <p:cNvPr id="5" name="Content Placeholder 3">
            <a:extLst>
              <a:ext uri="{FF2B5EF4-FFF2-40B4-BE49-F238E27FC236}">
                <a16:creationId xmlns:a16="http://schemas.microsoft.com/office/drawing/2014/main" id="{47AA16A2-C2C9-A909-BE6D-2D9E2D7F4982}"/>
              </a:ext>
            </a:extLst>
          </p:cNvPr>
          <p:cNvPicPr>
            <a:picLocks noGrp="1" noChangeAspect="1"/>
          </p:cNvPicPr>
          <p:nvPr>
            <p:ph sz="half" idx="2"/>
          </p:nvPr>
        </p:nvPicPr>
        <p:blipFill>
          <a:blip r:embed="rId2"/>
          <a:stretch>
            <a:fillRect/>
          </a:stretch>
        </p:blipFill>
        <p:spPr>
          <a:xfrm>
            <a:off x="5596087" y="1845734"/>
            <a:ext cx="6131739" cy="3951239"/>
          </a:xfrm>
          <a:prstGeom prst="rect">
            <a:avLst/>
          </a:prstGeom>
        </p:spPr>
      </p:pic>
    </p:spTree>
    <p:extLst>
      <p:ext uri="{BB962C8B-B14F-4D97-AF65-F5344CB8AC3E}">
        <p14:creationId xmlns:p14="http://schemas.microsoft.com/office/powerpoint/2010/main" val="4064461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24854-90ED-8334-2C80-D0E66E6C17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FE4025-52A6-B810-92F3-EBC7C7FB5282}"/>
              </a:ext>
            </a:extLst>
          </p:cNvPr>
          <p:cNvSpPr>
            <a:spLocks noGrp="1"/>
          </p:cNvSpPr>
          <p:nvPr>
            <p:ph sz="half" idx="1"/>
          </p:nvPr>
        </p:nvSpPr>
        <p:spPr/>
        <p:txBody>
          <a:bodyPr/>
          <a:lstStyle/>
          <a:p>
            <a:endParaRPr lang="en-US" dirty="0"/>
          </a:p>
        </p:txBody>
      </p:sp>
      <p:sp>
        <p:nvSpPr>
          <p:cNvPr id="4" name="Content Placeholder 3">
            <a:extLst>
              <a:ext uri="{FF2B5EF4-FFF2-40B4-BE49-F238E27FC236}">
                <a16:creationId xmlns:a16="http://schemas.microsoft.com/office/drawing/2014/main" id="{2D310DC0-1DE0-ADE2-0A11-A313F4DD96AA}"/>
              </a:ext>
            </a:extLst>
          </p:cNvPr>
          <p:cNvSpPr>
            <a:spLocks noGrp="1"/>
          </p:cNvSpPr>
          <p:nvPr>
            <p:ph sz="half" idx="2"/>
          </p:nvPr>
        </p:nvSpPr>
        <p:spPr/>
        <p:txBody>
          <a:bodyPr/>
          <a:lstStyle/>
          <a:p>
            <a:endParaRPr lang="en-US"/>
          </a:p>
        </p:txBody>
      </p:sp>
      <p:pic>
        <p:nvPicPr>
          <p:cNvPr id="5" name="Picture 4">
            <a:extLst>
              <a:ext uri="{FF2B5EF4-FFF2-40B4-BE49-F238E27FC236}">
                <a16:creationId xmlns:a16="http://schemas.microsoft.com/office/drawing/2014/main" id="{AC1C63BA-F0E4-6B59-CBD6-8A5D02156122}"/>
              </a:ext>
            </a:extLst>
          </p:cNvPr>
          <p:cNvPicPr>
            <a:picLocks noChangeAspect="1"/>
          </p:cNvPicPr>
          <p:nvPr/>
        </p:nvPicPr>
        <p:blipFill>
          <a:blip r:embed="rId2"/>
          <a:stretch>
            <a:fillRect/>
          </a:stretch>
        </p:blipFill>
        <p:spPr>
          <a:xfrm>
            <a:off x="1653871" y="286603"/>
            <a:ext cx="8640419" cy="6021369"/>
          </a:xfrm>
          <a:prstGeom prst="rect">
            <a:avLst/>
          </a:prstGeom>
        </p:spPr>
      </p:pic>
    </p:spTree>
    <p:extLst>
      <p:ext uri="{BB962C8B-B14F-4D97-AF65-F5344CB8AC3E}">
        <p14:creationId xmlns:p14="http://schemas.microsoft.com/office/powerpoint/2010/main" val="3962971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F127B-44AD-BFEA-7828-7DCA72F7F401}"/>
              </a:ext>
            </a:extLst>
          </p:cNvPr>
          <p:cNvSpPr>
            <a:spLocks noGrp="1"/>
          </p:cNvSpPr>
          <p:nvPr>
            <p:ph type="title"/>
          </p:nvPr>
        </p:nvSpPr>
        <p:spPr/>
        <p:txBody>
          <a:bodyPr/>
          <a:lstStyle/>
          <a:p>
            <a:r>
              <a:rPr lang="en-US" dirty="0"/>
              <a:t>Knowledge Gained – Injury Count</a:t>
            </a:r>
          </a:p>
        </p:txBody>
      </p:sp>
      <p:sp>
        <p:nvSpPr>
          <p:cNvPr id="3" name="Content Placeholder 2">
            <a:extLst>
              <a:ext uri="{FF2B5EF4-FFF2-40B4-BE49-F238E27FC236}">
                <a16:creationId xmlns:a16="http://schemas.microsoft.com/office/drawing/2014/main" id="{4724E08F-7E06-445E-F476-F27424DB870B}"/>
              </a:ext>
            </a:extLst>
          </p:cNvPr>
          <p:cNvSpPr>
            <a:spLocks noGrp="1"/>
          </p:cNvSpPr>
          <p:nvPr>
            <p:ph sz="half" idx="1"/>
          </p:nvPr>
        </p:nvSpPr>
        <p:spPr>
          <a:xfrm>
            <a:off x="1097279" y="1845734"/>
            <a:ext cx="2826539" cy="4023360"/>
          </a:xfrm>
        </p:spPr>
        <p:txBody>
          <a:bodyPr/>
          <a:lstStyle/>
          <a:p>
            <a:pPr>
              <a:buFont typeface="Arial" panose="020B0604020202020204" pitchFamily="34" charset="0"/>
              <a:buChar char="•"/>
            </a:pPr>
            <a:r>
              <a:rPr lang="en-US" sz="2000" dirty="0"/>
              <a:t>Have weather events become more dangerous to people?</a:t>
            </a:r>
            <a:endParaRPr lang="en-US" dirty="0"/>
          </a:p>
          <a:p>
            <a:pPr>
              <a:buFont typeface="Arial" panose="020B0604020202020204" pitchFamily="34" charset="0"/>
              <a:buChar char="•"/>
            </a:pPr>
            <a:r>
              <a:rPr lang="en-US" dirty="0"/>
              <a:t>R-squared = 0.068</a:t>
            </a:r>
          </a:p>
          <a:p>
            <a:pPr>
              <a:buFont typeface="Arial" panose="020B0604020202020204" pitchFamily="34" charset="0"/>
              <a:buChar char="•"/>
            </a:pPr>
            <a:r>
              <a:rPr lang="en-US" dirty="0"/>
              <a:t>Outliers skew regression model</a:t>
            </a:r>
          </a:p>
        </p:txBody>
      </p:sp>
      <p:pic>
        <p:nvPicPr>
          <p:cNvPr id="5" name="Content Placeholder 4">
            <a:extLst>
              <a:ext uri="{FF2B5EF4-FFF2-40B4-BE49-F238E27FC236}">
                <a16:creationId xmlns:a16="http://schemas.microsoft.com/office/drawing/2014/main" id="{BC203EBC-F9F3-39F4-CB45-A7B3D2103B3D}"/>
              </a:ext>
            </a:extLst>
          </p:cNvPr>
          <p:cNvPicPr>
            <a:picLocks noGrp="1" noChangeAspect="1"/>
          </p:cNvPicPr>
          <p:nvPr>
            <p:ph sz="half" idx="2"/>
          </p:nvPr>
        </p:nvPicPr>
        <p:blipFill>
          <a:blip r:embed="rId2"/>
          <a:stretch>
            <a:fillRect/>
          </a:stretch>
        </p:blipFill>
        <p:spPr>
          <a:xfrm>
            <a:off x="4005987" y="1906213"/>
            <a:ext cx="7473469" cy="3902402"/>
          </a:xfrm>
          <a:prstGeom prst="rect">
            <a:avLst/>
          </a:prstGeom>
        </p:spPr>
      </p:pic>
    </p:spTree>
    <p:extLst>
      <p:ext uri="{BB962C8B-B14F-4D97-AF65-F5344CB8AC3E}">
        <p14:creationId xmlns:p14="http://schemas.microsoft.com/office/powerpoint/2010/main" val="196597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8C47A-0CE8-3E6D-7FA7-4FA1CE3F0082}"/>
              </a:ext>
            </a:extLst>
          </p:cNvPr>
          <p:cNvSpPr>
            <a:spLocks noGrp="1"/>
          </p:cNvSpPr>
          <p:nvPr>
            <p:ph type="title"/>
          </p:nvPr>
        </p:nvSpPr>
        <p:spPr/>
        <p:txBody>
          <a:bodyPr/>
          <a:lstStyle/>
          <a:p>
            <a:r>
              <a:rPr lang="en-US" dirty="0"/>
              <a:t>Knowledge Gained – Injuries vs Damage</a:t>
            </a:r>
          </a:p>
        </p:txBody>
      </p:sp>
      <p:pic>
        <p:nvPicPr>
          <p:cNvPr id="4" name="Content Placeholder 3">
            <a:extLst>
              <a:ext uri="{FF2B5EF4-FFF2-40B4-BE49-F238E27FC236}">
                <a16:creationId xmlns:a16="http://schemas.microsoft.com/office/drawing/2014/main" id="{1F0DF28D-E1FD-54D1-3DC7-13B9D2DC4858}"/>
              </a:ext>
            </a:extLst>
          </p:cNvPr>
          <p:cNvPicPr>
            <a:picLocks noGrp="1" noChangeAspect="1"/>
          </p:cNvPicPr>
          <p:nvPr>
            <p:ph sz="half" idx="1"/>
          </p:nvPr>
        </p:nvPicPr>
        <p:blipFill>
          <a:blip r:embed="rId2"/>
          <a:stretch>
            <a:fillRect/>
          </a:stretch>
        </p:blipFill>
        <p:spPr>
          <a:xfrm>
            <a:off x="2332424" y="2581835"/>
            <a:ext cx="7140225" cy="3737599"/>
          </a:xfrm>
          <a:prstGeom prst="rect">
            <a:avLst/>
          </a:prstGeom>
        </p:spPr>
      </p:pic>
      <p:sp>
        <p:nvSpPr>
          <p:cNvPr id="5" name="Content Placeholder 4">
            <a:extLst>
              <a:ext uri="{FF2B5EF4-FFF2-40B4-BE49-F238E27FC236}">
                <a16:creationId xmlns:a16="http://schemas.microsoft.com/office/drawing/2014/main" id="{276668F8-676B-89FE-8D13-0E7627AE2543}"/>
              </a:ext>
            </a:extLst>
          </p:cNvPr>
          <p:cNvSpPr>
            <a:spLocks noGrp="1"/>
          </p:cNvSpPr>
          <p:nvPr>
            <p:ph sz="half" idx="2"/>
          </p:nvPr>
        </p:nvSpPr>
        <p:spPr>
          <a:xfrm>
            <a:off x="1097280" y="1753603"/>
            <a:ext cx="9606579" cy="998558"/>
          </a:xfrm>
        </p:spPr>
        <p:txBody>
          <a:bodyPr>
            <a:noAutofit/>
          </a:bodyPr>
          <a:lstStyle/>
          <a:p>
            <a:pPr>
              <a:buFont typeface="Arial" panose="020B0604020202020204" pitchFamily="34" charset="0"/>
              <a:buChar char="•"/>
            </a:pPr>
            <a:r>
              <a:rPr lang="en-US" dirty="0"/>
              <a:t>Is the magnitude property damage indicative of higher risk of injury to people?</a:t>
            </a:r>
          </a:p>
          <a:p>
            <a:pPr>
              <a:buFont typeface="Arial" panose="020B0604020202020204" pitchFamily="34" charset="0"/>
              <a:buChar char="•"/>
            </a:pPr>
            <a:r>
              <a:rPr lang="en-US" dirty="0"/>
              <a:t>R-squared value = 0.004, no significant correlation</a:t>
            </a:r>
          </a:p>
        </p:txBody>
      </p:sp>
    </p:spTree>
    <p:extLst>
      <p:ext uri="{BB962C8B-B14F-4D97-AF65-F5344CB8AC3E}">
        <p14:creationId xmlns:p14="http://schemas.microsoft.com/office/powerpoint/2010/main" val="2669506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F827-6DDB-C8D1-566A-9B6212A9AD5F}"/>
              </a:ext>
            </a:extLst>
          </p:cNvPr>
          <p:cNvSpPr>
            <a:spLocks noGrp="1"/>
          </p:cNvSpPr>
          <p:nvPr>
            <p:ph type="title"/>
          </p:nvPr>
        </p:nvSpPr>
        <p:spPr>
          <a:xfrm>
            <a:off x="1097279" y="89960"/>
            <a:ext cx="10058400" cy="1450757"/>
          </a:xfrm>
        </p:spPr>
        <p:txBody>
          <a:bodyPr/>
          <a:lstStyle/>
          <a:p>
            <a:r>
              <a:rPr lang="en-US" dirty="0"/>
              <a:t>Total Property Damage by County</a:t>
            </a:r>
          </a:p>
        </p:txBody>
      </p:sp>
      <p:sp>
        <p:nvSpPr>
          <p:cNvPr id="3" name="Content Placeholder 2">
            <a:extLst>
              <a:ext uri="{FF2B5EF4-FFF2-40B4-BE49-F238E27FC236}">
                <a16:creationId xmlns:a16="http://schemas.microsoft.com/office/drawing/2014/main" id="{217B21A5-818C-4B57-1F78-90C78A32EC21}"/>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36036391-BC8C-9A6B-EECE-89255BBEA0EB}"/>
              </a:ext>
            </a:extLst>
          </p:cNvPr>
          <p:cNvSpPr>
            <a:spLocks noGrp="1"/>
          </p:cNvSpPr>
          <p:nvPr>
            <p:ph sz="half" idx="2"/>
          </p:nvPr>
        </p:nvSpPr>
        <p:spPr/>
        <p:txBody>
          <a:bodyPr/>
          <a:lstStyle/>
          <a:p>
            <a:endParaRPr lang="en-US" dirty="0"/>
          </a:p>
        </p:txBody>
      </p:sp>
      <p:pic>
        <p:nvPicPr>
          <p:cNvPr id="5" name="Picture 4">
            <a:extLst>
              <a:ext uri="{FF2B5EF4-FFF2-40B4-BE49-F238E27FC236}">
                <a16:creationId xmlns:a16="http://schemas.microsoft.com/office/drawing/2014/main" id="{2CF6ABAD-F32A-048F-FF02-8197F1A669D9}"/>
              </a:ext>
            </a:extLst>
          </p:cNvPr>
          <p:cNvPicPr>
            <a:picLocks noChangeAspect="1"/>
          </p:cNvPicPr>
          <p:nvPr/>
        </p:nvPicPr>
        <p:blipFill>
          <a:blip r:embed="rId2"/>
          <a:stretch>
            <a:fillRect/>
          </a:stretch>
        </p:blipFill>
        <p:spPr>
          <a:xfrm>
            <a:off x="1036320" y="1845733"/>
            <a:ext cx="6506245" cy="4023361"/>
          </a:xfrm>
          <a:prstGeom prst="rect">
            <a:avLst/>
          </a:prstGeom>
        </p:spPr>
      </p:pic>
      <p:pic>
        <p:nvPicPr>
          <p:cNvPr id="9" name="Picture 8">
            <a:extLst>
              <a:ext uri="{FF2B5EF4-FFF2-40B4-BE49-F238E27FC236}">
                <a16:creationId xmlns:a16="http://schemas.microsoft.com/office/drawing/2014/main" id="{A5760D80-26A7-7735-921C-227D9DDBA7F5}"/>
              </a:ext>
            </a:extLst>
          </p:cNvPr>
          <p:cNvPicPr>
            <a:picLocks noChangeAspect="1"/>
          </p:cNvPicPr>
          <p:nvPr/>
        </p:nvPicPr>
        <p:blipFill>
          <a:blip r:embed="rId3"/>
          <a:stretch>
            <a:fillRect/>
          </a:stretch>
        </p:blipFill>
        <p:spPr>
          <a:xfrm>
            <a:off x="8203565" y="1845733"/>
            <a:ext cx="2291115" cy="3824267"/>
          </a:xfrm>
          <a:prstGeom prst="rect">
            <a:avLst/>
          </a:prstGeom>
        </p:spPr>
      </p:pic>
    </p:spTree>
    <p:extLst>
      <p:ext uri="{BB962C8B-B14F-4D97-AF65-F5344CB8AC3E}">
        <p14:creationId xmlns:p14="http://schemas.microsoft.com/office/powerpoint/2010/main" val="3902327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9A4A3-FF75-C9A0-7BE0-4D5F6C798FC0}"/>
              </a:ext>
            </a:extLst>
          </p:cNvPr>
          <p:cNvSpPr>
            <a:spLocks noGrp="1"/>
          </p:cNvSpPr>
          <p:nvPr>
            <p:ph type="title"/>
          </p:nvPr>
        </p:nvSpPr>
        <p:spPr>
          <a:xfrm>
            <a:off x="1097279" y="0"/>
            <a:ext cx="10058400" cy="1450757"/>
          </a:xfrm>
        </p:spPr>
        <p:txBody>
          <a:bodyPr/>
          <a:lstStyle/>
          <a:p>
            <a:r>
              <a:rPr lang="en-US" dirty="0"/>
              <a:t>Total Injuries by County</a:t>
            </a:r>
          </a:p>
        </p:txBody>
      </p:sp>
      <p:sp>
        <p:nvSpPr>
          <p:cNvPr id="3" name="Content Placeholder 2">
            <a:extLst>
              <a:ext uri="{FF2B5EF4-FFF2-40B4-BE49-F238E27FC236}">
                <a16:creationId xmlns:a16="http://schemas.microsoft.com/office/drawing/2014/main" id="{DAF82B4A-CD13-4629-6EA8-D76B20390359}"/>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3A2DD2B3-421C-1B94-BA07-4CA2E69A828F}"/>
              </a:ext>
            </a:extLst>
          </p:cNvPr>
          <p:cNvSpPr>
            <a:spLocks noGrp="1"/>
          </p:cNvSpPr>
          <p:nvPr>
            <p:ph sz="half" idx="2"/>
          </p:nvPr>
        </p:nvSpPr>
        <p:spPr/>
        <p:txBody>
          <a:bodyPr/>
          <a:lstStyle/>
          <a:p>
            <a:endParaRPr lang="en-US"/>
          </a:p>
        </p:txBody>
      </p:sp>
      <p:pic>
        <p:nvPicPr>
          <p:cNvPr id="5" name="Picture 4">
            <a:extLst>
              <a:ext uri="{FF2B5EF4-FFF2-40B4-BE49-F238E27FC236}">
                <a16:creationId xmlns:a16="http://schemas.microsoft.com/office/drawing/2014/main" id="{25AEC3B2-A156-2B82-DAA7-8A6010AD735D}"/>
              </a:ext>
            </a:extLst>
          </p:cNvPr>
          <p:cNvPicPr>
            <a:picLocks noChangeAspect="1"/>
          </p:cNvPicPr>
          <p:nvPr/>
        </p:nvPicPr>
        <p:blipFill>
          <a:blip r:embed="rId2"/>
          <a:stretch>
            <a:fillRect/>
          </a:stretch>
        </p:blipFill>
        <p:spPr>
          <a:xfrm>
            <a:off x="8614175" y="1763620"/>
            <a:ext cx="1820826" cy="3886763"/>
          </a:xfrm>
          <a:prstGeom prst="rect">
            <a:avLst/>
          </a:prstGeom>
        </p:spPr>
      </p:pic>
      <p:pic>
        <p:nvPicPr>
          <p:cNvPr id="6" name="Picture 5">
            <a:extLst>
              <a:ext uri="{FF2B5EF4-FFF2-40B4-BE49-F238E27FC236}">
                <a16:creationId xmlns:a16="http://schemas.microsoft.com/office/drawing/2014/main" id="{67765884-B60B-B968-07CE-CD184E919919}"/>
              </a:ext>
            </a:extLst>
          </p:cNvPr>
          <p:cNvPicPr>
            <a:picLocks noChangeAspect="1"/>
          </p:cNvPicPr>
          <p:nvPr/>
        </p:nvPicPr>
        <p:blipFill>
          <a:blip r:embed="rId3"/>
          <a:stretch>
            <a:fillRect/>
          </a:stretch>
        </p:blipFill>
        <p:spPr>
          <a:xfrm>
            <a:off x="1097279" y="1763620"/>
            <a:ext cx="6796217" cy="4023360"/>
          </a:xfrm>
          <a:prstGeom prst="rect">
            <a:avLst/>
          </a:prstGeom>
        </p:spPr>
      </p:pic>
    </p:spTree>
    <p:extLst>
      <p:ext uri="{BB962C8B-B14F-4D97-AF65-F5344CB8AC3E}">
        <p14:creationId xmlns:p14="http://schemas.microsoft.com/office/powerpoint/2010/main" val="2051418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8A14A-58A3-71CC-1DCD-B29BA47E812C}"/>
              </a:ext>
            </a:extLst>
          </p:cNvPr>
          <p:cNvSpPr>
            <a:spLocks noGrp="1"/>
          </p:cNvSpPr>
          <p:nvPr>
            <p:ph type="title"/>
          </p:nvPr>
        </p:nvSpPr>
        <p:spPr/>
        <p:txBody>
          <a:bodyPr/>
          <a:lstStyle/>
          <a:p>
            <a:r>
              <a:rPr lang="en-US" dirty="0"/>
              <a:t>Knowledge Application</a:t>
            </a:r>
          </a:p>
        </p:txBody>
      </p:sp>
      <p:sp>
        <p:nvSpPr>
          <p:cNvPr id="3" name="Content Placeholder 2">
            <a:extLst>
              <a:ext uri="{FF2B5EF4-FFF2-40B4-BE49-F238E27FC236}">
                <a16:creationId xmlns:a16="http://schemas.microsoft.com/office/drawing/2014/main" id="{A1FD5CB1-DEC8-940C-2D82-ABE528C8B648}"/>
              </a:ext>
            </a:extLst>
          </p:cNvPr>
          <p:cNvSpPr>
            <a:spLocks noGrp="1"/>
          </p:cNvSpPr>
          <p:nvPr>
            <p:ph idx="1"/>
          </p:nvPr>
        </p:nvSpPr>
        <p:spPr/>
        <p:txBody>
          <a:bodyPr/>
          <a:lstStyle/>
          <a:p>
            <a:pPr marL="297180" marR="0" indent="-182880">
              <a:spcBef>
                <a:spcPts val="200"/>
              </a:spcBef>
              <a:spcAft>
                <a:spcPts val="400"/>
              </a:spcAft>
              <a:buFont typeface="Arial" panose="020B0604020202020204" pitchFamily="34" charset="0"/>
              <a:buChar char="•"/>
            </a:pPr>
            <a:r>
              <a:rPr lang="en-US" sz="2400" dirty="0"/>
              <a:t>Better understanding of the risk of severe weather events and allow for better prediction of the outcomes of severe weather events.</a:t>
            </a:r>
          </a:p>
          <a:p>
            <a:pPr marL="589788" lvl="1">
              <a:buFont typeface="Arial" panose="020B0604020202020204" pitchFamily="34" charset="0"/>
              <a:buChar char="•"/>
            </a:pPr>
            <a:r>
              <a:rPr lang="en-US" sz="2200" dirty="0"/>
              <a:t>Future weather events, even if more severe, can cause less damage to people and property, potentially saving lives and preventing huge expenditures.</a:t>
            </a:r>
          </a:p>
          <a:p>
            <a:pPr marL="297180" marR="0" indent="-182880">
              <a:spcBef>
                <a:spcPts val="200"/>
              </a:spcBef>
              <a:spcAft>
                <a:spcPts val="400"/>
              </a:spcAft>
              <a:buFont typeface="Arial" panose="020B0604020202020204" pitchFamily="34" charset="0"/>
              <a:buChar char="•"/>
            </a:pPr>
            <a:r>
              <a:rPr lang="en-US" sz="2400" dirty="0"/>
              <a:t>Occurrence and location of weather events can give insight into possible other causation factors</a:t>
            </a:r>
          </a:p>
        </p:txBody>
      </p:sp>
    </p:spTree>
    <p:extLst>
      <p:ext uri="{BB962C8B-B14F-4D97-AF65-F5344CB8AC3E}">
        <p14:creationId xmlns:p14="http://schemas.microsoft.com/office/powerpoint/2010/main" val="3960997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A4086-2B0F-51B2-5ADD-1F4B395D1BFD}"/>
              </a:ext>
            </a:extLst>
          </p:cNvPr>
          <p:cNvSpPr>
            <a:spLocks noGrp="1"/>
          </p:cNvSpPr>
          <p:nvPr>
            <p:ph type="title"/>
          </p:nvPr>
        </p:nvSpPr>
        <p:spPr/>
        <p:txBody>
          <a:bodyPr/>
          <a:lstStyle/>
          <a:p>
            <a:r>
              <a:rPr lang="en-US" dirty="0"/>
              <a:t>Acknowledgements</a:t>
            </a:r>
          </a:p>
        </p:txBody>
      </p:sp>
      <p:sp>
        <p:nvSpPr>
          <p:cNvPr id="3" name="Content Placeholder 2">
            <a:extLst>
              <a:ext uri="{FF2B5EF4-FFF2-40B4-BE49-F238E27FC236}">
                <a16:creationId xmlns:a16="http://schemas.microsoft.com/office/drawing/2014/main" id="{1FBF70FA-9FF7-0B2B-211B-E2F50BEF5F4D}"/>
              </a:ext>
            </a:extLst>
          </p:cNvPr>
          <p:cNvSpPr>
            <a:spLocks noGrp="1"/>
          </p:cNvSpPr>
          <p:nvPr>
            <p:ph idx="1"/>
          </p:nvPr>
        </p:nvSpPr>
        <p:spPr/>
        <p:txBody>
          <a:bodyPr/>
          <a:lstStyle/>
          <a:p>
            <a:r>
              <a:rPr lang="en-US" sz="1800" dirty="0">
                <a:effectLst/>
                <a:latin typeface="Linux Libertine"/>
                <a:ea typeface="Linux Libertine"/>
                <a:cs typeface="Linux Libertine"/>
              </a:rPr>
              <a:t>Louise McDaniel and Renato P Dos Santos for their previous work and insights into this data set</a:t>
            </a:r>
          </a:p>
          <a:p>
            <a:endParaRPr lang="en-US" sz="1800" dirty="0">
              <a:latin typeface="Linux Libertine"/>
            </a:endParaRPr>
          </a:p>
          <a:p>
            <a:pPr marL="0" marR="0" indent="0">
              <a:lnSpc>
                <a:spcPct val="115000"/>
              </a:lnSpc>
              <a:spcBef>
                <a:spcPts val="0"/>
              </a:spcBef>
              <a:spcAft>
                <a:spcPts val="0"/>
              </a:spcAft>
              <a:buNone/>
            </a:pPr>
            <a:r>
              <a:rPr lang="en-US" sz="1800" u="none" strike="noStrike" dirty="0">
                <a:effectLst/>
                <a:latin typeface="Linux Libertine"/>
                <a:ea typeface="Linux Libertine"/>
                <a:cs typeface="Linux Libertine"/>
                <a:hlinkClick r:id="rId2"/>
              </a:rPr>
              <a:t>SAC '23: Proceedings of the 38th ACM/SIGAPP Symposium on Applied Computing</a:t>
            </a:r>
            <a:r>
              <a:rPr lang="en-US" sz="1800" dirty="0">
                <a:effectLst/>
                <a:latin typeface="Linux Libertine"/>
                <a:ea typeface="Linux Libertine"/>
                <a:cs typeface="Linux Libertine"/>
              </a:rPr>
              <a:t>. March 2023 Pages 653 – 656 </a:t>
            </a:r>
            <a:r>
              <a:rPr lang="en-US" sz="1800" u="none" strike="noStrike" dirty="0">
                <a:effectLst/>
                <a:latin typeface="Linux Libertine"/>
                <a:ea typeface="Linux Libertine"/>
                <a:cs typeface="Linux Libertine"/>
                <a:hlinkClick r:id="rId3"/>
              </a:rPr>
              <a:t>https://doi.org/10.1145/3555776.3577211</a:t>
            </a:r>
            <a:endParaRPr lang="en-US" sz="1800" u="none" strike="noStrike" dirty="0">
              <a:effectLst/>
              <a:latin typeface="Linux Libertine"/>
              <a:ea typeface="Linux Libertine"/>
              <a:cs typeface="Linux Libertine"/>
            </a:endParaRPr>
          </a:p>
          <a:p>
            <a:pPr marL="0" marR="0" indent="0">
              <a:lnSpc>
                <a:spcPct val="115000"/>
              </a:lnSpc>
              <a:spcBef>
                <a:spcPts val="0"/>
              </a:spcBef>
              <a:spcAft>
                <a:spcPts val="0"/>
              </a:spcAft>
              <a:buNone/>
            </a:pPr>
            <a:endParaRPr lang="en-US" sz="1800" dirty="0">
              <a:effectLst/>
              <a:latin typeface="Arial" panose="020B0604020202020204" pitchFamily="34" charset="0"/>
              <a:ea typeface="Arial" panose="020B0604020202020204" pitchFamily="34" charset="0"/>
            </a:endParaRPr>
          </a:p>
          <a:p>
            <a:pPr marL="0" marR="0" indent="0">
              <a:lnSpc>
                <a:spcPct val="115000"/>
              </a:lnSpc>
              <a:spcBef>
                <a:spcPts val="0"/>
              </a:spcBef>
              <a:spcAft>
                <a:spcPts val="0"/>
              </a:spcAft>
              <a:buNone/>
            </a:pPr>
            <a:r>
              <a:rPr lang="en-US" sz="1800" dirty="0">
                <a:effectLst/>
                <a:latin typeface="Linux Libertine"/>
                <a:ea typeface="Linux Libertine"/>
                <a:cs typeface="Linux Libertine"/>
              </a:rPr>
              <a:t>P dos Santos, Renato, Some Comments on the Reliability of NOAA's Storm Events Database (June 22, 2016). Available at SSRN: </a:t>
            </a:r>
            <a:r>
              <a:rPr lang="en-US" sz="1800" u="none" strike="noStrike" dirty="0">
                <a:effectLst/>
                <a:latin typeface="Linux Libertine"/>
                <a:ea typeface="Linux Libertine"/>
                <a:cs typeface="Linux Libertine"/>
                <a:hlinkClick r:id="rId4"/>
              </a:rPr>
              <a:t>https://ssrn.com/abstract=2799273</a:t>
            </a:r>
            <a:r>
              <a:rPr lang="en-US" sz="1800" dirty="0">
                <a:effectLst/>
                <a:latin typeface="Linux Libertine"/>
                <a:ea typeface="Linux Libertine"/>
                <a:cs typeface="Linux Libertine"/>
              </a:rPr>
              <a:t> or </a:t>
            </a:r>
            <a:r>
              <a:rPr lang="en-US" sz="1800" u="none" strike="noStrike" dirty="0">
                <a:effectLst/>
                <a:latin typeface="Linux Libertine"/>
                <a:ea typeface="Linux Libertine"/>
                <a:cs typeface="Linux Libertine"/>
                <a:hlinkClick r:id="rId5"/>
              </a:rPr>
              <a:t>http://dx.doi.org/10.2139/ssrn.2799273</a:t>
            </a:r>
            <a:endParaRPr lang="en-US" sz="18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2264026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F8633-3A73-6364-54D7-1CD4BE60978D}"/>
              </a:ext>
            </a:extLst>
          </p:cNvPr>
          <p:cNvSpPr>
            <a:spLocks noGrp="1"/>
          </p:cNvSpPr>
          <p:nvPr>
            <p:ph type="title"/>
          </p:nvPr>
        </p:nvSpPr>
        <p:spPr/>
        <p:txBody>
          <a:bodyPr/>
          <a:lstStyle/>
          <a:p>
            <a:r>
              <a:rPr lang="en-US" dirty="0"/>
              <a:t>Project Description	</a:t>
            </a:r>
          </a:p>
        </p:txBody>
      </p:sp>
      <p:sp>
        <p:nvSpPr>
          <p:cNvPr id="3" name="Content Placeholder 2">
            <a:extLst>
              <a:ext uri="{FF2B5EF4-FFF2-40B4-BE49-F238E27FC236}">
                <a16:creationId xmlns:a16="http://schemas.microsoft.com/office/drawing/2014/main" id="{EA3EBB59-A907-2CC7-A145-582412F3BD67}"/>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sz="2400" dirty="0"/>
              <a:t>NOAA Provides data on storms that have caused injuries or significant property damage dating back to 1950. The data set describes the location of event, type of weather, and magnitude of damage. There are approximately 1.8 MM weather events recorded.</a:t>
            </a:r>
          </a:p>
          <a:p>
            <a:pPr>
              <a:buFont typeface="Arial" panose="020B0604020202020204" pitchFamily="34" charset="0"/>
              <a:buChar char="•"/>
            </a:pPr>
            <a:r>
              <a:rPr lang="en-US" sz="2400" dirty="0"/>
              <a:t>Prior Work:</a:t>
            </a:r>
          </a:p>
          <a:p>
            <a:pPr lvl="1">
              <a:buFont typeface="Arial" panose="020B0604020202020204" pitchFamily="34" charset="0"/>
              <a:buChar char="•"/>
            </a:pPr>
            <a:r>
              <a:rPr lang="en-US" sz="2000" dirty="0"/>
              <a:t>“Student Research Abstract: Unsupervised Key Term Extraction of Tornado Narratives from NOAA Storm Events Database” –Emma Louise McDaniel</a:t>
            </a:r>
          </a:p>
          <a:p>
            <a:pPr lvl="2">
              <a:buFont typeface="Arial" panose="020B0604020202020204" pitchFamily="34" charset="0"/>
              <a:buChar char="•"/>
            </a:pPr>
            <a:r>
              <a:rPr lang="en-US" sz="1800" dirty="0"/>
              <a:t>Narratives were text mined in order to retrieve the impacts of the disasters in order to structure the data for further use</a:t>
            </a:r>
          </a:p>
          <a:p>
            <a:pPr lvl="1">
              <a:buFont typeface="Arial" panose="020B0604020202020204" pitchFamily="34" charset="0"/>
              <a:buChar char="•"/>
            </a:pPr>
            <a:r>
              <a:rPr lang="en-US" sz="2000" dirty="0"/>
              <a:t>“Some Comments on the Reliability of NOAA's Storm Events Database” –Renato P Dos Santos</a:t>
            </a:r>
          </a:p>
          <a:p>
            <a:pPr lvl="2">
              <a:buFont typeface="Arial" panose="020B0604020202020204" pitchFamily="34" charset="0"/>
              <a:buChar char="•"/>
            </a:pPr>
            <a:r>
              <a:rPr lang="en-US" sz="1800" dirty="0"/>
              <a:t>Supported by limited statistical analysis, came to the conclusion that the database suffers from incompleteness and inconsistencies</a:t>
            </a:r>
          </a:p>
          <a:p>
            <a:pPr>
              <a:buFont typeface="Arial" panose="020B0604020202020204" pitchFamily="34" charset="0"/>
              <a:buChar char="•"/>
            </a:pPr>
            <a:r>
              <a:rPr lang="en-US" dirty="0"/>
              <a:t>Datasets:</a:t>
            </a:r>
          </a:p>
          <a:p>
            <a:pPr lvl="1">
              <a:buFont typeface="Arial" panose="020B0604020202020204" pitchFamily="34" charset="0"/>
              <a:buChar char="•"/>
            </a:pPr>
            <a:r>
              <a:rPr lang="en-US" dirty="0">
                <a:solidFill>
                  <a:srgbClr val="FF0000"/>
                </a:solidFill>
                <a:hlinkClick r:id="rId2"/>
              </a:rPr>
              <a:t>https://www.ncei.noaa.gov/pub/data/swdi/stormevents/csvfiles/</a:t>
            </a:r>
            <a:endParaRPr lang="en-US" dirty="0">
              <a:solidFill>
                <a:srgbClr val="FF0000"/>
              </a:solidFill>
            </a:endParaRPr>
          </a:p>
          <a:p>
            <a:endParaRPr lang="en-US" dirty="0"/>
          </a:p>
        </p:txBody>
      </p:sp>
    </p:spTree>
    <p:extLst>
      <p:ext uri="{BB962C8B-B14F-4D97-AF65-F5344CB8AC3E}">
        <p14:creationId xmlns:p14="http://schemas.microsoft.com/office/powerpoint/2010/main" val="3020834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74400-5653-AC22-6781-53D886C9E1BC}"/>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DA2A69EC-CF82-0012-33E6-1B6922FC28E7}"/>
              </a:ext>
            </a:extLst>
          </p:cNvPr>
          <p:cNvSpPr>
            <a:spLocks noGrp="1"/>
          </p:cNvSpPr>
          <p:nvPr>
            <p:ph idx="1"/>
          </p:nvPr>
        </p:nvSpPr>
        <p:spPr/>
        <p:txBody>
          <a:bodyPr>
            <a:normAutofit/>
          </a:bodyPr>
          <a:lstStyle/>
          <a:p>
            <a:pPr lvl="2">
              <a:buFont typeface="Arial" panose="020B0604020202020204" pitchFamily="34" charset="0"/>
              <a:buChar char="•"/>
            </a:pPr>
            <a:r>
              <a:rPr lang="en-US" sz="2400" dirty="0"/>
              <a:t>Have weather events become more dangerous to people?</a:t>
            </a:r>
          </a:p>
          <a:p>
            <a:pPr lvl="2">
              <a:buFont typeface="Arial" panose="020B0604020202020204" pitchFamily="34" charset="0"/>
              <a:buChar char="•"/>
            </a:pPr>
            <a:r>
              <a:rPr lang="en-US" sz="2400" dirty="0"/>
              <a:t>Is the magnitude of property damage indicative of higher risk of injury to people?</a:t>
            </a:r>
          </a:p>
          <a:p>
            <a:pPr lvl="2">
              <a:buFont typeface="Arial" panose="020B0604020202020204" pitchFamily="34" charset="0"/>
              <a:buChar char="•"/>
            </a:pPr>
            <a:r>
              <a:rPr lang="en-US" sz="2400" dirty="0"/>
              <a:t>Has the damage caused by severe weather events increased over time?</a:t>
            </a:r>
          </a:p>
          <a:p>
            <a:pPr lvl="2">
              <a:buFont typeface="Arial" panose="020B0604020202020204" pitchFamily="34" charset="0"/>
              <a:buChar char="•"/>
            </a:pPr>
            <a:r>
              <a:rPr lang="en-US" sz="2400" dirty="0"/>
              <a:t>Have severe weather events increased over time?</a:t>
            </a:r>
          </a:p>
          <a:p>
            <a:pPr lvl="2">
              <a:buFont typeface="Arial" panose="020B0604020202020204" pitchFamily="34" charset="0"/>
              <a:buChar char="•"/>
            </a:pPr>
            <a:r>
              <a:rPr lang="en-US" sz="2400" dirty="0"/>
              <a:t>Are some areas more prone to severe weather effects?</a:t>
            </a:r>
          </a:p>
          <a:p>
            <a:endParaRPr lang="en-US" dirty="0"/>
          </a:p>
        </p:txBody>
      </p:sp>
    </p:spTree>
    <p:extLst>
      <p:ext uri="{BB962C8B-B14F-4D97-AF65-F5344CB8AC3E}">
        <p14:creationId xmlns:p14="http://schemas.microsoft.com/office/powerpoint/2010/main" val="402803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5AFC1-89B4-22CB-0D7B-04EB731C7A36}"/>
              </a:ext>
            </a:extLst>
          </p:cNvPr>
          <p:cNvSpPr>
            <a:spLocks noGrp="1"/>
          </p:cNvSpPr>
          <p:nvPr>
            <p:ph type="title"/>
          </p:nvPr>
        </p:nvSpPr>
        <p:spPr/>
        <p:txBody>
          <a:bodyPr/>
          <a:lstStyle/>
          <a:p>
            <a:r>
              <a:rPr lang="en-US" dirty="0"/>
              <a:t>Data Preparation</a:t>
            </a:r>
          </a:p>
        </p:txBody>
      </p:sp>
      <p:sp>
        <p:nvSpPr>
          <p:cNvPr id="3" name="Content Placeholder 2">
            <a:extLst>
              <a:ext uri="{FF2B5EF4-FFF2-40B4-BE49-F238E27FC236}">
                <a16:creationId xmlns:a16="http://schemas.microsoft.com/office/drawing/2014/main" id="{D9FCE38B-DDCE-5A52-93AE-64EC0BC7B930}"/>
              </a:ext>
            </a:extLst>
          </p:cNvPr>
          <p:cNvSpPr>
            <a:spLocks noGrp="1"/>
          </p:cNvSpPr>
          <p:nvPr>
            <p:ph idx="1"/>
          </p:nvPr>
        </p:nvSpPr>
        <p:spPr/>
        <p:txBody>
          <a:bodyPr/>
          <a:lstStyle/>
          <a:p>
            <a:pPr>
              <a:buFont typeface="Arial" panose="020B0604020202020204" pitchFamily="34" charset="0"/>
              <a:buChar char="•"/>
            </a:pPr>
            <a:r>
              <a:rPr lang="en-US" sz="2400" dirty="0"/>
              <a:t>Data Cleaning &amp; Preprocessing</a:t>
            </a:r>
          </a:p>
          <a:p>
            <a:pPr lvl="1">
              <a:buFont typeface="Arial" panose="020B0604020202020204" pitchFamily="34" charset="0"/>
              <a:buChar char="•"/>
            </a:pPr>
            <a:r>
              <a:rPr lang="en-US" sz="2000" dirty="0"/>
              <a:t>Data broken up into yearly reports which were combined in Pandas </a:t>
            </a:r>
            <a:r>
              <a:rPr lang="en-US" sz="2000" dirty="0" err="1"/>
              <a:t>dataframe</a:t>
            </a:r>
            <a:endParaRPr lang="en-US" sz="2000" dirty="0"/>
          </a:p>
          <a:p>
            <a:pPr lvl="1">
              <a:buFont typeface="Arial" panose="020B0604020202020204" pitchFamily="34" charset="0"/>
              <a:buChar char="•"/>
            </a:pPr>
            <a:r>
              <a:rPr lang="en-US" sz="2000" dirty="0"/>
              <a:t>Simplified, combined and made data types consistent between files</a:t>
            </a:r>
          </a:p>
          <a:p>
            <a:pPr marL="201168" lvl="1" indent="0">
              <a:buNone/>
            </a:pPr>
            <a:endParaRPr lang="en-US" sz="2000" dirty="0"/>
          </a:p>
          <a:p>
            <a:pPr>
              <a:buFont typeface="Arial" panose="020B0604020202020204" pitchFamily="34" charset="0"/>
              <a:buChar char="•"/>
            </a:pPr>
            <a:r>
              <a:rPr lang="en-US" sz="2400" dirty="0"/>
              <a:t>Data Integration</a:t>
            </a:r>
          </a:p>
          <a:p>
            <a:pPr lvl="1">
              <a:buFont typeface="Arial" panose="020B0604020202020204" pitchFamily="34" charset="0"/>
              <a:buChar char="•"/>
            </a:pPr>
            <a:r>
              <a:rPr lang="en-US" sz="2000" dirty="0"/>
              <a:t>Codes for county and regional data were re-labeled for readability and consistency</a:t>
            </a:r>
          </a:p>
          <a:p>
            <a:pPr lvl="1">
              <a:buFont typeface="Arial" panose="020B0604020202020204" pitchFamily="34" charset="0"/>
              <a:buChar char="•"/>
            </a:pPr>
            <a:r>
              <a:rPr lang="en-US" sz="2000" dirty="0"/>
              <a:t>Census data per county</a:t>
            </a:r>
          </a:p>
          <a:p>
            <a:endParaRPr lang="en-US" dirty="0"/>
          </a:p>
        </p:txBody>
      </p:sp>
    </p:spTree>
    <p:extLst>
      <p:ext uri="{BB962C8B-B14F-4D97-AF65-F5344CB8AC3E}">
        <p14:creationId xmlns:p14="http://schemas.microsoft.com/office/powerpoint/2010/main" val="3548287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97B-FE44-FDB7-06BA-11E05320CD9A}"/>
              </a:ext>
            </a:extLst>
          </p:cNvPr>
          <p:cNvSpPr>
            <a:spLocks noGrp="1"/>
          </p:cNvSpPr>
          <p:nvPr>
            <p:ph type="title"/>
          </p:nvPr>
        </p:nvSpPr>
        <p:spPr/>
        <p:txBody>
          <a:bodyPr/>
          <a:lstStyle/>
          <a:p>
            <a:r>
              <a:rPr lang="en-US" dirty="0"/>
              <a:t>Tools Used</a:t>
            </a:r>
          </a:p>
        </p:txBody>
      </p:sp>
      <p:sp>
        <p:nvSpPr>
          <p:cNvPr id="3" name="Content Placeholder 2">
            <a:extLst>
              <a:ext uri="{FF2B5EF4-FFF2-40B4-BE49-F238E27FC236}">
                <a16:creationId xmlns:a16="http://schemas.microsoft.com/office/drawing/2014/main" id="{24EB233A-6A12-68C5-DF4E-CE41F49E6BD3}"/>
              </a:ext>
            </a:extLst>
          </p:cNvPr>
          <p:cNvSpPr>
            <a:spLocks noGrp="1"/>
          </p:cNvSpPr>
          <p:nvPr>
            <p:ph idx="1"/>
          </p:nvPr>
        </p:nvSpPr>
        <p:spPr/>
        <p:txBody>
          <a:bodyPr>
            <a:normAutofit/>
          </a:bodyPr>
          <a:lstStyle/>
          <a:p>
            <a:pPr lvl="1">
              <a:buFont typeface="Arial" panose="020B0604020202020204" pitchFamily="34" charset="0"/>
              <a:buChar char="•"/>
            </a:pPr>
            <a:r>
              <a:rPr lang="en-US" sz="2400" dirty="0"/>
              <a:t>Pandas</a:t>
            </a:r>
          </a:p>
          <a:p>
            <a:pPr lvl="2">
              <a:buFont typeface="Arial" panose="020B0604020202020204" pitchFamily="34" charset="0"/>
              <a:buChar char="•"/>
            </a:pPr>
            <a:r>
              <a:rPr lang="en-US" sz="2000" dirty="0"/>
              <a:t>Created a Pandas </a:t>
            </a:r>
            <a:r>
              <a:rPr lang="en-US" sz="2000" dirty="0" err="1"/>
              <a:t>Dataframe</a:t>
            </a:r>
            <a:r>
              <a:rPr lang="en-US" sz="2000" dirty="0"/>
              <a:t> in Python from the CSV Storm Event Data Files</a:t>
            </a:r>
          </a:p>
          <a:p>
            <a:pPr lvl="2">
              <a:buFont typeface="Arial" panose="020B0604020202020204" pitchFamily="34" charset="0"/>
              <a:buChar char="•"/>
            </a:pPr>
            <a:r>
              <a:rPr lang="en-US" sz="2000" dirty="0"/>
              <a:t>Allowed for efficient data cleaning and preliminary analysis</a:t>
            </a:r>
          </a:p>
          <a:p>
            <a:pPr lvl="1">
              <a:buFont typeface="Arial" panose="020B0604020202020204" pitchFamily="34" charset="0"/>
              <a:buChar char="•"/>
            </a:pPr>
            <a:r>
              <a:rPr lang="en-US" sz="2400" dirty="0"/>
              <a:t>NumPy</a:t>
            </a:r>
          </a:p>
          <a:p>
            <a:pPr lvl="2">
              <a:buFont typeface="Arial" panose="020B0604020202020204" pitchFamily="34" charset="0"/>
              <a:buChar char="•"/>
            </a:pPr>
            <a:r>
              <a:rPr lang="en-US" sz="2000" dirty="0"/>
              <a:t>Python tool to help clean, pre-process, and simplify the data set</a:t>
            </a:r>
          </a:p>
          <a:p>
            <a:pPr lvl="1">
              <a:buFont typeface="Arial" panose="020B0604020202020204" pitchFamily="34" charset="0"/>
              <a:buChar char="•"/>
            </a:pPr>
            <a:r>
              <a:rPr lang="en-US" sz="2400" dirty="0" err="1"/>
              <a:t>StatsModels</a:t>
            </a:r>
            <a:endParaRPr lang="en-US" sz="2400" dirty="0"/>
          </a:p>
          <a:p>
            <a:pPr lvl="2">
              <a:buFont typeface="Arial" panose="020B0604020202020204" pitchFamily="34" charset="0"/>
              <a:buChar char="•"/>
            </a:pPr>
            <a:r>
              <a:rPr lang="en-US" sz="2000" dirty="0"/>
              <a:t>Statistical modeling and regression calculations for correlation analysis to answer the proposed questions</a:t>
            </a:r>
          </a:p>
          <a:p>
            <a:pPr lvl="1">
              <a:buFont typeface="Arial" panose="020B0604020202020204" pitchFamily="34" charset="0"/>
              <a:buChar char="•"/>
            </a:pPr>
            <a:r>
              <a:rPr lang="en-US" sz="2400" dirty="0"/>
              <a:t>Seaborn and </a:t>
            </a:r>
            <a:r>
              <a:rPr lang="en-US" sz="2400" dirty="0" err="1"/>
              <a:t>Plotly</a:t>
            </a:r>
            <a:endParaRPr lang="en-US" sz="2400" dirty="0"/>
          </a:p>
          <a:p>
            <a:pPr lvl="2">
              <a:buFont typeface="Arial" panose="020B0604020202020204" pitchFamily="34" charset="0"/>
              <a:buChar char="•"/>
            </a:pPr>
            <a:r>
              <a:rPr lang="en-US" sz="2000" dirty="0"/>
              <a:t>Tool to create graphs and data visualizations</a:t>
            </a:r>
          </a:p>
        </p:txBody>
      </p:sp>
    </p:spTree>
    <p:extLst>
      <p:ext uri="{BB962C8B-B14F-4D97-AF65-F5344CB8AC3E}">
        <p14:creationId xmlns:p14="http://schemas.microsoft.com/office/powerpoint/2010/main" val="219868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CA7B1-C62E-673E-B2A1-80B09747E03F}"/>
              </a:ext>
            </a:extLst>
          </p:cNvPr>
          <p:cNvSpPr>
            <a:spLocks noGrp="1"/>
          </p:cNvSpPr>
          <p:nvPr>
            <p:ph type="title"/>
          </p:nvPr>
        </p:nvSpPr>
        <p:spPr/>
        <p:txBody>
          <a:bodyPr/>
          <a:lstStyle/>
          <a:p>
            <a:r>
              <a:rPr lang="en-US" dirty="0"/>
              <a:t>Data Mining Analysis Applied</a:t>
            </a:r>
          </a:p>
        </p:txBody>
      </p:sp>
      <p:sp>
        <p:nvSpPr>
          <p:cNvPr id="3" name="Content Placeholder 2">
            <a:extLst>
              <a:ext uri="{FF2B5EF4-FFF2-40B4-BE49-F238E27FC236}">
                <a16:creationId xmlns:a16="http://schemas.microsoft.com/office/drawing/2014/main" id="{BC894DEF-287C-3E14-F09C-C31DA873A68E}"/>
              </a:ext>
            </a:extLst>
          </p:cNvPr>
          <p:cNvSpPr>
            <a:spLocks noGrp="1"/>
          </p:cNvSpPr>
          <p:nvPr>
            <p:ph idx="1"/>
          </p:nvPr>
        </p:nvSpPr>
        <p:spPr/>
        <p:txBody>
          <a:bodyPr>
            <a:normAutofit/>
          </a:bodyPr>
          <a:lstStyle/>
          <a:p>
            <a:pPr>
              <a:buFont typeface="Arial" panose="020B0604020202020204" pitchFamily="34" charset="0"/>
              <a:buChar char="•"/>
            </a:pPr>
            <a:r>
              <a:rPr lang="en-US" sz="2400" dirty="0"/>
              <a:t>Regression Models</a:t>
            </a:r>
            <a:endParaRPr lang="en-US" sz="1200" dirty="0"/>
          </a:p>
          <a:p>
            <a:pPr lvl="1">
              <a:buFont typeface="Arial" panose="020B0604020202020204" pitchFamily="34" charset="0"/>
              <a:buChar char="•"/>
            </a:pPr>
            <a:r>
              <a:rPr lang="en-US" sz="2200" dirty="0"/>
              <a:t>Determine relevant correlations between data attributes to predict future storm event damage cost and injury counts</a:t>
            </a:r>
          </a:p>
          <a:p>
            <a:pPr>
              <a:buFont typeface="Arial" panose="020B0604020202020204" pitchFamily="34" charset="0"/>
              <a:buChar char="•"/>
            </a:pPr>
            <a:r>
              <a:rPr lang="en-US" sz="2400" dirty="0"/>
              <a:t>Outlier Analysis</a:t>
            </a:r>
          </a:p>
          <a:p>
            <a:pPr lvl="1">
              <a:buFont typeface="Arial" panose="020B0604020202020204" pitchFamily="34" charset="0"/>
              <a:buChar char="•"/>
            </a:pPr>
            <a:r>
              <a:rPr lang="en-US" sz="2200" dirty="0"/>
              <a:t>Normal EDA tools such as histogram and box plots were not effective due to dominance of outliers in dataset</a:t>
            </a:r>
          </a:p>
        </p:txBody>
      </p:sp>
    </p:spTree>
    <p:extLst>
      <p:ext uri="{BB962C8B-B14F-4D97-AF65-F5344CB8AC3E}">
        <p14:creationId xmlns:p14="http://schemas.microsoft.com/office/powerpoint/2010/main" val="2949232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55E2D-6349-DDB8-F6E5-195EF285089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22CE15B-62C1-E9DB-62ED-2D8E39E3D075}"/>
              </a:ext>
            </a:extLst>
          </p:cNvPr>
          <p:cNvSpPr>
            <a:spLocks noGrp="1"/>
          </p:cNvSpPr>
          <p:nvPr>
            <p:ph sz="half" idx="1"/>
          </p:nvPr>
        </p:nvSpPr>
        <p:spPr/>
        <p:txBody>
          <a:bodyPr/>
          <a:lstStyle/>
          <a:p>
            <a:endParaRPr lang="en-US" dirty="0"/>
          </a:p>
        </p:txBody>
      </p:sp>
      <p:sp>
        <p:nvSpPr>
          <p:cNvPr id="4" name="Content Placeholder 3">
            <a:extLst>
              <a:ext uri="{FF2B5EF4-FFF2-40B4-BE49-F238E27FC236}">
                <a16:creationId xmlns:a16="http://schemas.microsoft.com/office/drawing/2014/main" id="{7FD298C7-19EC-2803-2D76-220AB86A1B39}"/>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CC14DB7B-E605-4939-70B3-7E91E843436E}"/>
              </a:ext>
            </a:extLst>
          </p:cNvPr>
          <p:cNvPicPr>
            <a:picLocks noChangeAspect="1"/>
          </p:cNvPicPr>
          <p:nvPr/>
        </p:nvPicPr>
        <p:blipFill>
          <a:blip r:embed="rId2"/>
          <a:stretch>
            <a:fillRect/>
          </a:stretch>
        </p:blipFill>
        <p:spPr>
          <a:xfrm>
            <a:off x="365078" y="567770"/>
            <a:ext cx="11705683" cy="5069101"/>
          </a:xfrm>
          <a:prstGeom prst="rect">
            <a:avLst/>
          </a:prstGeom>
        </p:spPr>
      </p:pic>
    </p:spTree>
    <p:extLst>
      <p:ext uri="{BB962C8B-B14F-4D97-AF65-F5344CB8AC3E}">
        <p14:creationId xmlns:p14="http://schemas.microsoft.com/office/powerpoint/2010/main" val="1255802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48ADC-8F87-003F-F47F-6C6693E7AE86}"/>
              </a:ext>
            </a:extLst>
          </p:cNvPr>
          <p:cNvSpPr>
            <a:spLocks noGrp="1"/>
          </p:cNvSpPr>
          <p:nvPr>
            <p:ph type="title"/>
          </p:nvPr>
        </p:nvSpPr>
        <p:spPr/>
        <p:txBody>
          <a:bodyPr/>
          <a:lstStyle/>
          <a:p>
            <a:endParaRPr lang="en-US" dirty="0"/>
          </a:p>
        </p:txBody>
      </p:sp>
      <p:sp>
        <p:nvSpPr>
          <p:cNvPr id="4" name="Content Placeholder 3">
            <a:extLst>
              <a:ext uri="{FF2B5EF4-FFF2-40B4-BE49-F238E27FC236}">
                <a16:creationId xmlns:a16="http://schemas.microsoft.com/office/drawing/2014/main" id="{E23FE5C0-AC81-CFA9-F033-AB0FA293FC1A}"/>
              </a:ext>
            </a:extLst>
          </p:cNvPr>
          <p:cNvSpPr>
            <a:spLocks noGrp="1"/>
          </p:cNvSpPr>
          <p:nvPr>
            <p:ph sz="half" idx="2"/>
          </p:nvPr>
        </p:nvSpPr>
        <p:spPr/>
        <p:txBody>
          <a:bodyPr/>
          <a:lstStyle/>
          <a:p>
            <a:endParaRPr lang="en-US"/>
          </a:p>
        </p:txBody>
      </p:sp>
      <p:sp>
        <p:nvSpPr>
          <p:cNvPr id="7" name="Content Placeholder 6">
            <a:extLst>
              <a:ext uri="{FF2B5EF4-FFF2-40B4-BE49-F238E27FC236}">
                <a16:creationId xmlns:a16="http://schemas.microsoft.com/office/drawing/2014/main" id="{BD5B399E-03B1-A60E-B302-73933661E124}"/>
              </a:ext>
            </a:extLst>
          </p:cNvPr>
          <p:cNvSpPr>
            <a:spLocks noGrp="1"/>
          </p:cNvSpPr>
          <p:nvPr>
            <p:ph sz="half" idx="1"/>
          </p:nvPr>
        </p:nvSpPr>
        <p:spPr/>
        <p:txBody>
          <a:bodyPr/>
          <a:lstStyle/>
          <a:p>
            <a:endParaRPr lang="en-US"/>
          </a:p>
        </p:txBody>
      </p:sp>
      <p:pic>
        <p:nvPicPr>
          <p:cNvPr id="8" name="Picture 7">
            <a:extLst>
              <a:ext uri="{FF2B5EF4-FFF2-40B4-BE49-F238E27FC236}">
                <a16:creationId xmlns:a16="http://schemas.microsoft.com/office/drawing/2014/main" id="{4882ED0F-9386-F227-53F0-EF00107D78D8}"/>
              </a:ext>
            </a:extLst>
          </p:cNvPr>
          <p:cNvPicPr>
            <a:picLocks noChangeAspect="1"/>
          </p:cNvPicPr>
          <p:nvPr/>
        </p:nvPicPr>
        <p:blipFill>
          <a:blip r:embed="rId2"/>
          <a:stretch>
            <a:fillRect/>
          </a:stretch>
        </p:blipFill>
        <p:spPr>
          <a:xfrm>
            <a:off x="809199" y="267201"/>
            <a:ext cx="10451680" cy="5601893"/>
          </a:xfrm>
          <a:prstGeom prst="rect">
            <a:avLst/>
          </a:prstGeom>
        </p:spPr>
      </p:pic>
    </p:spTree>
    <p:extLst>
      <p:ext uri="{BB962C8B-B14F-4D97-AF65-F5344CB8AC3E}">
        <p14:creationId xmlns:p14="http://schemas.microsoft.com/office/powerpoint/2010/main" val="2697888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BFE2-6396-3A10-8D57-04E100797D70}"/>
              </a:ext>
            </a:extLst>
          </p:cNvPr>
          <p:cNvSpPr>
            <a:spLocks noGrp="1"/>
          </p:cNvSpPr>
          <p:nvPr>
            <p:ph type="title"/>
          </p:nvPr>
        </p:nvSpPr>
        <p:spPr/>
        <p:txBody>
          <a:bodyPr/>
          <a:lstStyle/>
          <a:p>
            <a:r>
              <a:rPr lang="en-US" dirty="0"/>
              <a:t>Knowledge Gained – Events per Year</a:t>
            </a:r>
          </a:p>
        </p:txBody>
      </p:sp>
      <p:sp>
        <p:nvSpPr>
          <p:cNvPr id="5" name="Content Placeholder 4">
            <a:extLst>
              <a:ext uri="{FF2B5EF4-FFF2-40B4-BE49-F238E27FC236}">
                <a16:creationId xmlns:a16="http://schemas.microsoft.com/office/drawing/2014/main" id="{1C94FEDF-C158-FD4D-68E5-23242B1D15B6}"/>
              </a:ext>
            </a:extLst>
          </p:cNvPr>
          <p:cNvSpPr>
            <a:spLocks noGrp="1"/>
          </p:cNvSpPr>
          <p:nvPr>
            <p:ph sz="half" idx="2"/>
          </p:nvPr>
        </p:nvSpPr>
        <p:spPr>
          <a:xfrm>
            <a:off x="1158240" y="1815489"/>
            <a:ext cx="4095078" cy="4343264"/>
          </a:xfrm>
        </p:spPr>
        <p:txBody>
          <a:bodyPr>
            <a:noAutofit/>
          </a:bodyPr>
          <a:lstStyle/>
          <a:p>
            <a:pPr>
              <a:buFont typeface="Arial" panose="020B0604020202020204" pitchFamily="34" charset="0"/>
              <a:buChar char="•"/>
            </a:pPr>
            <a:r>
              <a:rPr lang="en-US" dirty="0"/>
              <a:t>Has the frequency of storm events increased over time?</a:t>
            </a:r>
          </a:p>
          <a:p>
            <a:pPr>
              <a:buFont typeface="Arial" panose="020B0604020202020204" pitchFamily="34" charset="0"/>
              <a:buChar char="•"/>
            </a:pPr>
            <a:r>
              <a:rPr lang="en-US" dirty="0"/>
              <a:t>No trend to show an increase in total weather events each year</a:t>
            </a:r>
          </a:p>
          <a:p>
            <a:pPr>
              <a:buFont typeface="Arial" panose="020B0604020202020204" pitchFamily="34" charset="0"/>
              <a:buChar char="•"/>
            </a:pPr>
            <a:r>
              <a:rPr lang="en-US" dirty="0"/>
              <a:t>Recording of event types has changed significantly in the lifetime of dataset</a:t>
            </a:r>
          </a:p>
        </p:txBody>
      </p:sp>
      <p:pic>
        <p:nvPicPr>
          <p:cNvPr id="6" name="Picture 5">
            <a:extLst>
              <a:ext uri="{FF2B5EF4-FFF2-40B4-BE49-F238E27FC236}">
                <a16:creationId xmlns:a16="http://schemas.microsoft.com/office/drawing/2014/main" id="{1AA42525-79A1-2A7F-8C3F-1C036F4E99E8}"/>
              </a:ext>
            </a:extLst>
          </p:cNvPr>
          <p:cNvPicPr>
            <a:picLocks noChangeAspect="1"/>
          </p:cNvPicPr>
          <p:nvPr/>
        </p:nvPicPr>
        <p:blipFill>
          <a:blip r:embed="rId2"/>
          <a:stretch>
            <a:fillRect/>
          </a:stretch>
        </p:blipFill>
        <p:spPr>
          <a:xfrm>
            <a:off x="5407586" y="1665640"/>
            <a:ext cx="6273426" cy="4622524"/>
          </a:xfrm>
          <a:prstGeom prst="rect">
            <a:avLst/>
          </a:prstGeom>
        </p:spPr>
      </p:pic>
    </p:spTree>
    <p:extLst>
      <p:ext uri="{BB962C8B-B14F-4D97-AF65-F5344CB8AC3E}">
        <p14:creationId xmlns:p14="http://schemas.microsoft.com/office/powerpoint/2010/main" val="90358752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393</TotalTime>
  <Words>648</Words>
  <Application>Microsoft Macintosh PowerPoint</Application>
  <PresentationFormat>Widescreen</PresentationFormat>
  <Paragraphs>67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Linux Libertine</vt:lpstr>
      <vt:lpstr>Retrospect</vt:lpstr>
      <vt:lpstr>Analyzing NOAA Storm Damage Data</vt:lpstr>
      <vt:lpstr>Project Description </vt:lpstr>
      <vt:lpstr>Questions</vt:lpstr>
      <vt:lpstr>Data Preparation</vt:lpstr>
      <vt:lpstr>Tools Used</vt:lpstr>
      <vt:lpstr>Data Mining Analysis Applied</vt:lpstr>
      <vt:lpstr>PowerPoint Presentation</vt:lpstr>
      <vt:lpstr>PowerPoint Presentation</vt:lpstr>
      <vt:lpstr>Knowledge Gained – Events per Year</vt:lpstr>
      <vt:lpstr>Knowledge Gained – Damage per Year</vt:lpstr>
      <vt:lpstr>PowerPoint Presentation</vt:lpstr>
      <vt:lpstr>Knowledge Gained – Injury Count</vt:lpstr>
      <vt:lpstr>Knowledge Gained – Injuries vs Damage</vt:lpstr>
      <vt:lpstr>Total Property Damage by County</vt:lpstr>
      <vt:lpstr>Total Injuries by County</vt:lpstr>
      <vt:lpstr>Knowledge Application</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NOAA Storm Damage Data</dc:title>
  <dc:creator>Matthew Tuttle</dc:creator>
  <cp:lastModifiedBy>Lex Bukowski</cp:lastModifiedBy>
  <cp:revision>26</cp:revision>
  <dcterms:created xsi:type="dcterms:W3CDTF">2023-10-10T21:39:16Z</dcterms:created>
  <dcterms:modified xsi:type="dcterms:W3CDTF">2023-12-14T05:21:35Z</dcterms:modified>
</cp:coreProperties>
</file>