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65" r:id="rId4"/>
    <p:sldId id="266" r:id="rId5"/>
    <p:sldId id="259" r:id="rId6"/>
    <p:sldId id="267" r:id="rId7"/>
    <p:sldId id="268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9AAD-E821-436F-A27A-51F1BD3D9B0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7680-CB0D-41B6-99F7-611BB18C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9AAD-E821-436F-A27A-51F1BD3D9B0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7680-CB0D-41B6-99F7-611BB18C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7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9AAD-E821-436F-A27A-51F1BD3D9B0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7680-CB0D-41B6-99F7-611BB18C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03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9AAD-E821-436F-A27A-51F1BD3D9B0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7680-CB0D-41B6-99F7-611BB18C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18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9AAD-E821-436F-A27A-51F1BD3D9B0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7680-CB0D-41B6-99F7-611BB18C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15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9AAD-E821-436F-A27A-51F1BD3D9B0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7680-CB0D-41B6-99F7-611BB18C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5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9AAD-E821-436F-A27A-51F1BD3D9B0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7680-CB0D-41B6-99F7-611BB18C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0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9AAD-E821-436F-A27A-51F1BD3D9B0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7680-CB0D-41B6-99F7-611BB18C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0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9AAD-E821-436F-A27A-51F1BD3D9B0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7680-CB0D-41B6-99F7-611BB18C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8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9AAD-E821-436F-A27A-51F1BD3D9B0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7680-CB0D-41B6-99F7-611BB18C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0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9AAD-E821-436F-A27A-51F1BD3D9B0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7680-CB0D-41B6-99F7-611BB18C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3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9AAD-E821-436F-A27A-51F1BD3D9B0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7680-CB0D-41B6-99F7-611BB18C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9AAD-E821-436F-A27A-51F1BD3D9B0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7680-CB0D-41B6-99F7-611BB18C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6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AB99AAD-E821-436F-A27A-51F1BD3D9B0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B967680-CB0D-41B6-99F7-611BB18C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54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AB99AAD-E821-436F-A27A-51F1BD3D9B0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B967680-CB0D-41B6-99F7-611BB18C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8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A1DD-EF6B-45AB-A82D-88E4A7FA20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Caesar Cipher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D5A2B-521F-4D2D-A3B8-8A140216A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Mr. Cassady and Mr. </a:t>
            </a:r>
            <a:r>
              <a:rPr lang="en-US" dirty="0" err="1"/>
              <a:t>Alhajri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689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4233-A897-4FFB-9E8E-64634FA0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101" y="-1533786"/>
            <a:ext cx="5342796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ASCII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10FAE2-0C1A-44D6-B39C-886975F7C84A}"/>
              </a:ext>
            </a:extLst>
          </p:cNvPr>
          <p:cNvSpPr txBox="1"/>
          <p:nvPr/>
        </p:nvSpPr>
        <p:spPr>
          <a:xfrm>
            <a:off x="313071" y="2605684"/>
            <a:ext cx="5052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Characters in Python have an integer code</a:t>
            </a:r>
          </a:p>
          <a:p>
            <a:r>
              <a:rPr lang="en-US" dirty="0"/>
              <a:t>called its </a:t>
            </a:r>
            <a:r>
              <a:rPr lang="en-US" b="1" dirty="0"/>
              <a:t>ASCII code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BC796C-4116-41D4-A2C1-096D01406530}"/>
              </a:ext>
            </a:extLst>
          </p:cNvPr>
          <p:cNvSpPr txBox="1"/>
          <p:nvPr/>
        </p:nvSpPr>
        <p:spPr>
          <a:xfrm>
            <a:off x="313071" y="3481987"/>
            <a:ext cx="56739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message is a string that is made up of characters each with an ASCII code. </a:t>
            </a:r>
          </a:p>
          <a:p>
            <a:endParaRPr lang="en-US" dirty="0"/>
          </a:p>
          <a:p>
            <a:r>
              <a:rPr lang="en-US" dirty="0"/>
              <a:t>We use the ASCII code of each character in the message to shift it through the alphabet and encipher our message.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31D8953-570F-443E-91DA-EE19CFD0607F}"/>
              </a:ext>
            </a:extLst>
          </p:cNvPr>
          <p:cNvGrpSpPr/>
          <p:nvPr/>
        </p:nvGrpSpPr>
        <p:grpSpPr>
          <a:xfrm>
            <a:off x="6536135" y="2319768"/>
            <a:ext cx="4149282" cy="4146346"/>
            <a:chOff x="7240031" y="2983869"/>
            <a:chExt cx="2714205" cy="324776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0E38491-05EE-4059-90DF-191B29B082C0}"/>
                </a:ext>
              </a:extLst>
            </p:cNvPr>
            <p:cNvSpPr txBox="1"/>
            <p:nvPr/>
          </p:nvSpPr>
          <p:spPr>
            <a:xfrm>
              <a:off x="7409277" y="3547932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195856E-82B6-4F2A-8ECD-A3EDE3CDD1E2}"/>
                </a:ext>
              </a:extLst>
            </p:cNvPr>
            <p:cNvGrpSpPr/>
            <p:nvPr/>
          </p:nvGrpSpPr>
          <p:grpSpPr>
            <a:xfrm>
              <a:off x="7240031" y="2983869"/>
              <a:ext cx="2714205" cy="3247767"/>
              <a:chOff x="7226968" y="3031958"/>
              <a:chExt cx="2714205" cy="324776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89C6C9-B5C1-4365-BCB4-D9B65A0C26C5}"/>
                  </a:ext>
                </a:extLst>
              </p:cNvPr>
              <p:cNvSpPr txBox="1"/>
              <p:nvPr/>
            </p:nvSpPr>
            <p:spPr>
              <a:xfrm>
                <a:off x="7226968" y="3031958"/>
                <a:ext cx="27142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ASCII Codes for letters:</a:t>
                </a:r>
              </a:p>
              <a:p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788D20-8E3F-45E3-A110-3DF2A2E04BE6}"/>
                  </a:ext>
                </a:extLst>
              </p:cNvPr>
              <p:cNvSpPr txBox="1"/>
              <p:nvPr/>
            </p:nvSpPr>
            <p:spPr>
              <a:xfrm>
                <a:off x="7409277" y="394365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F86CD7-A5C7-4FEA-A32E-8AE0215923D3}"/>
                  </a:ext>
                </a:extLst>
              </p:cNvPr>
              <p:cNvSpPr txBox="1"/>
              <p:nvPr/>
            </p:nvSpPr>
            <p:spPr>
              <a:xfrm>
                <a:off x="7413284" y="4322298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DACC64-BA76-4621-B1AD-3F5EB0BED825}"/>
                  </a:ext>
                </a:extLst>
              </p:cNvPr>
              <p:cNvSpPr txBox="1"/>
              <p:nvPr/>
            </p:nvSpPr>
            <p:spPr>
              <a:xfrm>
                <a:off x="7451756" y="5499986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FEE09E-2FB1-4C1D-8DE8-F83B122026B6}"/>
                  </a:ext>
                </a:extLst>
              </p:cNvPr>
              <p:cNvSpPr txBox="1"/>
              <p:nvPr/>
            </p:nvSpPr>
            <p:spPr>
              <a:xfrm>
                <a:off x="7463273" y="5910393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z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FDC4D2-CF09-4EC3-B7FB-7F700C2DE294}"/>
                  </a:ext>
                </a:extLst>
              </p:cNvPr>
              <p:cNvSpPr txBox="1"/>
              <p:nvPr/>
            </p:nvSpPr>
            <p:spPr>
              <a:xfrm>
                <a:off x="7451756" y="4634143"/>
                <a:ext cx="24878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ED8B3B-6F00-4D2D-AA2F-11BFA8DDABCA}"/>
                  </a:ext>
                </a:extLst>
              </p:cNvPr>
              <p:cNvSpPr txBox="1"/>
              <p:nvPr/>
            </p:nvSpPr>
            <p:spPr>
              <a:xfrm>
                <a:off x="9234688" y="3547932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97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D1E09E-E558-435F-910D-BD0B0546601C}"/>
                  </a:ext>
                </a:extLst>
              </p:cNvPr>
              <p:cNvSpPr txBox="1"/>
              <p:nvPr/>
            </p:nvSpPr>
            <p:spPr>
              <a:xfrm>
                <a:off x="9234688" y="391726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98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B3348C-3D61-4297-955A-17849A410395}"/>
                  </a:ext>
                </a:extLst>
              </p:cNvPr>
              <p:cNvSpPr txBox="1"/>
              <p:nvPr/>
            </p:nvSpPr>
            <p:spPr>
              <a:xfrm>
                <a:off x="9234688" y="4322298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99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F24369-9980-4E5F-99A0-4C8C0F3E6D9A}"/>
                  </a:ext>
                </a:extLst>
              </p:cNvPr>
              <p:cNvSpPr txBox="1"/>
              <p:nvPr/>
            </p:nvSpPr>
            <p:spPr>
              <a:xfrm>
                <a:off x="9261840" y="5499986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E4319D-C913-4581-A7FC-83856AB978BA}"/>
                  </a:ext>
                </a:extLst>
              </p:cNvPr>
              <p:cNvSpPr txBox="1"/>
              <p:nvPr/>
            </p:nvSpPr>
            <p:spPr>
              <a:xfrm>
                <a:off x="9267278" y="5910393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122</a:t>
                </a:r>
              </a:p>
            </p:txBody>
          </p:sp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8C76AE2B-A635-4EF6-9BCD-FFBDF6A8855D}"/>
                  </a:ext>
                </a:extLst>
              </p:cNvPr>
              <p:cNvSpPr/>
              <p:nvPr/>
            </p:nvSpPr>
            <p:spPr>
              <a:xfrm>
                <a:off x="7860632" y="3732598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Right 20">
                <a:extLst>
                  <a:ext uri="{FF2B5EF4-FFF2-40B4-BE49-F238E27FC236}">
                    <a16:creationId xmlns:a16="http://schemas.microsoft.com/office/drawing/2014/main" id="{C0D62C49-5E1D-4AB1-91D3-E1813F5E2D30}"/>
                  </a:ext>
                </a:extLst>
              </p:cNvPr>
              <p:cNvSpPr/>
              <p:nvPr/>
            </p:nvSpPr>
            <p:spPr>
              <a:xfrm>
                <a:off x="7860632" y="4085797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Right 21">
                <a:extLst>
                  <a:ext uri="{FF2B5EF4-FFF2-40B4-BE49-F238E27FC236}">
                    <a16:creationId xmlns:a16="http://schemas.microsoft.com/office/drawing/2014/main" id="{DA240F77-0B2E-46F8-B232-52D9B9F75925}"/>
                  </a:ext>
                </a:extLst>
              </p:cNvPr>
              <p:cNvSpPr/>
              <p:nvPr/>
            </p:nvSpPr>
            <p:spPr>
              <a:xfrm>
                <a:off x="7864002" y="4477928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BF4C444B-965A-4F8E-8A08-B516BE54D29A}"/>
                  </a:ext>
                </a:extLst>
              </p:cNvPr>
              <p:cNvSpPr/>
              <p:nvPr/>
            </p:nvSpPr>
            <p:spPr>
              <a:xfrm>
                <a:off x="7860632" y="5644312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49B716DB-8C2C-4693-889D-037B2BA07158}"/>
                  </a:ext>
                </a:extLst>
              </p:cNvPr>
              <p:cNvSpPr/>
              <p:nvPr/>
            </p:nvSpPr>
            <p:spPr>
              <a:xfrm>
                <a:off x="7860632" y="6054719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63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4233-A897-4FFB-9E8E-64634FA0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885" y="-1592569"/>
            <a:ext cx="5342796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ASCII Code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8A8909-6373-4E3B-A952-0584B4677B42}"/>
              </a:ext>
            </a:extLst>
          </p:cNvPr>
          <p:cNvSpPr txBox="1"/>
          <p:nvPr/>
        </p:nvSpPr>
        <p:spPr>
          <a:xfrm>
            <a:off x="320885" y="2735725"/>
            <a:ext cx="4618572" cy="35021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Python, we use: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u="sng" dirty="0" err="1"/>
              <a:t>ord</a:t>
            </a:r>
            <a:r>
              <a:rPr lang="en-US" b="1" u="sng" dirty="0"/>
              <a:t>(character)</a:t>
            </a:r>
            <a:r>
              <a:rPr lang="en-US" b="1" dirty="0"/>
              <a:t> </a:t>
            </a:r>
            <a:r>
              <a:rPr lang="en-US" dirty="0"/>
              <a:t>to get the ASCII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u="sng" dirty="0" err="1"/>
              <a:t>chr</a:t>
            </a:r>
            <a:r>
              <a:rPr lang="en-US" b="1" u="sng" dirty="0"/>
              <a:t>(</a:t>
            </a:r>
            <a:r>
              <a:rPr lang="en-US" b="1" u="sng" dirty="0" err="1"/>
              <a:t>shiftedCharacter</a:t>
            </a:r>
            <a:r>
              <a:rPr lang="en-US" b="1" u="sng" dirty="0"/>
              <a:t>)</a:t>
            </a:r>
            <a:r>
              <a:rPr lang="en-US" b="1" dirty="0"/>
              <a:t> </a:t>
            </a:r>
            <a:r>
              <a:rPr lang="en-US" dirty="0"/>
              <a:t>to get the new</a:t>
            </a:r>
          </a:p>
          <a:p>
            <a:pPr>
              <a:lnSpc>
                <a:spcPct val="150000"/>
              </a:lnSpc>
            </a:pPr>
            <a:r>
              <a:rPr lang="en-US" dirty="0"/>
              <a:t>    character after we shifted it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Examples: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ord</a:t>
            </a:r>
            <a:r>
              <a:rPr lang="en-US" dirty="0"/>
              <a:t>(‘a’)  is  97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chr</a:t>
            </a:r>
            <a:r>
              <a:rPr lang="en-US" dirty="0"/>
              <a:t>(122)  is  ‘z’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D662070-CB52-4921-9ED1-C87DC37CCC5C}"/>
              </a:ext>
            </a:extLst>
          </p:cNvPr>
          <p:cNvGrpSpPr/>
          <p:nvPr/>
        </p:nvGrpSpPr>
        <p:grpSpPr>
          <a:xfrm>
            <a:off x="6536135" y="2319768"/>
            <a:ext cx="4149282" cy="4146346"/>
            <a:chOff x="7240031" y="2983869"/>
            <a:chExt cx="2714205" cy="324776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1D2FFDF-C251-402B-8F71-B4B4788DE579}"/>
                </a:ext>
              </a:extLst>
            </p:cNvPr>
            <p:cNvSpPr txBox="1"/>
            <p:nvPr/>
          </p:nvSpPr>
          <p:spPr>
            <a:xfrm>
              <a:off x="7409277" y="3547932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6F76A60-1618-49D8-8CC3-EA2F2C753C45}"/>
                </a:ext>
              </a:extLst>
            </p:cNvPr>
            <p:cNvGrpSpPr/>
            <p:nvPr/>
          </p:nvGrpSpPr>
          <p:grpSpPr>
            <a:xfrm>
              <a:off x="7240031" y="2983869"/>
              <a:ext cx="2714205" cy="3247767"/>
              <a:chOff x="7226968" y="3031958"/>
              <a:chExt cx="2714205" cy="3247767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3ABCFC4-3710-49B1-9488-7B7B72CC21DF}"/>
                  </a:ext>
                </a:extLst>
              </p:cNvPr>
              <p:cNvSpPr txBox="1"/>
              <p:nvPr/>
            </p:nvSpPr>
            <p:spPr>
              <a:xfrm>
                <a:off x="7226968" y="3031958"/>
                <a:ext cx="27142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ASCII Codes for letters:</a:t>
                </a:r>
              </a:p>
              <a:p>
                <a:endParaRPr 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7789EF-010B-4E7F-8BE4-D4355FA256B7}"/>
                  </a:ext>
                </a:extLst>
              </p:cNvPr>
              <p:cNvSpPr txBox="1"/>
              <p:nvPr/>
            </p:nvSpPr>
            <p:spPr>
              <a:xfrm>
                <a:off x="7409277" y="394365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6146E4-B3D9-4DDD-8A1C-EED93B7B39BD}"/>
                  </a:ext>
                </a:extLst>
              </p:cNvPr>
              <p:cNvSpPr txBox="1"/>
              <p:nvPr/>
            </p:nvSpPr>
            <p:spPr>
              <a:xfrm>
                <a:off x="7413284" y="4322298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8C4282-6001-474A-ADC7-9C191270E2FB}"/>
                  </a:ext>
                </a:extLst>
              </p:cNvPr>
              <p:cNvSpPr txBox="1"/>
              <p:nvPr/>
            </p:nvSpPr>
            <p:spPr>
              <a:xfrm>
                <a:off x="7451756" y="5499986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3C94A64-A8B5-4AC5-8FA2-22104191D8A8}"/>
                  </a:ext>
                </a:extLst>
              </p:cNvPr>
              <p:cNvSpPr txBox="1"/>
              <p:nvPr/>
            </p:nvSpPr>
            <p:spPr>
              <a:xfrm>
                <a:off x="7463273" y="5910393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z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F0B6948-3E7D-40BD-A11B-64CE40301858}"/>
                  </a:ext>
                </a:extLst>
              </p:cNvPr>
              <p:cNvSpPr txBox="1"/>
              <p:nvPr/>
            </p:nvSpPr>
            <p:spPr>
              <a:xfrm>
                <a:off x="7447254" y="4634143"/>
                <a:ext cx="24878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41DAE3-B02D-44B2-99D6-5EBE0BED8A3C}"/>
                  </a:ext>
                </a:extLst>
              </p:cNvPr>
              <p:cNvSpPr txBox="1"/>
              <p:nvPr/>
            </p:nvSpPr>
            <p:spPr>
              <a:xfrm>
                <a:off x="9234688" y="3547932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97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EF0BCF7-E20A-4613-AAC1-73202241AC4D}"/>
                  </a:ext>
                </a:extLst>
              </p:cNvPr>
              <p:cNvSpPr txBox="1"/>
              <p:nvPr/>
            </p:nvSpPr>
            <p:spPr>
              <a:xfrm>
                <a:off x="9234688" y="391726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98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B7ED01B-14EA-4512-9B85-210B6A416977}"/>
                  </a:ext>
                </a:extLst>
              </p:cNvPr>
              <p:cNvSpPr txBox="1"/>
              <p:nvPr/>
            </p:nvSpPr>
            <p:spPr>
              <a:xfrm>
                <a:off x="9234688" y="4322298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99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9592BBD-310E-43AB-A0CD-951CCCD61043}"/>
                  </a:ext>
                </a:extLst>
              </p:cNvPr>
              <p:cNvSpPr txBox="1"/>
              <p:nvPr/>
            </p:nvSpPr>
            <p:spPr>
              <a:xfrm>
                <a:off x="9261840" y="5499986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121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28A749-475E-461A-8D7E-3AAC0153B1EF}"/>
                  </a:ext>
                </a:extLst>
              </p:cNvPr>
              <p:cNvSpPr txBox="1"/>
              <p:nvPr/>
            </p:nvSpPr>
            <p:spPr>
              <a:xfrm>
                <a:off x="9267278" y="5910393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122</a:t>
                </a:r>
              </a:p>
            </p:txBody>
          </p:sp>
          <p:sp>
            <p:nvSpPr>
              <p:cNvPr id="40" name="Arrow: Right 39">
                <a:extLst>
                  <a:ext uri="{FF2B5EF4-FFF2-40B4-BE49-F238E27FC236}">
                    <a16:creationId xmlns:a16="http://schemas.microsoft.com/office/drawing/2014/main" id="{D4815F5A-6FC6-48F3-B71C-422217BBA365}"/>
                  </a:ext>
                </a:extLst>
              </p:cNvPr>
              <p:cNvSpPr/>
              <p:nvPr/>
            </p:nvSpPr>
            <p:spPr>
              <a:xfrm>
                <a:off x="7860632" y="3732598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rrow: Right 40">
                <a:extLst>
                  <a:ext uri="{FF2B5EF4-FFF2-40B4-BE49-F238E27FC236}">
                    <a16:creationId xmlns:a16="http://schemas.microsoft.com/office/drawing/2014/main" id="{F91F6F1B-EBD1-4AC2-BF77-0FFACDA83A2E}"/>
                  </a:ext>
                </a:extLst>
              </p:cNvPr>
              <p:cNvSpPr/>
              <p:nvPr/>
            </p:nvSpPr>
            <p:spPr>
              <a:xfrm>
                <a:off x="7860632" y="4085797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Arrow: Right 41">
                <a:extLst>
                  <a:ext uri="{FF2B5EF4-FFF2-40B4-BE49-F238E27FC236}">
                    <a16:creationId xmlns:a16="http://schemas.microsoft.com/office/drawing/2014/main" id="{B2BB0114-C951-4BB8-8437-1177C9F23531}"/>
                  </a:ext>
                </a:extLst>
              </p:cNvPr>
              <p:cNvSpPr/>
              <p:nvPr/>
            </p:nvSpPr>
            <p:spPr>
              <a:xfrm>
                <a:off x="7864002" y="4477928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Arrow: Right 42">
                <a:extLst>
                  <a:ext uri="{FF2B5EF4-FFF2-40B4-BE49-F238E27FC236}">
                    <a16:creationId xmlns:a16="http://schemas.microsoft.com/office/drawing/2014/main" id="{F8E46EDC-5ED2-4EE7-AD46-17B7C372C59B}"/>
                  </a:ext>
                </a:extLst>
              </p:cNvPr>
              <p:cNvSpPr/>
              <p:nvPr/>
            </p:nvSpPr>
            <p:spPr>
              <a:xfrm>
                <a:off x="7860632" y="5644312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row: Right 43">
                <a:extLst>
                  <a:ext uri="{FF2B5EF4-FFF2-40B4-BE49-F238E27FC236}">
                    <a16:creationId xmlns:a16="http://schemas.microsoft.com/office/drawing/2014/main" id="{177B4CC6-073B-44C7-9850-B1DAB840EBDB}"/>
                  </a:ext>
                </a:extLst>
              </p:cNvPr>
              <p:cNvSpPr/>
              <p:nvPr/>
            </p:nvSpPr>
            <p:spPr>
              <a:xfrm>
                <a:off x="7860632" y="6054719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314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A10D-E1A7-41A6-BA44-F567D020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pic>
        <p:nvPicPr>
          <p:cNvPr id="3074" name="Picture 2" descr="Image result for Julius Caesar">
            <a:extLst>
              <a:ext uri="{FF2B5EF4-FFF2-40B4-BE49-F238E27FC236}">
                <a16:creationId xmlns:a16="http://schemas.microsoft.com/office/drawing/2014/main" id="{BD44AF6C-AE19-4624-A8BF-39F6729E1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05" y="2121772"/>
            <a:ext cx="2538277" cy="446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0FF3B3-3F1F-4DBF-8C38-DEA70D6D3E7F}"/>
              </a:ext>
            </a:extLst>
          </p:cNvPr>
          <p:cNvSpPr txBox="1"/>
          <p:nvPr/>
        </p:nvSpPr>
        <p:spPr>
          <a:xfrm>
            <a:off x="3921736" y="2521059"/>
            <a:ext cx="77075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Caesar Cipher was named after Julius Caesar.</a:t>
            </a:r>
          </a:p>
          <a:p>
            <a:endParaRPr lang="en-US" sz="2400" dirty="0"/>
          </a:p>
          <a:p>
            <a:r>
              <a:rPr lang="en-US" sz="2400" dirty="0"/>
              <a:t>He used it to encipher (or hide) private messages </a:t>
            </a:r>
          </a:p>
          <a:p>
            <a:r>
              <a:rPr lang="en-US" sz="2400" dirty="0"/>
              <a:t>he didn’t want others to read.</a:t>
            </a:r>
          </a:p>
        </p:txBody>
      </p:sp>
    </p:spTree>
    <p:extLst>
      <p:ext uri="{BB962C8B-B14F-4D97-AF65-F5344CB8AC3E}">
        <p14:creationId xmlns:p14="http://schemas.microsoft.com/office/powerpoint/2010/main" val="48592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9DD4-4297-4CF4-A65D-ADE60EF27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What is a cipher?</a:t>
            </a:r>
          </a:p>
        </p:txBody>
      </p:sp>
      <p:pic>
        <p:nvPicPr>
          <p:cNvPr id="6" name="Picture 2" descr="Image result for encryption">
            <a:extLst>
              <a:ext uri="{FF2B5EF4-FFF2-40B4-BE49-F238E27FC236}">
                <a16:creationId xmlns:a16="http://schemas.microsoft.com/office/drawing/2014/main" id="{95DAFE5D-9FDB-4AD9-8115-BD29B211D3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14"/>
          <a:stretch/>
        </p:blipFill>
        <p:spPr bwMode="auto">
          <a:xfrm>
            <a:off x="960438" y="2456991"/>
            <a:ext cx="2913062" cy="3628356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CC69CD-10FD-4558-84BC-5499F6BFB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25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9DD4-4297-4CF4-A65D-ADE60EF27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What is a cipher?</a:t>
            </a:r>
          </a:p>
        </p:txBody>
      </p:sp>
      <p:pic>
        <p:nvPicPr>
          <p:cNvPr id="2050" name="Picture 2" descr="Image result for encryption">
            <a:extLst>
              <a:ext uri="{FF2B5EF4-FFF2-40B4-BE49-F238E27FC236}">
                <a16:creationId xmlns:a16="http://schemas.microsoft.com/office/drawing/2014/main" id="{B8AFF497-8CDF-4B40-919E-C5163F946F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14"/>
          <a:stretch/>
        </p:blipFill>
        <p:spPr bwMode="auto">
          <a:xfrm>
            <a:off x="974726" y="2416838"/>
            <a:ext cx="2913062" cy="3628362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9E6A31-F0C0-4100-B183-EDD9ED9C5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699" y="2413000"/>
            <a:ext cx="7052733" cy="3632200"/>
          </a:xfrm>
        </p:spPr>
        <p:txBody>
          <a:bodyPr>
            <a:normAutofit/>
          </a:bodyPr>
          <a:lstStyle/>
          <a:p>
            <a:r>
              <a:rPr lang="en-US" dirty="0"/>
              <a:t>An algorithm that hides a message using a key</a:t>
            </a:r>
          </a:p>
          <a:p>
            <a:r>
              <a:rPr lang="en-US" dirty="0"/>
              <a:t>Used to encrypt important and sensitive data (passwords, credit card number,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67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4233-A897-4FFB-9E8E-64634FA0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12383"/>
            <a:ext cx="5342796" cy="12003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Caesar Cipher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27E105-3609-4152-9461-BE6393B55071}"/>
              </a:ext>
            </a:extLst>
          </p:cNvPr>
          <p:cNvSpPr txBox="1"/>
          <p:nvPr/>
        </p:nvSpPr>
        <p:spPr>
          <a:xfrm>
            <a:off x="6485120" y="2828835"/>
            <a:ext cx="54489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algorithm where all the letters of a message</a:t>
            </a:r>
          </a:p>
          <a:p>
            <a:r>
              <a:rPr lang="en-US" dirty="0"/>
              <a:t>are shifted forward or backward through the </a:t>
            </a:r>
          </a:p>
          <a:p>
            <a:r>
              <a:rPr lang="en-US" dirty="0"/>
              <a:t>alphabet to encipher (or encrypt) the</a:t>
            </a:r>
          </a:p>
          <a:p>
            <a:r>
              <a:rPr lang="en-US" dirty="0"/>
              <a:t>original message.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0D22B-6CFD-4A04-87F8-4521F07BBE33}"/>
              </a:ext>
            </a:extLst>
          </p:cNvPr>
          <p:cNvSpPr txBox="1"/>
          <p:nvPr/>
        </p:nvSpPr>
        <p:spPr>
          <a:xfrm>
            <a:off x="6485120" y="4586046"/>
            <a:ext cx="5354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shift the letters forward or backward by an</a:t>
            </a:r>
          </a:p>
          <a:p>
            <a:r>
              <a:rPr lang="en-US" dirty="0"/>
              <a:t>Integer amount called a </a:t>
            </a:r>
            <a:r>
              <a:rPr lang="en-US" b="1" dirty="0"/>
              <a:t>key.</a:t>
            </a:r>
          </a:p>
        </p:txBody>
      </p:sp>
      <p:pic>
        <p:nvPicPr>
          <p:cNvPr id="11" name="Picture 2" descr="Image result for cipher">
            <a:extLst>
              <a:ext uri="{FF2B5EF4-FFF2-40B4-BE49-F238E27FC236}">
                <a16:creationId xmlns:a16="http://schemas.microsoft.com/office/drawing/2014/main" id="{885E7BC8-4BE4-475B-B1A5-730EA6C8A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78" y="2904752"/>
            <a:ext cx="5381668" cy="224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251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4233-A897-4FFB-9E8E-64634FA0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64" y="-1395543"/>
            <a:ext cx="5342796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Caesar Cipher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0D22B-6CFD-4A04-87F8-4521F07BBE33}"/>
              </a:ext>
            </a:extLst>
          </p:cNvPr>
          <p:cNvSpPr txBox="1"/>
          <p:nvPr/>
        </p:nvSpPr>
        <p:spPr>
          <a:xfrm>
            <a:off x="283488" y="3244077"/>
            <a:ext cx="5354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shift the letters forward or backward by an</a:t>
            </a:r>
          </a:p>
          <a:p>
            <a:r>
              <a:rPr lang="en-US" dirty="0"/>
              <a:t>Integer amount called a </a:t>
            </a:r>
            <a:r>
              <a:rPr lang="en-US" b="1" dirty="0"/>
              <a:t>key.</a:t>
            </a:r>
          </a:p>
        </p:txBody>
      </p:sp>
      <p:pic>
        <p:nvPicPr>
          <p:cNvPr id="2050" name="Picture 2" descr="Image result for cipher">
            <a:extLst>
              <a:ext uri="{FF2B5EF4-FFF2-40B4-BE49-F238E27FC236}">
                <a16:creationId xmlns:a16="http://schemas.microsoft.com/office/drawing/2014/main" id="{65551601-03A6-4DEE-A7EF-723E3AFE2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28" y="4000321"/>
            <a:ext cx="5381668" cy="224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DCC8AE-EE6D-4BA0-B791-14559004EA2A}"/>
              </a:ext>
            </a:extLst>
          </p:cNvPr>
          <p:cNvSpPr/>
          <p:nvPr/>
        </p:nvSpPr>
        <p:spPr>
          <a:xfrm>
            <a:off x="6335487" y="2129246"/>
            <a:ext cx="4924696" cy="430031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2DB3A8-A38C-42ED-8ED8-09B9AB07BD92}"/>
              </a:ext>
            </a:extLst>
          </p:cNvPr>
          <p:cNvSpPr txBox="1"/>
          <p:nvPr/>
        </p:nvSpPr>
        <p:spPr>
          <a:xfrm>
            <a:off x="7252000" y="2495911"/>
            <a:ext cx="29899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Examples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0240F7-9774-4344-A7D7-AB16EB9A055F}"/>
              </a:ext>
            </a:extLst>
          </p:cNvPr>
          <p:cNvSpPr txBox="1"/>
          <p:nvPr/>
        </p:nvSpPr>
        <p:spPr>
          <a:xfrm>
            <a:off x="6443285" y="3693572"/>
            <a:ext cx="46073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have key = 2, </a:t>
            </a:r>
            <a:r>
              <a:rPr lang="en-US" b="1" dirty="0"/>
              <a:t>encipher</a:t>
            </a:r>
            <a:r>
              <a:rPr lang="en-US" dirty="0"/>
              <a:t> “banana”:</a:t>
            </a:r>
          </a:p>
          <a:p>
            <a:endParaRPr lang="en-US" dirty="0"/>
          </a:p>
          <a:p>
            <a:r>
              <a:rPr lang="en-US" dirty="0"/>
              <a:t>banana  -&gt;  </a:t>
            </a:r>
            <a:r>
              <a:rPr lang="en-US" dirty="0" err="1"/>
              <a:t>dcpcpc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649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4233-A897-4FFB-9E8E-64634FA0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64" y="-1395543"/>
            <a:ext cx="5342796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Caesar Cipher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0D22B-6CFD-4A04-87F8-4521F07BBE33}"/>
              </a:ext>
            </a:extLst>
          </p:cNvPr>
          <p:cNvSpPr txBox="1"/>
          <p:nvPr/>
        </p:nvSpPr>
        <p:spPr>
          <a:xfrm>
            <a:off x="283488" y="3244077"/>
            <a:ext cx="5354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shift the letters forward or backward by an</a:t>
            </a:r>
          </a:p>
          <a:p>
            <a:r>
              <a:rPr lang="en-US" dirty="0"/>
              <a:t>Integer amount called a </a:t>
            </a:r>
            <a:r>
              <a:rPr lang="en-US" b="1" dirty="0"/>
              <a:t>key.</a:t>
            </a:r>
          </a:p>
        </p:txBody>
      </p:sp>
      <p:pic>
        <p:nvPicPr>
          <p:cNvPr id="2050" name="Picture 2" descr="Image result for cipher">
            <a:extLst>
              <a:ext uri="{FF2B5EF4-FFF2-40B4-BE49-F238E27FC236}">
                <a16:creationId xmlns:a16="http://schemas.microsoft.com/office/drawing/2014/main" id="{65551601-03A6-4DEE-A7EF-723E3AFE2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28" y="4000321"/>
            <a:ext cx="5381668" cy="224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921303-A0A1-4342-B2D5-56732BF57DE6}"/>
              </a:ext>
            </a:extLst>
          </p:cNvPr>
          <p:cNvSpPr/>
          <p:nvPr/>
        </p:nvSpPr>
        <p:spPr>
          <a:xfrm>
            <a:off x="6335487" y="2129246"/>
            <a:ext cx="4924696" cy="430031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DB033-6E4E-4AC0-B501-38549A11CEBD}"/>
              </a:ext>
            </a:extLst>
          </p:cNvPr>
          <p:cNvSpPr txBox="1"/>
          <p:nvPr/>
        </p:nvSpPr>
        <p:spPr>
          <a:xfrm>
            <a:off x="7252000" y="2495911"/>
            <a:ext cx="29899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Examples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2A73C5-DD24-4E4C-8A10-F93AE8720514}"/>
              </a:ext>
            </a:extLst>
          </p:cNvPr>
          <p:cNvSpPr txBox="1"/>
          <p:nvPr/>
        </p:nvSpPr>
        <p:spPr>
          <a:xfrm>
            <a:off x="6443285" y="3693572"/>
            <a:ext cx="460735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have key = 2, </a:t>
            </a:r>
            <a:r>
              <a:rPr lang="en-US" b="1" dirty="0"/>
              <a:t>encipher</a:t>
            </a:r>
            <a:r>
              <a:rPr lang="en-US" dirty="0"/>
              <a:t> “banana”:</a:t>
            </a:r>
          </a:p>
          <a:p>
            <a:endParaRPr lang="en-US" dirty="0"/>
          </a:p>
          <a:p>
            <a:r>
              <a:rPr lang="en-US" dirty="0"/>
              <a:t>banana  -&gt;  </a:t>
            </a:r>
            <a:r>
              <a:rPr lang="en-US" dirty="0" err="1"/>
              <a:t>dcpcpc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we have key = 1, </a:t>
            </a:r>
            <a:r>
              <a:rPr lang="en-US" b="1" dirty="0"/>
              <a:t>decipher</a:t>
            </a:r>
            <a:r>
              <a:rPr lang="en-US" dirty="0"/>
              <a:t> “app”:</a:t>
            </a:r>
          </a:p>
          <a:p>
            <a:endParaRPr lang="en-US" dirty="0"/>
          </a:p>
          <a:p>
            <a:r>
              <a:rPr lang="en-US" dirty="0"/>
              <a:t>app  -&gt;  zoo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19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4233-A897-4FFB-9E8E-64634FA0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22" y="-1533786"/>
            <a:ext cx="5342796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ASCII Code</a:t>
            </a:r>
          </a:p>
        </p:txBody>
      </p:sp>
    </p:spTree>
    <p:extLst>
      <p:ext uri="{BB962C8B-B14F-4D97-AF65-F5344CB8AC3E}">
        <p14:creationId xmlns:p14="http://schemas.microsoft.com/office/powerpoint/2010/main" val="2041000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4233-A897-4FFB-9E8E-64634FA0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60" y="-1533786"/>
            <a:ext cx="5342796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ASCII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10FAE2-0C1A-44D6-B39C-886975F7C84A}"/>
              </a:ext>
            </a:extLst>
          </p:cNvPr>
          <p:cNvSpPr txBox="1"/>
          <p:nvPr/>
        </p:nvSpPr>
        <p:spPr>
          <a:xfrm>
            <a:off x="294760" y="2501538"/>
            <a:ext cx="5052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Characters in Python have an integer code</a:t>
            </a:r>
          </a:p>
          <a:p>
            <a:r>
              <a:rPr lang="en-US" dirty="0"/>
              <a:t>called its </a:t>
            </a:r>
            <a:r>
              <a:rPr lang="en-US" b="1" dirty="0"/>
              <a:t>ASCII code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9035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75</TotalTime>
  <Words>347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2</vt:lpstr>
      <vt:lpstr>Quotable</vt:lpstr>
      <vt:lpstr>Caesar Cipher</vt:lpstr>
      <vt:lpstr>History</vt:lpstr>
      <vt:lpstr>What is a cipher?</vt:lpstr>
      <vt:lpstr>What is a cipher?</vt:lpstr>
      <vt:lpstr>Caesar Cipher</vt:lpstr>
      <vt:lpstr>Caesar Cipher</vt:lpstr>
      <vt:lpstr>Caesar Cipher</vt:lpstr>
      <vt:lpstr>ASCII Code</vt:lpstr>
      <vt:lpstr>ASCII Code</vt:lpstr>
      <vt:lpstr>ASCII Code</vt:lpstr>
      <vt:lpstr>ASCII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Caesar Cipher</dc:title>
  <dc:creator>A Wild Popo Appeared</dc:creator>
  <cp:lastModifiedBy>Lex Cass</cp:lastModifiedBy>
  <cp:revision>11</cp:revision>
  <dcterms:created xsi:type="dcterms:W3CDTF">2018-11-08T12:46:44Z</dcterms:created>
  <dcterms:modified xsi:type="dcterms:W3CDTF">2018-11-09T17:34:43Z</dcterms:modified>
</cp:coreProperties>
</file>