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65" r:id="rId5"/>
    <p:sldId id="266" r:id="rId6"/>
    <p:sldId id="271" r:id="rId7"/>
    <p:sldId id="259" r:id="rId8"/>
    <p:sldId id="273" r:id="rId9"/>
    <p:sldId id="272" r:id="rId10"/>
    <p:sldId id="267" r:id="rId11"/>
    <p:sldId id="274" r:id="rId12"/>
    <p:sldId id="268" r:id="rId13"/>
    <p:sldId id="275" r:id="rId14"/>
    <p:sldId id="276" r:id="rId15"/>
    <p:sldId id="261" r:id="rId16"/>
    <p:sldId id="263" r:id="rId17"/>
    <p:sldId id="279" r:id="rId18"/>
    <p:sldId id="278" r:id="rId19"/>
    <p:sldId id="280" r:id="rId20"/>
    <p:sldId id="277" r:id="rId21"/>
    <p:sldId id="281" r:id="rId22"/>
    <p:sldId id="285" r:id="rId23"/>
    <p:sldId id="282" r:id="rId24"/>
    <p:sldId id="283" r:id="rId25"/>
    <p:sldId id="264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AB99AAD-E821-436F-A27A-51F1BD3D9B0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B967680-CB0D-41B6-99F7-611BB18C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A1DD-EF6B-45AB-A82D-88E4A7FA2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D5A2B-521F-4D2D-A3B8-8A140216A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Mr. Cassady and Mr. </a:t>
            </a:r>
            <a:r>
              <a:rPr lang="en-US" dirty="0" err="1"/>
              <a:t>Alhajri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8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4" y="-1395543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283488" y="3244077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2050" name="Picture 2" descr="Image result for cipher">
            <a:extLst>
              <a:ext uri="{FF2B5EF4-FFF2-40B4-BE49-F238E27FC236}">
                <a16:creationId xmlns:a16="http://schemas.microsoft.com/office/drawing/2014/main" id="{65551601-03A6-4DEE-A7EF-723E3AFE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8" y="4000321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DCC8AE-EE6D-4BA0-B791-14559004EA2A}"/>
              </a:ext>
            </a:extLst>
          </p:cNvPr>
          <p:cNvSpPr/>
          <p:nvPr/>
        </p:nvSpPr>
        <p:spPr>
          <a:xfrm>
            <a:off x="6335487" y="2129246"/>
            <a:ext cx="4924696" cy="43003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DB3A8-A38C-42ED-8ED8-09B9AB07BD92}"/>
              </a:ext>
            </a:extLst>
          </p:cNvPr>
          <p:cNvSpPr txBox="1"/>
          <p:nvPr/>
        </p:nvSpPr>
        <p:spPr>
          <a:xfrm>
            <a:off x="7252000" y="2495911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240F7-9774-4344-A7D7-AB16EB9A055F}"/>
              </a:ext>
            </a:extLst>
          </p:cNvPr>
          <p:cNvSpPr txBox="1"/>
          <p:nvPr/>
        </p:nvSpPr>
        <p:spPr>
          <a:xfrm>
            <a:off x="6443285" y="3693572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key = 2, </a:t>
            </a:r>
            <a:r>
              <a:rPr lang="en-US" b="1" dirty="0"/>
              <a:t>encipher</a:t>
            </a:r>
            <a:r>
              <a:rPr lang="en-US" dirty="0"/>
              <a:t> “banana”: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4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4" y="-1395543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283488" y="3244077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2050" name="Picture 2" descr="Image result for cipher">
            <a:extLst>
              <a:ext uri="{FF2B5EF4-FFF2-40B4-BE49-F238E27FC236}">
                <a16:creationId xmlns:a16="http://schemas.microsoft.com/office/drawing/2014/main" id="{65551601-03A6-4DEE-A7EF-723E3AFE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8" y="4000321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DCC8AE-EE6D-4BA0-B791-14559004EA2A}"/>
              </a:ext>
            </a:extLst>
          </p:cNvPr>
          <p:cNvSpPr/>
          <p:nvPr/>
        </p:nvSpPr>
        <p:spPr>
          <a:xfrm>
            <a:off x="6335487" y="2129246"/>
            <a:ext cx="4924696" cy="43003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DB3A8-A38C-42ED-8ED8-09B9AB07BD92}"/>
              </a:ext>
            </a:extLst>
          </p:cNvPr>
          <p:cNvSpPr txBox="1"/>
          <p:nvPr/>
        </p:nvSpPr>
        <p:spPr>
          <a:xfrm>
            <a:off x="7252000" y="2495911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Examples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240F7-9774-4344-A7D7-AB16EB9A055F}"/>
              </a:ext>
            </a:extLst>
          </p:cNvPr>
          <p:cNvSpPr txBox="1"/>
          <p:nvPr/>
        </p:nvSpPr>
        <p:spPr>
          <a:xfrm>
            <a:off x="6443285" y="3693572"/>
            <a:ext cx="4607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key = 2, </a:t>
            </a:r>
            <a:r>
              <a:rPr lang="en-US" b="1" dirty="0"/>
              <a:t>encipher</a:t>
            </a:r>
            <a:r>
              <a:rPr lang="en-US" dirty="0"/>
              <a:t> “banana”:</a:t>
            </a:r>
          </a:p>
          <a:p>
            <a:endParaRPr lang="en-US" dirty="0"/>
          </a:p>
          <a:p>
            <a:r>
              <a:rPr lang="en-US" dirty="0"/>
              <a:t>banana  -&gt;  </a:t>
            </a:r>
            <a:r>
              <a:rPr lang="en-US" dirty="0" err="1"/>
              <a:t>dcpcpc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5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4" y="-1395543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283488" y="3244077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2050" name="Picture 2" descr="Image result for cipher">
            <a:extLst>
              <a:ext uri="{FF2B5EF4-FFF2-40B4-BE49-F238E27FC236}">
                <a16:creationId xmlns:a16="http://schemas.microsoft.com/office/drawing/2014/main" id="{65551601-03A6-4DEE-A7EF-723E3AFE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8" y="4000321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921303-A0A1-4342-B2D5-56732BF57DE6}"/>
              </a:ext>
            </a:extLst>
          </p:cNvPr>
          <p:cNvSpPr/>
          <p:nvPr/>
        </p:nvSpPr>
        <p:spPr>
          <a:xfrm>
            <a:off x="6335487" y="2129246"/>
            <a:ext cx="4924696" cy="43003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DB033-6E4E-4AC0-B501-38549A11CEBD}"/>
              </a:ext>
            </a:extLst>
          </p:cNvPr>
          <p:cNvSpPr txBox="1"/>
          <p:nvPr/>
        </p:nvSpPr>
        <p:spPr>
          <a:xfrm>
            <a:off x="7252000" y="2495911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A73C5-DD24-4E4C-8A10-F93AE8720514}"/>
              </a:ext>
            </a:extLst>
          </p:cNvPr>
          <p:cNvSpPr txBox="1"/>
          <p:nvPr/>
        </p:nvSpPr>
        <p:spPr>
          <a:xfrm>
            <a:off x="6443285" y="3693572"/>
            <a:ext cx="417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key = 1, </a:t>
            </a:r>
            <a:r>
              <a:rPr lang="en-US" b="1" dirty="0"/>
              <a:t>decipher</a:t>
            </a:r>
            <a:r>
              <a:rPr lang="en-US" dirty="0"/>
              <a:t> “app”: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1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4" y="-1395543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283488" y="3244077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2050" name="Picture 2" descr="Image result for cipher">
            <a:extLst>
              <a:ext uri="{FF2B5EF4-FFF2-40B4-BE49-F238E27FC236}">
                <a16:creationId xmlns:a16="http://schemas.microsoft.com/office/drawing/2014/main" id="{65551601-03A6-4DEE-A7EF-723E3AFE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8" y="4000321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921303-A0A1-4342-B2D5-56732BF57DE6}"/>
              </a:ext>
            </a:extLst>
          </p:cNvPr>
          <p:cNvSpPr/>
          <p:nvPr/>
        </p:nvSpPr>
        <p:spPr>
          <a:xfrm>
            <a:off x="6335487" y="2129246"/>
            <a:ext cx="4924696" cy="430031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DB033-6E4E-4AC0-B501-38549A11CEBD}"/>
              </a:ext>
            </a:extLst>
          </p:cNvPr>
          <p:cNvSpPr txBox="1"/>
          <p:nvPr/>
        </p:nvSpPr>
        <p:spPr>
          <a:xfrm>
            <a:off x="7252000" y="2495911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A73C5-DD24-4E4C-8A10-F93AE8720514}"/>
              </a:ext>
            </a:extLst>
          </p:cNvPr>
          <p:cNvSpPr txBox="1"/>
          <p:nvPr/>
        </p:nvSpPr>
        <p:spPr>
          <a:xfrm>
            <a:off x="6443285" y="3693572"/>
            <a:ext cx="4177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key = 1, </a:t>
            </a:r>
            <a:r>
              <a:rPr lang="en-US" b="1" dirty="0"/>
              <a:t>decipher</a:t>
            </a:r>
            <a:r>
              <a:rPr lang="en-US" dirty="0"/>
              <a:t> “app”:</a:t>
            </a:r>
          </a:p>
          <a:p>
            <a:endParaRPr lang="en-US" dirty="0"/>
          </a:p>
          <a:p>
            <a:r>
              <a:rPr lang="en-US" dirty="0"/>
              <a:t>app  -&gt;  zoo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encryption">
            <a:extLst>
              <a:ext uri="{FF2B5EF4-FFF2-40B4-BE49-F238E27FC236}">
                <a16:creationId xmlns:a16="http://schemas.microsoft.com/office/drawing/2014/main" id="{742CFE39-8835-4C39-A676-7D83B2B6A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1"/>
          <a:stretch/>
        </p:blipFill>
        <p:spPr bwMode="auto">
          <a:xfrm>
            <a:off x="6093238" y="10"/>
            <a:ext cx="6098762" cy="685798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Julius Caesar">
            <a:extLst>
              <a:ext uri="{FF2B5EF4-FFF2-40B4-BE49-F238E27FC236}">
                <a16:creationId xmlns:a16="http://schemas.microsoft.com/office/drawing/2014/main" id="{8988CE06-1F9A-495D-94E7-2DDEE2786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" r="-1" b="33812"/>
          <a:stretch/>
        </p:blipFill>
        <p:spPr bwMode="auto">
          <a:xfrm>
            <a:off x="20" y="10"/>
            <a:ext cx="6093218" cy="685798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27C88-2A31-4FDF-923D-301364E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43" y="3251199"/>
            <a:ext cx="5706533" cy="19479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Let’s encipher our names!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22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204100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313071" y="2605684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313071" y="3481987"/>
            <a:ext cx="567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message is a string that is made up of characters each with an ASCII code. </a:t>
            </a:r>
          </a:p>
        </p:txBody>
      </p:sp>
    </p:spTree>
    <p:extLst>
      <p:ext uri="{BB962C8B-B14F-4D97-AF65-F5344CB8AC3E}">
        <p14:creationId xmlns:p14="http://schemas.microsoft.com/office/powerpoint/2010/main" val="4136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313071" y="2605684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313071" y="3481987"/>
            <a:ext cx="567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message is a string that is made up of characters each with an ASCII code.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6536136" y="2319768"/>
            <a:ext cx="3989518" cy="4146346"/>
            <a:chOff x="7240031" y="2983869"/>
            <a:chExt cx="2609697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609697" cy="3247767"/>
              <a:chOff x="7226968" y="3031958"/>
              <a:chExt cx="2609697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1775466" cy="506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02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313071" y="2605684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313071" y="3481987"/>
            <a:ext cx="5673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message is a string that is made up of characters each with an ASCII code. </a:t>
            </a:r>
          </a:p>
          <a:p>
            <a:endParaRPr lang="en-US" dirty="0"/>
          </a:p>
          <a:p>
            <a:r>
              <a:rPr lang="en-US" b="1" u="sng" dirty="0"/>
              <a:t>Our Process:</a:t>
            </a:r>
          </a:p>
          <a:p>
            <a:endParaRPr lang="en-US" dirty="0"/>
          </a:p>
          <a:p>
            <a:r>
              <a:rPr lang="en-US" dirty="0"/>
              <a:t>key = 1</a:t>
            </a:r>
          </a:p>
          <a:p>
            <a:r>
              <a:rPr lang="en-US" dirty="0"/>
              <a:t>‘a’ </a:t>
            </a:r>
            <a:r>
              <a:rPr lang="en-US" dirty="0">
                <a:sym typeface="Wingdings" panose="05000000000000000000" pitchFamily="2" charset="2"/>
              </a:rPr>
              <a:t>= 97      ASCII Code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97 + key = 97 + 1 = 98</a:t>
            </a:r>
          </a:p>
          <a:p>
            <a:r>
              <a:rPr lang="en-US" dirty="0">
                <a:sym typeface="Wingdings" panose="05000000000000000000" pitchFamily="2" charset="2"/>
              </a:rPr>
              <a:t>‘b’ = 98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6536135" y="2319768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11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313071" y="2605684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313071" y="3481987"/>
            <a:ext cx="5673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message is a string that is made up of characters each with an ASCII code. </a:t>
            </a:r>
          </a:p>
          <a:p>
            <a:endParaRPr lang="en-US" dirty="0"/>
          </a:p>
          <a:p>
            <a:r>
              <a:rPr lang="en-US" b="1" u="sng" dirty="0"/>
              <a:t>Our Process:</a:t>
            </a:r>
          </a:p>
          <a:p>
            <a:endParaRPr lang="en-US" dirty="0"/>
          </a:p>
          <a:p>
            <a:r>
              <a:rPr lang="en-US" dirty="0"/>
              <a:t>key = 1</a:t>
            </a:r>
          </a:p>
          <a:p>
            <a:r>
              <a:rPr lang="en-US" dirty="0"/>
              <a:t>‘a’ </a:t>
            </a:r>
            <a:r>
              <a:rPr lang="en-US" dirty="0">
                <a:sym typeface="Wingdings" panose="05000000000000000000" pitchFamily="2" charset="2"/>
              </a:rPr>
              <a:t>= 97      ASCII Code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97 + key = 97 + 1 = 98</a:t>
            </a:r>
          </a:p>
          <a:p>
            <a:r>
              <a:rPr lang="en-US" dirty="0">
                <a:sym typeface="Wingdings" panose="05000000000000000000" pitchFamily="2" charset="2"/>
              </a:rPr>
              <a:t>‘b’ = 98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6536135" y="2319768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1FE293-0192-43FB-B742-4948EC2E059D}"/>
              </a:ext>
            </a:extLst>
          </p:cNvPr>
          <p:cNvSpPr txBox="1"/>
          <p:nvPr/>
        </p:nvSpPr>
        <p:spPr>
          <a:xfrm>
            <a:off x="3150067" y="5567369"/>
            <a:ext cx="3482043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‘a’ </a:t>
            </a:r>
            <a:r>
              <a:rPr lang="en-US" sz="2400" b="1" dirty="0">
                <a:sym typeface="Wingdings" panose="05000000000000000000" pitchFamily="2" charset="2"/>
              </a:rPr>
              <a:t> ‘b’ when key =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177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A10D-E1A7-41A6-BA44-F567D02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3074" name="Picture 2" descr="Image result for Julius Caesar">
            <a:extLst>
              <a:ext uri="{FF2B5EF4-FFF2-40B4-BE49-F238E27FC236}">
                <a16:creationId xmlns:a16="http://schemas.microsoft.com/office/drawing/2014/main" id="{BD44AF6C-AE19-4624-A8BF-39F6729E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5" y="2121772"/>
            <a:ext cx="2538277" cy="4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0A9C0B-E6B1-46F9-B2D1-ACF432DCF0C4}"/>
              </a:ext>
            </a:extLst>
          </p:cNvPr>
          <p:cNvSpPr/>
          <p:nvPr/>
        </p:nvSpPr>
        <p:spPr>
          <a:xfrm>
            <a:off x="125560" y="3252015"/>
            <a:ext cx="6283644" cy="3476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293101" y="2319768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595901" y="3463564"/>
            <a:ext cx="56739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r>
              <a:rPr lang="en-US" sz="2000" dirty="0"/>
              <a:t>With key = 2:</a:t>
            </a:r>
          </a:p>
          <a:p>
            <a:endParaRPr lang="en-US" sz="2000" dirty="0"/>
          </a:p>
          <a:p>
            <a:r>
              <a:rPr lang="en-US" sz="2000" dirty="0"/>
              <a:t>‘a’ = 97  </a:t>
            </a:r>
            <a:r>
              <a:rPr lang="en-US" sz="2000" dirty="0">
                <a:sym typeface="Wingdings" panose="05000000000000000000" pitchFamily="2" charset="2"/>
              </a:rPr>
              <a:t>  97 + key   97 + 2  </a:t>
            </a:r>
            <a:endParaRPr 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7161286" y="2325973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45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0A9C0B-E6B1-46F9-B2D1-ACF432DCF0C4}"/>
              </a:ext>
            </a:extLst>
          </p:cNvPr>
          <p:cNvSpPr/>
          <p:nvPr/>
        </p:nvSpPr>
        <p:spPr>
          <a:xfrm>
            <a:off x="125560" y="3252015"/>
            <a:ext cx="6283644" cy="3476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293101" y="2319768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595901" y="3463564"/>
            <a:ext cx="56739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r>
              <a:rPr lang="en-US" sz="2000" dirty="0"/>
              <a:t>With key = 2:</a:t>
            </a:r>
          </a:p>
          <a:p>
            <a:endParaRPr lang="en-US" sz="2000" dirty="0"/>
          </a:p>
          <a:p>
            <a:r>
              <a:rPr lang="en-US" sz="2000" dirty="0"/>
              <a:t>‘a’ = 97  </a:t>
            </a:r>
            <a:r>
              <a:rPr lang="en-US" sz="2000" dirty="0">
                <a:sym typeface="Wingdings" panose="05000000000000000000" pitchFamily="2" charset="2"/>
              </a:rPr>
              <a:t>  97 + key   97 + 2    99 = ‘c’</a:t>
            </a:r>
          </a:p>
          <a:p>
            <a:endParaRPr lang="en-US" sz="2000" dirty="0">
              <a:sym typeface="Wingdings" panose="05000000000000000000" pitchFamily="2" charset="2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7161286" y="2325973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6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0A9C0B-E6B1-46F9-B2D1-ACF432DCF0C4}"/>
              </a:ext>
            </a:extLst>
          </p:cNvPr>
          <p:cNvSpPr/>
          <p:nvPr/>
        </p:nvSpPr>
        <p:spPr>
          <a:xfrm>
            <a:off x="125560" y="3252015"/>
            <a:ext cx="6283644" cy="3476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293101" y="2319768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595901" y="3463564"/>
            <a:ext cx="5673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r>
              <a:rPr lang="en-US" sz="2000" dirty="0"/>
              <a:t>With key = 2:</a:t>
            </a:r>
          </a:p>
          <a:p>
            <a:endParaRPr lang="en-US" sz="2000" dirty="0"/>
          </a:p>
          <a:p>
            <a:r>
              <a:rPr lang="en-US" sz="2000" dirty="0"/>
              <a:t>‘a’ = 97  </a:t>
            </a:r>
            <a:r>
              <a:rPr lang="en-US" sz="2000" dirty="0">
                <a:sym typeface="Wingdings" panose="05000000000000000000" pitchFamily="2" charset="2"/>
              </a:rPr>
              <a:t>  97 + key   97 + 2    99 = ‘c’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‘z’ = 122    122 + key    124</a:t>
            </a:r>
            <a:endParaRPr 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7161286" y="2325973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649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0A9C0B-E6B1-46F9-B2D1-ACF432DCF0C4}"/>
              </a:ext>
            </a:extLst>
          </p:cNvPr>
          <p:cNvSpPr/>
          <p:nvPr/>
        </p:nvSpPr>
        <p:spPr>
          <a:xfrm>
            <a:off x="125560" y="3252015"/>
            <a:ext cx="6283644" cy="3476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293101" y="2319768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595901" y="3463564"/>
            <a:ext cx="5673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r>
              <a:rPr lang="en-US" sz="2000" dirty="0"/>
              <a:t>With key = 2:</a:t>
            </a:r>
          </a:p>
          <a:p>
            <a:endParaRPr lang="en-US" sz="2000" dirty="0"/>
          </a:p>
          <a:p>
            <a:r>
              <a:rPr lang="en-US" sz="2000" dirty="0"/>
              <a:t>‘a’ = 97  </a:t>
            </a:r>
            <a:r>
              <a:rPr lang="en-US" sz="2000" dirty="0">
                <a:sym typeface="Wingdings" panose="05000000000000000000" pitchFamily="2" charset="2"/>
              </a:rPr>
              <a:t>  97 + key   97 + 2    99 = ‘c’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‘z’ = 122    122 + key    124  &gt; 122…</a:t>
            </a:r>
            <a:endParaRPr 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7161286" y="2325973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1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0A9C0B-E6B1-46F9-B2D1-ACF432DCF0C4}"/>
              </a:ext>
            </a:extLst>
          </p:cNvPr>
          <p:cNvSpPr/>
          <p:nvPr/>
        </p:nvSpPr>
        <p:spPr>
          <a:xfrm>
            <a:off x="125560" y="3252015"/>
            <a:ext cx="6283644" cy="34761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01" y="-1533786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FAE2-0C1A-44D6-B39C-886975F7C84A}"/>
              </a:ext>
            </a:extLst>
          </p:cNvPr>
          <p:cNvSpPr txBox="1"/>
          <p:nvPr/>
        </p:nvSpPr>
        <p:spPr>
          <a:xfrm>
            <a:off x="293101" y="2319768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Characters in Python have an integer code</a:t>
            </a:r>
          </a:p>
          <a:p>
            <a:r>
              <a:rPr lang="en-US" dirty="0"/>
              <a:t>called its </a:t>
            </a:r>
            <a:r>
              <a:rPr lang="en-US" b="1" dirty="0"/>
              <a:t>ASCII code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796C-4116-41D4-A2C1-096D01406530}"/>
              </a:ext>
            </a:extLst>
          </p:cNvPr>
          <p:cNvSpPr txBox="1"/>
          <p:nvPr/>
        </p:nvSpPr>
        <p:spPr>
          <a:xfrm>
            <a:off x="595901" y="3463564"/>
            <a:ext cx="5673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r>
              <a:rPr lang="en-US" sz="2000" dirty="0"/>
              <a:t>With key = 2:</a:t>
            </a:r>
          </a:p>
          <a:p>
            <a:endParaRPr lang="en-US" sz="2000" dirty="0"/>
          </a:p>
          <a:p>
            <a:r>
              <a:rPr lang="en-US" sz="2000" dirty="0"/>
              <a:t>‘a’ = 97  </a:t>
            </a:r>
            <a:r>
              <a:rPr lang="en-US" sz="2000" dirty="0">
                <a:sym typeface="Wingdings" panose="05000000000000000000" pitchFamily="2" charset="2"/>
              </a:rPr>
              <a:t>  97 + key   97 + 2    99 = ‘c’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‘z’ = 122    122 + key    124  &gt; 122…</a:t>
            </a:r>
          </a:p>
          <a:p>
            <a:r>
              <a:rPr lang="en-US" sz="2000" dirty="0">
                <a:sym typeface="Wingdings" panose="05000000000000000000" pitchFamily="2" charset="2"/>
              </a:rPr>
              <a:t>	124 - # of letters  124 – 26   98 = ‘b’</a:t>
            </a:r>
            <a:endParaRPr lang="en-US" sz="2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D8953-570F-443E-91DA-EE19CFD0607F}"/>
              </a:ext>
            </a:extLst>
          </p:cNvPr>
          <p:cNvGrpSpPr/>
          <p:nvPr/>
        </p:nvGrpSpPr>
        <p:grpSpPr>
          <a:xfrm>
            <a:off x="7161286" y="2325973"/>
            <a:ext cx="4149282" cy="4146346"/>
            <a:chOff x="7240031" y="2983869"/>
            <a:chExt cx="2714205" cy="32477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E38491-05EE-4059-90DF-191B29B082C0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95856E-82B6-4F2A-8ECD-A3EDE3CDD1E2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9C6C9-B5C1-4365-BCB4-D9B65A0C26C5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88D20-8E3F-45E3-A110-3DF2A2E04BE6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86CD7-A5C7-4FEA-A32E-8AE0215923D3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ACC64-BA76-4621-B1AD-3F5EB0BED825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EE09E-2FB1-4C1D-8DE8-F83B122026B6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DC4D2-CF09-4EC3-B7FB-7F700C2DE294}"/>
                  </a:ext>
                </a:extLst>
              </p:cNvPr>
              <p:cNvSpPr txBox="1"/>
              <p:nvPr/>
            </p:nvSpPr>
            <p:spPr>
              <a:xfrm>
                <a:off x="7451756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ED8B3B-6F00-4D2D-AA2F-11BFA8DDABCA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1E09E-E558-435F-910D-BD0B0546601C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B3348C-3D61-4297-955A-17849A410395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F24369-9980-4E5F-99A0-4C8C0F3E6D9A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E4319D-C913-4581-A7FC-83856AB978BA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8C76AE2B-A635-4EF6-9BCD-FFBDF6A8855D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C0D62C49-5E1D-4AB1-91D3-E1813F5E2D30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A240F77-0B2E-46F8-B232-52D9B9F75925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F4C444B-965A-4F8E-8A08-B516BE54D29A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49B716DB-8C2C-4693-889D-037B2BA07158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01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85" y="-1592569"/>
            <a:ext cx="534279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ASCII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8A8909-6373-4E3B-A952-0584B4677B42}"/>
              </a:ext>
            </a:extLst>
          </p:cNvPr>
          <p:cNvSpPr txBox="1"/>
          <p:nvPr/>
        </p:nvSpPr>
        <p:spPr>
          <a:xfrm>
            <a:off x="320885" y="2735725"/>
            <a:ext cx="4618572" cy="3502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Python, we use: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err="1"/>
              <a:t>ord</a:t>
            </a:r>
            <a:r>
              <a:rPr lang="en-US" b="1" u="sng" dirty="0"/>
              <a:t>(character)</a:t>
            </a:r>
            <a:r>
              <a:rPr lang="en-US" b="1" dirty="0"/>
              <a:t> </a:t>
            </a:r>
            <a:r>
              <a:rPr lang="en-US" dirty="0"/>
              <a:t>to get the ASCII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err="1"/>
              <a:t>chr</a:t>
            </a:r>
            <a:r>
              <a:rPr lang="en-US" b="1" u="sng" dirty="0"/>
              <a:t>(</a:t>
            </a:r>
            <a:r>
              <a:rPr lang="en-US" b="1" u="sng" dirty="0" err="1"/>
              <a:t>shiftedCharacter</a:t>
            </a:r>
            <a:r>
              <a:rPr lang="en-US" b="1" u="sng" dirty="0"/>
              <a:t>)</a:t>
            </a:r>
            <a:r>
              <a:rPr lang="en-US" b="1" dirty="0"/>
              <a:t> </a:t>
            </a:r>
            <a:r>
              <a:rPr lang="en-US" dirty="0"/>
              <a:t>to get the new</a:t>
            </a:r>
          </a:p>
          <a:p>
            <a:pPr>
              <a:lnSpc>
                <a:spcPct val="150000"/>
              </a:lnSpc>
            </a:pPr>
            <a:r>
              <a:rPr lang="en-US" dirty="0"/>
              <a:t>    character after we shifted it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Examples: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ord</a:t>
            </a:r>
            <a:r>
              <a:rPr lang="en-US" dirty="0"/>
              <a:t>(‘a’)  is  97	</a:t>
            </a:r>
            <a:r>
              <a:rPr lang="en-US" dirty="0">
                <a:sym typeface="Wingdings" panose="05000000000000000000" pitchFamily="2" charset="2"/>
              </a:rPr>
              <a:t> ASCII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chr</a:t>
            </a:r>
            <a:r>
              <a:rPr lang="en-US" dirty="0"/>
              <a:t>(122)  is  ‘z’	</a:t>
            </a:r>
            <a:r>
              <a:rPr lang="en-US" dirty="0">
                <a:sym typeface="Wingdings" panose="05000000000000000000" pitchFamily="2" charset="2"/>
              </a:rPr>
              <a:t> Character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662070-CB52-4921-9ED1-C87DC37CCC5C}"/>
              </a:ext>
            </a:extLst>
          </p:cNvPr>
          <p:cNvGrpSpPr/>
          <p:nvPr/>
        </p:nvGrpSpPr>
        <p:grpSpPr>
          <a:xfrm>
            <a:off x="6536135" y="2319768"/>
            <a:ext cx="4149282" cy="4146346"/>
            <a:chOff x="7240031" y="2983869"/>
            <a:chExt cx="2714205" cy="324776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D2FFDF-C251-402B-8F71-B4B4788DE579}"/>
                </a:ext>
              </a:extLst>
            </p:cNvPr>
            <p:cNvSpPr txBox="1"/>
            <p:nvPr/>
          </p:nvSpPr>
          <p:spPr>
            <a:xfrm>
              <a:off x="7409277" y="354793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F76A60-1618-49D8-8CC3-EA2F2C753C45}"/>
                </a:ext>
              </a:extLst>
            </p:cNvPr>
            <p:cNvGrpSpPr/>
            <p:nvPr/>
          </p:nvGrpSpPr>
          <p:grpSpPr>
            <a:xfrm>
              <a:off x="7240031" y="2983869"/>
              <a:ext cx="2714205" cy="3247767"/>
              <a:chOff x="7226968" y="3031958"/>
              <a:chExt cx="2714205" cy="324776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ABCFC4-3710-49B1-9488-7B7B72CC21DF}"/>
                  </a:ext>
                </a:extLst>
              </p:cNvPr>
              <p:cNvSpPr txBox="1"/>
              <p:nvPr/>
            </p:nvSpPr>
            <p:spPr>
              <a:xfrm>
                <a:off x="7226968" y="3031958"/>
                <a:ext cx="2714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ASCII Codes for letters:</a:t>
                </a:r>
              </a:p>
              <a:p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7789EF-010B-4E7F-8BE4-D4355FA256B7}"/>
                  </a:ext>
                </a:extLst>
              </p:cNvPr>
              <p:cNvSpPr txBox="1"/>
              <p:nvPr/>
            </p:nvSpPr>
            <p:spPr>
              <a:xfrm>
                <a:off x="7409277" y="394365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6146E4-B3D9-4DDD-8A1C-EED93B7B39BD}"/>
                  </a:ext>
                </a:extLst>
              </p:cNvPr>
              <p:cNvSpPr txBox="1"/>
              <p:nvPr/>
            </p:nvSpPr>
            <p:spPr>
              <a:xfrm>
                <a:off x="7413284" y="4322298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8C4282-6001-474A-ADC7-9C191270E2FB}"/>
                  </a:ext>
                </a:extLst>
              </p:cNvPr>
              <p:cNvSpPr txBox="1"/>
              <p:nvPr/>
            </p:nvSpPr>
            <p:spPr>
              <a:xfrm>
                <a:off x="7451756" y="549998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C94A64-A8B5-4AC5-8FA2-22104191D8A8}"/>
                  </a:ext>
                </a:extLst>
              </p:cNvPr>
              <p:cNvSpPr txBox="1"/>
              <p:nvPr/>
            </p:nvSpPr>
            <p:spPr>
              <a:xfrm>
                <a:off x="7463273" y="591039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0B6948-3E7D-40BD-A11B-64CE40301858}"/>
                  </a:ext>
                </a:extLst>
              </p:cNvPr>
              <p:cNvSpPr txBox="1"/>
              <p:nvPr/>
            </p:nvSpPr>
            <p:spPr>
              <a:xfrm>
                <a:off x="7447254" y="4634143"/>
                <a:ext cx="2487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41DAE3-B02D-44B2-99D6-5EBE0BED8A3C}"/>
                  </a:ext>
                </a:extLst>
              </p:cNvPr>
              <p:cNvSpPr txBox="1"/>
              <p:nvPr/>
            </p:nvSpPr>
            <p:spPr>
              <a:xfrm>
                <a:off x="9234688" y="354793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97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F0BCF7-E20A-4613-AAC1-73202241AC4D}"/>
                  </a:ext>
                </a:extLst>
              </p:cNvPr>
              <p:cNvSpPr txBox="1"/>
              <p:nvPr/>
            </p:nvSpPr>
            <p:spPr>
              <a:xfrm>
                <a:off x="9234688" y="391726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98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7ED01B-14EA-4512-9B85-210B6A416977}"/>
                  </a:ext>
                </a:extLst>
              </p:cNvPr>
              <p:cNvSpPr txBox="1"/>
              <p:nvPr/>
            </p:nvSpPr>
            <p:spPr>
              <a:xfrm>
                <a:off x="9234688" y="43222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99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592BBD-310E-43AB-A0CD-951CCCD61043}"/>
                  </a:ext>
                </a:extLst>
              </p:cNvPr>
              <p:cNvSpPr txBox="1"/>
              <p:nvPr/>
            </p:nvSpPr>
            <p:spPr>
              <a:xfrm>
                <a:off x="9261840" y="5499986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28A749-475E-461A-8D7E-3AAC0153B1EF}"/>
                  </a:ext>
                </a:extLst>
              </p:cNvPr>
              <p:cNvSpPr txBox="1"/>
              <p:nvPr/>
            </p:nvSpPr>
            <p:spPr>
              <a:xfrm>
                <a:off x="9267278" y="5910393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122</a:t>
                </a:r>
              </a:p>
            </p:txBody>
          </p:sp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D4815F5A-6FC6-48F3-B71C-422217BBA365}"/>
                  </a:ext>
                </a:extLst>
              </p:cNvPr>
              <p:cNvSpPr/>
              <p:nvPr/>
            </p:nvSpPr>
            <p:spPr>
              <a:xfrm>
                <a:off x="7860632" y="373259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F91F6F1B-EBD1-4AC2-BF77-0FFACDA83A2E}"/>
                  </a:ext>
                </a:extLst>
              </p:cNvPr>
              <p:cNvSpPr/>
              <p:nvPr/>
            </p:nvSpPr>
            <p:spPr>
              <a:xfrm>
                <a:off x="7860632" y="4085797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B2BB0114-C951-4BB8-8437-1177C9F23531}"/>
                  </a:ext>
                </a:extLst>
              </p:cNvPr>
              <p:cNvSpPr/>
              <p:nvPr/>
            </p:nvSpPr>
            <p:spPr>
              <a:xfrm>
                <a:off x="7864002" y="4477928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F8E46EDC-5ED2-4EE7-AD46-17B7C372C59B}"/>
                  </a:ext>
                </a:extLst>
              </p:cNvPr>
              <p:cNvSpPr/>
              <p:nvPr/>
            </p:nvSpPr>
            <p:spPr>
              <a:xfrm>
                <a:off x="7860632" y="5644312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177B4CC6-073B-44C7-9850-B1DAB840EBDB}"/>
                  </a:ext>
                </a:extLst>
              </p:cNvPr>
              <p:cNvSpPr/>
              <p:nvPr/>
            </p:nvSpPr>
            <p:spPr>
              <a:xfrm>
                <a:off x="7860632" y="6054719"/>
                <a:ext cx="1374056" cy="806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14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52133-539C-4FCC-9E1D-84D9269E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Let’s Code!</a:t>
            </a:r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id="{9061C122-03A3-47E6-9F29-CDADF3BAD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9" y="643467"/>
            <a:ext cx="5397896" cy="539789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60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A10D-E1A7-41A6-BA44-F567D02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3074" name="Picture 2" descr="Image result for Julius Caesar">
            <a:extLst>
              <a:ext uri="{FF2B5EF4-FFF2-40B4-BE49-F238E27FC236}">
                <a16:creationId xmlns:a16="http://schemas.microsoft.com/office/drawing/2014/main" id="{BD44AF6C-AE19-4624-A8BF-39F6729E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5" y="2121772"/>
            <a:ext cx="2538277" cy="4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FF3B3-3F1F-4DBF-8C38-DEA70D6D3E7F}"/>
              </a:ext>
            </a:extLst>
          </p:cNvPr>
          <p:cNvSpPr txBox="1"/>
          <p:nvPr/>
        </p:nvSpPr>
        <p:spPr>
          <a:xfrm>
            <a:off x="3921736" y="2521059"/>
            <a:ext cx="7707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Caesar Cipher was named after Julius Caesar.</a:t>
            </a:r>
          </a:p>
          <a:p>
            <a:endParaRPr lang="en-US" sz="2400" dirty="0"/>
          </a:p>
          <a:p>
            <a:r>
              <a:rPr lang="en-US" sz="2400" dirty="0"/>
              <a:t>He used it to encipher (or hide) private messages </a:t>
            </a:r>
          </a:p>
          <a:p>
            <a:r>
              <a:rPr lang="en-US" sz="2400" dirty="0"/>
              <a:t>he didn’t want others to read.</a:t>
            </a:r>
          </a:p>
        </p:txBody>
      </p:sp>
    </p:spTree>
    <p:extLst>
      <p:ext uri="{BB962C8B-B14F-4D97-AF65-F5344CB8AC3E}">
        <p14:creationId xmlns:p14="http://schemas.microsoft.com/office/powerpoint/2010/main" val="1808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9DD4-4297-4CF4-A65D-ADE60E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cipher?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CC69CD-10FD-4558-84BC-5499F6BF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Image result for encryption">
            <a:extLst>
              <a:ext uri="{FF2B5EF4-FFF2-40B4-BE49-F238E27FC236}">
                <a16:creationId xmlns:a16="http://schemas.microsoft.com/office/drawing/2014/main" id="{95DAFE5D-9FDB-4AD9-8115-BD29B211D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4"/>
          <a:stretch/>
        </p:blipFill>
        <p:spPr bwMode="auto">
          <a:xfrm>
            <a:off x="960438" y="2456991"/>
            <a:ext cx="2913062" cy="362835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2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9DD4-4297-4CF4-A65D-ADE60E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cipher?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E6A31-F0C0-4100-B183-EDD9ED9C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265" y="2092158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An algorithm that hides a message using a key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encryption">
            <a:extLst>
              <a:ext uri="{FF2B5EF4-FFF2-40B4-BE49-F238E27FC236}">
                <a16:creationId xmlns:a16="http://schemas.microsoft.com/office/drawing/2014/main" id="{B8AFF497-8CDF-4B40-919E-C5163F94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4"/>
          <a:stretch/>
        </p:blipFill>
        <p:spPr bwMode="auto">
          <a:xfrm>
            <a:off x="974726" y="2416838"/>
            <a:ext cx="2913062" cy="36283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7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9DD4-4297-4CF4-A65D-ADE60E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cipher?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E6A31-F0C0-4100-B183-EDD9ED9C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An algorithm that hides a message using a key</a:t>
            </a:r>
          </a:p>
          <a:p>
            <a:r>
              <a:rPr lang="en-US" dirty="0"/>
              <a:t>Used to encrypt important and sensitive data (passwords, credit card number, etc.)</a:t>
            </a:r>
          </a:p>
          <a:p>
            <a:endParaRPr lang="en-US" dirty="0"/>
          </a:p>
        </p:txBody>
      </p:sp>
      <p:pic>
        <p:nvPicPr>
          <p:cNvPr id="2050" name="Picture 2" descr="Image result for encryption">
            <a:extLst>
              <a:ext uri="{FF2B5EF4-FFF2-40B4-BE49-F238E27FC236}">
                <a16:creationId xmlns:a16="http://schemas.microsoft.com/office/drawing/2014/main" id="{B8AFF497-8CDF-4B40-919E-C5163F946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4"/>
          <a:stretch/>
        </p:blipFill>
        <p:spPr bwMode="auto">
          <a:xfrm>
            <a:off x="974726" y="2416838"/>
            <a:ext cx="2913062" cy="36283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1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12383"/>
            <a:ext cx="5342796" cy="12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pic>
        <p:nvPicPr>
          <p:cNvPr id="11" name="Picture 2" descr="Image result for cipher">
            <a:extLst>
              <a:ext uri="{FF2B5EF4-FFF2-40B4-BE49-F238E27FC236}">
                <a16:creationId xmlns:a16="http://schemas.microsoft.com/office/drawing/2014/main" id="{885E7BC8-4BE4-475B-B1A5-730EA6C8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8" y="2904752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5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12383"/>
            <a:ext cx="5342796" cy="12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7E105-3609-4152-9461-BE6393B55071}"/>
              </a:ext>
            </a:extLst>
          </p:cNvPr>
          <p:cNvSpPr txBox="1"/>
          <p:nvPr/>
        </p:nvSpPr>
        <p:spPr>
          <a:xfrm>
            <a:off x="6485120" y="2828835"/>
            <a:ext cx="5448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algorithm where all the letters of a message</a:t>
            </a:r>
          </a:p>
          <a:p>
            <a:r>
              <a:rPr lang="en-US" dirty="0"/>
              <a:t>are shifted forward or backward through the </a:t>
            </a:r>
          </a:p>
          <a:p>
            <a:r>
              <a:rPr lang="en-US" dirty="0"/>
              <a:t>alphabet to encipher (or encrypt) the</a:t>
            </a:r>
          </a:p>
          <a:p>
            <a:r>
              <a:rPr lang="en-US" dirty="0"/>
              <a:t>original message.</a:t>
            </a:r>
          </a:p>
        </p:txBody>
      </p:sp>
      <p:pic>
        <p:nvPicPr>
          <p:cNvPr id="11" name="Picture 2" descr="Image result for cipher">
            <a:extLst>
              <a:ext uri="{FF2B5EF4-FFF2-40B4-BE49-F238E27FC236}">
                <a16:creationId xmlns:a16="http://schemas.microsoft.com/office/drawing/2014/main" id="{885E7BC8-4BE4-475B-B1A5-730EA6C8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8" y="2904752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61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4233-A897-4FFB-9E8E-64634FA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12383"/>
            <a:ext cx="5342796" cy="12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Caesar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7E105-3609-4152-9461-BE6393B55071}"/>
              </a:ext>
            </a:extLst>
          </p:cNvPr>
          <p:cNvSpPr txBox="1"/>
          <p:nvPr/>
        </p:nvSpPr>
        <p:spPr>
          <a:xfrm>
            <a:off x="6485120" y="2828835"/>
            <a:ext cx="5448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algorithm where all the letters of a message</a:t>
            </a:r>
          </a:p>
          <a:p>
            <a:r>
              <a:rPr lang="en-US" dirty="0"/>
              <a:t>are shifted forward or backward through the </a:t>
            </a:r>
          </a:p>
          <a:p>
            <a:r>
              <a:rPr lang="en-US" dirty="0"/>
              <a:t>alphabet to encipher (or encrypt) the</a:t>
            </a:r>
          </a:p>
          <a:p>
            <a:r>
              <a:rPr lang="en-US" dirty="0"/>
              <a:t>original message.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0D22B-6CFD-4A04-87F8-4521F07BBE33}"/>
              </a:ext>
            </a:extLst>
          </p:cNvPr>
          <p:cNvSpPr txBox="1"/>
          <p:nvPr/>
        </p:nvSpPr>
        <p:spPr>
          <a:xfrm>
            <a:off x="6485120" y="4586046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shift the letters forward or backward by an</a:t>
            </a:r>
          </a:p>
          <a:p>
            <a:r>
              <a:rPr lang="en-US" dirty="0"/>
              <a:t>Integer amount called a </a:t>
            </a:r>
            <a:r>
              <a:rPr lang="en-US" b="1" dirty="0"/>
              <a:t>key.</a:t>
            </a:r>
          </a:p>
        </p:txBody>
      </p:sp>
      <p:pic>
        <p:nvPicPr>
          <p:cNvPr id="11" name="Picture 2" descr="Image result for cipher">
            <a:extLst>
              <a:ext uri="{FF2B5EF4-FFF2-40B4-BE49-F238E27FC236}">
                <a16:creationId xmlns:a16="http://schemas.microsoft.com/office/drawing/2014/main" id="{885E7BC8-4BE4-475B-B1A5-730EA6C8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8" y="2904752"/>
            <a:ext cx="5381668" cy="22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1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5F6F7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916</Words>
  <Application>Microsoft Office PowerPoint</Application>
  <PresentationFormat>Widescreen</PresentationFormat>
  <Paragraphs>270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2</vt:lpstr>
      <vt:lpstr>Quotable</vt:lpstr>
      <vt:lpstr>Caesar Cipher</vt:lpstr>
      <vt:lpstr>History</vt:lpstr>
      <vt:lpstr>History</vt:lpstr>
      <vt:lpstr>What is a cipher?</vt:lpstr>
      <vt:lpstr>What is a cipher?</vt:lpstr>
      <vt:lpstr>What is a cipher?</vt:lpstr>
      <vt:lpstr>Caesar Cipher</vt:lpstr>
      <vt:lpstr>Caesar Cipher</vt:lpstr>
      <vt:lpstr>Caesar Cipher</vt:lpstr>
      <vt:lpstr>Caesar Cipher</vt:lpstr>
      <vt:lpstr>Caesar Cipher</vt:lpstr>
      <vt:lpstr>Caesar Cipher</vt:lpstr>
      <vt:lpstr>Caesar Cipher</vt:lpstr>
      <vt:lpstr>Let’s encipher our names!</vt:lpstr>
      <vt:lpstr>ASCII Code</vt:lpstr>
      <vt:lpstr>ASCII Code</vt:lpstr>
      <vt:lpstr>ASCII Code</vt:lpstr>
      <vt:lpstr>ASCII Code</vt:lpstr>
      <vt:lpstr>ASCII Code</vt:lpstr>
      <vt:lpstr>ASCII Code</vt:lpstr>
      <vt:lpstr>ASCII Code</vt:lpstr>
      <vt:lpstr>ASCII Code</vt:lpstr>
      <vt:lpstr>ASCII Code</vt:lpstr>
      <vt:lpstr>ASCII Code</vt:lpstr>
      <vt:lpstr>ASCII Code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A Wild Popo Appeared</dc:creator>
  <cp:lastModifiedBy>A Wild Popo Appeared</cp:lastModifiedBy>
  <cp:revision>2</cp:revision>
  <dcterms:created xsi:type="dcterms:W3CDTF">2018-11-12T22:35:07Z</dcterms:created>
  <dcterms:modified xsi:type="dcterms:W3CDTF">2018-11-12T22:39:18Z</dcterms:modified>
</cp:coreProperties>
</file>