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DD4EB-A9D1-4D20-B36C-576FF4A2D90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F09D8-A280-4DD7-AA7E-1ECBC32C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6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830E-221C-428E-A1F6-A40478B5EF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920F-6B55-46F4-93C0-DDC32AEEB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2" y="2894384"/>
            <a:ext cx="9883302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03570"/>
            <a:ext cx="12377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Create a class, instance variables, and button handlers for the following GUI application. ‘A’ and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‘B’ are integer variables. When any one of the buttons like “Add”, “Multiply”, “Divide”, and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“Subtract” are clicked, the result of  binary operation on “A” and “B” is displayed in the output </a:t>
            </a:r>
          </a:p>
          <a:p>
            <a:r>
              <a:rPr lang="en-US" dirty="0" err="1" smtClean="0">
                <a:latin typeface="Arial Black" panose="020B0A04020102020204" pitchFamily="34" charset="0"/>
              </a:rPr>
              <a:t>textfield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6357" y="5675684"/>
            <a:ext cx="42412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Figure#0, GUI of the Calculator 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6064" y="47855"/>
            <a:ext cx="693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How to Develop A Simple GUI Application: Calculator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5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33" y="751344"/>
            <a:ext cx="11945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private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mAddBtnActionPerformed</a:t>
            </a:r>
            <a:r>
              <a:rPr lang="en-US" dirty="0" smtClean="0"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latin typeface="Arial Black" panose="020B0A04020102020204" pitchFamily="34" charset="0"/>
              </a:rPr>
              <a:t>java.awt.event.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ActionEvent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evt</a:t>
            </a:r>
            <a:r>
              <a:rPr lang="en-US" dirty="0" smtClean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    // TODO add your handling code here: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}                                       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private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mMulBtnActionPerformed</a:t>
            </a:r>
            <a:r>
              <a:rPr lang="en-US" dirty="0" smtClean="0"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latin typeface="Arial Black" panose="020B0A04020102020204" pitchFamily="34" charset="0"/>
              </a:rPr>
              <a:t>java.awt.event.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ActionEvent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evt</a:t>
            </a:r>
            <a:r>
              <a:rPr lang="en-US" dirty="0" smtClean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    // TODO add your handling code here: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}                                       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private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mDivBtnActionPerformed</a:t>
            </a:r>
            <a:r>
              <a:rPr lang="en-US" dirty="0" smtClean="0"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latin typeface="Arial Black" panose="020B0A04020102020204" pitchFamily="34" charset="0"/>
              </a:rPr>
              <a:t>java.awt.event.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ActionEvent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evt</a:t>
            </a:r>
            <a:r>
              <a:rPr lang="en-US" dirty="0" smtClean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    // TODO add your handling code here: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}                                       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private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mSubBtnActionPerformed</a:t>
            </a:r>
            <a:r>
              <a:rPr lang="en-US" dirty="0" smtClean="0"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latin typeface="Arial Black" panose="020B0A04020102020204" pitchFamily="34" charset="0"/>
              </a:rPr>
              <a:t>java.awt.event.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ActionEvent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evt</a:t>
            </a:r>
            <a:r>
              <a:rPr lang="en-US" dirty="0" smtClean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    // TODO add your handling code here: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}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1882" y="136187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Defining Button Event Handlers and Declaring Their Arguments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1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33" y="751344"/>
            <a:ext cx="11945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private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mAddBtnActionPerformed</a:t>
            </a:r>
            <a:r>
              <a:rPr lang="en-US" dirty="0" smtClean="0"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latin typeface="Arial Black" panose="020B0A04020102020204" pitchFamily="34" charset="0"/>
              </a:rPr>
              <a:t>java.awt.event.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ActionEvent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evt</a:t>
            </a:r>
            <a:r>
              <a:rPr lang="en-US" dirty="0" smtClean="0">
                <a:latin typeface="Arial Black" panose="020B0A04020102020204" pitchFamily="34" charset="0"/>
              </a:rPr>
              <a:t>) {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                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}                                       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private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mMulBtnActionPerformed</a:t>
            </a:r>
            <a:r>
              <a:rPr lang="en-US" dirty="0" smtClean="0"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latin typeface="Arial Black" panose="020B0A04020102020204" pitchFamily="34" charset="0"/>
              </a:rPr>
              <a:t>java.awt.event.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ActionEvent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evt</a:t>
            </a:r>
            <a:r>
              <a:rPr lang="en-US" dirty="0" smtClean="0">
                <a:latin typeface="Arial Black" panose="020B0A04020102020204" pitchFamily="34" charset="0"/>
              </a:rPr>
              <a:t>) {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                  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}                                       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private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mDivBtnActionPerformed</a:t>
            </a:r>
            <a:r>
              <a:rPr lang="en-US" dirty="0" smtClean="0"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latin typeface="Arial Black" panose="020B0A04020102020204" pitchFamily="34" charset="0"/>
              </a:rPr>
              <a:t>java.awt.event.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ActionEvent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evt</a:t>
            </a:r>
            <a:r>
              <a:rPr lang="en-US" dirty="0" smtClean="0">
                <a:latin typeface="Arial Black" panose="020B0A04020102020204" pitchFamily="34" charset="0"/>
              </a:rPr>
              <a:t>) {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                  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}                                       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private 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mSubBtnActionPerformed</a:t>
            </a:r>
            <a:r>
              <a:rPr lang="en-US" dirty="0" smtClean="0"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latin typeface="Arial Black" panose="020B0A04020102020204" pitchFamily="34" charset="0"/>
              </a:rPr>
              <a:t>java.awt.event.</a:t>
            </a:r>
            <a:r>
              <a:rPr lang="en-US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ActionEvent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evt</a:t>
            </a:r>
            <a:r>
              <a:rPr lang="en-US" dirty="0" smtClean="0">
                <a:latin typeface="Arial Black" panose="020B0A04020102020204" pitchFamily="34" charset="0"/>
              </a:rPr>
              <a:t>) {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                                  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}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1882" y="136187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Defining Button Event Handlers and Declaring Their Arguments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7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22" y="869431"/>
            <a:ext cx="1169913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  </a:t>
            </a:r>
            <a:r>
              <a:rPr lang="en-US" sz="2800" dirty="0" smtClean="0">
                <a:latin typeface="Arial Black" panose="020B0A04020102020204" pitchFamily="34" charset="0"/>
              </a:rPr>
              <a:t>private </a:t>
            </a:r>
            <a:r>
              <a:rPr lang="en-US" sz="28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JButton</a:t>
            </a:r>
            <a:r>
              <a:rPr lang="en-US" sz="2800" dirty="0" smtClean="0">
                <a:latin typeface="Arial Black" panose="020B0A04020102020204" pitchFamily="34" charset="0"/>
              </a:rPr>
              <a:t> 	</a:t>
            </a:r>
            <a:r>
              <a:rPr lang="en-US" sz="2800" dirty="0" err="1" smtClean="0">
                <a:latin typeface="Arial Black" panose="020B0A04020102020204" pitchFamily="34" charset="0"/>
              </a:rPr>
              <a:t>mAddBtn</a:t>
            </a:r>
            <a:r>
              <a:rPr lang="en-US" sz="2800" dirty="0" smtClean="0">
                <a:latin typeface="Arial Black" panose="020B0A04020102020204" pitchFamily="34" charset="0"/>
              </a:rPr>
              <a:t>;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    private </a:t>
            </a:r>
            <a:r>
              <a:rPr lang="en-US" sz="28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JButton</a:t>
            </a:r>
            <a:r>
              <a:rPr lang="en-US" sz="2800" dirty="0" smtClean="0">
                <a:latin typeface="Arial Black" panose="020B0A04020102020204" pitchFamily="34" charset="0"/>
              </a:rPr>
              <a:t> 	</a:t>
            </a:r>
            <a:r>
              <a:rPr lang="en-US" sz="2800" dirty="0" err="1" smtClean="0">
                <a:latin typeface="Arial Black" panose="020B0A04020102020204" pitchFamily="34" charset="0"/>
              </a:rPr>
              <a:t>mDivBtn</a:t>
            </a:r>
            <a:r>
              <a:rPr lang="en-US" sz="2800" dirty="0" smtClean="0">
                <a:latin typeface="Arial Black" panose="020B0A04020102020204" pitchFamily="34" charset="0"/>
              </a:rPr>
              <a:t>;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    private </a:t>
            </a:r>
            <a:r>
              <a:rPr lang="en-US" sz="28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JButton</a:t>
            </a:r>
            <a:r>
              <a:rPr lang="en-US" sz="2800" dirty="0" smtClean="0">
                <a:latin typeface="Arial Black" panose="020B0A04020102020204" pitchFamily="34" charset="0"/>
              </a:rPr>
              <a:t> 	</a:t>
            </a:r>
            <a:r>
              <a:rPr lang="en-US" sz="2800" dirty="0" err="1" smtClean="0">
                <a:latin typeface="Arial Black" panose="020B0A04020102020204" pitchFamily="34" charset="0"/>
              </a:rPr>
              <a:t>mMulBtn</a:t>
            </a:r>
            <a:r>
              <a:rPr lang="en-US" sz="2800" dirty="0" smtClean="0">
                <a:latin typeface="Arial Black" panose="020B0A04020102020204" pitchFamily="34" charset="0"/>
              </a:rPr>
              <a:t>;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    private </a:t>
            </a:r>
            <a:r>
              <a:rPr lang="en-US" sz="28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JButton</a:t>
            </a:r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	</a:t>
            </a:r>
            <a:r>
              <a:rPr lang="en-US" sz="2800" dirty="0" err="1" smtClean="0">
                <a:latin typeface="Arial Black" panose="020B0A04020102020204" pitchFamily="34" charset="0"/>
              </a:rPr>
              <a:t>mSubBtn</a:t>
            </a:r>
            <a:r>
              <a:rPr lang="en-US" sz="2800" dirty="0" smtClean="0">
                <a:latin typeface="Arial Black" panose="020B0A04020102020204" pitchFamily="34" charset="0"/>
              </a:rPr>
              <a:t>;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sz="2800" dirty="0" smtClean="0">
              <a:latin typeface="Arial Black" panose="020B0A04020102020204" pitchFamily="34" charset="0"/>
            </a:endParaRPr>
          </a:p>
          <a:p>
            <a:endParaRPr lang="en-US" sz="2800" dirty="0" smtClean="0">
              <a:latin typeface="Arial Black" panose="020B0A04020102020204" pitchFamily="34" charset="0"/>
            </a:endParaRPr>
          </a:p>
          <a:p>
            <a:r>
              <a:rPr lang="en-US" sz="2800" dirty="0" smtClean="0">
                <a:latin typeface="Arial Black" panose="020B0A04020102020204" pitchFamily="34" charset="0"/>
              </a:rPr>
              <a:t>    private </a:t>
            </a:r>
            <a:r>
              <a:rPr lang="en-US" sz="28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JTextField</a:t>
            </a:r>
            <a:r>
              <a:rPr lang="en-US" sz="2800" dirty="0" smtClean="0">
                <a:latin typeface="Arial Black" panose="020B0A04020102020204" pitchFamily="34" charset="0"/>
              </a:rPr>
              <a:t> 	</a:t>
            </a:r>
            <a:r>
              <a:rPr lang="en-US" sz="2800" dirty="0" err="1" smtClean="0">
                <a:latin typeface="Arial Black" panose="020B0A04020102020204" pitchFamily="34" charset="0"/>
              </a:rPr>
              <a:t>mTF_A</a:t>
            </a:r>
            <a:r>
              <a:rPr lang="en-US" sz="2800" dirty="0" smtClean="0">
                <a:latin typeface="Arial Black" panose="020B0A04020102020204" pitchFamily="34" charset="0"/>
              </a:rPr>
              <a:t>;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    private </a:t>
            </a:r>
            <a:r>
              <a:rPr lang="en-US" sz="28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JTextField</a:t>
            </a:r>
            <a:r>
              <a:rPr lang="en-US" sz="2800" dirty="0" smtClean="0">
                <a:latin typeface="Arial Black" panose="020B0A04020102020204" pitchFamily="34" charset="0"/>
              </a:rPr>
              <a:t> 	</a:t>
            </a:r>
            <a:r>
              <a:rPr lang="en-US" sz="2800" dirty="0" err="1" smtClean="0">
                <a:latin typeface="Arial Black" panose="020B0A04020102020204" pitchFamily="34" charset="0"/>
              </a:rPr>
              <a:t>mTF_B</a:t>
            </a:r>
            <a:r>
              <a:rPr lang="en-US" sz="2800" dirty="0" smtClean="0">
                <a:latin typeface="Arial Black" panose="020B0A04020102020204" pitchFamily="34" charset="0"/>
              </a:rPr>
              <a:t>;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    private </a:t>
            </a:r>
            <a:r>
              <a:rPr lang="en-US" sz="28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JTextField</a:t>
            </a:r>
            <a:r>
              <a:rPr lang="en-US" sz="2800" dirty="0" smtClean="0">
                <a:latin typeface="Arial Black" panose="020B0A04020102020204" pitchFamily="34" charset="0"/>
              </a:rPr>
              <a:t> 	</a:t>
            </a:r>
            <a:r>
              <a:rPr lang="en-US" sz="2800" dirty="0" err="1" smtClean="0">
                <a:latin typeface="Arial Black" panose="020B0A04020102020204" pitchFamily="34" charset="0"/>
              </a:rPr>
              <a:t>mTF_Output</a:t>
            </a:r>
            <a:r>
              <a:rPr lang="en-US" sz="2800" dirty="0" smtClean="0">
                <a:latin typeface="Arial Black" panose="020B0A04020102020204" pitchFamily="34" charset="0"/>
              </a:rPr>
              <a:t>;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9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0"/>
            <a:ext cx="484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 Black" panose="020B0A04020102020204" pitchFamily="34" charset="0"/>
              </a:rPr>
              <a:t>Writing the Code for Button Handlers</a:t>
            </a:r>
            <a:endParaRPr lang="en-US" u="sng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710" y="369332"/>
            <a:ext cx="118482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 private </a:t>
            </a: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sz="2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mAddBtnActionPerformed</a:t>
            </a: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java.awt.event.ActionEvent</a:t>
            </a: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evt</a:t>
            </a: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// TODO add your handling code here: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String </a:t>
            </a:r>
            <a:r>
              <a:rPr lang="en-US" sz="2000" dirty="0" err="1" smtClean="0">
                <a:latin typeface="Arial Black" panose="020B0A04020102020204" pitchFamily="34" charset="0"/>
              </a:rPr>
              <a:t>strA</a:t>
            </a:r>
            <a:r>
              <a:rPr lang="en-US" sz="2000" dirty="0" smtClean="0">
                <a:latin typeface="Arial Black" panose="020B0A04020102020204" pitchFamily="34" charset="0"/>
              </a:rPr>
              <a:t> = </a:t>
            </a:r>
            <a:r>
              <a:rPr lang="en-US" sz="2000" dirty="0" err="1" smtClean="0">
                <a:latin typeface="Arial Black" panose="020B0A04020102020204" pitchFamily="34" charset="0"/>
              </a:rPr>
              <a:t>mTF_A.getText</a:t>
            </a:r>
            <a:r>
              <a:rPr lang="en-US" sz="2000" dirty="0" smtClean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String </a:t>
            </a:r>
            <a:r>
              <a:rPr lang="en-US" sz="2000" dirty="0" err="1" smtClean="0">
                <a:latin typeface="Arial Black" panose="020B0A04020102020204" pitchFamily="34" charset="0"/>
              </a:rPr>
              <a:t>strB</a:t>
            </a:r>
            <a:r>
              <a:rPr lang="en-US" sz="2000" dirty="0" smtClean="0">
                <a:latin typeface="Arial Black" panose="020B0A04020102020204" pitchFamily="34" charset="0"/>
              </a:rPr>
              <a:t> = </a:t>
            </a:r>
            <a:r>
              <a:rPr lang="en-US" sz="2000" dirty="0" err="1" smtClean="0">
                <a:latin typeface="Arial Black" panose="020B0A04020102020204" pitchFamily="34" charset="0"/>
              </a:rPr>
              <a:t>mTF_B.getText</a:t>
            </a:r>
            <a:r>
              <a:rPr lang="en-US" sz="2000" dirty="0" smtClean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</a:t>
            </a:r>
            <a:r>
              <a:rPr lang="en-US" sz="2000" dirty="0" err="1" smtClean="0">
                <a:latin typeface="Arial Black" panose="020B0A04020102020204" pitchFamily="34" charset="0"/>
              </a:rPr>
              <a:t>int</a:t>
            </a:r>
            <a:r>
              <a:rPr lang="en-US" sz="2000" dirty="0" smtClean="0">
                <a:latin typeface="Arial Black" panose="020B0A04020102020204" pitchFamily="34" charset="0"/>
              </a:rPr>
              <a:t> res = </a:t>
            </a:r>
            <a:r>
              <a:rPr lang="en-US" sz="2000" dirty="0" err="1" smtClean="0">
                <a:latin typeface="Arial Black" panose="020B0A04020102020204" pitchFamily="34" charset="0"/>
              </a:rPr>
              <a:t>Integer.parseInt</a:t>
            </a:r>
            <a:r>
              <a:rPr lang="en-US" sz="2000" dirty="0" smtClean="0"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latin typeface="Arial Black" panose="020B0A04020102020204" pitchFamily="34" charset="0"/>
              </a:rPr>
              <a:t>strA</a:t>
            </a:r>
            <a:r>
              <a:rPr lang="en-US" sz="2000" dirty="0" smtClean="0">
                <a:latin typeface="Arial Black" panose="020B0A04020102020204" pitchFamily="34" charset="0"/>
              </a:rPr>
              <a:t>) + </a:t>
            </a:r>
            <a:r>
              <a:rPr lang="en-US" sz="2000" dirty="0" err="1" smtClean="0">
                <a:latin typeface="Arial Black" panose="020B0A04020102020204" pitchFamily="34" charset="0"/>
              </a:rPr>
              <a:t>Integer.parseInt</a:t>
            </a:r>
            <a:r>
              <a:rPr lang="en-US" sz="2000" dirty="0" smtClean="0"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latin typeface="Arial Black" panose="020B0A04020102020204" pitchFamily="34" charset="0"/>
              </a:rPr>
              <a:t>strB</a:t>
            </a:r>
            <a:r>
              <a:rPr lang="en-US" sz="2000" dirty="0" smtClean="0">
                <a:latin typeface="Arial Black" panose="020B0A04020102020204" pitchFamily="34" charset="0"/>
              </a:rPr>
              <a:t>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</a:t>
            </a:r>
            <a:r>
              <a:rPr lang="en-US" sz="2000" dirty="0" err="1" smtClean="0">
                <a:latin typeface="Arial Black" panose="020B0A04020102020204" pitchFamily="34" charset="0"/>
              </a:rPr>
              <a:t>mTF_Output.setText</a:t>
            </a:r>
            <a:r>
              <a:rPr lang="en-US" sz="2000" dirty="0" smtClean="0">
                <a:latin typeface="Arial Black" panose="020B0A04020102020204" pitchFamily="34" charset="0"/>
              </a:rPr>
              <a:t>(" " + res);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}                                       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  <a:p>
            <a:r>
              <a:rPr lang="en-US" sz="2000" dirty="0" smtClean="0">
                <a:latin typeface="Arial Black" panose="020B0A04020102020204" pitchFamily="34" charset="0"/>
              </a:rPr>
              <a:t>    private </a:t>
            </a: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mMulBtnActionPerformed</a:t>
            </a: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java.awt.event.ActionEvent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evt</a:t>
            </a:r>
            <a:r>
              <a:rPr lang="en-US" sz="2000" dirty="0" smtClean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// TODO add your handling code here: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String </a:t>
            </a:r>
            <a:r>
              <a:rPr lang="en-US" sz="2000" dirty="0" err="1" smtClean="0">
                <a:latin typeface="Arial Black" panose="020B0A04020102020204" pitchFamily="34" charset="0"/>
              </a:rPr>
              <a:t>strA</a:t>
            </a:r>
            <a:r>
              <a:rPr lang="en-US" sz="2000" dirty="0" smtClean="0">
                <a:latin typeface="Arial Black" panose="020B0A04020102020204" pitchFamily="34" charset="0"/>
              </a:rPr>
              <a:t> = </a:t>
            </a:r>
            <a:r>
              <a:rPr lang="en-US" sz="2000" dirty="0" err="1" smtClean="0">
                <a:latin typeface="Arial Black" panose="020B0A04020102020204" pitchFamily="34" charset="0"/>
              </a:rPr>
              <a:t>mTF_A.getText</a:t>
            </a:r>
            <a:r>
              <a:rPr lang="en-US" sz="2000" dirty="0" smtClean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String </a:t>
            </a:r>
            <a:r>
              <a:rPr lang="en-US" sz="2000" dirty="0" err="1" smtClean="0">
                <a:latin typeface="Arial Black" panose="020B0A04020102020204" pitchFamily="34" charset="0"/>
              </a:rPr>
              <a:t>strB</a:t>
            </a:r>
            <a:r>
              <a:rPr lang="en-US" sz="2000" dirty="0" smtClean="0">
                <a:latin typeface="Arial Black" panose="020B0A04020102020204" pitchFamily="34" charset="0"/>
              </a:rPr>
              <a:t> = </a:t>
            </a:r>
            <a:r>
              <a:rPr lang="en-US" sz="2000" dirty="0" err="1" smtClean="0">
                <a:latin typeface="Arial Black" panose="020B0A04020102020204" pitchFamily="34" charset="0"/>
              </a:rPr>
              <a:t>mTF_B.getText</a:t>
            </a:r>
            <a:r>
              <a:rPr lang="en-US" sz="2000" dirty="0" smtClean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</a:t>
            </a:r>
            <a:r>
              <a:rPr lang="en-US" sz="2000" dirty="0" err="1" smtClean="0">
                <a:latin typeface="Arial Black" panose="020B0A04020102020204" pitchFamily="34" charset="0"/>
              </a:rPr>
              <a:t>mTF_Output.setText</a:t>
            </a:r>
            <a:r>
              <a:rPr lang="en-US" sz="2000" dirty="0" smtClean="0">
                <a:latin typeface="Arial Black" panose="020B0A04020102020204" pitchFamily="34" charset="0"/>
              </a:rPr>
              <a:t>(" " +</a:t>
            </a:r>
            <a:r>
              <a:rPr lang="en-US" sz="2000" dirty="0" err="1" smtClean="0">
                <a:latin typeface="Arial Black" panose="020B0A04020102020204" pitchFamily="34" charset="0"/>
              </a:rPr>
              <a:t>Integer.parseInt</a:t>
            </a:r>
            <a:r>
              <a:rPr lang="en-US" sz="2000" dirty="0" smtClean="0"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latin typeface="Arial Black" panose="020B0A04020102020204" pitchFamily="34" charset="0"/>
              </a:rPr>
              <a:t>strA</a:t>
            </a:r>
            <a:r>
              <a:rPr lang="en-US" sz="2000" dirty="0" smtClean="0">
                <a:latin typeface="Arial Black" panose="020B0A04020102020204" pitchFamily="34" charset="0"/>
              </a:rPr>
              <a:t>) * </a:t>
            </a:r>
            <a:r>
              <a:rPr lang="en-US" sz="2000" dirty="0" err="1" smtClean="0">
                <a:latin typeface="Arial Black" panose="020B0A04020102020204" pitchFamily="34" charset="0"/>
              </a:rPr>
              <a:t>Integer.parseInt</a:t>
            </a:r>
            <a:r>
              <a:rPr lang="en-US" sz="2000" dirty="0" smtClean="0"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latin typeface="Arial Black" panose="020B0A04020102020204" pitchFamily="34" charset="0"/>
              </a:rPr>
              <a:t>strB</a:t>
            </a:r>
            <a:r>
              <a:rPr lang="en-US" sz="2000" dirty="0" smtClean="0">
                <a:latin typeface="Arial Black" panose="020B0A04020102020204" pitchFamily="34" charset="0"/>
              </a:rPr>
              <a:t>));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}                                       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  <a:p>
            <a:r>
              <a:rPr lang="en-US" sz="2000" dirty="0" smtClean="0">
                <a:latin typeface="Arial Black" panose="020B0A04020102020204" pitchFamily="34" charset="0"/>
              </a:rPr>
              <a:t>    private </a:t>
            </a: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void </a:t>
            </a:r>
            <a:r>
              <a:rPr lang="en-US" sz="2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mDivBtnActionPerformed</a:t>
            </a:r>
            <a:r>
              <a:rPr lang="en-US" sz="2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java.awt.event.ActionEvent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evt</a:t>
            </a:r>
            <a:r>
              <a:rPr lang="en-US" sz="2000" dirty="0" smtClean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// TODO add your handling code here: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String </a:t>
            </a:r>
            <a:r>
              <a:rPr lang="en-US" sz="2000" dirty="0" err="1" smtClean="0">
                <a:latin typeface="Arial Black" panose="020B0A04020102020204" pitchFamily="34" charset="0"/>
              </a:rPr>
              <a:t>strA</a:t>
            </a:r>
            <a:r>
              <a:rPr lang="en-US" sz="2000" dirty="0" smtClean="0">
                <a:latin typeface="Arial Black" panose="020B0A04020102020204" pitchFamily="34" charset="0"/>
              </a:rPr>
              <a:t> = </a:t>
            </a:r>
            <a:r>
              <a:rPr lang="en-US" sz="2000" dirty="0" err="1" smtClean="0">
                <a:latin typeface="Arial Black" panose="020B0A04020102020204" pitchFamily="34" charset="0"/>
              </a:rPr>
              <a:t>mTF_A.getText</a:t>
            </a:r>
            <a:r>
              <a:rPr lang="en-US" sz="2000" dirty="0" smtClean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String </a:t>
            </a:r>
            <a:r>
              <a:rPr lang="en-US" sz="2000" dirty="0" err="1" smtClean="0">
                <a:latin typeface="Arial Black" panose="020B0A04020102020204" pitchFamily="34" charset="0"/>
              </a:rPr>
              <a:t>strB</a:t>
            </a:r>
            <a:r>
              <a:rPr lang="en-US" sz="2000" dirty="0" smtClean="0">
                <a:latin typeface="Arial Black" panose="020B0A04020102020204" pitchFamily="34" charset="0"/>
              </a:rPr>
              <a:t> = </a:t>
            </a:r>
            <a:r>
              <a:rPr lang="en-US" sz="2000" dirty="0" err="1" smtClean="0">
                <a:latin typeface="Arial Black" panose="020B0A04020102020204" pitchFamily="34" charset="0"/>
              </a:rPr>
              <a:t>mTF_B.getText</a:t>
            </a:r>
            <a:r>
              <a:rPr lang="en-US" sz="2000" dirty="0" smtClean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    </a:t>
            </a:r>
            <a:r>
              <a:rPr lang="en-US" sz="2000" dirty="0" err="1" smtClean="0">
                <a:latin typeface="Arial Black" panose="020B0A04020102020204" pitchFamily="34" charset="0"/>
              </a:rPr>
              <a:t>mTF_Output.setText</a:t>
            </a:r>
            <a:r>
              <a:rPr lang="en-US" sz="2000" dirty="0" smtClean="0">
                <a:latin typeface="Arial Black" panose="020B0A04020102020204" pitchFamily="34" charset="0"/>
              </a:rPr>
              <a:t>(" " +</a:t>
            </a:r>
            <a:r>
              <a:rPr lang="en-US" sz="2000" dirty="0" err="1" smtClean="0">
                <a:latin typeface="Arial Black" panose="020B0A04020102020204" pitchFamily="34" charset="0"/>
              </a:rPr>
              <a:t>Integer.parseInt</a:t>
            </a:r>
            <a:r>
              <a:rPr lang="en-US" sz="2000" dirty="0" smtClean="0"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latin typeface="Arial Black" panose="020B0A04020102020204" pitchFamily="34" charset="0"/>
              </a:rPr>
              <a:t>strA</a:t>
            </a:r>
            <a:r>
              <a:rPr lang="en-US" sz="2000" dirty="0" smtClean="0">
                <a:latin typeface="Arial Black" panose="020B0A04020102020204" pitchFamily="34" charset="0"/>
              </a:rPr>
              <a:t>) / </a:t>
            </a:r>
            <a:r>
              <a:rPr lang="en-US" sz="2000" dirty="0" err="1" smtClean="0">
                <a:latin typeface="Arial Black" panose="020B0A04020102020204" pitchFamily="34" charset="0"/>
              </a:rPr>
              <a:t>Integer.parseInt</a:t>
            </a:r>
            <a:r>
              <a:rPr lang="en-US" sz="2000" dirty="0" smtClean="0"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latin typeface="Arial Black" panose="020B0A04020102020204" pitchFamily="34" charset="0"/>
              </a:rPr>
              <a:t>strB</a:t>
            </a:r>
            <a:r>
              <a:rPr lang="en-US" sz="2000" dirty="0" smtClean="0">
                <a:latin typeface="Arial Black" panose="020B0A04020102020204" pitchFamily="34" charset="0"/>
              </a:rPr>
              <a:t>));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    }                                       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9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238" y="622912"/>
            <a:ext cx="12124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private void </a:t>
            </a:r>
            <a:r>
              <a:rPr lang="en-US" sz="2000" dirty="0" err="1">
                <a:latin typeface="Arial Black" panose="020B0A04020102020204" pitchFamily="34" charset="0"/>
              </a:rPr>
              <a:t>mSubBtnActionPerformed</a:t>
            </a:r>
            <a:r>
              <a:rPr lang="en-US" sz="2000" dirty="0">
                <a:latin typeface="Arial Black" panose="020B0A04020102020204" pitchFamily="34" charset="0"/>
              </a:rPr>
              <a:t>(</a:t>
            </a:r>
            <a:r>
              <a:rPr lang="en-US" sz="2000" dirty="0" err="1">
                <a:latin typeface="Arial Black" panose="020B0A04020102020204" pitchFamily="34" charset="0"/>
              </a:rPr>
              <a:t>java.awt.event.ActionEvent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evt</a:t>
            </a:r>
            <a:r>
              <a:rPr lang="en-US" sz="2000" dirty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// TODO add your handling code here: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String </a:t>
            </a:r>
            <a:r>
              <a:rPr lang="en-US" sz="2000" dirty="0" err="1">
                <a:latin typeface="Arial Black" panose="020B0A04020102020204" pitchFamily="34" charset="0"/>
              </a:rPr>
              <a:t>strA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mTF_A.getText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String </a:t>
            </a:r>
            <a:r>
              <a:rPr lang="en-US" sz="2000" dirty="0" err="1">
                <a:latin typeface="Arial Black" panose="020B0A04020102020204" pitchFamily="34" charset="0"/>
              </a:rPr>
              <a:t>strB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mTF_A.getText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mTF_Output.setText</a:t>
            </a: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(" "+</a:t>
            </a:r>
            <a:r>
              <a:rPr lang="en-US" sz="2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Integer.parseInt</a:t>
            </a: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strA</a:t>
            </a: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 - </a:t>
            </a:r>
            <a:r>
              <a:rPr lang="en-US" sz="2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Integer.parseInt</a:t>
            </a: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strB</a:t>
            </a: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));</a:t>
            </a:r>
          </a:p>
          <a:p>
            <a:endParaRPr lang="en-US" sz="20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//bad operand types for binary operator '-', first type: String : second type: </a:t>
            </a:r>
            <a:r>
              <a:rPr lang="en-US" sz="20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int</a:t>
            </a:r>
            <a:endParaRPr lang="en-US" sz="20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latin typeface="Arial Black" panose="020B0A04020102020204" pitchFamily="34" charset="0"/>
              </a:rPr>
              <a:t>    </a:t>
            </a:r>
            <a:r>
              <a:rPr lang="en-US" sz="2000" dirty="0">
                <a:latin typeface="Arial Black" panose="020B0A04020102020204" pitchFamily="34" charset="0"/>
              </a:rPr>
              <a:t>}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2238" y="3546789"/>
            <a:ext cx="12039600" cy="3113615"/>
            <a:chOff x="202238" y="3546789"/>
            <a:chExt cx="12039600" cy="31136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38" y="3546789"/>
              <a:ext cx="12039600" cy="27442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59352" y="6291072"/>
              <a:ext cx="461071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Figure#8, </a:t>
              </a:r>
              <a:r>
                <a:rPr lang="en-US" dirty="0" err="1" smtClean="0"/>
                <a:t>Systax</a:t>
              </a:r>
              <a:r>
                <a:rPr lang="en-US" dirty="0" smtClean="0"/>
                <a:t> Error in the Calculator Program 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60715" y="0"/>
            <a:ext cx="494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Discussion: Syntax Error in the Calculator Program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0624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96" y="474345"/>
            <a:ext cx="120060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sz="2400" dirty="0" smtClean="0">
                <a:latin typeface="Arial Black" panose="020B0A04020102020204" pitchFamily="34" charset="0"/>
              </a:rPr>
              <a:t>private </a:t>
            </a:r>
            <a:r>
              <a:rPr lang="en-US" sz="2400" dirty="0">
                <a:latin typeface="Arial Black" panose="020B0A04020102020204" pitchFamily="34" charset="0"/>
              </a:rPr>
              <a:t>void </a:t>
            </a:r>
            <a:r>
              <a:rPr lang="en-US" sz="2400" dirty="0" err="1">
                <a:latin typeface="Arial Black" panose="020B0A04020102020204" pitchFamily="34" charset="0"/>
              </a:rPr>
              <a:t>mMulBtnActionPerformed</a:t>
            </a:r>
            <a:r>
              <a:rPr lang="en-US" sz="2400" dirty="0"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latin typeface="Arial Black" panose="020B0A04020102020204" pitchFamily="34" charset="0"/>
              </a:rPr>
              <a:t>java.awt.event.ActionEvent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evt</a:t>
            </a:r>
            <a:r>
              <a:rPr lang="en-US" sz="2400" dirty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        </a:t>
            </a:r>
            <a:r>
              <a:rPr lang="en-US" sz="2400" dirty="0">
                <a:latin typeface="Arial Black" panose="020B0A04020102020204" pitchFamily="34" charset="0"/>
              </a:rPr>
              <a:t>String </a:t>
            </a:r>
            <a:r>
              <a:rPr lang="en-US" sz="2400" dirty="0" err="1">
                <a:latin typeface="Arial Black" panose="020B0A04020102020204" pitchFamily="34" charset="0"/>
              </a:rPr>
              <a:t>strA</a:t>
            </a:r>
            <a:r>
              <a:rPr lang="en-US" sz="2400" dirty="0">
                <a:latin typeface="Arial Black" panose="020B0A04020102020204" pitchFamily="34" charset="0"/>
              </a:rPr>
              <a:t> = </a:t>
            </a:r>
            <a:r>
              <a:rPr lang="en-US" sz="2400" dirty="0" err="1">
                <a:latin typeface="Arial Black" panose="020B0A04020102020204" pitchFamily="34" charset="0"/>
              </a:rPr>
              <a:t>mTF_A.getText</a:t>
            </a:r>
            <a:r>
              <a:rPr lang="en-US" sz="2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String </a:t>
            </a:r>
            <a:r>
              <a:rPr lang="en-US" sz="2400" dirty="0" err="1">
                <a:latin typeface="Arial Black" panose="020B0A04020102020204" pitchFamily="34" charset="0"/>
              </a:rPr>
              <a:t>strB</a:t>
            </a:r>
            <a:r>
              <a:rPr lang="en-US" sz="2400" dirty="0">
                <a:latin typeface="Arial Black" panose="020B0A04020102020204" pitchFamily="34" charset="0"/>
              </a:rPr>
              <a:t> = </a:t>
            </a:r>
            <a:r>
              <a:rPr lang="en-US" sz="2400" dirty="0" err="1">
                <a:latin typeface="Arial Black" panose="020B0A04020102020204" pitchFamily="34" charset="0"/>
              </a:rPr>
              <a:t>mTF_B.getText</a:t>
            </a:r>
            <a:r>
              <a:rPr lang="en-US" sz="2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mTF_Output.setText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(" " +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Integer.parseInt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strA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) * 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Integer.parseInt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strB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));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}                                       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    private void </a:t>
            </a:r>
            <a:r>
              <a:rPr lang="en-US" sz="2400" dirty="0" err="1">
                <a:latin typeface="Arial Black" panose="020B0A04020102020204" pitchFamily="34" charset="0"/>
              </a:rPr>
              <a:t>mDivBtnActionPerformed</a:t>
            </a:r>
            <a:r>
              <a:rPr lang="en-US" sz="2400" dirty="0"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latin typeface="Arial Black" panose="020B0A04020102020204" pitchFamily="34" charset="0"/>
              </a:rPr>
              <a:t>java.awt.event.ActionEvent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evt</a:t>
            </a:r>
            <a:r>
              <a:rPr lang="en-US" sz="2400" dirty="0">
                <a:latin typeface="Arial Black" panose="020B0A04020102020204" pitchFamily="34" charset="0"/>
              </a:rPr>
              <a:t>) {                                    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latin typeface="Arial Black" panose="020B0A04020102020204" pitchFamily="34" charset="0"/>
              </a:rPr>
              <a:t>       String </a:t>
            </a:r>
            <a:r>
              <a:rPr lang="en-US" sz="2400" dirty="0" err="1">
                <a:latin typeface="Arial Black" panose="020B0A04020102020204" pitchFamily="34" charset="0"/>
              </a:rPr>
              <a:t>strA</a:t>
            </a:r>
            <a:r>
              <a:rPr lang="en-US" sz="2400" dirty="0">
                <a:latin typeface="Arial Black" panose="020B0A04020102020204" pitchFamily="34" charset="0"/>
              </a:rPr>
              <a:t> = </a:t>
            </a:r>
            <a:r>
              <a:rPr lang="en-US" sz="2400" dirty="0" err="1">
                <a:latin typeface="Arial Black" panose="020B0A04020102020204" pitchFamily="34" charset="0"/>
              </a:rPr>
              <a:t>mTF_A.getText</a:t>
            </a:r>
            <a:r>
              <a:rPr lang="en-US" sz="2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String </a:t>
            </a:r>
            <a:r>
              <a:rPr lang="en-US" sz="2400" dirty="0" err="1">
                <a:latin typeface="Arial Black" panose="020B0A04020102020204" pitchFamily="34" charset="0"/>
              </a:rPr>
              <a:t>strB</a:t>
            </a:r>
            <a:r>
              <a:rPr lang="en-US" sz="2400" dirty="0">
                <a:latin typeface="Arial Black" panose="020B0A04020102020204" pitchFamily="34" charset="0"/>
              </a:rPr>
              <a:t> = </a:t>
            </a:r>
            <a:r>
              <a:rPr lang="en-US" sz="2400" dirty="0" err="1">
                <a:latin typeface="Arial Black" panose="020B0A04020102020204" pitchFamily="34" charset="0"/>
              </a:rPr>
              <a:t>mTF_B.getText</a:t>
            </a:r>
            <a:r>
              <a:rPr lang="en-US" sz="2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mTF_Output.setText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(" " +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Integer.parseInt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strA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) / 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Integer.parseInt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strB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));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}                                     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70432" y="0"/>
            <a:ext cx="903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Arial Black" panose="020B0A04020102020204" pitchFamily="34" charset="0"/>
              </a:rPr>
              <a:t>Why No Error In the Following Two Functions</a:t>
            </a:r>
            <a:endParaRPr lang="en-US" sz="2800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5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376" y="1079653"/>
            <a:ext cx="117012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public void </a:t>
            </a:r>
            <a:r>
              <a:rPr lang="en-US" sz="2800" dirty="0" err="1">
                <a:latin typeface="Arial Black" panose="020B0A04020102020204" pitchFamily="34" charset="0"/>
              </a:rPr>
              <a:t>actionPerformed</a:t>
            </a:r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latin typeface="Arial Black" panose="020B0A04020102020204" pitchFamily="34" charset="0"/>
              </a:rPr>
              <a:t>ActionEvent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actionEvent</a:t>
            </a:r>
            <a:r>
              <a:rPr lang="en-US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{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</a:t>
            </a:r>
            <a:r>
              <a:rPr lang="en-US" sz="2800" dirty="0" err="1">
                <a:latin typeface="Arial Black" panose="020B0A04020102020204" pitchFamily="34" charset="0"/>
              </a:rPr>
              <a:t>int</a:t>
            </a:r>
            <a:r>
              <a:rPr lang="en-US" sz="2800" dirty="0">
                <a:latin typeface="Arial Black" panose="020B0A04020102020204" pitchFamily="34" charset="0"/>
              </a:rPr>
              <a:t> a=</a:t>
            </a:r>
            <a:r>
              <a:rPr lang="en-US" sz="2800" dirty="0" err="1">
                <a:latin typeface="Arial Black" panose="020B0A04020102020204" pitchFamily="34" charset="0"/>
              </a:rPr>
              <a:t>Integer.parseInt</a:t>
            </a:r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latin typeface="Arial Black" panose="020B0A04020102020204" pitchFamily="34" charset="0"/>
              </a:rPr>
              <a:t>textFieldA.getText</a:t>
            </a:r>
            <a:r>
              <a:rPr lang="en-US" sz="2800" dirty="0" smtClean="0">
                <a:latin typeface="Arial Black" panose="020B0A04020102020204" pitchFamily="34" charset="0"/>
              </a:rPr>
              <a:t>());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    </a:t>
            </a:r>
            <a:r>
              <a:rPr lang="en-US" sz="2800" dirty="0" err="1">
                <a:latin typeface="Arial Black" panose="020B0A04020102020204" pitchFamily="34" charset="0"/>
              </a:rPr>
              <a:t>int</a:t>
            </a:r>
            <a:r>
              <a:rPr lang="en-US" sz="2800" dirty="0">
                <a:latin typeface="Arial Black" panose="020B0A04020102020204" pitchFamily="34" charset="0"/>
              </a:rPr>
              <a:t> b=</a:t>
            </a:r>
            <a:r>
              <a:rPr lang="en-US" sz="2800" dirty="0" err="1">
                <a:latin typeface="Arial Black" panose="020B0A04020102020204" pitchFamily="34" charset="0"/>
              </a:rPr>
              <a:t>Integer.parseInt</a:t>
            </a:r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latin typeface="Arial Black" panose="020B0A04020102020204" pitchFamily="34" charset="0"/>
              </a:rPr>
              <a:t>textFieldB.getText</a:t>
            </a:r>
            <a:r>
              <a:rPr lang="en-US" sz="2800" dirty="0" smtClean="0">
                <a:latin typeface="Arial Black" panose="020B0A04020102020204" pitchFamily="34" charset="0"/>
              </a:rPr>
              <a:t>());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    </a:t>
            </a:r>
            <a:r>
              <a:rPr lang="en-US" sz="2800" dirty="0" err="1">
                <a:latin typeface="Arial Black" panose="020B0A04020102020204" pitchFamily="34" charset="0"/>
              </a:rPr>
              <a:t>textFieldC.setText</a:t>
            </a:r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Integer.toString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a+b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)</a:t>
            </a:r>
            <a:r>
              <a:rPr lang="en-US" sz="2800" dirty="0">
                <a:latin typeface="Arial Black" panose="020B0A04020102020204" pitchFamily="34" charset="0"/>
              </a:rPr>
              <a:t>);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0488" y="0"/>
            <a:ext cx="472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Arial Black" panose="020B0A04020102020204" pitchFamily="34" charset="0"/>
              </a:rPr>
              <a:t>Correct Way of Coding </a:t>
            </a:r>
            <a:endParaRPr lang="en-US" sz="2800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0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0468" y="527393"/>
            <a:ext cx="11439728" cy="6029050"/>
            <a:chOff x="1677474" y="400934"/>
            <a:chExt cx="8848725" cy="57604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7474" y="400934"/>
              <a:ext cx="8848725" cy="53911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315617" y="5792084"/>
              <a:ext cx="3663012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Figure#1 NetBeans Project Created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28809" y="158062"/>
            <a:ext cx="313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Creating Calculator Application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2808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2646" y="554476"/>
            <a:ext cx="11352179" cy="5787957"/>
            <a:chOff x="1952625" y="1590675"/>
            <a:chExt cx="8286750" cy="40459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2625" y="1590675"/>
              <a:ext cx="8286750" cy="36766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363135" y="5267325"/>
              <a:ext cx="5168022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Figure#2, Creating a Frame Class For the Application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32698" y="0"/>
            <a:ext cx="508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 Black" panose="020B0A04020102020204" pitchFamily="34" charset="0"/>
              </a:rPr>
              <a:t>Creating A Frame Class for Application</a:t>
            </a:r>
            <a:endParaRPr lang="en-US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3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5149" y="116732"/>
            <a:ext cx="554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First Run of Application with Empty Frame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1285" y="612842"/>
            <a:ext cx="11517549" cy="5904689"/>
            <a:chOff x="833437" y="1332689"/>
            <a:chExt cx="10525125" cy="42058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437" y="1332689"/>
              <a:ext cx="10525125" cy="383462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745149" y="5169237"/>
              <a:ext cx="4893012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Figure#3, Output of Application with Empty Frame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385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84451" y="97277"/>
            <a:ext cx="366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 Black" panose="020B0A04020102020204" pitchFamily="34" charset="0"/>
              </a:rPr>
              <a:t>Creating GUI of Application</a:t>
            </a:r>
            <a:endParaRPr lang="en-US" u="sng" dirty="0">
              <a:latin typeface="Arial Black" panose="020B0A040201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5838" y="807396"/>
            <a:ext cx="11118715" cy="5836595"/>
            <a:chOff x="1795462" y="1338262"/>
            <a:chExt cx="8601075" cy="45508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462" y="1338262"/>
              <a:ext cx="8601075" cy="41814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07796" y="5519737"/>
              <a:ext cx="3998068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Figure#4, Creating GUI of Application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356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76656"/>
            <a:ext cx="11334750" cy="5719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1184" y="107323"/>
            <a:ext cx="397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Changing Names of </a:t>
            </a:r>
            <a:r>
              <a:rPr lang="en-US" u="sng" dirty="0" err="1" smtClean="0"/>
              <a:t>TextField</a:t>
            </a:r>
            <a:r>
              <a:rPr lang="en-US" u="sng" dirty="0" smtClean="0"/>
              <a:t> Variables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864081" y="6196520"/>
            <a:ext cx="471571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Figure#5, Changing Names of </a:t>
            </a:r>
            <a:r>
              <a:rPr lang="en-US" dirty="0" err="1" smtClean="0"/>
              <a:t>TextField</a:t>
            </a:r>
            <a:r>
              <a:rPr lang="en-US" dirty="0" smtClean="0"/>
              <a:t>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6" y="766863"/>
            <a:ext cx="11459182" cy="5254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0443" y="6021420"/>
            <a:ext cx="370623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Changing Names of </a:t>
            </a:r>
            <a:r>
              <a:rPr lang="en-US" dirty="0" err="1" smtClean="0"/>
              <a:t>JButton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6722" y="0"/>
            <a:ext cx="359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Changing Names of Button Variables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5911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7" y="637263"/>
            <a:ext cx="10948379" cy="5408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5056" y="6045320"/>
            <a:ext cx="456703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Figure#7, Creating Event Handlers for Buttons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6496" y="0"/>
            <a:ext cx="474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Creating Event Handlers for Buttons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8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537" y="1746274"/>
            <a:ext cx="111390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public class </a:t>
            </a:r>
            <a:r>
              <a:rPr lang="en-US" sz="3600" b="1" dirty="0" err="1" smtClean="0">
                <a:solidFill>
                  <a:srgbClr val="00B050"/>
                </a:solidFill>
              </a:rPr>
              <a:t>CalculatorJFrame</a:t>
            </a:r>
            <a:r>
              <a:rPr lang="en-US" sz="3600" dirty="0" smtClean="0"/>
              <a:t> extends </a:t>
            </a:r>
            <a:r>
              <a:rPr lang="en-US" sz="3600" dirty="0" err="1" smtClean="0"/>
              <a:t>javax.swing.</a:t>
            </a:r>
            <a:r>
              <a:rPr lang="en-US" sz="3600" b="1" dirty="0" err="1" smtClean="0">
                <a:solidFill>
                  <a:srgbClr val="00B050"/>
                </a:solidFill>
              </a:rPr>
              <a:t>JFrame</a:t>
            </a:r>
            <a:r>
              <a:rPr lang="en-US" sz="3600" dirty="0" smtClean="0"/>
              <a:t> {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7719" y="0"/>
            <a:ext cx="264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Declaring the Class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596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Zulfi</dc:creator>
  <cp:lastModifiedBy>Khan, Zulfi</cp:lastModifiedBy>
  <cp:revision>39</cp:revision>
  <dcterms:created xsi:type="dcterms:W3CDTF">2019-04-05T00:37:43Z</dcterms:created>
  <dcterms:modified xsi:type="dcterms:W3CDTF">2019-04-15T01:57:22Z</dcterms:modified>
</cp:coreProperties>
</file>