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4" r:id="rId5"/>
    <p:sldId id="258" r:id="rId6"/>
    <p:sldId id="259" r:id="rId7"/>
    <p:sldId id="260" r:id="rId8"/>
    <p:sldId id="262" r:id="rId9"/>
    <p:sldId id="265" r:id="rId10"/>
    <p:sldId id="266" r:id="rId11"/>
    <p:sldId id="267" r:id="rId12"/>
    <p:sldId id="270" r:id="rId13"/>
    <p:sldId id="271" r:id="rId14"/>
    <p:sldId id="263" r:id="rId15"/>
    <p:sldId id="268" r:id="rId16"/>
    <p:sldId id="275" r:id="rId17"/>
    <p:sldId id="276" r:id="rId18"/>
    <p:sldId id="272" r:id="rId19"/>
    <p:sldId id="273" r:id="rId20"/>
    <p:sldId id="269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9372-0BC8-4CE4-B8D7-A9105DE7FED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9127-C01A-4C1F-BEE9-6A6C66C9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9372-0BC8-4CE4-B8D7-A9105DE7FED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9127-C01A-4C1F-BEE9-6A6C66C9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9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9372-0BC8-4CE4-B8D7-A9105DE7FED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9127-C01A-4C1F-BEE9-6A6C66C9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9372-0BC8-4CE4-B8D7-A9105DE7FED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9127-C01A-4C1F-BEE9-6A6C66C9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7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9372-0BC8-4CE4-B8D7-A9105DE7FED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9127-C01A-4C1F-BEE9-6A6C66C9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0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9372-0BC8-4CE4-B8D7-A9105DE7FED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9127-C01A-4C1F-BEE9-6A6C66C9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9372-0BC8-4CE4-B8D7-A9105DE7FED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9127-C01A-4C1F-BEE9-6A6C66C9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8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9372-0BC8-4CE4-B8D7-A9105DE7FED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9127-C01A-4C1F-BEE9-6A6C66C9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2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9372-0BC8-4CE4-B8D7-A9105DE7FED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9127-C01A-4C1F-BEE9-6A6C66C9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0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9372-0BC8-4CE4-B8D7-A9105DE7FED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9127-C01A-4C1F-BEE9-6A6C66C9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7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9372-0BC8-4CE4-B8D7-A9105DE7FED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9127-C01A-4C1F-BEE9-6A6C66C9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9372-0BC8-4CE4-B8D7-A9105DE7FED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79127-C01A-4C1F-BEE9-6A6C66C9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5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7394" y="121920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Program Design</a:t>
            </a:r>
            <a:endParaRPr lang="en-US" b="1" u="sng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799" y="914400"/>
            <a:ext cx="11721737" cy="542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b="1" smtClean="0"/>
              <a:t>Object-Oriented Analysis (Overview)</a:t>
            </a:r>
          </a:p>
          <a:p>
            <a:pPr lvl="1" algn="l"/>
            <a:endParaRPr lang="en-US" altLang="en-US" b="1" dirty="0" smtClean="0"/>
          </a:p>
          <a:p>
            <a:pPr lvl="1" algn="l"/>
            <a:r>
              <a:rPr lang="en-US" altLang="en-US" b="1" dirty="0" smtClean="0"/>
              <a:t>An investigation of the problem (rather than how a solution is defined)</a:t>
            </a:r>
            <a:endParaRPr lang="en-GB" altLang="en-US" b="1" dirty="0" smtClean="0"/>
          </a:p>
          <a:p>
            <a:pPr lvl="1" algn="l"/>
            <a:endParaRPr lang="en-US" altLang="en-US" b="1" dirty="0" smtClean="0"/>
          </a:p>
          <a:p>
            <a:pPr lvl="1" algn="l"/>
            <a:r>
              <a:rPr lang="en-US" altLang="en-US" b="1" dirty="0" smtClean="0"/>
              <a:t>During OO analysis, there is an emphasis on </a:t>
            </a:r>
            <a:r>
              <a:rPr lang="en-US" altLang="en-US" b="1" u="sng" dirty="0" smtClean="0"/>
              <a:t>finding and describing</a:t>
            </a:r>
            <a:r>
              <a:rPr lang="en-GB" altLang="en-US" b="1" u="sng" dirty="0" smtClean="0"/>
              <a:t> </a:t>
            </a:r>
            <a:r>
              <a:rPr lang="en-US" altLang="en-US" b="1" u="sng" dirty="0" smtClean="0"/>
              <a:t>the objects (or concepts) </a:t>
            </a:r>
            <a:r>
              <a:rPr lang="en-US" altLang="en-US" b="1" dirty="0" smtClean="0"/>
              <a:t>in the problem domain.</a:t>
            </a:r>
            <a:endParaRPr lang="en-GB" altLang="en-US" b="1" dirty="0" smtClean="0"/>
          </a:p>
          <a:p>
            <a:pPr lvl="1" algn="l"/>
            <a:endParaRPr lang="en-GB" altLang="en-US" b="1" dirty="0" smtClean="0"/>
          </a:p>
          <a:p>
            <a:pPr lvl="1" algn="l"/>
            <a:r>
              <a:rPr lang="en-GB" altLang="en-US" b="1" dirty="0" smtClean="0"/>
              <a:t>For example, concepts in a Library Information System include </a:t>
            </a:r>
            <a:r>
              <a:rPr lang="en-GB" altLang="en-US" b="1" i="1" dirty="0" smtClean="0"/>
              <a:t>Book</a:t>
            </a:r>
            <a:r>
              <a:rPr lang="en-GB" altLang="en-US" b="1" dirty="0" smtClean="0"/>
              <a:t>, and </a:t>
            </a:r>
            <a:r>
              <a:rPr lang="en-GB" altLang="en-US" b="1" i="1" dirty="0" smtClean="0"/>
              <a:t>Library</a:t>
            </a:r>
            <a:r>
              <a:rPr lang="en-GB" altLang="en-US" b="1" dirty="0" smtClean="0"/>
              <a:t>.</a:t>
            </a:r>
          </a:p>
          <a:p>
            <a:pPr lvl="1" algn="l"/>
            <a:endParaRPr lang="en-GB" altLang="en-US" b="1" dirty="0" smtClean="0"/>
          </a:p>
          <a:p>
            <a:pPr lvl="1" algn="l"/>
            <a:r>
              <a:rPr lang="en-GB" altLang="en-US" b="1" dirty="0" smtClean="0"/>
              <a:t>High level views found in the application domain.</a:t>
            </a:r>
          </a:p>
          <a:p>
            <a:pPr lvl="1" algn="l"/>
            <a:endParaRPr lang="en-GB" altLang="en-US" b="1" dirty="0" smtClean="0"/>
          </a:p>
          <a:p>
            <a:pPr lvl="1" algn="l"/>
            <a:r>
              <a:rPr lang="en-GB" altLang="en-US" b="1" dirty="0" smtClean="0"/>
              <a:t>Oftentimes called domain objects;  entities.</a:t>
            </a:r>
          </a:p>
          <a:p>
            <a:pPr lvl="1" algn="l">
              <a:buFontTx/>
              <a:buNone/>
            </a:pPr>
            <a:endParaRPr lang="en-US" altLang="en-US" b="1" dirty="0" smtClean="0"/>
          </a:p>
          <a:p>
            <a:pPr algn="l"/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1506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" y="191588"/>
            <a:ext cx="120004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What is the purpose of Use Case Diagram?</a:t>
            </a:r>
          </a:p>
          <a:p>
            <a:endParaRPr lang="en-US" sz="2800" b="1" dirty="0">
              <a:latin typeface="Arial Black" panose="020B0A04020102020204" pitchFamily="34" charset="0"/>
            </a:endParaRPr>
          </a:p>
          <a:p>
            <a:r>
              <a:rPr lang="en-US" sz="2800" dirty="0">
                <a:latin typeface="Arial Black" panose="020B0A04020102020204" pitchFamily="34" charset="0"/>
              </a:rPr>
              <a:t>The purpose of a use case diagram in UML is to </a:t>
            </a:r>
            <a:r>
              <a:rPr lang="en-US" sz="2800" dirty="0" smtClean="0">
                <a:latin typeface="Arial Black" panose="020B0A04020102020204" pitchFamily="34" charset="0"/>
              </a:rPr>
              <a:t>demonstrate the </a:t>
            </a:r>
            <a:r>
              <a:rPr lang="en-US" sz="2800" dirty="0">
                <a:latin typeface="Arial Black" panose="020B0A04020102020204" pitchFamily="34" charset="0"/>
              </a:rPr>
              <a:t>different ways that a user might interact with a system</a:t>
            </a:r>
            <a:r>
              <a:rPr lang="en-US" sz="2800" dirty="0" smtClean="0">
                <a:latin typeface="Arial Black" panose="020B0A04020102020204" pitchFamily="34" charset="0"/>
              </a:rPr>
              <a:t>.</a:t>
            </a:r>
          </a:p>
          <a:p>
            <a:endParaRPr lang="en-US" sz="2800" b="1" dirty="0">
              <a:latin typeface="Arial Black" panose="020B0A04020102020204" pitchFamily="34" charset="0"/>
            </a:endParaRPr>
          </a:p>
          <a:p>
            <a:endParaRPr lang="en-US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1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Arial Black" panose="020B0A04020102020204" pitchFamily="34" charset="0"/>
              </a:rPr>
              <a:t>Use case diagram </a:t>
            </a:r>
            <a:r>
              <a:rPr lang="en-US" sz="28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components</a:t>
            </a:r>
          </a:p>
          <a:p>
            <a:endParaRPr lang="en-US" sz="2800" b="1" dirty="0" smtClean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Arial Black" panose="020B0A04020102020204" pitchFamily="34" charset="0"/>
              </a:rPr>
              <a:t>Actors:</a:t>
            </a:r>
            <a:r>
              <a:rPr lang="en-US" sz="2800" dirty="0">
                <a:latin typeface="Arial Black" panose="020B0A04020102020204" pitchFamily="34" charset="0"/>
              </a:rPr>
              <a:t> The users that interact with a system. An actor can be </a:t>
            </a:r>
            <a:r>
              <a:rPr lang="en-US" sz="2800" dirty="0" smtClean="0">
                <a:latin typeface="Arial Black" panose="020B0A04020102020204" pitchFamily="34" charset="0"/>
              </a:rPr>
              <a:t>a person</a:t>
            </a:r>
            <a:r>
              <a:rPr lang="en-US" sz="2800" dirty="0">
                <a:latin typeface="Arial Black" panose="020B0A04020102020204" pitchFamily="34" charset="0"/>
              </a:rPr>
              <a:t>, an organization, or an outside system that interacts with </a:t>
            </a:r>
            <a:r>
              <a:rPr lang="en-US" sz="2800" dirty="0" smtClean="0">
                <a:latin typeface="Arial Black" panose="020B0A04020102020204" pitchFamily="34" charset="0"/>
              </a:rPr>
              <a:t>your application </a:t>
            </a:r>
            <a:r>
              <a:rPr lang="en-US" sz="2800" dirty="0">
                <a:latin typeface="Arial Black" panose="020B0A04020102020204" pitchFamily="34" charset="0"/>
              </a:rPr>
              <a:t>or system. They must be external objects that produce </a:t>
            </a:r>
            <a:r>
              <a:rPr lang="en-US" sz="2800" dirty="0" smtClean="0">
                <a:latin typeface="Arial Black" panose="020B0A04020102020204" pitchFamily="34" charset="0"/>
              </a:rPr>
              <a:t>or consume </a:t>
            </a:r>
            <a:r>
              <a:rPr lang="en-US" sz="2800" dirty="0">
                <a:latin typeface="Arial Black" panose="020B0A04020102020204" pitchFamily="34" charset="0"/>
              </a:rPr>
              <a:t>data</a:t>
            </a:r>
            <a:r>
              <a:rPr lang="en-US" sz="2800" dirty="0" smtClean="0">
                <a:latin typeface="Arial Black" panose="020B0A04020102020204" pitchFamily="34" charset="0"/>
              </a:rPr>
              <a:t>.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System/Scenario: </a:t>
            </a:r>
            <a:r>
              <a:rPr lang="en-US" sz="2800" b="1" dirty="0" smtClean="0">
                <a:latin typeface="Arial Black" panose="020B0A04020102020204" pitchFamily="34" charset="0"/>
              </a:rPr>
              <a:t>a </a:t>
            </a:r>
            <a:r>
              <a:rPr lang="en-US" sz="2800" b="1" dirty="0">
                <a:latin typeface="Arial Black" panose="020B0A04020102020204" pitchFamily="34" charset="0"/>
              </a:rPr>
              <a:t>specific sequence of actions and interactions between actors and the system, a.k.a. a use case instance</a:t>
            </a:r>
            <a:endParaRPr lang="en-US" sz="2800" b="1" dirty="0" smtClean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sz="2800" dirty="0">
                <a:latin typeface="Arial Black" panose="020B0A04020102020204" pitchFamily="34" charset="0"/>
              </a:rPr>
              <a:t>• </a:t>
            </a:r>
            <a:r>
              <a:rPr lang="en-US" sz="2800" b="1" dirty="0">
                <a:solidFill>
                  <a:srgbClr val="00B050"/>
                </a:solidFill>
                <a:latin typeface="Arial Black" panose="020B0A04020102020204" pitchFamily="34" charset="0"/>
              </a:rPr>
              <a:t>System boundary boxes:</a:t>
            </a:r>
            <a:r>
              <a:rPr lang="en-US" sz="2800" dirty="0">
                <a:latin typeface="Arial Black" panose="020B0A04020102020204" pitchFamily="34" charset="0"/>
              </a:rPr>
              <a:t> A box that sets a system scope to use cases. All use cases outside the box would be </a:t>
            </a:r>
            <a:r>
              <a:rPr lang="en-US" sz="2800" dirty="0" smtClean="0">
                <a:latin typeface="Arial Black" panose="020B0A04020102020204" pitchFamily="34" charset="0"/>
              </a:rPr>
              <a:t>considered </a:t>
            </a:r>
            <a:r>
              <a:rPr lang="en-US" sz="2800" dirty="0">
                <a:latin typeface="Arial Black" panose="020B0A04020102020204" pitchFamily="34" charset="0"/>
              </a:rPr>
              <a:t>outside the scope of that system. </a:t>
            </a:r>
            <a:endParaRPr lang="en-US" sz="2800" dirty="0" smtClean="0">
              <a:latin typeface="Arial Black" panose="020B0A04020102020204" pitchFamily="34" charset="0"/>
            </a:endParaRPr>
          </a:p>
          <a:p>
            <a:endParaRPr lang="en-US" sz="28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endParaRPr lang="en-US" sz="2800" b="1" dirty="0" smtClean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98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Use cases:</a:t>
            </a:r>
            <a:r>
              <a:rPr lang="en-US" dirty="0">
                <a:latin typeface="Arial Black" panose="020B0A04020102020204" pitchFamily="34" charset="0"/>
              </a:rPr>
              <a:t> Horizontally shaped ovals that represent the different uses that a user might have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</a:p>
          <a:p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Relationships:</a:t>
            </a:r>
          </a:p>
          <a:p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Association: 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869768"/>
            <a:ext cx="807720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8" y="1893024"/>
            <a:ext cx="12120971" cy="496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2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8" y="258808"/>
            <a:ext cx="11937002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7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0178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u="sng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UML Use Case Diagrams: Examples</a:t>
            </a:r>
          </a:p>
          <a:p>
            <a:r>
              <a:rPr lang="en-US" sz="2000" b="1" i="1" u="sng" dirty="0">
                <a:solidFill>
                  <a:srgbClr val="000000"/>
                </a:solidFill>
                <a:latin typeface="Arial Black" panose="020B0A04020102020204" pitchFamily="34" charset="0"/>
              </a:rPr>
              <a:t>https://www.uml-diagrams.org/use-case-diagrams-examples.html</a:t>
            </a:r>
            <a:endParaRPr lang="en-US" sz="2000" b="1" i="1" u="sng" dirty="0" smtClean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r>
              <a:rPr lang="en-US" sz="2000" b="1" i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Purpose</a:t>
            </a:r>
            <a:r>
              <a:rPr lang="en-US" sz="2000" b="1" i="1" dirty="0">
                <a:solidFill>
                  <a:srgbClr val="800000"/>
                </a:solidFill>
                <a:latin typeface="Georgia" panose="02040502050405020303" pitchFamily="18" charset="0"/>
              </a:rPr>
              <a:t>: Describe use cases that an automated teller machine (ATM) or the automatic banking machine (ABM) provides to the bank customers</a:t>
            </a:r>
            <a:r>
              <a:rPr lang="en-US" sz="2000" b="1" i="1" dirty="0" smtClean="0">
                <a:solidFill>
                  <a:srgbClr val="800000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sz="2000" b="1" i="1" dirty="0">
              <a:solidFill>
                <a:srgbClr val="800000"/>
              </a:solidFill>
              <a:latin typeface="Georgia" panose="02040502050405020303" pitchFamily="18" charset="0"/>
            </a:endParaRPr>
          </a:p>
          <a:p>
            <a:r>
              <a:rPr lang="en-US" sz="2000" b="1" i="1" dirty="0">
                <a:solidFill>
                  <a:srgbClr val="000000"/>
                </a:solidFill>
                <a:latin typeface="Georgia" panose="02040502050405020303" pitchFamily="18" charset="0"/>
              </a:rPr>
              <a:t>Summary</a:t>
            </a:r>
            <a:r>
              <a:rPr lang="en-US" sz="2000" b="1" i="1" dirty="0">
                <a:solidFill>
                  <a:srgbClr val="800000"/>
                </a:solidFill>
                <a:latin typeface="Georgia" panose="02040502050405020303" pitchFamily="18" charset="0"/>
              </a:rPr>
              <a:t>: Customer uses a bank ATM to check balances of his/her bank accounts, deposit funds, withdraw cash and/or transfer funds (use cases). ATM Technician provides maintenance and repairs to the ATM.</a:t>
            </a:r>
            <a:endParaRPr lang="en-US" sz="2000" b="1" i="1" dirty="0">
              <a:solidFill>
                <a:srgbClr val="8000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6" y="2554544"/>
            <a:ext cx="11556274" cy="430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26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2" y="507060"/>
            <a:ext cx="102489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7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4" y="391887"/>
            <a:ext cx="11175643" cy="48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54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345524"/>
            <a:ext cx="1104326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3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1724025"/>
            <a:ext cx="72675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92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6862"/>
            <a:ext cx="121920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6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463" y="287913"/>
            <a:ext cx="11922034" cy="629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>
                <a:latin typeface="Arial Black" panose="020B0A04020102020204" pitchFamily="34" charset="0"/>
              </a:rPr>
              <a:t>Design  (The ‘</a:t>
            </a:r>
            <a:r>
              <a:rPr lang="en-US" altLang="en-US" sz="2800" dirty="0" err="1">
                <a:latin typeface="Arial Black" panose="020B0A04020102020204" pitchFamily="34" charset="0"/>
              </a:rPr>
              <a:t>hows</a:t>
            </a:r>
            <a:r>
              <a:rPr lang="en-US" altLang="en-US" sz="2800" dirty="0">
                <a:latin typeface="Arial Black" panose="020B0A04020102020204" pitchFamily="34" charset="0"/>
              </a:rPr>
              <a:t>.’  The Solution Space.)</a:t>
            </a:r>
          </a:p>
          <a:p>
            <a:pPr marL="385763" lvl="1" indent="-195263">
              <a:lnSpc>
                <a:spcPct val="90000"/>
              </a:lnSpc>
              <a:defRPr/>
            </a:pPr>
            <a:endParaRPr lang="en-US" altLang="en-US" sz="2800" dirty="0" smtClean="0">
              <a:latin typeface="Arial Black" panose="020B0A04020102020204" pitchFamily="34" charset="0"/>
            </a:endParaRPr>
          </a:p>
          <a:p>
            <a:pPr marL="385763" lvl="1" indent="-195263">
              <a:lnSpc>
                <a:spcPct val="90000"/>
              </a:lnSpc>
              <a:defRPr/>
            </a:pPr>
            <a:r>
              <a:rPr lang="en-US" altLang="en-US" sz="2800" dirty="0" smtClean="0">
                <a:latin typeface="Arial Black" panose="020B0A04020102020204" pitchFamily="34" charset="0"/>
              </a:rPr>
              <a:t>Deciding </a:t>
            </a:r>
            <a:r>
              <a:rPr lang="en-US" altLang="en-US" sz="2800" b="1" dirty="0">
                <a:latin typeface="Arial Black" panose="020B0A04020102020204" pitchFamily="34" charset="0"/>
              </a:rPr>
              <a:t>how</a:t>
            </a:r>
            <a:r>
              <a:rPr lang="en-US" altLang="en-US" sz="2800" dirty="0">
                <a:latin typeface="Arial Black" panose="020B0A04020102020204" pitchFamily="34" charset="0"/>
              </a:rPr>
              <a:t> the requirements should be implemented, using the available technology</a:t>
            </a:r>
          </a:p>
          <a:p>
            <a:pPr marL="385763" lvl="1" indent="-195263">
              <a:lnSpc>
                <a:spcPct val="90000"/>
              </a:lnSpc>
              <a:defRPr/>
            </a:pPr>
            <a:r>
              <a:rPr lang="en-US" altLang="en-US" sz="2800" dirty="0" smtClean="0">
                <a:latin typeface="Arial Black" panose="020B0A04020102020204" pitchFamily="34" charset="0"/>
              </a:rPr>
              <a:t>  Includes</a:t>
            </a:r>
            <a:r>
              <a:rPr lang="en-US" altLang="en-US" sz="2800" dirty="0">
                <a:latin typeface="Arial Black" panose="020B0A04020102020204" pitchFamily="34" charset="0"/>
              </a:rPr>
              <a:t>:</a:t>
            </a:r>
          </a:p>
          <a:p>
            <a:pPr marL="804863" lvl="2">
              <a:lnSpc>
                <a:spcPct val="90000"/>
              </a:lnSpc>
              <a:defRPr/>
            </a:pPr>
            <a:endParaRPr lang="en-US" altLang="en-US" sz="2800" u="sng" dirty="0" smtClean="0">
              <a:latin typeface="Arial Black" panose="020B0A04020102020204" pitchFamily="34" charset="0"/>
            </a:endParaRPr>
          </a:p>
          <a:p>
            <a:pPr marL="804863" lvl="2">
              <a:lnSpc>
                <a:spcPct val="90000"/>
              </a:lnSpc>
              <a:defRPr/>
            </a:pPr>
            <a:r>
              <a:rPr lang="en-US" altLang="en-US" sz="2800" u="sng" dirty="0" smtClean="0">
                <a:latin typeface="Arial Black" panose="020B0A04020102020204" pitchFamily="34" charset="0"/>
              </a:rPr>
              <a:t>Systems</a:t>
            </a:r>
            <a:r>
              <a:rPr lang="en-US" altLang="en-US" sz="2800" dirty="0" smtClean="0">
                <a:latin typeface="Arial Black" panose="020B0A04020102020204" pitchFamily="34" charset="0"/>
              </a:rPr>
              <a:t> </a:t>
            </a:r>
            <a:r>
              <a:rPr lang="en-US" altLang="en-US" sz="2800" u="sng" dirty="0">
                <a:latin typeface="Arial Black" panose="020B0A04020102020204" pitchFamily="34" charset="0"/>
              </a:rPr>
              <a:t>engineering</a:t>
            </a:r>
            <a:r>
              <a:rPr lang="en-US" altLang="en-US" sz="2800" dirty="0">
                <a:latin typeface="Arial Black" panose="020B0A04020102020204" pitchFamily="34" charset="0"/>
              </a:rPr>
              <a:t>: Deciding what should be in hardware and what in software (not in this course)</a:t>
            </a:r>
          </a:p>
          <a:p>
            <a:pPr marL="804863" lvl="2">
              <a:lnSpc>
                <a:spcPct val="90000"/>
              </a:lnSpc>
              <a:defRPr/>
            </a:pPr>
            <a:r>
              <a:rPr lang="en-US" altLang="en-US" sz="2800" u="sng" dirty="0" smtClean="0">
                <a:latin typeface="Arial Black" panose="020B0A04020102020204" pitchFamily="34" charset="0"/>
              </a:rPr>
              <a:t>Software</a:t>
            </a:r>
            <a:r>
              <a:rPr lang="en-US" altLang="en-US" sz="2800" dirty="0" smtClean="0">
                <a:latin typeface="Arial Black" panose="020B0A04020102020204" pitchFamily="34" charset="0"/>
              </a:rPr>
              <a:t> </a:t>
            </a:r>
            <a:r>
              <a:rPr lang="en-US" altLang="en-US" sz="2800" u="sng" dirty="0">
                <a:latin typeface="Arial Black" panose="020B0A04020102020204" pitchFamily="34" charset="0"/>
              </a:rPr>
              <a:t>architecture</a:t>
            </a:r>
            <a:r>
              <a:rPr lang="en-US" altLang="en-US" sz="2800" dirty="0">
                <a:latin typeface="Arial Black" panose="020B0A04020102020204" pitchFamily="34" charset="0"/>
              </a:rPr>
              <a:t>: Dividing the system into subsystems and deciding how the subsystems will </a:t>
            </a:r>
            <a:r>
              <a:rPr lang="en-US" altLang="en-US" sz="2800" dirty="0" smtClean="0">
                <a:latin typeface="Arial Black" panose="020B0A04020102020204" pitchFamily="34" charset="0"/>
              </a:rPr>
              <a:t>interact: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Architecture is the </a:t>
            </a:r>
            <a:r>
              <a:rPr lang="en-US" sz="2800" b="1" u="sng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key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 part of design – addresses questions on </a:t>
            </a:r>
            <a:r>
              <a:rPr lang="en-US" sz="2800" b="1" u="sng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HOW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 the system will be built.  </a:t>
            </a:r>
            <a:endParaRPr lang="en-US" altLang="en-US" sz="2800" b="1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marL="804863" lvl="2">
              <a:lnSpc>
                <a:spcPct val="90000"/>
              </a:lnSpc>
              <a:defRPr/>
            </a:pPr>
            <a:r>
              <a:rPr lang="en-US" altLang="en-US" sz="2800" u="sng" dirty="0" smtClean="0">
                <a:latin typeface="Arial Black" panose="020B0A04020102020204" pitchFamily="34" charset="0"/>
              </a:rPr>
              <a:t>Detailed</a:t>
            </a:r>
            <a:r>
              <a:rPr lang="en-US" altLang="en-US" sz="2800" dirty="0" smtClean="0">
                <a:latin typeface="Arial Black" panose="020B0A04020102020204" pitchFamily="34" charset="0"/>
              </a:rPr>
              <a:t> </a:t>
            </a:r>
            <a:r>
              <a:rPr lang="en-US" altLang="en-US" sz="2800" u="sng" dirty="0">
                <a:latin typeface="Arial Black" panose="020B0A04020102020204" pitchFamily="34" charset="0"/>
              </a:rPr>
              <a:t>design</a:t>
            </a:r>
            <a:r>
              <a:rPr lang="en-US" altLang="en-US" sz="2800" dirty="0">
                <a:latin typeface="Arial Black" panose="020B0A04020102020204" pitchFamily="34" charset="0"/>
              </a:rPr>
              <a:t> of the internals of a subsystem</a:t>
            </a:r>
          </a:p>
          <a:p>
            <a:pPr marL="804863" lvl="2">
              <a:lnSpc>
                <a:spcPct val="90000"/>
              </a:lnSpc>
              <a:defRPr/>
            </a:pPr>
            <a:r>
              <a:rPr lang="en-US" altLang="en-US" sz="2800" u="sng" dirty="0">
                <a:latin typeface="Arial Black" panose="020B0A04020102020204" pitchFamily="34" charset="0"/>
              </a:rPr>
              <a:t>User</a:t>
            </a:r>
            <a:r>
              <a:rPr lang="en-US" altLang="en-US" sz="2800" dirty="0">
                <a:latin typeface="Arial Black" panose="020B0A04020102020204" pitchFamily="34" charset="0"/>
              </a:rPr>
              <a:t> </a:t>
            </a:r>
            <a:r>
              <a:rPr lang="en-US" altLang="en-US" sz="2800" u="sng" dirty="0">
                <a:latin typeface="Arial Black" panose="020B0A04020102020204" pitchFamily="34" charset="0"/>
              </a:rPr>
              <a:t>interface</a:t>
            </a:r>
            <a:r>
              <a:rPr lang="en-US" altLang="en-US" sz="2800" dirty="0">
                <a:latin typeface="Arial Black" panose="020B0A04020102020204" pitchFamily="34" charset="0"/>
              </a:rPr>
              <a:t> design</a:t>
            </a:r>
          </a:p>
          <a:p>
            <a:pPr marL="804863" lvl="2">
              <a:lnSpc>
                <a:spcPct val="90000"/>
              </a:lnSpc>
              <a:defRPr/>
            </a:pPr>
            <a:r>
              <a:rPr lang="en-US" altLang="en-US" sz="2800" u="sng" dirty="0">
                <a:latin typeface="Arial Black" panose="020B0A04020102020204" pitchFamily="34" charset="0"/>
              </a:rPr>
              <a:t>Database</a:t>
            </a:r>
            <a:r>
              <a:rPr lang="en-US" altLang="en-US" sz="2800" dirty="0">
                <a:latin typeface="Arial Black" panose="020B0A04020102020204" pitchFamily="34" charset="0"/>
              </a:rPr>
              <a:t> design</a:t>
            </a:r>
          </a:p>
          <a:p>
            <a:pPr marL="804863" lvl="2">
              <a:lnSpc>
                <a:spcPct val="90000"/>
              </a:lnSpc>
              <a:defRPr/>
            </a:pPr>
            <a:r>
              <a:rPr lang="en-US" altLang="en-US" sz="2800" u="sng" dirty="0">
                <a:latin typeface="Arial Black" panose="020B0A04020102020204" pitchFamily="34" charset="0"/>
              </a:rPr>
              <a:t>Functional</a:t>
            </a:r>
            <a:r>
              <a:rPr lang="en-US" altLang="en-US" sz="2800" dirty="0">
                <a:latin typeface="Arial Black" panose="020B0A04020102020204" pitchFamily="34" charset="0"/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124640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3" y="121785"/>
            <a:ext cx="12026537" cy="673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60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68" y="278675"/>
            <a:ext cx="120613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latin typeface="Arial Black" panose="020B0A04020102020204" pitchFamily="34" charset="0"/>
              </a:rPr>
              <a:t>Create a one dimensional array and initialize it with squares from 1-10.</a:t>
            </a:r>
          </a:p>
          <a:p>
            <a:pPr marL="342900" indent="-342900">
              <a:buAutoNum type="arabicPeriod"/>
            </a:pPr>
            <a:endParaRPr lang="en-US" sz="2400" dirty="0" smtClean="0"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Arial Black" panose="020B0A04020102020204" pitchFamily="34" charset="0"/>
              </a:rPr>
              <a:t>Create a 2-dimensional array of 10 rows, each row contains the value (from 1-10)  and its square.</a:t>
            </a:r>
          </a:p>
          <a:p>
            <a:endParaRPr lang="en-US" sz="2400" dirty="0" smtClean="0">
              <a:latin typeface="Arial Black" panose="020B0A04020102020204" pitchFamily="34" charset="0"/>
            </a:endParaRPr>
          </a:p>
          <a:p>
            <a:r>
              <a:rPr lang="en-US" sz="2400" dirty="0" smtClean="0">
                <a:latin typeface="Arial Black" panose="020B0A04020102020204" pitchFamily="34" charset="0"/>
              </a:rPr>
              <a:t>3. Create a </a:t>
            </a:r>
            <a:r>
              <a:rPr lang="en-US" sz="2400" dirty="0">
                <a:latin typeface="Arial Black" panose="020B0A04020102020204" pitchFamily="34" charset="0"/>
              </a:rPr>
              <a:t>V</a:t>
            </a:r>
            <a:r>
              <a:rPr lang="en-US" sz="2400" dirty="0" smtClean="0">
                <a:latin typeface="Arial Black" panose="020B0A04020102020204" pitchFamily="34" charset="0"/>
              </a:rPr>
              <a:t>ehicle class having fields: type(like bus, car, pickup), </a:t>
            </a:r>
            <a:r>
              <a:rPr lang="en-US" sz="2400" dirty="0" err="1" smtClean="0">
                <a:latin typeface="Arial Black" panose="020B0A04020102020204" pitchFamily="34" charset="0"/>
              </a:rPr>
              <a:t>passengerCapacity</a:t>
            </a:r>
            <a:r>
              <a:rPr lang="en-US" sz="2400" dirty="0" smtClean="0">
                <a:latin typeface="Arial Black" panose="020B0A04020102020204" pitchFamily="34" charset="0"/>
              </a:rPr>
              <a:t>, </a:t>
            </a:r>
            <a:r>
              <a:rPr lang="en-US" sz="2400" dirty="0" err="1" smtClean="0">
                <a:latin typeface="Arial Black" panose="020B0A04020102020204" pitchFamily="34" charset="0"/>
              </a:rPr>
              <a:t>maintainanceCharges</a:t>
            </a:r>
            <a:r>
              <a:rPr lang="en-US" sz="2400" dirty="0" smtClean="0">
                <a:latin typeface="Arial Black" panose="020B0A04020102020204" pitchFamily="34" charset="0"/>
              </a:rPr>
              <a:t>.   Create an array of 10 vehicles and find the vehicle having maximum </a:t>
            </a:r>
            <a:r>
              <a:rPr lang="en-US" sz="2400" dirty="0" err="1" smtClean="0">
                <a:latin typeface="Arial Black" panose="020B0A04020102020204" pitchFamily="34" charset="0"/>
              </a:rPr>
              <a:t>maintainanceCharges</a:t>
            </a:r>
            <a:r>
              <a:rPr lang="en-US" sz="2400" dirty="0" smtClean="0">
                <a:latin typeface="Arial Black" panose="020B0A04020102020204" pitchFamily="34" charset="0"/>
              </a:rPr>
              <a:t>.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9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04800" y="914400"/>
            <a:ext cx="11704320" cy="542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 smtClean="0"/>
              <a:t>Object-Oriented Design</a:t>
            </a:r>
          </a:p>
          <a:p>
            <a:pPr lvl="1"/>
            <a:r>
              <a:rPr lang="en-US" altLang="en-US" b="1" dirty="0" smtClean="0"/>
              <a:t>Emphasizes a conceptual solution that </a:t>
            </a:r>
            <a:r>
              <a:rPr lang="en-US" altLang="en-US" b="1" u="sng" dirty="0" smtClean="0"/>
              <a:t>fulfills</a:t>
            </a:r>
            <a:r>
              <a:rPr lang="en-US" altLang="en-US" b="1" dirty="0" smtClean="0"/>
              <a:t> the </a:t>
            </a:r>
            <a:r>
              <a:rPr lang="en-US" altLang="en-US" b="1" u="sng" dirty="0" smtClean="0"/>
              <a:t>requirements</a:t>
            </a:r>
            <a:r>
              <a:rPr lang="en-US" altLang="en-US" b="1" dirty="0" smtClean="0"/>
              <a:t>.</a:t>
            </a:r>
            <a:endParaRPr lang="en-GB" altLang="en-US" b="1" dirty="0" smtClean="0"/>
          </a:p>
          <a:p>
            <a:endParaRPr lang="en-GB" altLang="en-US" b="1" dirty="0" smtClean="0"/>
          </a:p>
          <a:p>
            <a:pPr lvl="1"/>
            <a:r>
              <a:rPr lang="en-GB" altLang="en-US" b="1" dirty="0" smtClean="0"/>
              <a:t>Need to define software objects and how they collaborate to meet the requirements.</a:t>
            </a:r>
          </a:p>
          <a:p>
            <a:pPr lvl="1"/>
            <a:endParaRPr lang="en-GB" altLang="en-US" b="1" dirty="0" smtClean="0"/>
          </a:p>
          <a:p>
            <a:pPr lvl="1"/>
            <a:r>
              <a:rPr lang="en-GB" altLang="en-US" b="1" dirty="0" smtClean="0"/>
              <a:t>For example, in the Library Information System, a </a:t>
            </a:r>
            <a:r>
              <a:rPr lang="en-GB" altLang="en-US" b="1" i="1" dirty="0" smtClean="0"/>
              <a:t>Book</a:t>
            </a:r>
            <a:r>
              <a:rPr lang="en-GB" altLang="en-US" b="1" dirty="0" smtClean="0"/>
              <a:t> software object may have a </a:t>
            </a:r>
            <a:r>
              <a:rPr lang="en-GB" altLang="en-US" b="1" i="1" dirty="0" smtClean="0"/>
              <a:t>title</a:t>
            </a:r>
            <a:r>
              <a:rPr lang="en-GB" altLang="en-US" b="1" dirty="0" smtClean="0"/>
              <a:t> attribute and a </a:t>
            </a:r>
            <a:r>
              <a:rPr lang="en-GB" altLang="en-US" b="1" i="1" dirty="0" err="1" smtClean="0"/>
              <a:t>getChapter</a:t>
            </a:r>
            <a:r>
              <a:rPr lang="en-GB" altLang="en-US" b="1" dirty="0" smtClean="0"/>
              <a:t> method.</a:t>
            </a:r>
          </a:p>
          <a:p>
            <a:pPr lvl="2"/>
            <a:r>
              <a:rPr lang="en-GB" altLang="en-US" b="1" dirty="0" smtClean="0"/>
              <a:t>What are the methods needed to process the attributes?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Designs are implemented in a</a:t>
            </a:r>
            <a:r>
              <a:rPr lang="en-GB" altLang="en-US" b="1" dirty="0" smtClean="0"/>
              <a:t> </a:t>
            </a:r>
            <a:r>
              <a:rPr lang="en-US" altLang="en-US" b="1" dirty="0" smtClean="0"/>
              <a:t>programming </a:t>
            </a:r>
            <a:r>
              <a:rPr lang="en-US" altLang="en-US" b="1" dirty="0" err="1" smtClean="0"/>
              <a:t>langu</a:t>
            </a:r>
            <a:r>
              <a:rPr lang="en-GB" altLang="en-US" b="1" dirty="0" smtClean="0"/>
              <a:t>a</a:t>
            </a:r>
            <a:r>
              <a:rPr lang="en-US" altLang="en-US" b="1" dirty="0" err="1" smtClean="0"/>
              <a:t>ge</a:t>
            </a:r>
            <a:r>
              <a:rPr lang="en-US" altLang="en-US" b="1" dirty="0" smtClean="0"/>
              <a:t>.</a:t>
            </a:r>
          </a:p>
          <a:p>
            <a:pPr lvl="1"/>
            <a:r>
              <a:rPr lang="en-GB" altLang="en-US" b="1" dirty="0" smtClean="0"/>
              <a:t>In the example, we will have a </a:t>
            </a:r>
            <a:r>
              <a:rPr lang="en-GB" altLang="en-US" b="1" i="1" dirty="0" smtClean="0"/>
              <a:t>Book</a:t>
            </a:r>
            <a:r>
              <a:rPr lang="en-GB" altLang="en-US" b="1" dirty="0" smtClean="0"/>
              <a:t> class in Java.</a:t>
            </a:r>
            <a:endParaRPr lang="en-US" altLang="en-US" b="1" dirty="0" smtClean="0"/>
          </a:p>
          <a:p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0680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211" y="1997839"/>
            <a:ext cx="120787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 Black" pitchFamily="34" charset="0"/>
              </a:rPr>
              <a:t>A program is required to process student exam results. </a:t>
            </a:r>
          </a:p>
          <a:p>
            <a:r>
              <a:rPr lang="en-US" sz="2800" b="1" dirty="0">
                <a:latin typeface="Arial Black" pitchFamily="34" charset="0"/>
              </a:rPr>
              <a:t>Each Student sits in 3 exams. The first exam is weighted as 50% </a:t>
            </a:r>
            <a:r>
              <a:rPr lang="en-US" sz="2800" b="1" dirty="0" smtClean="0">
                <a:latin typeface="Arial Black" pitchFamily="34" charset="0"/>
              </a:rPr>
              <a:t>of </a:t>
            </a:r>
            <a:r>
              <a:rPr lang="en-US" sz="2800" b="1" dirty="0">
                <a:latin typeface="Arial Black" pitchFamily="34" charset="0"/>
              </a:rPr>
              <a:t>the marks for the year, the second and third exams each count </a:t>
            </a:r>
            <a:r>
              <a:rPr lang="en-US" sz="2800" b="1" dirty="0" smtClean="0">
                <a:latin typeface="Arial Black" pitchFamily="34" charset="0"/>
              </a:rPr>
              <a:t>for </a:t>
            </a:r>
            <a:r>
              <a:rPr lang="en-US" sz="2800" b="1" dirty="0">
                <a:latin typeface="Arial Black" pitchFamily="34" charset="0"/>
              </a:rPr>
              <a:t>25% of the marks. The program should report the overall mark </a:t>
            </a:r>
            <a:r>
              <a:rPr lang="en-US" sz="2800" b="1" dirty="0" smtClean="0">
                <a:latin typeface="Arial Black" pitchFamily="34" charset="0"/>
              </a:rPr>
              <a:t>awarded </a:t>
            </a:r>
            <a:r>
              <a:rPr lang="en-US" sz="2800" b="1" dirty="0">
                <a:latin typeface="Arial Black" pitchFamily="34" charset="0"/>
              </a:rPr>
              <a:t>to each student, highest, lowest and average class marks.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469" y="418011"/>
            <a:ext cx="595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Write the code for the following program </a:t>
            </a:r>
            <a:endParaRPr lang="en-US" sz="20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8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131" y="58847"/>
            <a:ext cx="113908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Arial Black" pitchFamily="34" charset="0"/>
              </a:rPr>
              <a:t>Example: </a:t>
            </a:r>
            <a:r>
              <a:rPr lang="en-US" b="1" dirty="0">
                <a:latin typeface="Arial Black" pitchFamily="34" charset="0"/>
              </a:rPr>
              <a:t>A program is required to process student exam results. </a:t>
            </a:r>
          </a:p>
          <a:p>
            <a:r>
              <a:rPr lang="en-US" b="1" dirty="0">
                <a:latin typeface="Arial Black" pitchFamily="34" charset="0"/>
              </a:rPr>
              <a:t>Each Student sits in 3 exams. The first exam is weighted as 50% </a:t>
            </a:r>
          </a:p>
          <a:p>
            <a:r>
              <a:rPr lang="en-US" b="1" dirty="0">
                <a:latin typeface="Arial Black" pitchFamily="34" charset="0"/>
              </a:rPr>
              <a:t>of the marks for the year, the second and third exams each count </a:t>
            </a:r>
          </a:p>
          <a:p>
            <a:r>
              <a:rPr lang="en-US" b="1" dirty="0">
                <a:latin typeface="Arial Black" pitchFamily="34" charset="0"/>
              </a:rPr>
              <a:t>for 25% of the marks. The program should report the overall mark </a:t>
            </a:r>
          </a:p>
          <a:p>
            <a:r>
              <a:rPr lang="en-US" b="1" dirty="0">
                <a:latin typeface="Arial Black" pitchFamily="34" charset="0"/>
              </a:rPr>
              <a:t>awarded to each </a:t>
            </a:r>
            <a:r>
              <a:rPr lang="en-US" b="1" dirty="0" smtClean="0">
                <a:latin typeface="Arial Black" pitchFamily="34" charset="0"/>
              </a:rPr>
              <a:t>student, highest, lowest and average class marks.</a:t>
            </a:r>
            <a:endParaRPr lang="en-US" b="1" dirty="0">
              <a:latin typeface="Arial Black" pitchFamily="34" charset="0"/>
            </a:endParaRPr>
          </a:p>
          <a:p>
            <a:endParaRPr lang="en-US" b="1" dirty="0">
              <a:latin typeface="Arial Black" pitchFamily="34" charset="0"/>
            </a:endParaRPr>
          </a:p>
          <a:p>
            <a:r>
              <a:rPr lang="en-US" b="1" u="sng" dirty="0">
                <a:latin typeface="Arial Black" pitchFamily="34" charset="0"/>
              </a:rPr>
              <a:t>Top Level</a:t>
            </a:r>
          </a:p>
          <a:p>
            <a:r>
              <a:rPr lang="en-US" b="1" dirty="0">
                <a:latin typeface="Arial Black" pitchFamily="34" charset="0"/>
              </a:rPr>
              <a:t>Initialize counters</a:t>
            </a:r>
          </a:p>
          <a:p>
            <a:r>
              <a:rPr lang="en-US" b="1" dirty="0">
                <a:latin typeface="Arial Black" pitchFamily="34" charset="0"/>
              </a:rPr>
              <a:t>Enter ExamMark1 for the first student</a:t>
            </a:r>
          </a:p>
          <a:p>
            <a:r>
              <a:rPr lang="en-US" b="1" dirty="0">
                <a:latin typeface="Arial Black" pitchFamily="34" charset="0"/>
              </a:rPr>
              <a:t>WHILE ExamMark1 &lt;&gt; 999 DO</a:t>
            </a:r>
          </a:p>
          <a:p>
            <a:r>
              <a:rPr lang="en-US" b="1" dirty="0">
                <a:latin typeface="Arial Black" pitchFamily="34" charset="0"/>
              </a:rPr>
              <a:t>   Enter Rest of marks</a:t>
            </a:r>
          </a:p>
          <a:p>
            <a:r>
              <a:rPr lang="en-US" b="1" dirty="0">
                <a:latin typeface="Arial Black" pitchFamily="34" charset="0"/>
              </a:rPr>
              <a:t>   Calculate overall mark</a:t>
            </a:r>
          </a:p>
          <a:p>
            <a:r>
              <a:rPr lang="en-US" b="1" dirty="0">
                <a:latin typeface="Arial Black" pitchFamily="34" charset="0"/>
              </a:rPr>
              <a:t>   Display </a:t>
            </a:r>
            <a:r>
              <a:rPr lang="en-US" b="1" dirty="0" err="1">
                <a:latin typeface="Arial Black" pitchFamily="34" charset="0"/>
              </a:rPr>
              <a:t>OverallMark</a:t>
            </a:r>
            <a:r>
              <a:rPr lang="en-US" b="1" dirty="0">
                <a:latin typeface="Arial Black" pitchFamily="34" charset="0"/>
              </a:rPr>
              <a:t> for student</a:t>
            </a:r>
          </a:p>
          <a:p>
            <a:r>
              <a:rPr lang="en-US" b="1" dirty="0">
                <a:latin typeface="Arial Black" pitchFamily="34" charset="0"/>
              </a:rPr>
              <a:t>   Update totals (</a:t>
            </a:r>
            <a:r>
              <a:rPr lang="en-US" b="1" dirty="0" err="1">
                <a:latin typeface="Arial Black" pitchFamily="34" charset="0"/>
              </a:rPr>
              <a:t>i.e</a:t>
            </a:r>
            <a:r>
              <a:rPr lang="en-US" b="1" dirty="0">
                <a:latin typeface="Arial Black" pitchFamily="34" charset="0"/>
              </a:rPr>
              <a:t> highest, lowest, counts for average)</a:t>
            </a:r>
          </a:p>
          <a:p>
            <a:r>
              <a:rPr lang="en-US" b="1" dirty="0">
                <a:latin typeface="Arial Black" pitchFamily="34" charset="0"/>
              </a:rPr>
              <a:t>   Enter ExamMark1 for next student</a:t>
            </a:r>
          </a:p>
          <a:p>
            <a:r>
              <a:rPr lang="en-US" b="1" dirty="0">
                <a:latin typeface="Arial Black" pitchFamily="34" charset="0"/>
              </a:rPr>
              <a:t>END WHILE</a:t>
            </a:r>
          </a:p>
          <a:p>
            <a:r>
              <a:rPr lang="en-US" b="1" dirty="0">
                <a:latin typeface="Arial Black" pitchFamily="34" charset="0"/>
              </a:rPr>
              <a:t>Calculate Average</a:t>
            </a:r>
          </a:p>
          <a:p>
            <a:r>
              <a:rPr lang="en-US" b="1" dirty="0">
                <a:latin typeface="Arial Black" pitchFamily="34" charset="0"/>
              </a:rPr>
              <a:t>Display Totals</a:t>
            </a:r>
          </a:p>
          <a:p>
            <a:r>
              <a:rPr lang="en-US" b="1" dirty="0">
                <a:latin typeface="Arial Black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8814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1041" y="20900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 Up Design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172" y="84663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</a:rPr>
              <a:t>StudentExamResults</a:t>
            </a:r>
            <a:r>
              <a:rPr lang="en-US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//Student objStud1, objStud2, objStud3;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</a:t>
            </a:r>
          </a:p>
          <a:p>
            <a:r>
              <a:rPr lang="en-US" b="1" dirty="0" smtClean="0">
                <a:latin typeface="Courier New" panose="02070309020205020404" pitchFamily="49" charset="0"/>
              </a:rPr>
              <a:t>   double </a:t>
            </a:r>
            <a:r>
              <a:rPr lang="en-US" b="1" dirty="0" err="1">
                <a:latin typeface="Courier New" panose="02070309020205020404" pitchFamily="49" charset="0"/>
              </a:rPr>
              <a:t>dOAM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double </a:t>
            </a:r>
            <a:r>
              <a:rPr lang="en-US" b="1" dirty="0" err="1" smtClean="0">
                <a:latin typeface="Courier New" panose="02070309020205020404" pitchFamily="49" charset="0"/>
              </a:rPr>
              <a:t>iHCM</a:t>
            </a:r>
            <a:r>
              <a:rPr lang="en-US" b="1" dirty="0"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</a:rPr>
              <a:t>iLCM</a:t>
            </a:r>
            <a:r>
              <a:rPr lang="en-US" b="1" dirty="0" smtClean="0"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</a:rPr>
              <a:t>dAvgMarks</a:t>
            </a:r>
            <a:r>
              <a:rPr lang="en-US" b="1" dirty="0" smtClean="0"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</a:rPr>
              <a:t>iTM</a:t>
            </a:r>
            <a:r>
              <a:rPr lang="en-US" b="1" dirty="0" smtClean="0">
                <a:latin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   final </a:t>
            </a:r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iMarkSentinel</a:t>
            </a:r>
            <a:r>
              <a:rPr lang="en-US" b="1" dirty="0">
                <a:latin typeface="Courier New" panose="02070309020205020404" pitchFamily="49" charset="0"/>
              </a:rPr>
              <a:t> = -999;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iEM1, iEM2, iEM3</a:t>
            </a:r>
            <a:r>
              <a:rPr lang="en-US" b="1" dirty="0" smtClean="0"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172" y="39367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Step#1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161" y="3982551"/>
            <a:ext cx="2813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Step#2  Add a Constructor</a:t>
            </a:r>
          </a:p>
          <a:p>
            <a:r>
              <a:rPr lang="en-US" b="1" dirty="0" err="1"/>
              <a:t>StudentExamResults</a:t>
            </a:r>
            <a:r>
              <a:rPr lang="en-US" b="1" dirty="0"/>
              <a:t>() {</a:t>
            </a:r>
          </a:p>
          <a:p>
            <a:r>
              <a:rPr lang="en-US" b="1" dirty="0"/>
              <a:t>      </a:t>
            </a:r>
          </a:p>
          <a:p>
            <a:r>
              <a:rPr lang="en-US" b="1" dirty="0"/>
              <a:t>      </a:t>
            </a:r>
            <a:r>
              <a:rPr lang="en-US" b="1" dirty="0" err="1"/>
              <a:t>dTM</a:t>
            </a:r>
            <a:r>
              <a:rPr lang="en-US" b="1" dirty="0"/>
              <a:t>=0.0;</a:t>
            </a:r>
          </a:p>
          <a:p>
            <a:r>
              <a:rPr lang="en-US" b="1" dirty="0"/>
              <a:t>      </a:t>
            </a:r>
            <a:r>
              <a:rPr lang="en-US" b="1" dirty="0" err="1"/>
              <a:t>dHM</a:t>
            </a:r>
            <a:r>
              <a:rPr lang="en-US" b="1" dirty="0"/>
              <a:t>=-1.0;</a:t>
            </a:r>
          </a:p>
          <a:p>
            <a:r>
              <a:rPr lang="en-US" b="1" dirty="0"/>
              <a:t>      </a:t>
            </a:r>
            <a:r>
              <a:rPr lang="en-US" b="1" dirty="0" err="1"/>
              <a:t>dLM</a:t>
            </a:r>
            <a:r>
              <a:rPr lang="en-US" b="1" dirty="0"/>
              <a:t>=-100.0;</a:t>
            </a:r>
          </a:p>
          <a:p>
            <a:r>
              <a:rPr lang="en-US" b="1" dirty="0"/>
              <a:t>   }</a:t>
            </a: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043749" y="661851"/>
            <a:ext cx="156754" cy="619614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31395" y="588867"/>
            <a:ext cx="49294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Step#3 Methods</a:t>
            </a:r>
          </a:p>
          <a:p>
            <a:endParaRPr lang="en-US" b="1" u="sng" dirty="0" smtClean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calculateOverAllMarks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(…..){…..}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updateTotal_HCM_LCM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(….){….}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calculateAverage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/>
              <a:t>……){…..}</a:t>
            </a:r>
          </a:p>
          <a:p>
            <a:endParaRPr lang="en-US" dirty="0" smtClean="0"/>
          </a:p>
          <a:p>
            <a:r>
              <a:rPr lang="en-US" b="1" dirty="0"/>
              <a:t>void </a:t>
            </a:r>
            <a:r>
              <a:rPr lang="en-US" b="1" dirty="0" err="1"/>
              <a:t>displayTotals</a:t>
            </a:r>
            <a:r>
              <a:rPr lang="en-US" b="1" dirty="0" smtClean="0"/>
              <a:t>(…){…..}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9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1084"/>
            <a:ext cx="4787529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??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calculateOverAllMarks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(…..){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l-PL" dirty="0" smtClean="0"/>
              <a:t>dOAM </a:t>
            </a:r>
            <a:r>
              <a:rPr lang="pl-PL" dirty="0"/>
              <a:t>= iEM1 * 0.5 + iEM2 *.25 + iEM3 *.25</a:t>
            </a:r>
            <a:r>
              <a:rPr lang="pl-PL" dirty="0" smtClean="0"/>
              <a:t>;</a:t>
            </a:r>
            <a:endParaRPr lang="en-US" dirty="0" smtClean="0"/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??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updateTotal_HCM_LCM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(….){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 smtClean="0"/>
              <a:t>dTM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dTM</a:t>
            </a:r>
            <a:r>
              <a:rPr lang="en-US" dirty="0"/>
              <a:t> + </a:t>
            </a:r>
            <a:r>
              <a:rPr lang="en-US" dirty="0" err="1"/>
              <a:t>dOAM</a:t>
            </a:r>
            <a:r>
              <a:rPr lang="en-US" dirty="0" smtClean="0"/>
              <a:t>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/>
              <a:t>if(</a:t>
            </a:r>
            <a:r>
              <a:rPr lang="en-US" dirty="0" err="1"/>
              <a:t>dOAM</a:t>
            </a:r>
            <a:r>
              <a:rPr lang="en-US" dirty="0"/>
              <a:t> &gt; </a:t>
            </a:r>
            <a:r>
              <a:rPr lang="en-US" dirty="0" err="1"/>
              <a:t>dHM</a:t>
            </a:r>
            <a:r>
              <a:rPr lang="en-US" dirty="0"/>
              <a:t>)</a:t>
            </a:r>
          </a:p>
          <a:p>
            <a:r>
              <a:rPr lang="en-US" dirty="0"/>
              <a:t>         </a:t>
            </a:r>
            <a:r>
              <a:rPr lang="en-US" dirty="0" smtClean="0"/>
              <a:t> </a:t>
            </a:r>
            <a:r>
              <a:rPr lang="en-US" dirty="0" err="1" smtClean="0"/>
              <a:t>dHM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dOAM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dirty="0" smtClean="0"/>
              <a:t> else </a:t>
            </a:r>
            <a:r>
              <a:rPr lang="en-US" dirty="0"/>
              <a:t>if(</a:t>
            </a:r>
            <a:r>
              <a:rPr lang="en-US" dirty="0" err="1"/>
              <a:t>dOAM</a:t>
            </a:r>
            <a:r>
              <a:rPr lang="en-US" dirty="0"/>
              <a:t> &lt; </a:t>
            </a:r>
            <a:r>
              <a:rPr lang="en-US" dirty="0" err="1"/>
              <a:t>dLM</a:t>
            </a:r>
            <a:r>
              <a:rPr lang="en-US" dirty="0"/>
              <a:t>)</a:t>
            </a:r>
          </a:p>
          <a:p>
            <a:r>
              <a:rPr lang="en-US" dirty="0"/>
              <a:t>         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dOAM</a:t>
            </a:r>
            <a:r>
              <a:rPr lang="en-US" dirty="0"/>
              <a:t>;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?? </a:t>
            </a:r>
            <a:r>
              <a:rPr lang="en-US" dirty="0" err="1" smtClean="0"/>
              <a:t>calculateAverage</a:t>
            </a:r>
            <a:r>
              <a:rPr lang="en-US" dirty="0" smtClean="0"/>
              <a:t>(???){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dAM</a:t>
            </a:r>
            <a:r>
              <a:rPr lang="en-US" dirty="0"/>
              <a:t> = </a:t>
            </a:r>
            <a:r>
              <a:rPr lang="en-US" dirty="0" err="1"/>
              <a:t>dTM</a:t>
            </a:r>
            <a:r>
              <a:rPr lang="en-US" dirty="0"/>
              <a:t> / </a:t>
            </a:r>
            <a:r>
              <a:rPr lang="en-US" dirty="0" err="1"/>
              <a:t>iStudentCnt</a:t>
            </a:r>
            <a:r>
              <a:rPr lang="en-US" dirty="0"/>
              <a:t>;</a:t>
            </a:r>
          </a:p>
          <a:p>
            <a:r>
              <a:rPr lang="en-US" dirty="0"/>
              <a:t>   }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1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9614" y="222460"/>
            <a:ext cx="3245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Arial Black" panose="020B0A04020102020204" pitchFamily="34" charset="0"/>
              </a:rPr>
              <a:t>Visually Model 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131" y="801436"/>
            <a:ext cx="1173915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Arial" panose="020B0604020202020204" pitchFamily="34" charset="0"/>
              </a:rPr>
              <a:t>A Model is a </a:t>
            </a:r>
            <a:r>
              <a:rPr lang="en-US" altLang="en-US" sz="2000" b="1" u="sng" dirty="0">
                <a:latin typeface="Arial" panose="020B0604020202020204" pitchFamily="34" charset="0"/>
              </a:rPr>
              <a:t>simplification of reality</a:t>
            </a:r>
            <a:r>
              <a:rPr lang="en-US" altLang="en-US" b="1" dirty="0">
                <a:latin typeface="Arial" panose="020B0604020202020204" pitchFamily="34" charset="0"/>
              </a:rPr>
              <a:t> that produces a </a:t>
            </a:r>
            <a:r>
              <a:rPr lang="en-US" altLang="en-US" sz="2000" b="1" u="sng" dirty="0">
                <a:latin typeface="Arial" panose="020B0604020202020204" pitchFamily="34" charset="0"/>
              </a:rPr>
              <a:t>complete description</a:t>
            </a:r>
            <a:r>
              <a:rPr lang="en-US" altLang="en-US" b="1" dirty="0">
                <a:latin typeface="Arial" panose="020B0604020202020204" pitchFamily="34" charset="0"/>
              </a:rPr>
              <a:t> of something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Arial" panose="020B0604020202020204" pitchFamily="34" charset="0"/>
              </a:rPr>
              <a:t>from a specific perspective.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Arial" panose="020B0604020202020204" pitchFamily="34" charset="0"/>
              </a:rPr>
              <a:t>We build models when we </a:t>
            </a:r>
            <a:r>
              <a:rPr lang="en-US" altLang="en-US" sz="2000" b="1" u="sng" dirty="0">
                <a:latin typeface="Arial" panose="020B0604020202020204" pitchFamily="34" charset="0"/>
              </a:rPr>
              <a:t>cannot fully comprehend the complexity</a:t>
            </a:r>
            <a:r>
              <a:rPr lang="en-US" altLang="en-US" b="1" dirty="0">
                <a:latin typeface="Arial" panose="020B0604020202020204" pitchFamily="34" charset="0"/>
              </a:rPr>
              <a:t> of some things.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Arial" panose="020B0604020202020204" pitchFamily="34" charset="0"/>
              </a:rPr>
              <a:t>Modeling </a:t>
            </a:r>
            <a:r>
              <a:rPr lang="en-US" altLang="en-US" sz="2000" b="1" u="sng" dirty="0">
                <a:latin typeface="Arial" panose="020B0604020202020204" pitchFamily="34" charset="0"/>
              </a:rPr>
              <a:t>helps the development team</a:t>
            </a:r>
            <a:r>
              <a:rPr lang="en-US" altLang="en-US" b="1" dirty="0">
                <a:latin typeface="Arial" panose="020B0604020202020204" pitchFamily="34" charset="0"/>
              </a:rPr>
              <a:t> visualize, specify, construct, and document the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Arial" panose="020B0604020202020204" pitchFamily="34" charset="0"/>
              </a:rPr>
              <a:t>structure and behavior of a system’s architecture.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Arial" panose="020B0604020202020204" pitchFamily="34" charset="0"/>
              </a:rPr>
              <a:t>We will use a standard modeling language, </a:t>
            </a:r>
            <a:r>
              <a:rPr lang="en-US" altLang="en-US" sz="2800" b="1" u="sng" dirty="0">
                <a:latin typeface="Arial" panose="020B0604020202020204" pitchFamily="34" charset="0"/>
              </a:rPr>
              <a:t>UML</a:t>
            </a:r>
            <a:r>
              <a:rPr lang="en-US" altLang="en-US" b="1" dirty="0">
                <a:latin typeface="Arial" panose="020B0604020202020204" pitchFamily="34" charset="0"/>
              </a:rPr>
              <a:t> (Unified Modeling Language).</a:t>
            </a:r>
          </a:p>
        </p:txBody>
      </p:sp>
    </p:spTree>
    <p:extLst>
      <p:ext uri="{BB962C8B-B14F-4D97-AF65-F5344CB8AC3E}">
        <p14:creationId xmlns:p14="http://schemas.microsoft.com/office/powerpoint/2010/main" val="135955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966" y="223563"/>
            <a:ext cx="120800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</a:rPr>
              <a:t>The UML</a:t>
            </a:r>
            <a:r>
              <a:rPr lang="en-US" sz="2800" dirty="0">
                <a:latin typeface="Arial" panose="020B0604020202020204" pitchFamily="34" charset="0"/>
              </a:rPr>
              <a:t> is a tool for specifying software systems. Standardized diagram types to help you describe and visually map a software system's design and structure. Using </a:t>
            </a:r>
            <a:r>
              <a:rPr lang="en-US" sz="2800" b="1" dirty="0">
                <a:latin typeface="Arial" panose="020B0604020202020204" pitchFamily="34" charset="0"/>
              </a:rPr>
              <a:t>UML</a:t>
            </a:r>
            <a:r>
              <a:rPr lang="en-US" sz="2800" dirty="0">
                <a:latin typeface="Arial" panose="020B0604020202020204" pitchFamily="34" charset="0"/>
              </a:rPr>
              <a:t> it is possible to model just about any kind of application, both specifically and independently of a target platform. While </a:t>
            </a:r>
            <a:r>
              <a:rPr lang="en-US" sz="2800" b="1" dirty="0">
                <a:latin typeface="Arial" panose="020B0604020202020204" pitchFamily="34" charset="0"/>
              </a:rPr>
              <a:t>UML</a:t>
            </a:r>
            <a:r>
              <a:rPr lang="en-US" sz="2800" dirty="0">
                <a:latin typeface="Arial" panose="020B0604020202020204" pitchFamily="34" charset="0"/>
              </a:rPr>
              <a:t> is naturally oriented towards Object-Oriented programming, but it is just as easy to model procedural languages such as C, Visual Basic, Fortran etc</a:t>
            </a:r>
            <a:r>
              <a:rPr lang="en-US" sz="2800" dirty="0" smtClean="0">
                <a:latin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166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916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Courier New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Zulfiqar Khan</dc:creator>
  <cp:lastModifiedBy>Zulfiqar Khan</cp:lastModifiedBy>
  <cp:revision>76</cp:revision>
  <dcterms:created xsi:type="dcterms:W3CDTF">2019-01-13T13:59:51Z</dcterms:created>
  <dcterms:modified xsi:type="dcterms:W3CDTF">2019-02-18T14:43:59Z</dcterms:modified>
</cp:coreProperties>
</file>