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FA01-B3F7-4974-BF52-69A9825E55FE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2CBE-54DE-42D7-8384-BF80AAD9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5664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Create a Student class {fields: private: String name, double Marks;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Methods: parameterize constructor, String </a:t>
            </a:r>
            <a:r>
              <a:rPr lang="en-US" sz="2800" b="1" dirty="0" err="1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genrateMarksReport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Struent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[ ]),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void display(String)}. 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Note </a:t>
            </a:r>
            <a:r>
              <a:rPr lang="en-US" sz="28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‘name’ field is the combination of first name followed by  space followed by last name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 Now create a public class </a:t>
            </a:r>
            <a:r>
              <a:rPr lang="en-US" sz="2800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useStudent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which creates an array of object of size 3  of Student class in the main method by calling </a:t>
            </a:r>
            <a:r>
              <a:rPr lang="en-US" sz="2800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paramterize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constructor. Main method also performs following operations:</a:t>
            </a:r>
          </a:p>
          <a:p>
            <a:pPr marL="571500" indent="-571500">
              <a:buAutoNum type="romanLcParenR"/>
            </a:pPr>
            <a:r>
              <a:rPr lang="en-US" sz="2800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genrateMarksReport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Strudent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[ [) which extracts the last name from the name field all students and then merges it with their corresponding marks and returns it</a:t>
            </a:r>
          </a:p>
          <a:p>
            <a:endParaRPr lang="en-US" sz="2800" b="1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ii)	Invokes display(String) method to display the “report string” returned by </a:t>
            </a:r>
            <a:r>
              <a:rPr lang="en-US" sz="2800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GenerateMarksReport</a:t>
            </a:r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(…) 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518220"/>
            <a:ext cx="85692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altLang="en-US" dirty="0"/>
              <a:t>Creating a new regular flight</a:t>
            </a:r>
          </a:p>
          <a:p>
            <a:pPr marL="292100" indent="-292100">
              <a:buFontTx/>
              <a:buChar char="•"/>
            </a:pPr>
            <a:endParaRPr lang="en-US" altLang="en-US" dirty="0"/>
          </a:p>
          <a:p>
            <a:pPr marL="292100" indent="-292100">
              <a:buFontTx/>
              <a:buChar char="•"/>
            </a:pPr>
            <a:r>
              <a:rPr lang="en-US" altLang="en-US" dirty="0"/>
              <a:t>Searching for a flight</a:t>
            </a:r>
          </a:p>
          <a:p>
            <a:pPr marL="292100" indent="-292100">
              <a:buFontTx/>
              <a:buChar char="•"/>
            </a:pPr>
            <a:endParaRPr lang="en-US" altLang="en-US" dirty="0"/>
          </a:p>
          <a:p>
            <a:pPr marL="292100" indent="-292100">
              <a:buFontTx/>
              <a:buChar char="•"/>
            </a:pPr>
            <a:r>
              <a:rPr lang="en-US" altLang="en-US" dirty="0"/>
              <a:t>Modifying attributes of a flight</a:t>
            </a:r>
          </a:p>
          <a:p>
            <a:pPr marL="292100" indent="-292100">
              <a:buFontTx/>
              <a:buChar char="•"/>
            </a:pPr>
            <a:endParaRPr lang="en-US" altLang="en-US" dirty="0"/>
          </a:p>
          <a:p>
            <a:pPr marL="292100" indent="-292100">
              <a:buFontTx/>
              <a:buChar char="•"/>
            </a:pPr>
            <a:r>
              <a:rPr lang="en-US" altLang="en-US" dirty="0"/>
              <a:t>Creating a specific flight</a:t>
            </a:r>
          </a:p>
          <a:p>
            <a:pPr marL="292100" indent="-292100">
              <a:buFontTx/>
              <a:buChar char="•"/>
            </a:pPr>
            <a:endParaRPr lang="en-US" altLang="en-US" dirty="0"/>
          </a:p>
          <a:p>
            <a:pPr marL="292100" indent="-292100">
              <a:buFontTx/>
              <a:buChar char="•"/>
            </a:pPr>
            <a:r>
              <a:rPr lang="en-US" altLang="en-US" dirty="0"/>
              <a:t>Booking a passenger</a:t>
            </a:r>
          </a:p>
          <a:p>
            <a:pPr marL="292100" indent="-292100">
              <a:buFontTx/>
              <a:buChar char="•"/>
            </a:pPr>
            <a:endParaRPr lang="en-US" altLang="en-US" dirty="0"/>
          </a:p>
          <a:p>
            <a:pPr marL="292100" indent="-292100">
              <a:buFontTx/>
              <a:buChar char="•"/>
            </a:pPr>
            <a:r>
              <a:rPr lang="en-US" altLang="en-US" dirty="0"/>
              <a:t>Canceling a booking</a:t>
            </a:r>
          </a:p>
        </p:txBody>
      </p:sp>
      <p:pic>
        <p:nvPicPr>
          <p:cNvPr id="5" name="Picture 8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7017" y="2087880"/>
            <a:ext cx="7543800" cy="3981450"/>
          </a:xfrm>
          <a:noFill/>
        </p:spPr>
      </p:pic>
    </p:spTree>
    <p:extLst>
      <p:ext uri="{BB962C8B-B14F-4D97-AF65-F5344CB8AC3E}">
        <p14:creationId xmlns:p14="http://schemas.microsoft.com/office/powerpoint/2010/main" val="308397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10891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Consider the world of companies:</a:t>
            </a:r>
          </a:p>
          <a:p>
            <a:r>
              <a:rPr lang="en-US" dirty="0"/>
              <a:t> Companies employ employees (who can only work for one company), and consist of one or more departments. </a:t>
            </a:r>
          </a:p>
          <a:p>
            <a:r>
              <a:rPr lang="en-US" dirty="0"/>
              <a:t>Each company has a single president, who is an employee. </a:t>
            </a:r>
          </a:p>
          <a:p>
            <a:r>
              <a:rPr lang="en-US" dirty="0"/>
              <a:t>Departments have employees as members and run projects (one or more.)</a:t>
            </a:r>
          </a:p>
          <a:p>
            <a:r>
              <a:rPr lang="en-US" dirty="0"/>
              <a:t>Employees can work in 1 to 3 projects, while a project can have 2 to 50 assigned employees. </a:t>
            </a:r>
          </a:p>
          <a:p>
            <a:r>
              <a:rPr lang="en-US" dirty="0"/>
              <a:t>You may assume that companies have a name and address, while employees have a </a:t>
            </a:r>
            <a:r>
              <a:rPr lang="en-US" dirty="0" err="1"/>
              <a:t>emp</a:t>
            </a:r>
            <a:r>
              <a:rPr lang="en-US" dirty="0"/>
              <a:t># and a salary</a:t>
            </a:r>
          </a:p>
          <a:p>
            <a:pPr>
              <a:buNone/>
            </a:pPr>
            <a:r>
              <a:rPr lang="en-US" u="sng" dirty="0"/>
              <a:t>Design a Class Diagram</a:t>
            </a:r>
            <a:endParaRPr lang="sw-KE" u="sn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7769" t="50265" r="31074" b="15608"/>
          <a:stretch>
            <a:fillRect/>
          </a:stretch>
        </p:blipFill>
        <p:spPr bwMode="auto">
          <a:xfrm>
            <a:off x="6270171" y="1160417"/>
            <a:ext cx="584345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21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502" y="0"/>
            <a:ext cx="36140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Student{</a:t>
            </a:r>
          </a:p>
          <a:p>
            <a:r>
              <a:rPr lang="en-US" dirty="0" smtClean="0"/>
              <a:t>    private String </a:t>
            </a:r>
            <a:r>
              <a:rPr lang="en-US" b="1" dirty="0" err="1" smtClean="0">
                <a:solidFill>
                  <a:srgbClr val="00B050"/>
                </a:solidFill>
              </a:rPr>
              <a:t>strName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double </a:t>
            </a:r>
            <a:r>
              <a:rPr lang="en-US" b="1" dirty="0" err="1" smtClean="0">
                <a:solidFill>
                  <a:srgbClr val="00B050"/>
                </a:solidFill>
              </a:rPr>
              <a:t>dMarks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    Student(String N, double M){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strName</a:t>
            </a:r>
            <a:r>
              <a:rPr lang="en-US" dirty="0" smtClean="0"/>
              <a:t> = 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dMarks</a:t>
            </a:r>
            <a:r>
              <a:rPr lang="en-US" dirty="0" smtClean="0"/>
              <a:t> =  M;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String </a:t>
            </a:r>
            <a:r>
              <a:rPr lang="en-US" dirty="0" err="1" smtClean="0"/>
              <a:t>getName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strName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B050"/>
                </a:solidFill>
              </a:rPr>
              <a:t>static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void display(String </a:t>
            </a:r>
            <a:r>
              <a:rPr lang="en-US" dirty="0" err="1" smtClean="0"/>
              <a:t>str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8560" y="200297"/>
            <a:ext cx="854310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static</a:t>
            </a:r>
            <a:r>
              <a:rPr lang="en-US" b="1" dirty="0" smtClean="0"/>
              <a:t> String </a:t>
            </a:r>
            <a:r>
              <a:rPr lang="en-US" b="1" dirty="0" err="1" smtClean="0"/>
              <a:t>generateMarksReport</a:t>
            </a:r>
            <a:r>
              <a:rPr lang="en-US" b="1" dirty="0" smtClean="0"/>
              <a:t>(Student[ ] </a:t>
            </a:r>
            <a:r>
              <a:rPr lang="en-US" b="1" dirty="0" err="1" smtClean="0">
                <a:solidFill>
                  <a:srgbClr val="00B050"/>
                </a:solidFill>
              </a:rPr>
              <a:t>objStudArr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bFound</a:t>
            </a:r>
            <a:r>
              <a:rPr lang="en-US" b="1" dirty="0" smtClean="0"/>
              <a:t> = false;</a:t>
            </a:r>
          </a:p>
          <a:p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00B050"/>
                </a:solidFill>
              </a:rPr>
              <a:t>String </a:t>
            </a:r>
            <a:r>
              <a:rPr lang="en-US" b="1" dirty="0" err="1" smtClean="0">
                <a:solidFill>
                  <a:srgbClr val="00B050"/>
                </a:solidFill>
              </a:rPr>
              <a:t>strLastName</a:t>
            </a:r>
            <a:r>
              <a:rPr lang="en-US" b="1" dirty="0" smtClean="0">
                <a:solidFill>
                  <a:srgbClr val="00B050"/>
                </a:solidFill>
              </a:rPr>
              <a:t>="";</a:t>
            </a:r>
          </a:p>
          <a:p>
            <a:r>
              <a:rPr lang="en-US" b="1" dirty="0" smtClean="0"/>
              <a:t>        String </a:t>
            </a:r>
            <a:r>
              <a:rPr lang="en-US" b="1" dirty="0" err="1" smtClean="0"/>
              <a:t>strLastNamePMarks</a:t>
            </a:r>
            <a:r>
              <a:rPr lang="en-US" b="1" dirty="0" smtClean="0"/>
              <a:t> = " ";</a:t>
            </a:r>
          </a:p>
          <a:p>
            <a:r>
              <a:rPr lang="en-US" b="1" dirty="0" smtClean="0"/>
              <a:t>        String </a:t>
            </a:r>
            <a:r>
              <a:rPr lang="en-US" b="1" dirty="0" err="1" smtClean="0"/>
              <a:t>strAllStudLNPM</a:t>
            </a:r>
            <a:r>
              <a:rPr lang="en-US" b="1" dirty="0" smtClean="0"/>
              <a:t> = " ";</a:t>
            </a:r>
          </a:p>
          <a:p>
            <a:r>
              <a:rPr lang="en-US" b="1" dirty="0" smtClean="0"/>
              <a:t>        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objStudArr.length</a:t>
            </a:r>
            <a:r>
              <a:rPr lang="en-US" b="1" dirty="0" smtClean="0"/>
              <a:t>; ++</a:t>
            </a:r>
            <a:r>
              <a:rPr lang="en-US" b="1" dirty="0" err="1" smtClean="0"/>
              <a:t>i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         for(</a:t>
            </a:r>
            <a:r>
              <a:rPr lang="en-US" b="1" dirty="0" err="1" smtClean="0"/>
              <a:t>int</a:t>
            </a:r>
            <a:r>
              <a:rPr lang="en-US" b="1" dirty="0" smtClean="0"/>
              <a:t> j=0; j&lt;</a:t>
            </a:r>
            <a:r>
              <a:rPr lang="en-US" b="1" dirty="0" err="1" smtClean="0"/>
              <a:t>objStudArr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strName.length</a:t>
            </a:r>
            <a:r>
              <a:rPr lang="en-US" b="1" dirty="0" smtClean="0"/>
              <a:t>(); ++j){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if(</a:t>
            </a:r>
            <a:r>
              <a:rPr lang="en-US" b="1" dirty="0" err="1" smtClean="0">
                <a:solidFill>
                  <a:srgbClr val="00B050"/>
                </a:solidFill>
              </a:rPr>
              <a:t>objStudArr</a:t>
            </a:r>
            <a:r>
              <a:rPr lang="en-US" b="1" dirty="0" smtClean="0">
                <a:solidFill>
                  <a:srgbClr val="00B050"/>
                </a:solidFill>
              </a:rPr>
              <a:t>[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  <a:r>
              <a:rPr lang="en-US" sz="2400" b="1" dirty="0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strName</a:t>
            </a:r>
            <a:r>
              <a:rPr lang="en-US" sz="2400" b="1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charAt</a:t>
            </a:r>
            <a:r>
              <a:rPr lang="en-US" b="1" dirty="0" smtClean="0">
                <a:solidFill>
                  <a:srgbClr val="FF0000"/>
                </a:solidFill>
              </a:rPr>
              <a:t>(j)</a:t>
            </a:r>
            <a:r>
              <a:rPr lang="en-US" b="1" dirty="0" smtClean="0">
                <a:solidFill>
                  <a:srgbClr val="00B050"/>
                </a:solidFill>
              </a:rPr>
              <a:t>==' '){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</a:t>
            </a:r>
            <a:r>
              <a:rPr lang="en-US" b="1" dirty="0" err="1" smtClean="0">
                <a:solidFill>
                  <a:srgbClr val="00B050"/>
                </a:solidFill>
              </a:rPr>
              <a:t>bFound</a:t>
            </a:r>
            <a:r>
              <a:rPr lang="en-US" b="1" dirty="0" smtClean="0">
                <a:solidFill>
                  <a:srgbClr val="00B050"/>
                </a:solidFill>
              </a:rPr>
              <a:t> = true;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continue;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}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if(</a:t>
            </a:r>
            <a:r>
              <a:rPr lang="en-US" b="1" dirty="0" err="1" smtClean="0">
                <a:solidFill>
                  <a:srgbClr val="00B050"/>
                </a:solidFill>
              </a:rPr>
              <a:t>bFound</a:t>
            </a:r>
            <a:r>
              <a:rPr lang="en-US" b="1" dirty="0" smtClean="0">
                <a:solidFill>
                  <a:srgbClr val="00B050"/>
                </a:solidFill>
              </a:rPr>
              <a:t>){</a:t>
            </a:r>
          </a:p>
          <a:p>
            <a:r>
              <a:rPr lang="en-US" b="1" dirty="0" smtClean="0"/>
              <a:t>                   </a:t>
            </a:r>
            <a:r>
              <a:rPr lang="en-US" b="1" dirty="0" err="1" smtClean="0"/>
              <a:t>strLastName</a:t>
            </a:r>
            <a:r>
              <a:rPr lang="en-US" b="1" dirty="0" smtClean="0"/>
              <a:t> = </a:t>
            </a:r>
            <a:r>
              <a:rPr lang="en-US" b="1" dirty="0" err="1" smtClean="0"/>
              <a:t>strLastName</a:t>
            </a:r>
            <a:r>
              <a:rPr lang="en-US" b="1" dirty="0" smtClean="0"/>
              <a:t> + </a:t>
            </a:r>
            <a:r>
              <a:rPr lang="en-US" b="1" dirty="0" err="1" smtClean="0"/>
              <a:t>objStudArr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strName.charAt</a:t>
            </a:r>
            <a:r>
              <a:rPr lang="en-US" b="1" dirty="0" smtClean="0"/>
              <a:t>(j);</a:t>
            </a:r>
          </a:p>
          <a:p>
            <a:r>
              <a:rPr lang="en-US" b="1" dirty="0" smtClean="0"/>
              <a:t>               }</a:t>
            </a:r>
          </a:p>
          <a:p>
            <a:r>
              <a:rPr lang="en-US" b="1" dirty="0" smtClean="0"/>
              <a:t>            }</a:t>
            </a:r>
          </a:p>
          <a:p>
            <a:r>
              <a:rPr lang="en-US" b="1" dirty="0" smtClean="0"/>
              <a:t>            //</a:t>
            </a:r>
            <a:r>
              <a:rPr lang="en-US" b="1" dirty="0" err="1" smtClean="0"/>
              <a:t>JOptionPane.showMessageDialog</a:t>
            </a:r>
            <a:r>
              <a:rPr lang="en-US" b="1" dirty="0" smtClean="0"/>
              <a:t>(null, </a:t>
            </a:r>
            <a:r>
              <a:rPr lang="en-US" b="1" dirty="0" err="1" smtClean="0"/>
              <a:t>strLastName</a:t>
            </a:r>
            <a:r>
              <a:rPr lang="en-US" b="1" dirty="0" smtClean="0"/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strLastNamePMarks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strLastName</a:t>
            </a:r>
            <a:r>
              <a:rPr lang="en-US" b="1" dirty="0" smtClean="0">
                <a:solidFill>
                  <a:srgbClr val="FF0000"/>
                </a:solidFill>
              </a:rPr>
              <a:t> + " " +</a:t>
            </a:r>
            <a:r>
              <a:rPr lang="en-US" b="1" dirty="0" err="1" smtClean="0">
                <a:solidFill>
                  <a:srgbClr val="FF0000"/>
                </a:solidFill>
              </a:rPr>
              <a:t>objStudArr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].</a:t>
            </a:r>
            <a:r>
              <a:rPr lang="en-US" b="1" dirty="0" err="1" smtClean="0">
                <a:solidFill>
                  <a:srgbClr val="FF0000"/>
                </a:solidFill>
              </a:rPr>
              <a:t>dMarks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strAllStudLNPM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strAllStudLNPM</a:t>
            </a:r>
            <a:r>
              <a:rPr lang="en-US" b="1" dirty="0" smtClean="0">
                <a:solidFill>
                  <a:srgbClr val="FF0000"/>
                </a:solidFill>
              </a:rPr>
              <a:t> + "\n" +</a:t>
            </a:r>
            <a:r>
              <a:rPr lang="en-US" b="1" dirty="0" err="1" smtClean="0">
                <a:solidFill>
                  <a:srgbClr val="FF0000"/>
                </a:solidFill>
              </a:rPr>
              <a:t>strLastNamePMarks</a:t>
            </a:r>
            <a:r>
              <a:rPr lang="en-US" b="1" dirty="0" smtClean="0">
                <a:solidFill>
                  <a:srgbClr val="FF0000"/>
                </a:solidFill>
              </a:rPr>
              <a:t> 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00B050"/>
                </a:solidFill>
              </a:rPr>
              <a:t>strLastName</a:t>
            </a:r>
            <a:r>
              <a:rPr lang="en-US" b="1" dirty="0" smtClean="0">
                <a:solidFill>
                  <a:srgbClr val="00B050"/>
                </a:solidFill>
              </a:rPr>
              <a:t> = " ";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</a:t>
            </a:r>
            <a:r>
              <a:rPr lang="en-US" b="1" dirty="0" err="1" smtClean="0">
                <a:solidFill>
                  <a:srgbClr val="00B050"/>
                </a:solidFill>
              </a:rPr>
              <a:t>bFound</a:t>
            </a:r>
            <a:r>
              <a:rPr lang="en-US" b="1" dirty="0" smtClean="0">
                <a:solidFill>
                  <a:srgbClr val="00B050"/>
                </a:solidFill>
              </a:rPr>
              <a:t>=false;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JOptionPane.showMessageDialog</a:t>
            </a:r>
            <a:r>
              <a:rPr lang="en-US" b="1" dirty="0" smtClean="0"/>
              <a:t>(null, </a:t>
            </a:r>
            <a:r>
              <a:rPr lang="en-US" b="1" dirty="0" err="1" smtClean="0"/>
              <a:t>strAllStudLNPM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return </a:t>
            </a:r>
            <a:r>
              <a:rPr lang="en-US" b="1" dirty="0" err="1" smtClean="0">
                <a:solidFill>
                  <a:srgbClr val="FF0000"/>
                </a:solidFill>
              </a:rPr>
              <a:t>strAllStudLNPM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1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65008"/>
            <a:ext cx="69581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public class </a:t>
            </a:r>
            <a:r>
              <a:rPr lang="en-US" sz="2000" b="1" dirty="0" err="1" smtClean="0">
                <a:latin typeface="Arial Black" panose="020B0A04020102020204" pitchFamily="34" charset="0"/>
              </a:rPr>
              <a:t>UseStudentArrOfObj</a:t>
            </a:r>
            <a:r>
              <a:rPr lang="en-US" sz="2000" b="1" dirty="0" smtClean="0">
                <a:latin typeface="Arial Black" panose="020B0A04020102020204" pitchFamily="34" charset="0"/>
              </a:rPr>
              <a:t> {</a:t>
            </a:r>
          </a:p>
          <a:p>
            <a:endParaRPr lang="en-US" sz="2000" b="1" dirty="0" smtClean="0">
              <a:latin typeface="Arial Black" panose="020B0A04020102020204" pitchFamily="34" charset="0"/>
            </a:endParaRPr>
          </a:p>
          <a:p>
            <a:r>
              <a:rPr lang="en-US" sz="2000" b="1" dirty="0" smtClean="0">
                <a:latin typeface="Arial Black" panose="020B0A04020102020204" pitchFamily="34" charset="0"/>
              </a:rPr>
              <a:t>public static void main(String[] </a:t>
            </a:r>
            <a:r>
              <a:rPr lang="en-US" sz="2000" b="1" dirty="0" err="1" smtClean="0">
                <a:latin typeface="Arial Black" panose="020B0A04020102020204" pitchFamily="34" charset="0"/>
              </a:rPr>
              <a:t>args</a:t>
            </a:r>
            <a:r>
              <a:rPr lang="en-US" sz="2000" b="1" dirty="0" smtClean="0">
                <a:latin typeface="Arial Black" panose="020B0A04020102020204" pitchFamily="34" charset="0"/>
              </a:rPr>
              <a:t>) {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</a:rPr>
              <a:t>       Student[] </a:t>
            </a:r>
            <a:r>
              <a:rPr lang="en-US" sz="2000" b="1" dirty="0" err="1" smtClean="0">
                <a:latin typeface="Arial Black" panose="020B0A04020102020204" pitchFamily="34" charset="0"/>
              </a:rPr>
              <a:t>objArrStudent</a:t>
            </a:r>
            <a:r>
              <a:rPr lang="en-US" sz="2000" b="1" dirty="0" smtClean="0">
                <a:latin typeface="Arial Black" panose="020B0A04020102020204" pitchFamily="34" charset="0"/>
              </a:rPr>
              <a:t> = new Student[3];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       String </a:t>
            </a:r>
            <a:r>
              <a:rPr lang="en-US" sz="20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strN</a:t>
            </a:r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="TTU Lubbock";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for(</a:t>
            </a:r>
            <a:r>
              <a:rPr lang="en-US" sz="2000" b="1" dirty="0" err="1" smtClean="0">
                <a:latin typeface="Arial Black" panose="020B0A04020102020204" pitchFamily="34" charset="0"/>
              </a:rPr>
              <a:t>int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latin typeface="Arial Black" panose="020B0A04020102020204" pitchFamily="34" charset="0"/>
              </a:rPr>
              <a:t>=0; </a:t>
            </a:r>
            <a:r>
              <a:rPr lang="en-US" sz="2000" b="1" dirty="0" err="1" smtClean="0"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latin typeface="Arial Black" panose="020B0A04020102020204" pitchFamily="34" charset="0"/>
              </a:rPr>
              <a:t>&lt;</a:t>
            </a:r>
            <a:r>
              <a:rPr lang="en-US" sz="2000" b="1" dirty="0" err="1" smtClean="0">
                <a:latin typeface="Arial Black" panose="020B0A04020102020204" pitchFamily="34" charset="0"/>
              </a:rPr>
              <a:t>objArrStudent.length</a:t>
            </a:r>
            <a:r>
              <a:rPr lang="en-US" sz="2000" b="1" dirty="0" smtClean="0">
                <a:latin typeface="Arial Black" panose="020B0A04020102020204" pitchFamily="34" charset="0"/>
              </a:rPr>
              <a:t>;++</a:t>
            </a:r>
            <a:r>
              <a:rPr lang="en-US" sz="2000" b="1" dirty="0" err="1" smtClean="0"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latin typeface="Arial Black" panose="020B0A04020102020204" pitchFamily="34" charset="0"/>
              </a:rPr>
              <a:t>){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strN</a:t>
            </a:r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=</a:t>
            </a:r>
            <a:r>
              <a:rPr lang="en-US" sz="20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strN</a:t>
            </a:r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+ </a:t>
            </a:r>
            <a:r>
              <a:rPr lang="en-US" sz="20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    double </a:t>
            </a:r>
            <a:r>
              <a:rPr lang="en-US" sz="2000" b="1" dirty="0" err="1" smtClean="0">
                <a:latin typeface="Arial Black" panose="020B0A04020102020204" pitchFamily="34" charset="0"/>
              </a:rPr>
              <a:t>dM</a:t>
            </a:r>
            <a:r>
              <a:rPr lang="en-US" sz="2000" b="1" dirty="0" smtClean="0">
                <a:latin typeface="Arial Black" panose="020B0A04020102020204" pitchFamily="34" charset="0"/>
              </a:rPr>
              <a:t> = 60.0+i;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    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    </a:t>
            </a:r>
            <a:r>
              <a:rPr lang="en-US" sz="2000" b="1" dirty="0" err="1" smtClean="0">
                <a:latin typeface="Arial Black" panose="020B0A04020102020204" pitchFamily="34" charset="0"/>
              </a:rPr>
              <a:t>objArrStudent</a:t>
            </a:r>
            <a:r>
              <a:rPr lang="en-US" sz="2000" b="1" dirty="0" smtClean="0">
                <a:latin typeface="Arial Black" panose="020B0A04020102020204" pitchFamily="34" charset="0"/>
              </a:rPr>
              <a:t>[</a:t>
            </a:r>
            <a:r>
              <a:rPr lang="en-US" sz="2000" b="1" dirty="0" err="1" smtClean="0"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latin typeface="Arial Black" panose="020B0A04020102020204" pitchFamily="34" charset="0"/>
              </a:rPr>
              <a:t>] = new Student(</a:t>
            </a:r>
            <a:r>
              <a:rPr lang="en-US" sz="2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strN</a:t>
            </a:r>
            <a:r>
              <a:rPr lang="en-US" sz="2000" b="1" dirty="0" err="1" smtClean="0">
                <a:latin typeface="Arial Black" panose="020B0A04020102020204" pitchFamily="34" charset="0"/>
              </a:rPr>
              <a:t>,dM</a:t>
            </a:r>
            <a:r>
              <a:rPr lang="en-US" sz="2000" b="1" dirty="0" smtClean="0">
                <a:latin typeface="Arial Black" panose="020B0A04020102020204" pitchFamily="34" charset="0"/>
              </a:rPr>
              <a:t>);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strN</a:t>
            </a:r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= "TTU Lubbock";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}        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String </a:t>
            </a:r>
            <a:r>
              <a:rPr lang="en-US" sz="2000" b="1" dirty="0" err="1" smtClean="0">
                <a:latin typeface="Arial Black" panose="020B0A04020102020204" pitchFamily="34" charset="0"/>
              </a:rPr>
              <a:t>strReport</a:t>
            </a:r>
            <a:r>
              <a:rPr lang="en-US" sz="2000" b="1" dirty="0" smtClean="0">
                <a:latin typeface="Arial Black" panose="020B0A04020102020204" pitchFamily="34" charset="0"/>
              </a:rPr>
              <a:t> = </a:t>
            </a:r>
            <a:r>
              <a:rPr lang="en-US" sz="2000" b="1" dirty="0" err="1" smtClean="0">
                <a:latin typeface="Arial Black" panose="020B0A04020102020204" pitchFamily="34" charset="0"/>
              </a:rPr>
              <a:t>Student.generateMarksReport</a:t>
            </a:r>
            <a:r>
              <a:rPr lang="en-US" sz="2000" b="1" dirty="0" smtClean="0">
                <a:latin typeface="Arial Black" panose="020B0A04020102020204" pitchFamily="34" charset="0"/>
              </a:rPr>
              <a:t>(</a:t>
            </a:r>
            <a:r>
              <a:rPr lang="en-US" sz="2000" b="1" dirty="0" err="1" smtClean="0">
                <a:latin typeface="Arial Black" panose="020B0A04020102020204" pitchFamily="34" charset="0"/>
              </a:rPr>
              <a:t>objArrStudent</a:t>
            </a:r>
            <a:r>
              <a:rPr lang="en-US" sz="2000" b="1" dirty="0" smtClean="0">
                <a:latin typeface="Arial Black" panose="020B0A04020102020204" pitchFamily="34" charset="0"/>
              </a:rPr>
              <a:t>);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    </a:t>
            </a:r>
            <a:r>
              <a:rPr lang="en-US" sz="2000" b="1" dirty="0" err="1" smtClean="0">
                <a:latin typeface="Arial Black" panose="020B0A04020102020204" pitchFamily="34" charset="0"/>
              </a:rPr>
              <a:t>Student.display</a:t>
            </a:r>
            <a:r>
              <a:rPr lang="en-US" sz="2000" b="1" dirty="0" smtClean="0">
                <a:latin typeface="Arial Black" panose="020B0A04020102020204" pitchFamily="34" charset="0"/>
              </a:rPr>
              <a:t>(</a:t>
            </a:r>
            <a:r>
              <a:rPr lang="en-US" sz="2000" b="1" dirty="0" err="1" smtClean="0">
                <a:latin typeface="Arial Black" panose="020B0A04020102020204" pitchFamily="34" charset="0"/>
              </a:rPr>
              <a:t>strReport</a:t>
            </a:r>
            <a:r>
              <a:rPr lang="en-US" sz="2000" b="1" dirty="0" smtClean="0">
                <a:latin typeface="Arial Black" panose="020B0A04020102020204" pitchFamily="34" charset="0"/>
              </a:rPr>
              <a:t>);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}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    </a:t>
            </a:r>
          </a:p>
          <a:p>
            <a:r>
              <a:rPr lang="en-US" sz="2000" b="1" dirty="0" smtClean="0">
                <a:latin typeface="Arial Black" panose="020B0A04020102020204" pitchFamily="34" charset="0"/>
              </a:rPr>
              <a:t>}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1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1188" y="691553"/>
            <a:ext cx="8464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class Test {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protected </a:t>
            </a:r>
            <a:r>
              <a:rPr lang="en-US" sz="2400" dirty="0" err="1" smtClean="0">
                <a:latin typeface="Arial Black" panose="020B0A04020102020204" pitchFamily="34" charset="0"/>
              </a:rPr>
              <a:t>int</a:t>
            </a:r>
            <a:r>
              <a:rPr lang="en-US" sz="2400" dirty="0" smtClean="0">
                <a:latin typeface="Arial Black" panose="020B0A04020102020204" pitchFamily="34" charset="0"/>
              </a:rPr>
              <a:t> x, y;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}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class Main {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public static void main(String </a:t>
            </a:r>
            <a:r>
              <a:rPr lang="en-US" sz="2400" dirty="0" err="1" smtClean="0">
                <a:latin typeface="Arial Black" panose="020B0A04020102020204" pitchFamily="34" charset="0"/>
              </a:rPr>
              <a:t>args</a:t>
            </a:r>
            <a:r>
              <a:rPr lang="en-US" sz="2400" dirty="0" smtClean="0">
                <a:latin typeface="Arial Black" panose="020B0A04020102020204" pitchFamily="34" charset="0"/>
              </a:rPr>
              <a:t>[]) {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    Test t = new Test();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    </a:t>
            </a:r>
            <a:r>
              <a:rPr lang="en-US" sz="2400" dirty="0" err="1" smtClean="0">
                <a:latin typeface="Arial Black" panose="020B0A04020102020204" pitchFamily="34" charset="0"/>
              </a:rPr>
              <a:t>System.out.println</a:t>
            </a:r>
            <a:r>
              <a:rPr lang="en-US" sz="2400" dirty="0" smtClean="0">
                <a:latin typeface="Arial Black" panose="020B0A04020102020204" pitchFamily="34" charset="0"/>
              </a:rPr>
              <a:t>(</a:t>
            </a:r>
            <a:r>
              <a:rPr lang="en-US" sz="2400" dirty="0" err="1" smtClean="0">
                <a:latin typeface="Arial Black" panose="020B0A04020102020204" pitchFamily="34" charset="0"/>
              </a:rPr>
              <a:t>t.x</a:t>
            </a:r>
            <a:r>
              <a:rPr lang="en-US" sz="2400" dirty="0" smtClean="0">
                <a:latin typeface="Arial Black" panose="020B0A04020102020204" pitchFamily="34" charset="0"/>
              </a:rPr>
              <a:t> + " " + </a:t>
            </a:r>
            <a:r>
              <a:rPr lang="en-US" sz="2400" dirty="0" err="1" smtClean="0">
                <a:latin typeface="Arial Black" panose="020B0A04020102020204" pitchFamily="34" charset="0"/>
              </a:rPr>
              <a:t>t.y</a:t>
            </a:r>
            <a:r>
              <a:rPr lang="en-US" sz="2400" dirty="0" smtClean="0">
                <a:latin typeface="Arial Black" panose="020B0A04020102020204" pitchFamily="34" charset="0"/>
              </a:rPr>
              <a:t>);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    }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}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6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1" y="12559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class Test {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public static void main(String[] </a:t>
            </a:r>
            <a:r>
              <a:rPr lang="en-US" sz="2400" b="1" dirty="0" err="1" smtClean="0">
                <a:latin typeface="Arial Black" panose="020B0A04020102020204" pitchFamily="34" charset="0"/>
              </a:rPr>
              <a:t>args</a:t>
            </a:r>
            <a:r>
              <a:rPr lang="en-US" sz="2400" b="1" dirty="0" smtClean="0">
                <a:latin typeface="Arial Black" panose="020B0A04020102020204" pitchFamily="34" charset="0"/>
              </a:rPr>
              <a:t>) {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for(</a:t>
            </a:r>
            <a:r>
              <a:rPr lang="en-US" sz="2400" b="1" dirty="0" err="1" smtClean="0">
                <a:latin typeface="Arial Black" panose="020B0A04020102020204" pitchFamily="34" charset="0"/>
              </a:rPr>
              <a:t>int</a:t>
            </a:r>
            <a:r>
              <a:rPr lang="en-US" sz="2400" b="1" dirty="0" smtClean="0">
                <a:latin typeface="Arial Black" panose="020B0A04020102020204" pitchFamily="34" charset="0"/>
              </a:rPr>
              <a:t> </a:t>
            </a:r>
            <a:r>
              <a:rPr lang="en-US" sz="2400" b="1" dirty="0" err="1" smtClean="0">
                <a:latin typeface="Arial Black" panose="020B0A04020102020204" pitchFamily="34" charset="0"/>
              </a:rPr>
              <a:t>i</a:t>
            </a:r>
            <a:r>
              <a:rPr lang="en-US" sz="2400" b="1" dirty="0" smtClean="0">
                <a:latin typeface="Arial Black" panose="020B0A04020102020204" pitchFamily="34" charset="0"/>
              </a:rPr>
              <a:t> = 0; 1; </a:t>
            </a:r>
            <a:r>
              <a:rPr lang="en-US" sz="2400" b="1" dirty="0" err="1" smtClean="0">
                <a:latin typeface="Arial Black" panose="020B0A04020102020204" pitchFamily="34" charset="0"/>
              </a:rPr>
              <a:t>i</a:t>
            </a:r>
            <a:r>
              <a:rPr lang="en-US" sz="2400" b="1" dirty="0" smtClean="0">
                <a:latin typeface="Arial Black" panose="020B0A04020102020204" pitchFamily="34" charset="0"/>
              </a:rPr>
              <a:t>++) {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    </a:t>
            </a:r>
            <a:r>
              <a:rPr lang="en-US" sz="2400" b="1" dirty="0" err="1" smtClean="0">
                <a:latin typeface="Arial Black" panose="020B0A04020102020204" pitchFamily="34" charset="0"/>
              </a:rPr>
              <a:t>System.out.println</a:t>
            </a:r>
            <a:r>
              <a:rPr lang="en-US" sz="2400" b="1" dirty="0" smtClean="0">
                <a:latin typeface="Arial Black" panose="020B0A04020102020204" pitchFamily="34" charset="0"/>
              </a:rPr>
              <a:t>("Hello");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    break;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}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}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}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7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0" y="1125307"/>
            <a:ext cx="90656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class Main {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public static void main(String </a:t>
            </a:r>
            <a:r>
              <a:rPr lang="en-US" sz="2400" b="1" dirty="0" err="1" smtClean="0">
                <a:latin typeface="Arial Black" panose="020B0A04020102020204" pitchFamily="34" charset="0"/>
              </a:rPr>
              <a:t>args</a:t>
            </a:r>
            <a:r>
              <a:rPr lang="en-US" sz="2400" b="1" dirty="0" smtClean="0">
                <a:latin typeface="Arial Black" panose="020B0A04020102020204" pitchFamily="34" charset="0"/>
              </a:rPr>
              <a:t>[]) {   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</a:t>
            </a:r>
            <a:r>
              <a:rPr lang="en-US" sz="2400" b="1" dirty="0" err="1" smtClean="0">
                <a:latin typeface="Arial Black" panose="020B0A04020102020204" pitchFamily="34" charset="0"/>
              </a:rPr>
              <a:t>System.out.println</a:t>
            </a:r>
            <a:r>
              <a:rPr lang="en-US" sz="2400" b="1" dirty="0" smtClean="0">
                <a:latin typeface="Arial Black" panose="020B0A04020102020204" pitchFamily="34" charset="0"/>
              </a:rPr>
              <a:t>(fun());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} 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</a:t>
            </a:r>
            <a:r>
              <a:rPr lang="en-US" sz="2400" b="1" dirty="0" err="1" smtClean="0">
                <a:latin typeface="Arial Black" panose="020B0A04020102020204" pitchFamily="34" charset="0"/>
              </a:rPr>
              <a:t>int</a:t>
            </a:r>
            <a:r>
              <a:rPr lang="en-US" sz="2400" b="1" dirty="0" smtClean="0">
                <a:latin typeface="Arial Black" panose="020B0A04020102020204" pitchFamily="34" charset="0"/>
              </a:rPr>
              <a:t> fun() {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    return 20;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    }  </a:t>
            </a:r>
          </a:p>
          <a:p>
            <a:r>
              <a:rPr lang="en-US" sz="2400" b="1" dirty="0" smtClean="0">
                <a:latin typeface="Arial Black" panose="020B0A04020102020204" pitchFamily="34" charset="0"/>
              </a:rPr>
              <a:t>}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7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428" y="32495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class Test { </a:t>
            </a:r>
          </a:p>
          <a:p>
            <a:r>
              <a:rPr lang="en-US" sz="2400" b="1" dirty="0" smtClean="0"/>
              <a:t>   public static void main(String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[]) { </a:t>
            </a:r>
          </a:p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(fun()); </a:t>
            </a:r>
          </a:p>
          <a:p>
            <a:r>
              <a:rPr lang="en-US" sz="2400" b="1" dirty="0" smtClean="0"/>
              <a:t>   } </a:t>
            </a:r>
          </a:p>
          <a:p>
            <a:r>
              <a:rPr lang="en-US" sz="2400" b="1" dirty="0" smtClean="0"/>
              <a:t>   static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fun() { </a:t>
            </a:r>
          </a:p>
          <a:p>
            <a:r>
              <a:rPr lang="en-US" sz="2400" b="1" dirty="0" smtClean="0"/>
              <a:t>       static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x= 0; </a:t>
            </a:r>
          </a:p>
          <a:p>
            <a:r>
              <a:rPr lang="en-US" sz="2400" b="1" dirty="0" smtClean="0"/>
              <a:t>       return ++x; </a:t>
            </a:r>
          </a:p>
          <a:p>
            <a:r>
              <a:rPr lang="en-US" sz="2400" b="1" dirty="0" smtClean="0"/>
              <a:t>   } 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054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7" y="599297"/>
            <a:ext cx="10382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4" y="2381833"/>
            <a:ext cx="11239500" cy="360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62" y="1213854"/>
            <a:ext cx="4895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637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Zulfiqar Khan</dc:creator>
  <cp:lastModifiedBy>Zulfiqar Khan</cp:lastModifiedBy>
  <cp:revision>21</cp:revision>
  <dcterms:created xsi:type="dcterms:W3CDTF">2019-03-01T15:06:24Z</dcterms:created>
  <dcterms:modified xsi:type="dcterms:W3CDTF">2019-03-02T05:49:43Z</dcterms:modified>
</cp:coreProperties>
</file>