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6" r:id="rId4"/>
    <p:sldId id="263" r:id="rId5"/>
    <p:sldId id="282" r:id="rId6"/>
    <p:sldId id="264" r:id="rId7"/>
    <p:sldId id="265" r:id="rId8"/>
    <p:sldId id="258" r:id="rId9"/>
    <p:sldId id="259" r:id="rId10"/>
    <p:sldId id="266" r:id="rId11"/>
    <p:sldId id="267" r:id="rId12"/>
    <p:sldId id="260" r:id="rId13"/>
    <p:sldId id="261" r:id="rId14"/>
    <p:sldId id="262"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0"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B5CFAB-9711-4792-94CA-BEC2E09467E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325637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5CFAB-9711-4792-94CA-BEC2E09467E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220889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5CFAB-9711-4792-94CA-BEC2E09467E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371720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5CFAB-9711-4792-94CA-BEC2E09467E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314472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B5CFAB-9711-4792-94CA-BEC2E09467E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54643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B5CFAB-9711-4792-94CA-BEC2E09467E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48265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B5CFAB-9711-4792-94CA-BEC2E09467E1}"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318583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B5CFAB-9711-4792-94CA-BEC2E09467E1}"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140648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5CFAB-9711-4792-94CA-BEC2E09467E1}"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27561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5CFAB-9711-4792-94CA-BEC2E09467E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369346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B5CFAB-9711-4792-94CA-BEC2E09467E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EF27-1392-46F4-A3EB-100B010ACB80}" type="slidenum">
              <a:rPr lang="en-US" smtClean="0"/>
              <a:t>‹#›</a:t>
            </a:fld>
            <a:endParaRPr lang="en-US"/>
          </a:p>
        </p:txBody>
      </p:sp>
    </p:spTree>
    <p:extLst>
      <p:ext uri="{BB962C8B-B14F-4D97-AF65-F5344CB8AC3E}">
        <p14:creationId xmlns:p14="http://schemas.microsoft.com/office/powerpoint/2010/main" val="176911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5CFAB-9711-4792-94CA-BEC2E09467E1}" type="datetimeFigureOut">
              <a:rPr lang="en-US" smtClean="0"/>
              <a:t>2/25/2019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EEF27-1392-46F4-A3EB-100B010ACB80}" type="slidenum">
              <a:rPr lang="en-US" smtClean="0"/>
              <a:t>‹#›</a:t>
            </a:fld>
            <a:endParaRPr lang="en-US"/>
          </a:p>
        </p:txBody>
      </p:sp>
    </p:spTree>
    <p:extLst>
      <p:ext uri="{BB962C8B-B14F-4D97-AF65-F5344CB8AC3E}">
        <p14:creationId xmlns:p14="http://schemas.microsoft.com/office/powerpoint/2010/main" val="114018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tackoverflow.com/questions/1230889/difference-between-association-and-dependenc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8674" y="23812"/>
            <a:ext cx="11599817" cy="6810375"/>
          </a:xfrm>
          <a:prstGeom prst="rect">
            <a:avLst/>
          </a:prstGeom>
        </p:spPr>
      </p:pic>
    </p:spTree>
    <p:extLst>
      <p:ext uri="{BB962C8B-B14F-4D97-AF65-F5344CB8AC3E}">
        <p14:creationId xmlns:p14="http://schemas.microsoft.com/office/powerpoint/2010/main" val="228501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5794" y="753609"/>
            <a:ext cx="11974286" cy="1143000"/>
          </a:xfrm>
        </p:spPr>
        <p:txBody>
          <a:bodyPr/>
          <a:lstStyle/>
          <a:p>
            <a:r>
              <a:rPr lang="en-US" altLang="en-US" b="1" dirty="0"/>
              <a:t>Attributes in a Class</a:t>
            </a:r>
          </a:p>
        </p:txBody>
      </p:sp>
      <p:sp>
        <p:nvSpPr>
          <p:cNvPr id="5" name="Rectangle 3"/>
          <p:cNvSpPr txBox="1">
            <a:spLocks noChangeArrowheads="1"/>
          </p:cNvSpPr>
          <p:nvPr/>
        </p:nvSpPr>
        <p:spPr>
          <a:xfrm>
            <a:off x="80593" y="2079171"/>
            <a:ext cx="12085159" cy="381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b="1" dirty="0" smtClean="0"/>
              <a:t>Properties of the class about which we want to capture information</a:t>
            </a:r>
            <a:endParaRPr lang="en-US" altLang="en-US" b="1" dirty="0" smtClean="0"/>
          </a:p>
          <a:p>
            <a:r>
              <a:rPr lang="en-US" altLang="en-US" sz="3600" b="1" dirty="0" smtClean="0"/>
              <a:t>Represents a piece of information that is relevant to the description of the class within the application domain</a:t>
            </a:r>
          </a:p>
          <a:p>
            <a:r>
              <a:rPr lang="en-US" altLang="en-US" sz="3600" b="1" dirty="0"/>
              <a:t>Only add attributes that are primitive or atomic types</a:t>
            </a:r>
          </a:p>
        </p:txBody>
      </p:sp>
    </p:spTree>
    <p:extLst>
      <p:ext uri="{BB962C8B-B14F-4D97-AF65-F5344CB8AC3E}">
        <p14:creationId xmlns:p14="http://schemas.microsoft.com/office/powerpoint/2010/main" val="173808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11416700" cy="1143000"/>
          </a:xfrm>
        </p:spPr>
        <p:txBody>
          <a:bodyPr/>
          <a:lstStyle/>
          <a:p>
            <a:r>
              <a:rPr lang="en-US" altLang="en-US" dirty="0"/>
              <a:t>Operations in a Class</a:t>
            </a:r>
          </a:p>
        </p:txBody>
      </p:sp>
      <p:sp>
        <p:nvSpPr>
          <p:cNvPr id="5" name="Rectangle 3"/>
          <p:cNvSpPr txBox="1">
            <a:spLocks noChangeArrowheads="1"/>
          </p:cNvSpPr>
          <p:nvPr/>
        </p:nvSpPr>
        <p:spPr>
          <a:xfrm>
            <a:off x="381000" y="1371600"/>
            <a:ext cx="1162812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smtClean="0"/>
              <a:t>Represents the actions or functions that a class can perform</a:t>
            </a:r>
            <a:endParaRPr lang="en-US" altLang="en-US" smtClean="0"/>
          </a:p>
          <a:p>
            <a:r>
              <a:rPr lang="en-US" altLang="en-US" sz="3600" smtClean="0"/>
              <a:t>Describes the actions to which the instances of the class will be capable of responding</a:t>
            </a:r>
          </a:p>
          <a:p>
            <a:r>
              <a:rPr lang="en-US" altLang="en-US" sz="3600" smtClean="0"/>
              <a:t>Can be classified as a constructor, query, or update operation</a:t>
            </a:r>
            <a:endParaRPr lang="en-US" altLang="en-US"/>
          </a:p>
        </p:txBody>
      </p:sp>
    </p:spTree>
    <p:extLst>
      <p:ext uri="{BB962C8B-B14F-4D97-AF65-F5344CB8AC3E}">
        <p14:creationId xmlns:p14="http://schemas.microsoft.com/office/powerpoint/2010/main" val="60677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680" y="442912"/>
            <a:ext cx="10955383" cy="5972175"/>
          </a:xfrm>
          <a:prstGeom prst="rect">
            <a:avLst/>
          </a:prstGeom>
        </p:spPr>
      </p:pic>
    </p:spTree>
    <p:extLst>
      <p:ext uri="{BB962C8B-B14F-4D97-AF65-F5344CB8AC3E}">
        <p14:creationId xmlns:p14="http://schemas.microsoft.com/office/powerpoint/2010/main" val="407214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846" y="42862"/>
            <a:ext cx="11321143" cy="6772275"/>
          </a:xfrm>
          <a:prstGeom prst="rect">
            <a:avLst/>
          </a:prstGeom>
        </p:spPr>
      </p:pic>
    </p:spTree>
    <p:extLst>
      <p:ext uri="{BB962C8B-B14F-4D97-AF65-F5344CB8AC3E}">
        <p14:creationId xmlns:p14="http://schemas.microsoft.com/office/powerpoint/2010/main" val="350374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676400" y="379141"/>
            <a:ext cx="8229600" cy="1143000"/>
          </a:xfrm>
        </p:spPr>
        <p:txBody>
          <a:bodyPr/>
          <a:lstStyle/>
          <a:p>
            <a:r>
              <a:rPr lang="en-US" altLang="en-US" b="1" dirty="0"/>
              <a:t>Relationships among Classes</a:t>
            </a:r>
          </a:p>
        </p:txBody>
      </p:sp>
      <p:sp>
        <p:nvSpPr>
          <p:cNvPr id="5" name="Rectangle 3"/>
          <p:cNvSpPr txBox="1">
            <a:spLocks noChangeArrowheads="1"/>
          </p:cNvSpPr>
          <p:nvPr/>
        </p:nvSpPr>
        <p:spPr>
          <a:xfrm>
            <a:off x="1676400" y="1704703"/>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b="1" smtClean="0"/>
              <a:t>Represents a connection between multiple classes or a class and itself</a:t>
            </a:r>
          </a:p>
          <a:p>
            <a:r>
              <a:rPr lang="en-US" altLang="en-US" sz="3600" b="1" smtClean="0"/>
              <a:t>3 basic categories:</a:t>
            </a:r>
          </a:p>
          <a:p>
            <a:pPr lvl="1"/>
            <a:r>
              <a:rPr lang="en-US" altLang="en-US" sz="3200" b="1" smtClean="0"/>
              <a:t>association relationships</a:t>
            </a:r>
          </a:p>
          <a:p>
            <a:pPr lvl="1"/>
            <a:r>
              <a:rPr lang="en-US" altLang="en-US" sz="3200" b="1" smtClean="0"/>
              <a:t>generalization relationships</a:t>
            </a:r>
          </a:p>
          <a:p>
            <a:pPr lvl="1"/>
            <a:r>
              <a:rPr lang="en-US" altLang="en-US" sz="3200" b="1" smtClean="0"/>
              <a:t>aggregation relationships</a:t>
            </a:r>
            <a:endParaRPr lang="en-US" altLang="en-US" sz="3200" b="1" dirty="0"/>
          </a:p>
        </p:txBody>
      </p:sp>
    </p:spTree>
    <p:extLst>
      <p:ext uri="{BB962C8B-B14F-4D97-AF65-F5344CB8AC3E}">
        <p14:creationId xmlns:p14="http://schemas.microsoft.com/office/powerpoint/2010/main" val="146583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4766" y="249660"/>
            <a:ext cx="11103428" cy="6358679"/>
          </a:xfrm>
          <a:prstGeom prst="rect">
            <a:avLst/>
          </a:prstGeom>
        </p:spPr>
      </p:pic>
    </p:spTree>
    <p:extLst>
      <p:ext uri="{BB962C8B-B14F-4D97-AF65-F5344CB8AC3E}">
        <p14:creationId xmlns:p14="http://schemas.microsoft.com/office/powerpoint/2010/main" val="257431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altLang="en-US" dirty="0"/>
              <a:t>Association Relationship</a:t>
            </a:r>
          </a:p>
        </p:txBody>
      </p:sp>
      <p:sp>
        <p:nvSpPr>
          <p:cNvPr id="5" name="Rectangle 3"/>
          <p:cNvSpPr txBox="1">
            <a:spLocks noChangeArrowheads="1"/>
          </p:cNvSpPr>
          <p:nvPr/>
        </p:nvSpPr>
        <p:spPr>
          <a:xfrm>
            <a:off x="0" y="877388"/>
            <a:ext cx="12192000" cy="6072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dirty="0" smtClean="0"/>
              <a:t>Role type shown by:</a:t>
            </a:r>
          </a:p>
          <a:p>
            <a:pPr lvl="1"/>
            <a:r>
              <a:rPr lang="en-US" altLang="en-US" sz="3200" dirty="0" smtClean="0"/>
              <a:t>drawing line between classes</a:t>
            </a:r>
          </a:p>
          <a:p>
            <a:pPr lvl="1"/>
            <a:r>
              <a:rPr lang="en-US" altLang="en-US" sz="3200" dirty="0" smtClean="0"/>
              <a:t>indicating with a plus sign before the role name</a:t>
            </a:r>
            <a:endParaRPr lang="en-US" altLang="en-US" sz="3200" dirty="0"/>
          </a:p>
        </p:txBody>
      </p:sp>
      <p:sp>
        <p:nvSpPr>
          <p:cNvPr id="13" name="Rectangle 12"/>
          <p:cNvSpPr/>
          <p:nvPr/>
        </p:nvSpPr>
        <p:spPr>
          <a:xfrm>
            <a:off x="34834" y="2409149"/>
            <a:ext cx="9074331" cy="369332"/>
          </a:xfrm>
          <a:prstGeom prst="rect">
            <a:avLst/>
          </a:prstGeom>
        </p:spPr>
        <p:txBody>
          <a:bodyPr wrap="square">
            <a:spAutoFit/>
          </a:bodyPr>
          <a:lstStyle/>
          <a:p>
            <a:r>
              <a:rPr lang="en-US" b="1" dirty="0" smtClean="0">
                <a:solidFill>
                  <a:schemeClr val="accent1"/>
                </a:solidFill>
              </a:rPr>
              <a:t>https://stackoverflow.com/questions/16732607/role-name-in-association-relationship</a:t>
            </a:r>
            <a:endParaRPr lang="en-US" b="1" dirty="0">
              <a:solidFill>
                <a:schemeClr val="accent1"/>
              </a:solidFill>
            </a:endParaRPr>
          </a:p>
        </p:txBody>
      </p:sp>
      <p:sp>
        <p:nvSpPr>
          <p:cNvPr id="14" name="Rectangle 13"/>
          <p:cNvSpPr/>
          <p:nvPr/>
        </p:nvSpPr>
        <p:spPr>
          <a:xfrm>
            <a:off x="-34835" y="2856637"/>
            <a:ext cx="12261669" cy="1569660"/>
          </a:xfrm>
          <a:prstGeom prst="rect">
            <a:avLst/>
          </a:prstGeom>
        </p:spPr>
        <p:txBody>
          <a:bodyPr wrap="square">
            <a:spAutoFit/>
          </a:bodyPr>
          <a:lstStyle/>
          <a:p>
            <a:r>
              <a:rPr lang="en-US" sz="2400" b="1" i="0" dirty="0" smtClean="0">
                <a:solidFill>
                  <a:srgbClr val="242729"/>
                </a:solidFill>
                <a:effectLst/>
                <a:latin typeface="Arial" panose="020B0604020202020204" pitchFamily="34" charset="0"/>
              </a:rPr>
              <a:t>Role: A role name explains how an object participates in the relationship. Each object needs to hold a reference to the associated object or objects. The reference is held in an attribute value within the object. When there is only one association then there is only one attribute holding a reference.</a:t>
            </a:r>
            <a:endParaRPr lang="en-US" sz="2400" b="1" dirty="0"/>
          </a:p>
        </p:txBody>
      </p:sp>
      <p:sp>
        <p:nvSpPr>
          <p:cNvPr id="15" name="Rectangle 1"/>
          <p:cNvSpPr>
            <a:spLocks noChangeArrowheads="1"/>
          </p:cNvSpPr>
          <p:nvPr/>
        </p:nvSpPr>
        <p:spPr bwMode="auto">
          <a:xfrm>
            <a:off x="34834" y="4492197"/>
            <a:ext cx="12031114" cy="55399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You have two classes, Professor and Book and they are associated as in the following diagram:</a:t>
            </a:r>
            <a:endParaRPr kumimoji="0" lang="en-US" altLang="en-US"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                                                                                    </a:t>
            </a:r>
          </a:p>
        </p:txBody>
      </p:sp>
      <p:pic>
        <p:nvPicPr>
          <p:cNvPr id="1026" name="Picture 2" descr="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303684"/>
            <a:ext cx="7785463" cy="127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83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687354"/>
            <a:ext cx="12331336" cy="517064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  </a:t>
            </a:r>
            <a:endParaRPr kumimoji="0" lang="en-US" altLang="en-US" sz="24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The diagram shows that Query builder has a Query (and vice versa). </a:t>
            </a:r>
            <a:r>
              <a:rPr kumimoji="0" lang="en-US" altLang="en-US" sz="2400" b="0" i="0" u="none" strike="noStrike" cap="none" normalizeH="0" baseline="0" dirty="0" smtClean="0">
                <a:ln>
                  <a:noFill/>
                </a:ln>
                <a:solidFill>
                  <a:srgbClr val="FF0000"/>
                </a:solidFill>
                <a:effectLst/>
                <a:latin typeface="Arial Black" panose="020B0A04020102020204" pitchFamily="34" charset="0"/>
                <a:cs typeface="Arial" panose="020B0604020202020204" pitchFamily="34" charset="0"/>
              </a:rPr>
              <a:t>How is this association depicted in the code?</a:t>
            </a:r>
            <a:endParaRPr kumimoji="0" lang="en-US" altLang="en-US" sz="2400" b="0" i="0" u="none" strike="noStrike" cap="none" normalizeH="0" baseline="0" dirty="0" smtClean="0">
              <a:ln>
                <a:noFill/>
              </a:ln>
              <a:solidFill>
                <a:srgbClr val="FF0000"/>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You have a class </a:t>
            </a:r>
            <a:r>
              <a:rPr kumimoji="0" lang="en-US" altLang="en-US" sz="2400" b="0" i="0" u="none" strike="noStrike" cap="none" normalizeH="0" baseline="0" dirty="0" err="1" smtClean="0">
                <a:ln>
                  <a:noFill/>
                </a:ln>
                <a:solidFill>
                  <a:srgbClr val="242729"/>
                </a:solidFill>
                <a:effectLst/>
                <a:latin typeface="Arial Black" panose="020B0A04020102020204" pitchFamily="34" charset="0"/>
                <a:cs typeface="Arial" panose="020B0604020202020204" pitchFamily="34" charset="0"/>
              </a:rPr>
              <a:t>QueryBuilder</a:t>
            </a: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 that has an attribute of type Query named query. In code:</a:t>
            </a:r>
            <a:endParaRPr kumimoji="0" lang="en-US" altLang="en-US" sz="2400" b="0" i="0" u="none" strike="noStrike" cap="none" normalizeH="0" baseline="0" dirty="0" smtClean="0">
              <a:ln>
                <a:noFill/>
              </a:ln>
              <a:solidFill>
                <a:srgbClr val="242729"/>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class </a:t>
            </a:r>
            <a:r>
              <a:rPr kumimoji="0" lang="en-US" altLang="en-US" sz="2400" b="0" i="0" u="none" strike="noStrike" cap="none" normalizeH="0" baseline="0" dirty="0" err="1" smtClean="0">
                <a:ln>
                  <a:noFill/>
                </a:ln>
                <a:solidFill>
                  <a:srgbClr val="00B050"/>
                </a:solidFill>
                <a:effectLst/>
                <a:latin typeface="Arial Black" panose="020B0A04020102020204" pitchFamily="34" charset="0"/>
                <a:cs typeface="Arial" panose="020B0604020202020204" pitchFamily="34" charset="0"/>
              </a:rPr>
              <a:t>QueryBuilder</a:t>
            </a: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 { Query </a:t>
            </a:r>
            <a:r>
              <a:rPr kumimoji="0" lang="en-US" altLang="en-US" sz="2400" b="0" i="0" u="none" strike="noStrike" cap="none" normalizeH="0" baseline="0" dirty="0" err="1" smtClean="0">
                <a:ln>
                  <a:noFill/>
                </a:ln>
                <a:solidFill>
                  <a:srgbClr val="00B050"/>
                </a:solidFill>
                <a:effectLst/>
                <a:latin typeface="Arial Black" panose="020B0A04020102020204" pitchFamily="34" charset="0"/>
                <a:cs typeface="Arial" panose="020B0604020202020204" pitchFamily="34" charset="0"/>
              </a:rPr>
              <a:t>query</a:t>
            </a: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And you have a class Query that has an attribute of type </a:t>
            </a:r>
            <a:r>
              <a:rPr kumimoji="0" lang="en-US" altLang="en-US" sz="2400" b="0" i="0" u="none" strike="noStrike" cap="none" normalizeH="0" baseline="0" dirty="0" err="1" smtClean="0">
                <a:ln>
                  <a:noFill/>
                </a:ln>
                <a:solidFill>
                  <a:srgbClr val="242729"/>
                </a:solidFill>
                <a:effectLst/>
                <a:latin typeface="Arial Black" panose="020B0A04020102020204" pitchFamily="34" charset="0"/>
                <a:cs typeface="Arial" panose="020B0604020202020204" pitchFamily="34" charset="0"/>
              </a:rPr>
              <a:t>QueryBuilder</a:t>
            </a: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 named </a:t>
            </a:r>
            <a:r>
              <a:rPr kumimoji="0" lang="en-US" altLang="en-US" sz="2400" b="0" i="0" u="none" strike="noStrike" cap="none" normalizeH="0" baseline="0" dirty="0" err="1" smtClean="0">
                <a:ln>
                  <a:noFill/>
                </a:ln>
                <a:solidFill>
                  <a:srgbClr val="242729"/>
                </a:solidFill>
                <a:effectLst/>
                <a:latin typeface="Arial Black" panose="020B0A04020102020204" pitchFamily="34" charset="0"/>
                <a:cs typeface="Arial" panose="020B0604020202020204" pitchFamily="34" charset="0"/>
              </a:rPr>
              <a:t>qbuilder</a:t>
            </a:r>
            <a:endParaRPr kumimoji="0" lang="en-US" altLang="en-US" sz="24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In code:</a:t>
            </a:r>
            <a:endParaRPr kumimoji="0" lang="en-US" altLang="en-US" sz="2400" b="0" i="0" u="none" strike="noStrike" cap="none" normalizeH="0" baseline="0" dirty="0" smtClean="0">
              <a:ln>
                <a:noFill/>
              </a:ln>
              <a:solidFill>
                <a:srgbClr val="242729"/>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class Query { </a:t>
            </a:r>
            <a:r>
              <a:rPr kumimoji="0" lang="en-US" altLang="en-US" sz="2400" b="0" i="0" u="none" strike="noStrike" cap="none" normalizeH="0" baseline="0" dirty="0" err="1" smtClean="0">
                <a:ln>
                  <a:noFill/>
                </a:ln>
                <a:solidFill>
                  <a:srgbClr val="00B050"/>
                </a:solidFill>
                <a:effectLst/>
                <a:latin typeface="Arial Black" panose="020B0A04020102020204" pitchFamily="34" charset="0"/>
                <a:cs typeface="Arial" panose="020B0604020202020204" pitchFamily="34" charset="0"/>
              </a:rPr>
              <a:t>QueryBuilder</a:t>
            </a: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 </a:t>
            </a:r>
            <a:r>
              <a:rPr kumimoji="0" lang="en-US" altLang="en-US" sz="2400" b="0" i="0" u="none" strike="noStrike" cap="none" normalizeH="0" baseline="0" dirty="0" err="1" smtClean="0">
                <a:ln>
                  <a:noFill/>
                </a:ln>
                <a:solidFill>
                  <a:srgbClr val="00B050"/>
                </a:solidFill>
                <a:effectLst/>
                <a:latin typeface="Arial Black" panose="020B0A04020102020204" pitchFamily="34" charset="0"/>
                <a:cs typeface="Arial" panose="020B0604020202020204" pitchFamily="34" charset="0"/>
              </a:rPr>
              <a:t>qbuilder</a:t>
            </a: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The attribute (query for class </a:t>
            </a:r>
            <a:r>
              <a:rPr kumimoji="0" lang="en-US" altLang="en-US" sz="2400" b="0" i="0" u="none" strike="noStrike" cap="none" normalizeH="0" baseline="0" dirty="0" err="1" smtClean="0">
                <a:ln>
                  <a:noFill/>
                </a:ln>
                <a:solidFill>
                  <a:srgbClr val="242729"/>
                </a:solidFill>
                <a:effectLst/>
                <a:latin typeface="Arial Black" panose="020B0A04020102020204" pitchFamily="34" charset="0"/>
                <a:cs typeface="Arial" panose="020B0604020202020204" pitchFamily="34" charset="0"/>
              </a:rPr>
              <a:t>QueryBuilder</a:t>
            </a: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 and </a:t>
            </a:r>
            <a:r>
              <a:rPr kumimoji="0" lang="en-US" altLang="en-US" sz="2400" b="0" i="0" u="none" strike="noStrike" cap="none" normalizeH="0" baseline="0" dirty="0" err="1" smtClean="0">
                <a:ln>
                  <a:noFill/>
                </a:ln>
                <a:solidFill>
                  <a:srgbClr val="242729"/>
                </a:solidFill>
                <a:effectLst/>
                <a:latin typeface="Arial Black" panose="020B0A04020102020204" pitchFamily="34" charset="0"/>
                <a:cs typeface="Arial" panose="020B0604020202020204" pitchFamily="34" charset="0"/>
              </a:rPr>
              <a:t>qbuilder</a:t>
            </a:r>
            <a:r>
              <a:rPr kumimoji="0" lang="en-US" altLang="en-US" sz="24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 for class Query) is the reference to the associated object</a:t>
            </a:r>
            <a:endParaRPr kumimoji="0" lang="en-US" altLang="en-US" sz="24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B050"/>
                </a:solidFill>
                <a:effectLst/>
                <a:latin typeface="Arial Black" panose="020B0A04020102020204" pitchFamily="34" charset="0"/>
                <a:cs typeface="Arial" panose="020B0604020202020204" pitchFamily="34" charset="0"/>
              </a:rPr>
              <a:t>When there is only one association then there is only one attribute holding a reference</a:t>
            </a:r>
          </a:p>
        </p:txBody>
      </p:sp>
      <p:pic>
        <p:nvPicPr>
          <p:cNvPr id="6146" name="Picture 2" descr="diagram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09" y="135186"/>
            <a:ext cx="11277600" cy="155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891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0297" y="102718"/>
            <a:ext cx="11819774" cy="36933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42729"/>
                </a:solidFill>
                <a:effectLst/>
                <a:latin typeface="Arial Black" panose="020B0A04020102020204" pitchFamily="34" charset="0"/>
                <a:cs typeface="Arial" panose="020B0604020202020204" pitchFamily="34" charset="0"/>
              </a:rPr>
              <a:t>In the following diagram </a:t>
            </a:r>
            <a:r>
              <a:rPr kumimoji="0" lang="en-US" altLang="en-US" sz="2400" b="0" i="0" u="none" strike="noStrike" cap="none" normalizeH="0" baseline="0" smtClean="0">
                <a:ln>
                  <a:noFill/>
                </a:ln>
                <a:solidFill>
                  <a:srgbClr val="242729"/>
                </a:solidFill>
                <a:effectLst/>
                <a:latin typeface="Arial Black" panose="020B0A04020102020204" pitchFamily="34" charset="0"/>
              </a:rPr>
              <a:t>Acount</a:t>
            </a:r>
            <a:r>
              <a:rPr kumimoji="0" lang="en-US" altLang="en-US" sz="2400" b="0" i="0" u="none" strike="noStrike" cap="none" normalizeH="0" baseline="0" smtClean="0">
                <a:ln>
                  <a:noFill/>
                </a:ln>
                <a:solidFill>
                  <a:srgbClr val="242729"/>
                </a:solidFill>
                <a:effectLst/>
                <a:latin typeface="Arial Black" panose="020B0A04020102020204" pitchFamily="34" charset="0"/>
                <a:cs typeface="Arial" panose="020B0604020202020204" pitchFamily="34" charset="0"/>
              </a:rPr>
              <a:t> has two associations with </a:t>
            </a:r>
            <a:r>
              <a:rPr kumimoji="0" lang="en-US" altLang="en-US" sz="2400" b="0" i="0" u="none" strike="noStrike" cap="none" normalizeH="0" baseline="0" smtClean="0">
                <a:ln>
                  <a:noFill/>
                </a:ln>
                <a:solidFill>
                  <a:srgbClr val="242729"/>
                </a:solidFill>
                <a:effectLst/>
                <a:latin typeface="Arial Black" panose="020B0A04020102020204" pitchFamily="34" charset="0"/>
              </a:rPr>
              <a:t>BookItem</a:t>
            </a:r>
            <a:r>
              <a:rPr kumimoji="0" lang="en-US" altLang="en-US" sz="2400" b="0" i="0" u="none" strike="noStrike" cap="none" normalizeH="0" baseline="0" smtClean="0">
                <a:ln>
                  <a:noFill/>
                </a:ln>
                <a:solidFill>
                  <a:srgbClr val="242729"/>
                </a:solidFill>
                <a:effectLst/>
                <a:latin typeface="Arial Black" panose="020B0A04020102020204" pitchFamily="34" charset="0"/>
                <a:cs typeface="Arial" panose="020B0604020202020204" pitchFamily="34" charset="0"/>
              </a:rPr>
              <a:t>.</a:t>
            </a:r>
            <a:r>
              <a:rPr kumimoji="0" lang="en-US" altLang="en-US" sz="2400" b="0" i="0" u="none" strike="noStrike" cap="none" normalizeH="0" baseline="0" smtClean="0">
                <a:ln>
                  <a:noFill/>
                </a:ln>
                <a:solidFill>
                  <a:schemeClr val="tx1"/>
                </a:solidFill>
                <a:effectLst/>
                <a:latin typeface="Arial Black" panose="020B0A04020102020204" pitchFamily="34" charset="0"/>
              </a:rPr>
              <a:t> </a:t>
            </a:r>
          </a:p>
        </p:txBody>
      </p:sp>
      <p:pic>
        <p:nvPicPr>
          <p:cNvPr id="7171" name="Picture 3" descr="diagram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2052663"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20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6754" y="99098"/>
            <a:ext cx="11919445" cy="517064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So, in class Account we will have two fields, one field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each association.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242729"/>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rPr>
              <a:t>class Account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242729"/>
                </a:solidFill>
                <a:effectLst/>
                <a:latin typeface="Arial Black" panose="020B0A04020102020204" pitchFamily="34" charset="0"/>
              </a:rPr>
              <a:t>BookItem</a:t>
            </a:r>
            <a:r>
              <a:rPr kumimoji="0" lang="en-US" altLang="en-US" sz="2800" b="0" i="0" u="none" strike="noStrike" cap="none" normalizeH="0" baseline="0" dirty="0" smtClean="0">
                <a:ln>
                  <a:noFill/>
                </a:ln>
                <a:solidFill>
                  <a:srgbClr val="242729"/>
                </a:solidFill>
                <a:effectLst/>
                <a:latin typeface="Arial Black" panose="020B0A04020102020204" pitchFamily="34" charset="0"/>
              </a:rPr>
              <a:t>[] borrowed;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242729"/>
                </a:solidFill>
                <a:effectLst/>
                <a:latin typeface="Arial Black" panose="020B0A04020102020204" pitchFamily="34" charset="0"/>
              </a:rPr>
              <a:t>BookItem</a:t>
            </a:r>
            <a:r>
              <a:rPr kumimoji="0" lang="en-US" altLang="en-US" sz="2800" b="0" i="0" u="none" strike="noStrike" cap="none" normalizeH="0" baseline="0" dirty="0" smtClean="0">
                <a:ln>
                  <a:noFill/>
                </a:ln>
                <a:solidFill>
                  <a:srgbClr val="242729"/>
                </a:solidFill>
                <a:effectLst/>
                <a:latin typeface="Arial Black" panose="020B0A04020102020204" pitchFamily="34" charset="0"/>
              </a:rPr>
              <a:t>[] reserved;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42729"/>
              </a:solidFill>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rPr>
              <a:t> </a:t>
            </a:r>
            <a:endParaRPr kumimoji="0" lang="en-US" altLang="en-US" sz="28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Note that these associations are one to many, so the fields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that we have for the associations are arrays that can keep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more than one </a:t>
            </a:r>
            <a:r>
              <a:rPr kumimoji="0" lang="en-US" altLang="en-US" sz="2800" b="0" i="0" u="none" strike="noStrike" cap="none" normalizeH="0" baseline="0" dirty="0" err="1" smtClean="0">
                <a:ln>
                  <a:noFill/>
                </a:ln>
                <a:solidFill>
                  <a:srgbClr val="242729"/>
                </a:solidFill>
                <a:effectLst/>
                <a:latin typeface="Arial Black" panose="020B0A04020102020204" pitchFamily="34" charset="0"/>
                <a:cs typeface="Arial" panose="020B0604020202020204" pitchFamily="34" charset="0"/>
              </a:rPr>
              <a:t>BookItems</a:t>
            </a:r>
            <a:r>
              <a:rPr kumimoji="0" lang="en-US" altLang="en-US" sz="2800" b="0" i="0" u="none" strike="noStrike" cap="none" normalizeH="0" baseline="0" dirty="0" smtClean="0">
                <a:ln>
                  <a:noFill/>
                </a:ln>
                <a:solidFill>
                  <a:srgbClr val="242729"/>
                </a:solidFill>
                <a:effectLst/>
                <a:latin typeface="Arial Black" panose="020B0A04020102020204" pitchFamily="34" charset="0"/>
                <a:cs typeface="Arial" panose="020B0604020202020204" pitchFamily="34" charset="0"/>
              </a:rPr>
              <a:t>.</a:t>
            </a:r>
            <a:endParaRPr kumimoji="0" lang="en-US" altLang="en-US" sz="2800" b="0" i="0" u="none" strike="noStrike" cap="none" normalizeH="0" baseline="0" dirty="0" smtClean="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157646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altLang="en-US" b="1" dirty="0"/>
              <a:t>UML Representation of Class</a:t>
            </a:r>
          </a:p>
        </p:txBody>
      </p:sp>
      <p:sp>
        <p:nvSpPr>
          <p:cNvPr id="5" name="Rectangle 4"/>
          <p:cNvSpPr>
            <a:spLocks noChangeArrowheads="1"/>
          </p:cNvSpPr>
          <p:nvPr/>
        </p:nvSpPr>
        <p:spPr bwMode="auto">
          <a:xfrm>
            <a:off x="2133600" y="2087563"/>
            <a:ext cx="4648200" cy="403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a:off x="2133600" y="28956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2133600" y="4191000"/>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7"/>
          <p:cNvSpPr txBox="1">
            <a:spLocks noChangeArrowheads="1"/>
          </p:cNvSpPr>
          <p:nvPr/>
        </p:nvSpPr>
        <p:spPr bwMode="auto">
          <a:xfrm>
            <a:off x="2438400" y="2026761"/>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imes New Roman" panose="02020603050405020304" pitchFamily="18" charset="0"/>
              </a:rPr>
              <a:t>Class Name</a:t>
            </a:r>
          </a:p>
        </p:txBody>
      </p:sp>
      <p:sp>
        <p:nvSpPr>
          <p:cNvPr id="9" name="Text Box 8"/>
          <p:cNvSpPr txBox="1">
            <a:spLocks noChangeArrowheads="1"/>
          </p:cNvSpPr>
          <p:nvPr/>
        </p:nvSpPr>
        <p:spPr bwMode="auto">
          <a:xfrm>
            <a:off x="2590800" y="32004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imes New Roman" panose="02020603050405020304" pitchFamily="18" charset="0"/>
              </a:rPr>
              <a:t>Attributes of Class</a:t>
            </a:r>
          </a:p>
        </p:txBody>
      </p:sp>
      <p:sp>
        <p:nvSpPr>
          <p:cNvPr id="10" name="Text Box 9"/>
          <p:cNvSpPr txBox="1">
            <a:spLocks noChangeArrowheads="1"/>
          </p:cNvSpPr>
          <p:nvPr/>
        </p:nvSpPr>
        <p:spPr bwMode="auto">
          <a:xfrm>
            <a:off x="2667000" y="4572000"/>
            <a:ext cx="388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a:latin typeface="Times New Roman" panose="02020603050405020304" pitchFamily="18" charset="0"/>
              </a:rPr>
              <a:t>Operations/methods of Class</a:t>
            </a:r>
          </a:p>
        </p:txBody>
      </p:sp>
    </p:spTree>
    <p:extLst>
      <p:ext uri="{BB962C8B-B14F-4D97-AF65-F5344CB8AC3E}">
        <p14:creationId xmlns:p14="http://schemas.microsoft.com/office/powerpoint/2010/main" val="412691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11299018" cy="1143000"/>
          </a:xfrm>
        </p:spPr>
        <p:txBody>
          <a:bodyPr/>
          <a:lstStyle/>
          <a:p>
            <a:r>
              <a:rPr lang="en-US" altLang="en-US" b="1" dirty="0">
                <a:latin typeface="Arial Black" panose="020B0A04020102020204" pitchFamily="34" charset="0"/>
              </a:rPr>
              <a:t>Generalization Relationship</a:t>
            </a:r>
          </a:p>
        </p:txBody>
      </p:sp>
      <p:sp>
        <p:nvSpPr>
          <p:cNvPr id="5" name="Rectangle 3"/>
          <p:cNvSpPr txBox="1">
            <a:spLocks noChangeArrowheads="1"/>
          </p:cNvSpPr>
          <p:nvPr/>
        </p:nvSpPr>
        <p:spPr>
          <a:xfrm>
            <a:off x="457200" y="1600200"/>
            <a:ext cx="11612880" cy="358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b="1" smtClean="0">
                <a:latin typeface="Arial Black" panose="020B0A04020102020204" pitchFamily="34" charset="0"/>
              </a:rPr>
              <a:t>Enables the analyst to create classes that inherit attributes and operations of other classes</a:t>
            </a:r>
          </a:p>
          <a:p>
            <a:r>
              <a:rPr lang="en-US" altLang="en-US" sz="3600" b="1" smtClean="0">
                <a:latin typeface="Arial Black" panose="020B0A04020102020204" pitchFamily="34" charset="0"/>
              </a:rPr>
              <a:t>Represented by </a:t>
            </a:r>
            <a:r>
              <a:rPr lang="en-US" altLang="en-US" sz="3600" b="1" i="1" smtClean="0">
                <a:latin typeface="Arial Black" panose="020B0A04020102020204" pitchFamily="34" charset="0"/>
              </a:rPr>
              <a:t>a-kind-of</a:t>
            </a:r>
            <a:r>
              <a:rPr lang="en-US" altLang="en-US" sz="3600" b="1" smtClean="0">
                <a:latin typeface="Arial Black" panose="020B0A04020102020204" pitchFamily="34" charset="0"/>
              </a:rPr>
              <a:t> relationship</a:t>
            </a:r>
            <a:endParaRPr lang="en-US" altLang="en-US" sz="3600" b="1" dirty="0">
              <a:latin typeface="Arial Black" panose="020B0A04020102020204" pitchFamily="34" charset="0"/>
            </a:endParaRPr>
          </a:p>
        </p:txBody>
      </p:sp>
    </p:spTree>
    <p:extLst>
      <p:ext uri="{BB962C8B-B14F-4D97-AF65-F5344CB8AC3E}">
        <p14:creationId xmlns:p14="http://schemas.microsoft.com/office/powerpoint/2010/main" val="237103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r>
              <a:rPr lang="en-US" altLang="en-US" b="1" dirty="0"/>
              <a:t>Generalization Relationship</a:t>
            </a:r>
          </a:p>
        </p:txBody>
      </p:sp>
      <p:sp>
        <p:nvSpPr>
          <p:cNvPr id="7" name="Rectangle 3"/>
          <p:cNvSpPr>
            <a:spLocks noChangeArrowheads="1"/>
          </p:cNvSpPr>
          <p:nvPr/>
        </p:nvSpPr>
        <p:spPr bwMode="auto">
          <a:xfrm>
            <a:off x="3276600" y="1600200"/>
            <a:ext cx="2362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8" name="Text Box 4"/>
          <p:cNvSpPr txBox="1">
            <a:spLocks noChangeArrowheads="1"/>
          </p:cNvSpPr>
          <p:nvPr/>
        </p:nvSpPr>
        <p:spPr bwMode="auto">
          <a:xfrm>
            <a:off x="3657600" y="1752600"/>
            <a:ext cx="1828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b="1">
                <a:latin typeface="Times New Roman" panose="02020603050405020304" pitchFamily="18" charset="0"/>
              </a:rPr>
              <a:t>Person</a:t>
            </a:r>
          </a:p>
        </p:txBody>
      </p:sp>
      <p:sp>
        <p:nvSpPr>
          <p:cNvPr id="9" name="Rectangle 5"/>
          <p:cNvSpPr>
            <a:spLocks noChangeArrowheads="1"/>
          </p:cNvSpPr>
          <p:nvPr/>
        </p:nvSpPr>
        <p:spPr bwMode="auto">
          <a:xfrm>
            <a:off x="1905000" y="2971800"/>
            <a:ext cx="2362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0" name="Rectangle 6"/>
          <p:cNvSpPr>
            <a:spLocks noChangeArrowheads="1"/>
          </p:cNvSpPr>
          <p:nvPr/>
        </p:nvSpPr>
        <p:spPr bwMode="auto">
          <a:xfrm>
            <a:off x="4876800" y="2971800"/>
            <a:ext cx="2362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1" name="Rectangle 7"/>
          <p:cNvSpPr>
            <a:spLocks noChangeArrowheads="1"/>
          </p:cNvSpPr>
          <p:nvPr/>
        </p:nvSpPr>
        <p:spPr bwMode="auto">
          <a:xfrm>
            <a:off x="304800" y="4724400"/>
            <a:ext cx="1676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b="1">
              <a:latin typeface="Times New Roman" panose="02020603050405020304" pitchFamily="18" charset="0"/>
            </a:endParaRPr>
          </a:p>
        </p:txBody>
      </p:sp>
      <p:sp>
        <p:nvSpPr>
          <p:cNvPr id="12" name="Rectangle 8"/>
          <p:cNvSpPr>
            <a:spLocks noChangeArrowheads="1"/>
          </p:cNvSpPr>
          <p:nvPr/>
        </p:nvSpPr>
        <p:spPr bwMode="auto">
          <a:xfrm>
            <a:off x="2438400" y="4724400"/>
            <a:ext cx="1676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3" name="Text Box 9"/>
          <p:cNvSpPr txBox="1">
            <a:spLocks noChangeArrowheads="1"/>
          </p:cNvSpPr>
          <p:nvPr/>
        </p:nvSpPr>
        <p:spPr bwMode="auto">
          <a:xfrm>
            <a:off x="2057400" y="3124200"/>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b="1">
                <a:latin typeface="Times New Roman" panose="02020603050405020304" pitchFamily="18" charset="0"/>
              </a:rPr>
              <a:t>Employee</a:t>
            </a:r>
          </a:p>
        </p:txBody>
      </p:sp>
      <p:sp>
        <p:nvSpPr>
          <p:cNvPr id="14" name="Text Box 10"/>
          <p:cNvSpPr txBox="1">
            <a:spLocks noChangeArrowheads="1"/>
          </p:cNvSpPr>
          <p:nvPr/>
        </p:nvSpPr>
        <p:spPr bwMode="auto">
          <a:xfrm>
            <a:off x="5105400" y="3200400"/>
            <a:ext cx="190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b="1">
                <a:latin typeface="Times New Roman" panose="02020603050405020304" pitchFamily="18" charset="0"/>
              </a:rPr>
              <a:t>Customer</a:t>
            </a:r>
          </a:p>
        </p:txBody>
      </p:sp>
      <p:sp>
        <p:nvSpPr>
          <p:cNvPr id="15" name="Text Box 11"/>
          <p:cNvSpPr txBox="1">
            <a:spLocks noChangeArrowheads="1"/>
          </p:cNvSpPr>
          <p:nvPr/>
        </p:nvSpPr>
        <p:spPr bwMode="auto">
          <a:xfrm>
            <a:off x="457200" y="4876800"/>
            <a:ext cx="213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b="1">
                <a:latin typeface="Times New Roman" panose="02020603050405020304" pitchFamily="18" charset="0"/>
              </a:rPr>
              <a:t>Manager</a:t>
            </a:r>
          </a:p>
        </p:txBody>
      </p:sp>
      <p:sp>
        <p:nvSpPr>
          <p:cNvPr id="16" name="Text Box 12"/>
          <p:cNvSpPr txBox="1">
            <a:spLocks noChangeArrowheads="1"/>
          </p:cNvSpPr>
          <p:nvPr/>
        </p:nvSpPr>
        <p:spPr bwMode="auto">
          <a:xfrm>
            <a:off x="2514600" y="4876800"/>
            <a:ext cx="1828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200" b="1">
                <a:latin typeface="Times New Roman" panose="02020603050405020304" pitchFamily="18" charset="0"/>
              </a:rPr>
              <a:t>Engineer</a:t>
            </a:r>
          </a:p>
        </p:txBody>
      </p:sp>
      <p:sp>
        <p:nvSpPr>
          <p:cNvPr id="17" name="Line 13"/>
          <p:cNvSpPr>
            <a:spLocks noChangeShapeType="1"/>
          </p:cNvSpPr>
          <p:nvPr/>
        </p:nvSpPr>
        <p:spPr bwMode="auto">
          <a:xfrm flipV="1">
            <a:off x="3048000" y="2819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8" name="Line 14"/>
          <p:cNvSpPr>
            <a:spLocks noChangeShapeType="1"/>
          </p:cNvSpPr>
          <p:nvPr/>
        </p:nvSpPr>
        <p:spPr bwMode="auto">
          <a:xfrm flipV="1">
            <a:off x="6019800" y="2819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9" name="Line 15"/>
          <p:cNvSpPr>
            <a:spLocks noChangeShapeType="1"/>
          </p:cNvSpPr>
          <p:nvPr/>
        </p:nvSpPr>
        <p:spPr bwMode="auto">
          <a:xfrm>
            <a:off x="3048000" y="28194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0" name="Line 16"/>
          <p:cNvSpPr>
            <a:spLocks noChangeShapeType="1"/>
          </p:cNvSpPr>
          <p:nvPr/>
        </p:nvSpPr>
        <p:spPr bwMode="auto">
          <a:xfrm flipV="1">
            <a:off x="4419600" y="2362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1" name="Line 17"/>
          <p:cNvSpPr>
            <a:spLocks noChangeShapeType="1"/>
          </p:cNvSpPr>
          <p:nvPr/>
        </p:nvSpPr>
        <p:spPr bwMode="auto">
          <a:xfrm flipV="1">
            <a:off x="1066800" y="4572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2" name="Line 18"/>
          <p:cNvSpPr>
            <a:spLocks noChangeShapeType="1"/>
          </p:cNvSpPr>
          <p:nvPr/>
        </p:nvSpPr>
        <p:spPr bwMode="auto">
          <a:xfrm flipV="1">
            <a:off x="3276600" y="4572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3" name="Line 19"/>
          <p:cNvSpPr>
            <a:spLocks noChangeShapeType="1"/>
          </p:cNvSpPr>
          <p:nvPr/>
        </p:nvSpPr>
        <p:spPr bwMode="auto">
          <a:xfrm>
            <a:off x="1066800" y="4572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4" name="Line 20"/>
          <p:cNvSpPr>
            <a:spLocks noChangeShapeType="1"/>
          </p:cNvSpPr>
          <p:nvPr/>
        </p:nvSpPr>
        <p:spPr bwMode="auto">
          <a:xfrm flipV="1">
            <a:off x="2286000" y="3733800"/>
            <a:ext cx="76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extLst>
      <p:ext uri="{BB962C8B-B14F-4D97-AF65-F5344CB8AC3E}">
        <p14:creationId xmlns:p14="http://schemas.microsoft.com/office/powerpoint/2010/main" val="2036701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altLang="en-US" b="1"/>
              <a:t>Generalization Relationship</a:t>
            </a:r>
          </a:p>
        </p:txBody>
      </p:sp>
      <p:sp>
        <p:nvSpPr>
          <p:cNvPr id="5" name="Rectangle 3"/>
          <p:cNvSpPr>
            <a:spLocks noChangeArrowheads="1"/>
          </p:cNvSpPr>
          <p:nvPr/>
        </p:nvSpPr>
        <p:spPr bwMode="auto">
          <a:xfrm>
            <a:off x="3429000" y="1524000"/>
            <a:ext cx="24384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6" name="Text Box 4"/>
          <p:cNvSpPr txBox="1">
            <a:spLocks noChangeArrowheads="1"/>
          </p:cNvSpPr>
          <p:nvPr/>
        </p:nvSpPr>
        <p:spPr bwMode="auto">
          <a:xfrm>
            <a:off x="3657600" y="1600200"/>
            <a:ext cx="182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b="1">
                <a:latin typeface="Times New Roman" panose="02020603050405020304" pitchFamily="18" charset="0"/>
              </a:rPr>
              <a:t>Employee</a:t>
            </a:r>
          </a:p>
        </p:txBody>
      </p:sp>
      <p:sp>
        <p:nvSpPr>
          <p:cNvPr id="7" name="Text Box 5"/>
          <p:cNvSpPr txBox="1">
            <a:spLocks noChangeArrowheads="1"/>
          </p:cNvSpPr>
          <p:nvPr/>
        </p:nvSpPr>
        <p:spPr bwMode="auto">
          <a:xfrm>
            <a:off x="3733800" y="2133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rPr>
              <a:t>hireDate</a:t>
            </a:r>
            <a:endParaRPr lang="en-US" altLang="en-US" sz="2400" b="1">
              <a:latin typeface="Times New Roman" panose="02020603050405020304" pitchFamily="18" charset="0"/>
            </a:endParaRPr>
          </a:p>
        </p:txBody>
      </p:sp>
      <p:sp>
        <p:nvSpPr>
          <p:cNvPr id="8" name="Text Box 6"/>
          <p:cNvSpPr txBox="1">
            <a:spLocks noChangeArrowheads="1"/>
          </p:cNvSpPr>
          <p:nvPr/>
        </p:nvSpPr>
        <p:spPr bwMode="auto">
          <a:xfrm>
            <a:off x="3733800" y="2895600"/>
            <a:ext cx="1828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rPr>
              <a:t>receivePay</a:t>
            </a:r>
          </a:p>
          <a:p>
            <a:pPr eaLnBrk="0" hangingPunct="0">
              <a:spcBef>
                <a:spcPct val="50000"/>
              </a:spcBef>
            </a:pPr>
            <a:r>
              <a:rPr lang="en-US" altLang="en-US" sz="2000" b="1">
                <a:latin typeface="Times New Roman" panose="02020603050405020304" pitchFamily="18" charset="0"/>
              </a:rPr>
              <a:t>performWork</a:t>
            </a:r>
            <a:endParaRPr lang="en-US" altLang="en-US" sz="2400" b="1">
              <a:latin typeface="Times New Roman" panose="02020603050405020304" pitchFamily="18" charset="0"/>
            </a:endParaRPr>
          </a:p>
        </p:txBody>
      </p:sp>
      <p:sp>
        <p:nvSpPr>
          <p:cNvPr id="9" name="Line 7"/>
          <p:cNvSpPr>
            <a:spLocks noChangeShapeType="1"/>
          </p:cNvSpPr>
          <p:nvPr/>
        </p:nvSpPr>
        <p:spPr bwMode="auto">
          <a:xfrm>
            <a:off x="3429000" y="27432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0" name="Line 8"/>
          <p:cNvSpPr>
            <a:spLocks noChangeShapeType="1"/>
          </p:cNvSpPr>
          <p:nvPr/>
        </p:nvSpPr>
        <p:spPr bwMode="auto">
          <a:xfrm>
            <a:off x="3429000" y="19812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1" name="Rectangle 9"/>
          <p:cNvSpPr>
            <a:spLocks noChangeArrowheads="1"/>
          </p:cNvSpPr>
          <p:nvPr/>
        </p:nvSpPr>
        <p:spPr bwMode="auto">
          <a:xfrm>
            <a:off x="1447800" y="4343400"/>
            <a:ext cx="24384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2" name="Rectangle 10"/>
          <p:cNvSpPr>
            <a:spLocks noChangeArrowheads="1"/>
          </p:cNvSpPr>
          <p:nvPr/>
        </p:nvSpPr>
        <p:spPr bwMode="auto">
          <a:xfrm>
            <a:off x="5334000" y="4343400"/>
            <a:ext cx="24384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3" name="Text Box 11"/>
          <p:cNvSpPr txBox="1">
            <a:spLocks noChangeArrowheads="1"/>
          </p:cNvSpPr>
          <p:nvPr/>
        </p:nvSpPr>
        <p:spPr bwMode="auto">
          <a:xfrm>
            <a:off x="1524000" y="4419600"/>
            <a:ext cx="220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b="1">
                <a:latin typeface="Times New Roman" panose="02020603050405020304" pitchFamily="18" charset="0"/>
              </a:rPr>
              <a:t>Manager</a:t>
            </a:r>
          </a:p>
        </p:txBody>
      </p:sp>
      <p:sp>
        <p:nvSpPr>
          <p:cNvPr id="14" name="Text Box 12"/>
          <p:cNvSpPr txBox="1">
            <a:spLocks noChangeArrowheads="1"/>
          </p:cNvSpPr>
          <p:nvPr/>
        </p:nvSpPr>
        <p:spPr bwMode="auto">
          <a:xfrm>
            <a:off x="1447800" y="4876800"/>
            <a:ext cx="2438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rPr>
              <a:t>department</a:t>
            </a:r>
          </a:p>
          <a:p>
            <a:pPr eaLnBrk="0" hangingPunct="0">
              <a:spcBef>
                <a:spcPct val="50000"/>
              </a:spcBef>
            </a:pPr>
            <a:r>
              <a:rPr lang="en-US" altLang="en-US" sz="2000" b="1">
                <a:latin typeface="Times New Roman" panose="02020603050405020304" pitchFamily="18" charset="0"/>
              </a:rPr>
              <a:t>bonus</a:t>
            </a:r>
            <a:endParaRPr lang="en-US" altLang="en-US" sz="2400" b="1">
              <a:latin typeface="Times New Roman" panose="02020603050405020304" pitchFamily="18" charset="0"/>
            </a:endParaRPr>
          </a:p>
        </p:txBody>
      </p:sp>
      <p:sp>
        <p:nvSpPr>
          <p:cNvPr id="15" name="Text Box 13"/>
          <p:cNvSpPr txBox="1">
            <a:spLocks noChangeArrowheads="1"/>
          </p:cNvSpPr>
          <p:nvPr/>
        </p:nvSpPr>
        <p:spPr bwMode="auto">
          <a:xfrm>
            <a:off x="1447800" y="5715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rPr>
              <a:t>hireEmployee</a:t>
            </a:r>
          </a:p>
          <a:p>
            <a:pPr eaLnBrk="0" hangingPunct="0">
              <a:spcBef>
                <a:spcPct val="50000"/>
              </a:spcBef>
            </a:pPr>
            <a:r>
              <a:rPr lang="en-US" altLang="en-US" sz="2000" b="1">
                <a:latin typeface="Times New Roman" panose="02020603050405020304" pitchFamily="18" charset="0"/>
              </a:rPr>
              <a:t>promoteEmployee</a:t>
            </a:r>
            <a:endParaRPr lang="en-US" altLang="en-US" sz="2400" b="1">
              <a:latin typeface="Times New Roman" panose="02020603050405020304" pitchFamily="18" charset="0"/>
            </a:endParaRPr>
          </a:p>
        </p:txBody>
      </p:sp>
      <p:sp>
        <p:nvSpPr>
          <p:cNvPr id="16" name="Line 14"/>
          <p:cNvSpPr>
            <a:spLocks noChangeShapeType="1"/>
          </p:cNvSpPr>
          <p:nvPr/>
        </p:nvSpPr>
        <p:spPr bwMode="auto">
          <a:xfrm>
            <a:off x="1447800" y="48006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7" name="Line 15"/>
          <p:cNvSpPr>
            <a:spLocks noChangeShapeType="1"/>
          </p:cNvSpPr>
          <p:nvPr/>
        </p:nvSpPr>
        <p:spPr bwMode="auto">
          <a:xfrm>
            <a:off x="1447800" y="56388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8" name="Text Box 16"/>
          <p:cNvSpPr txBox="1">
            <a:spLocks noChangeArrowheads="1"/>
          </p:cNvSpPr>
          <p:nvPr/>
        </p:nvSpPr>
        <p:spPr bwMode="auto">
          <a:xfrm>
            <a:off x="5486400" y="4419600"/>
            <a:ext cx="182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b="1">
                <a:latin typeface="Times New Roman" panose="02020603050405020304" pitchFamily="18" charset="0"/>
              </a:rPr>
              <a:t>Engineer</a:t>
            </a:r>
          </a:p>
        </p:txBody>
      </p:sp>
      <p:sp>
        <p:nvSpPr>
          <p:cNvPr id="19" name="Text Box 17"/>
          <p:cNvSpPr txBox="1">
            <a:spLocks noChangeArrowheads="1"/>
          </p:cNvSpPr>
          <p:nvPr/>
        </p:nvSpPr>
        <p:spPr bwMode="auto">
          <a:xfrm>
            <a:off x="5486400" y="4953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rPr>
              <a:t>certifications</a:t>
            </a:r>
            <a:endParaRPr lang="en-US" altLang="en-US" sz="2400" b="1">
              <a:latin typeface="Times New Roman" panose="02020603050405020304" pitchFamily="18" charset="0"/>
            </a:endParaRPr>
          </a:p>
        </p:txBody>
      </p:sp>
      <p:sp>
        <p:nvSpPr>
          <p:cNvPr id="20" name="Text Box 18"/>
          <p:cNvSpPr txBox="1">
            <a:spLocks noChangeArrowheads="1"/>
          </p:cNvSpPr>
          <p:nvPr/>
        </p:nvSpPr>
        <p:spPr bwMode="auto">
          <a:xfrm>
            <a:off x="5486400" y="5715000"/>
            <a:ext cx="2057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a:latin typeface="Times New Roman" panose="02020603050405020304" pitchFamily="18" charset="0"/>
              </a:rPr>
              <a:t>analyze</a:t>
            </a:r>
          </a:p>
          <a:p>
            <a:pPr eaLnBrk="0" hangingPunct="0">
              <a:spcBef>
                <a:spcPct val="50000"/>
              </a:spcBef>
            </a:pPr>
            <a:r>
              <a:rPr lang="en-US" altLang="en-US" sz="2000" b="1">
                <a:latin typeface="Times New Roman" panose="02020603050405020304" pitchFamily="18" charset="0"/>
              </a:rPr>
              <a:t>design</a:t>
            </a:r>
            <a:endParaRPr lang="en-US" altLang="en-US" sz="2400" b="1">
              <a:latin typeface="Times New Roman" panose="02020603050405020304" pitchFamily="18" charset="0"/>
            </a:endParaRPr>
          </a:p>
        </p:txBody>
      </p:sp>
      <p:sp>
        <p:nvSpPr>
          <p:cNvPr id="21" name="Line 19"/>
          <p:cNvSpPr>
            <a:spLocks noChangeShapeType="1"/>
          </p:cNvSpPr>
          <p:nvPr/>
        </p:nvSpPr>
        <p:spPr bwMode="auto">
          <a:xfrm>
            <a:off x="5334000" y="48006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2" name="Line 20"/>
          <p:cNvSpPr>
            <a:spLocks noChangeShapeType="1"/>
          </p:cNvSpPr>
          <p:nvPr/>
        </p:nvSpPr>
        <p:spPr bwMode="auto">
          <a:xfrm>
            <a:off x="5334000" y="56388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3" name="Line 21"/>
          <p:cNvSpPr>
            <a:spLocks noChangeShapeType="1"/>
          </p:cNvSpPr>
          <p:nvPr/>
        </p:nvSpPr>
        <p:spPr bwMode="auto">
          <a:xfrm flipV="1">
            <a:off x="1905000" y="4191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4" name="Line 22"/>
          <p:cNvSpPr>
            <a:spLocks noChangeShapeType="1"/>
          </p:cNvSpPr>
          <p:nvPr/>
        </p:nvSpPr>
        <p:spPr bwMode="auto">
          <a:xfrm>
            <a:off x="4495800" y="4876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5" name="Line 23"/>
          <p:cNvSpPr>
            <a:spLocks noChangeShapeType="1"/>
          </p:cNvSpPr>
          <p:nvPr/>
        </p:nvSpPr>
        <p:spPr bwMode="auto">
          <a:xfrm flipV="1">
            <a:off x="7239000" y="4191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6" name="Line 24"/>
          <p:cNvSpPr>
            <a:spLocks noChangeShapeType="1"/>
          </p:cNvSpPr>
          <p:nvPr/>
        </p:nvSpPr>
        <p:spPr bwMode="auto">
          <a:xfrm>
            <a:off x="1905000" y="4191000"/>
            <a:ext cx="533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7" name="Line 25"/>
          <p:cNvSpPr>
            <a:spLocks noChangeShapeType="1"/>
          </p:cNvSpPr>
          <p:nvPr/>
        </p:nvSpPr>
        <p:spPr bwMode="auto">
          <a:xfrm flipV="1">
            <a:off x="4648200" y="3810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extLst>
      <p:ext uri="{BB962C8B-B14F-4D97-AF65-F5344CB8AC3E}">
        <p14:creationId xmlns:p14="http://schemas.microsoft.com/office/powerpoint/2010/main" val="149448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 y="270854"/>
            <a:ext cx="12096206" cy="3846694"/>
          </a:xfrm>
          <a:prstGeom prst="rect">
            <a:avLst/>
          </a:prstGeom>
        </p:spPr>
        <p:txBody>
          <a:bodyPr wrap="square">
            <a:spAutoFit/>
          </a:bodyPr>
          <a:lstStyle/>
          <a:p>
            <a:pPr fontAlgn="base">
              <a:lnSpc>
                <a:spcPct val="107000"/>
              </a:lnSpc>
            </a:pPr>
            <a:r>
              <a:rPr lang="en-US" u="sng" dirty="0">
                <a:hlinkClick r:id="rId2"/>
              </a:rPr>
              <a:t>https://stackoverflow.com/questions/1230889/difference-between-association-and-dependency</a:t>
            </a:r>
            <a:endParaRPr lang="en-US" dirty="0"/>
          </a:p>
          <a:p>
            <a:pPr fontAlgn="base">
              <a:lnSpc>
                <a:spcPct val="107000"/>
              </a:lnSpc>
            </a:pPr>
            <a:endParaRPr lang="en-US" sz="2800" b="1" dirty="0" smtClean="0">
              <a:solidFill>
                <a:srgbClr val="242729"/>
              </a:solidFill>
              <a:latin typeface="Arial Black" panose="020B0A04020102020204" pitchFamily="34" charset="0"/>
              <a:ea typeface="Times New Roman" panose="02020603050405020304" pitchFamily="18" charset="0"/>
              <a:cs typeface="Arial" panose="020B0604020202020204" pitchFamily="34" charset="0"/>
            </a:endParaRPr>
          </a:p>
          <a:p>
            <a:pPr fontAlgn="base">
              <a:lnSpc>
                <a:spcPct val="107000"/>
              </a:lnSpc>
            </a:pPr>
            <a:r>
              <a:rPr lang="en-US" sz="2800" b="1" dirty="0" smtClean="0">
                <a:solidFill>
                  <a:srgbClr val="242729"/>
                </a:solidFill>
                <a:latin typeface="Arial Black" panose="020B0A04020102020204" pitchFamily="34" charset="0"/>
                <a:ea typeface="Times New Roman" panose="02020603050405020304" pitchFamily="18" charset="0"/>
                <a:cs typeface="Arial" panose="020B0604020202020204" pitchFamily="34" charset="0"/>
              </a:rPr>
              <a:t>Association </a:t>
            </a:r>
            <a:r>
              <a:rPr lang="en-US" sz="2800"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is of 2 types-</a:t>
            </a:r>
            <a:endParaRPr lang="en-US" sz="28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600"/>
              </a:spcAft>
              <a:tabLst>
                <a:tab pos="457200" algn="l"/>
              </a:tabLst>
            </a:pPr>
            <a:r>
              <a:rPr lang="en-US" sz="2800" dirty="0">
                <a:solidFill>
                  <a:srgbClr val="242729"/>
                </a:solidFill>
                <a:latin typeface="Arial Black" panose="020B0A04020102020204" pitchFamily="34" charset="0"/>
                <a:ea typeface="Times New Roman" panose="02020603050405020304" pitchFamily="18" charset="0"/>
                <a:cs typeface="Arial" panose="020B0604020202020204" pitchFamily="34" charset="0"/>
              </a:rPr>
              <a:t>Composition</a:t>
            </a:r>
            <a:endParaRPr lang="en-US" sz="28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1200"/>
              </a:spcAft>
              <a:tabLst>
                <a:tab pos="457200" algn="l"/>
              </a:tabLst>
            </a:pPr>
            <a:r>
              <a:rPr lang="en-US" sz="2800" dirty="0">
                <a:solidFill>
                  <a:srgbClr val="242729"/>
                </a:solidFill>
                <a:latin typeface="Arial Black" panose="020B0A04020102020204" pitchFamily="34" charset="0"/>
                <a:ea typeface="Times New Roman" panose="02020603050405020304" pitchFamily="18" charset="0"/>
                <a:cs typeface="Arial" panose="020B0604020202020204" pitchFamily="34" charset="0"/>
              </a:rPr>
              <a:t>Aggregation</a:t>
            </a:r>
            <a:endParaRPr lang="en-US" sz="2800" dirty="0" smtClean="0">
              <a:effectLst/>
              <a:latin typeface="Arial Black" panose="020B0A04020102020204" pitchFamily="34" charset="0"/>
              <a:ea typeface="Calibri" panose="020F0502020204030204" pitchFamily="34" charset="0"/>
              <a:cs typeface="Times New Roman" panose="02020603050405020304" pitchFamily="18" charset="0"/>
            </a:endParaRPr>
          </a:p>
          <a:p>
            <a:pPr marL="285750" marR="0" fontAlgn="base">
              <a:lnSpc>
                <a:spcPct val="107000"/>
              </a:lnSpc>
              <a:spcBef>
                <a:spcPts val="0"/>
              </a:spcBef>
              <a:spcAft>
                <a:spcPts val="0"/>
              </a:spcAft>
            </a:pPr>
            <a:r>
              <a:rPr lang="en-US" sz="2800"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1) Composition</a:t>
            </a:r>
            <a:r>
              <a:rPr lang="en-US" sz="2800" dirty="0">
                <a:solidFill>
                  <a:srgbClr val="242729"/>
                </a:solidFill>
                <a:latin typeface="Arial Black" panose="020B0A04020102020204" pitchFamily="34" charset="0"/>
                <a:ea typeface="Times New Roman" panose="02020603050405020304" pitchFamily="18" charset="0"/>
                <a:cs typeface="Arial" panose="020B0604020202020204" pitchFamily="34" charset="0"/>
              </a:rPr>
              <a:t>- stronger </a:t>
            </a:r>
            <a:r>
              <a:rPr lang="en-US" sz="2800"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Association</a:t>
            </a:r>
            <a:r>
              <a:rPr lang="en-US" sz="2800" dirty="0">
                <a:solidFill>
                  <a:srgbClr val="242729"/>
                </a:solidFill>
                <a:latin typeface="Arial Black" panose="020B0A04020102020204" pitchFamily="34" charset="0"/>
                <a:ea typeface="Times New Roman" panose="02020603050405020304" pitchFamily="18" charset="0"/>
                <a:cs typeface="Arial" panose="020B0604020202020204" pitchFamily="34" charset="0"/>
              </a:rPr>
              <a:t> or relationship between 2 objects. You are creating an object of a </a:t>
            </a:r>
            <a:r>
              <a:rPr lang="en-US" sz="2800"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class B</a:t>
            </a:r>
            <a:r>
              <a:rPr lang="en-US" sz="2800" dirty="0">
                <a:solidFill>
                  <a:srgbClr val="242729"/>
                </a:solidFill>
                <a:latin typeface="Arial Black" panose="020B0A04020102020204" pitchFamily="34" charset="0"/>
                <a:ea typeface="Times New Roman" panose="02020603050405020304" pitchFamily="18" charset="0"/>
                <a:cs typeface="Arial" panose="020B0604020202020204" pitchFamily="34" charset="0"/>
              </a:rPr>
              <a:t> inside another </a:t>
            </a:r>
            <a:r>
              <a:rPr lang="en-US" sz="2800"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class </a:t>
            </a:r>
            <a:r>
              <a:rPr lang="en-US" sz="2800" b="1" dirty="0" smtClean="0">
                <a:solidFill>
                  <a:srgbClr val="242729"/>
                </a:solidFill>
                <a:latin typeface="Arial Black" panose="020B0A04020102020204" pitchFamily="34" charset="0"/>
                <a:ea typeface="Times New Roman" panose="02020603050405020304" pitchFamily="18" charset="0"/>
                <a:cs typeface="Arial" panose="020B0604020202020204" pitchFamily="34" charset="0"/>
              </a:rPr>
              <a:t>A (only)</a:t>
            </a:r>
            <a:endParaRPr lang="en-US" sz="28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21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172" y="476250"/>
            <a:ext cx="12017828" cy="6381750"/>
          </a:xfrm>
          <a:prstGeom prst="rect">
            <a:avLst/>
          </a:prstGeom>
        </p:spPr>
      </p:pic>
      <p:sp>
        <p:nvSpPr>
          <p:cNvPr id="5" name="TextBox 4"/>
          <p:cNvSpPr txBox="1"/>
          <p:nvPr/>
        </p:nvSpPr>
        <p:spPr>
          <a:xfrm>
            <a:off x="566057" y="156754"/>
            <a:ext cx="2890920" cy="369332"/>
          </a:xfrm>
          <a:prstGeom prst="rect">
            <a:avLst/>
          </a:prstGeom>
          <a:noFill/>
        </p:spPr>
        <p:txBody>
          <a:bodyPr wrap="none" rtlCol="0">
            <a:spAutoFit/>
          </a:bodyPr>
          <a:lstStyle/>
          <a:p>
            <a:r>
              <a:rPr lang="en-US" b="1" dirty="0" smtClean="0"/>
              <a:t>(From University of Toronto)</a:t>
            </a:r>
            <a:endParaRPr lang="en-US" b="1" dirty="0"/>
          </a:p>
        </p:txBody>
      </p:sp>
    </p:spTree>
    <p:extLst>
      <p:ext uri="{BB962C8B-B14F-4D97-AF65-F5344CB8AC3E}">
        <p14:creationId xmlns:p14="http://schemas.microsoft.com/office/powerpoint/2010/main" val="330608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212" y="175977"/>
            <a:ext cx="11948160" cy="6774099"/>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public class A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B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b</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public void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setB</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this.b</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new B();</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US" dirty="0">
                <a:solidFill>
                  <a:srgbClr val="242729"/>
                </a:solidFill>
                <a:latin typeface="Arial Black" panose="020B0A04020102020204" pitchFamily="34" charset="0"/>
                <a:ea typeface="Times New Roman" panose="02020603050405020304" pitchFamily="18" charset="0"/>
                <a:cs typeface="Times New Roman" panose="02020603050405020304" pitchFamily="18" charset="0"/>
              </a:rPr>
              <a:t>If we delete class A , B won't exist( B object is created inside A only).</a:t>
            </a:r>
            <a:endParaRPr lang="en-US"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US" dirty="0">
                <a:solidFill>
                  <a:srgbClr val="242729"/>
                </a:solidFill>
                <a:latin typeface="Arial Black" panose="020B0A04020102020204" pitchFamily="34" charset="0"/>
                <a:ea typeface="Times New Roman" panose="02020603050405020304" pitchFamily="18" charset="0"/>
                <a:cs typeface="Arial" panose="020B0604020202020204" pitchFamily="34" charset="0"/>
              </a:rPr>
              <a:t>Another example -Body &amp; Liver .Liver can't exist outside Body</a:t>
            </a:r>
            <a:r>
              <a:rPr lang="en-US" dirty="0" smtClean="0">
                <a:solidFill>
                  <a:srgbClr val="242729"/>
                </a:solidFill>
                <a:latin typeface="Arial Black" panose="020B0A04020102020204" pitchFamily="34" charset="0"/>
                <a:ea typeface="Times New Roman" panose="02020603050405020304" pitchFamily="18" charset="0"/>
                <a:cs typeface="Arial" panose="020B0604020202020204" pitchFamily="34" charset="0"/>
              </a:rPr>
              <a:t>.</a:t>
            </a:r>
            <a:endParaRPr lang="en-US"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pPr>
            <a:r>
              <a:rPr lang="en-US"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2) Aggregation</a:t>
            </a:r>
            <a:r>
              <a:rPr lang="en-US" dirty="0">
                <a:solidFill>
                  <a:srgbClr val="242729"/>
                </a:solidFill>
                <a:latin typeface="Arial Black" panose="020B0A04020102020204" pitchFamily="34" charset="0"/>
                <a:ea typeface="Times New Roman" panose="02020603050405020304" pitchFamily="18" charset="0"/>
                <a:cs typeface="Times New Roman" panose="02020603050405020304" pitchFamily="18" charset="0"/>
              </a:rPr>
              <a:t> - weaker type of </a:t>
            </a:r>
            <a:r>
              <a:rPr lang="en-US" b="1" dirty="0">
                <a:solidFill>
                  <a:srgbClr val="242729"/>
                </a:solidFill>
                <a:latin typeface="Arial Black" panose="020B0A04020102020204" pitchFamily="34" charset="0"/>
                <a:ea typeface="Times New Roman" panose="02020603050405020304" pitchFamily="18" charset="0"/>
                <a:cs typeface="Arial" panose="020B0604020202020204" pitchFamily="34" charset="0"/>
              </a:rPr>
              <a:t>Association</a:t>
            </a:r>
            <a:r>
              <a:rPr lang="en-US" dirty="0">
                <a:solidFill>
                  <a:srgbClr val="242729"/>
                </a:solidFill>
                <a:latin typeface="Arial Black" panose="020B0A04020102020204" pitchFamily="34" charset="0"/>
                <a:ea typeface="Times New Roman" panose="02020603050405020304" pitchFamily="18" charset="0"/>
                <a:cs typeface="Times New Roman" panose="02020603050405020304" pitchFamily="18" charset="0"/>
              </a:rPr>
              <a:t> between 2 objects.</a:t>
            </a:r>
            <a:endParaRPr lang="en-US"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public class A {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B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b</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public void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setB</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(B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b_ref</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this.b</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r>
              <a:rPr lang="en-US" sz="2400" dirty="0" err="1"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b_ref</a:t>
            </a: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 object B is passed as an argument of a method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solidFill>
                  <a:srgbClr val="242729"/>
                </a:solidFill>
                <a:effectLst/>
                <a:latin typeface="Arial Black" panose="020B0A04020102020204" pitchFamily="34" charset="0"/>
                <a:ea typeface="Times New Roman" panose="02020603050405020304" pitchFamily="18" charset="0"/>
                <a:cs typeface="Courier New" panose="02070309020205020404" pitchFamily="49" charset="0"/>
              </a:rPr>
              <a:t>   }</a:t>
            </a:r>
            <a:endParaRPr lang="en-US" sz="2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US" dirty="0">
                <a:solidFill>
                  <a:srgbClr val="242729"/>
                </a:solidFill>
                <a:latin typeface="Arial Black" panose="020B0A04020102020204" pitchFamily="34" charset="0"/>
                <a:ea typeface="Times New Roman" panose="02020603050405020304" pitchFamily="18" charset="0"/>
                <a:cs typeface="Times New Roman" panose="02020603050405020304" pitchFamily="18" charset="0"/>
              </a:rPr>
              <a:t>Even if you delete class A, B will exist outside(B is created outside and passed to Class A)</a:t>
            </a:r>
            <a:endParaRPr lang="en-US"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029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en-US" altLang="en-US"/>
              <a:t>Multiplicity</a:t>
            </a:r>
            <a:endParaRPr lang="en-US" altLang="en-US" sz="4800"/>
          </a:p>
        </p:txBody>
      </p:sp>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smtClean="0"/>
              <a:t>Documents how many instances of a class can be associated with one instance of another class</a:t>
            </a:r>
            <a:endParaRPr lang="en-US" altLang="en-US" sz="3600"/>
          </a:p>
        </p:txBody>
      </p:sp>
      <p:sp>
        <p:nvSpPr>
          <p:cNvPr id="6" name="Rectangle 4"/>
          <p:cNvSpPr>
            <a:spLocks noChangeArrowheads="1"/>
          </p:cNvSpPr>
          <p:nvPr/>
        </p:nvSpPr>
        <p:spPr bwMode="auto">
          <a:xfrm>
            <a:off x="990600" y="4343400"/>
            <a:ext cx="1752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5"/>
          <p:cNvSpPr>
            <a:spLocks noChangeArrowheads="1"/>
          </p:cNvSpPr>
          <p:nvPr/>
        </p:nvSpPr>
        <p:spPr bwMode="auto">
          <a:xfrm>
            <a:off x="6019800" y="4267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2743200" y="45720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7"/>
          <p:cNvSpPr txBox="1">
            <a:spLocks noChangeArrowheads="1"/>
          </p:cNvSpPr>
          <p:nvPr/>
        </p:nvSpPr>
        <p:spPr bwMode="auto">
          <a:xfrm>
            <a:off x="3581400" y="4114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Times New Roman" panose="02020603050405020304" pitchFamily="18" charset="0"/>
              </a:rPr>
              <a:t>provides</a:t>
            </a:r>
          </a:p>
        </p:txBody>
      </p:sp>
      <p:sp>
        <p:nvSpPr>
          <p:cNvPr id="10" name="Text Box 8"/>
          <p:cNvSpPr txBox="1">
            <a:spLocks noChangeArrowheads="1"/>
          </p:cNvSpPr>
          <p:nvPr/>
        </p:nvSpPr>
        <p:spPr bwMode="auto">
          <a:xfrm>
            <a:off x="1066800" y="4343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Times New Roman" panose="02020603050405020304" pitchFamily="18" charset="0"/>
              </a:rPr>
              <a:t>Patient</a:t>
            </a:r>
          </a:p>
        </p:txBody>
      </p:sp>
      <p:sp>
        <p:nvSpPr>
          <p:cNvPr id="11" name="Text Box 9"/>
          <p:cNvSpPr txBox="1">
            <a:spLocks noChangeArrowheads="1"/>
          </p:cNvSpPr>
          <p:nvPr/>
        </p:nvSpPr>
        <p:spPr bwMode="auto">
          <a:xfrm>
            <a:off x="6019800" y="4343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Times New Roman" panose="02020603050405020304" pitchFamily="18" charset="0"/>
              </a:rPr>
              <a:t>Medical History</a:t>
            </a:r>
          </a:p>
        </p:txBody>
      </p:sp>
      <p:sp>
        <p:nvSpPr>
          <p:cNvPr id="12" name="Line 10"/>
          <p:cNvSpPr>
            <a:spLocks noChangeShapeType="1"/>
          </p:cNvSpPr>
          <p:nvPr/>
        </p:nvSpPr>
        <p:spPr bwMode="auto">
          <a:xfrm>
            <a:off x="4876800" y="4343400"/>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1"/>
          <p:cNvSpPr txBox="1">
            <a:spLocks noChangeArrowheads="1"/>
          </p:cNvSpPr>
          <p:nvPr/>
        </p:nvSpPr>
        <p:spPr bwMode="auto">
          <a:xfrm>
            <a:off x="2895600" y="4191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Times New Roman" panose="02020603050405020304" pitchFamily="18" charset="0"/>
              </a:rPr>
              <a:t>1</a:t>
            </a:r>
          </a:p>
        </p:txBody>
      </p:sp>
      <p:sp>
        <p:nvSpPr>
          <p:cNvPr id="14" name="Text Box 12"/>
          <p:cNvSpPr txBox="1">
            <a:spLocks noChangeArrowheads="1"/>
          </p:cNvSpPr>
          <p:nvPr/>
        </p:nvSpPr>
        <p:spPr bwMode="auto">
          <a:xfrm>
            <a:off x="5257800" y="42052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Times New Roman" panose="02020603050405020304" pitchFamily="18" charset="0"/>
              </a:rPr>
              <a:t>0..1</a:t>
            </a:r>
          </a:p>
        </p:txBody>
      </p:sp>
      <p:sp>
        <p:nvSpPr>
          <p:cNvPr id="15" name="AutoShape 13"/>
          <p:cNvSpPr>
            <a:spLocks noChangeArrowheads="1"/>
          </p:cNvSpPr>
          <p:nvPr/>
        </p:nvSpPr>
        <p:spPr bwMode="auto">
          <a:xfrm>
            <a:off x="2743200" y="4419600"/>
            <a:ext cx="304800" cy="3810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88422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199" y="274638"/>
            <a:ext cx="11558111" cy="944562"/>
          </a:xfrm>
        </p:spPr>
        <p:txBody>
          <a:bodyPr/>
          <a:lstStyle/>
          <a:p>
            <a:r>
              <a:rPr lang="en-US" altLang="en-US" b="1" dirty="0"/>
              <a:t>Multiplicity</a:t>
            </a:r>
            <a:endParaRPr lang="en-US" altLang="en-US" sz="4800" b="1" dirty="0"/>
          </a:p>
        </p:txBody>
      </p:sp>
      <p:sp>
        <p:nvSpPr>
          <p:cNvPr id="5" name="Rectangle 3"/>
          <p:cNvSpPr txBox="1">
            <a:spLocks noChangeArrowheads="1"/>
          </p:cNvSpPr>
          <p:nvPr/>
        </p:nvSpPr>
        <p:spPr>
          <a:xfrm>
            <a:off x="457199" y="1371600"/>
            <a:ext cx="11665131" cy="495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600" b="1" dirty="0" smtClean="0"/>
              <a:t>Denotes the minimum number.. maximum number of instances</a:t>
            </a:r>
          </a:p>
          <a:p>
            <a:pPr lvl="1">
              <a:buFontTx/>
              <a:buNone/>
            </a:pPr>
            <a:r>
              <a:rPr lang="en-US" altLang="en-US" sz="3200" b="1" dirty="0" smtClean="0"/>
              <a:t>Exactly one		1</a:t>
            </a:r>
          </a:p>
          <a:p>
            <a:pPr lvl="1">
              <a:buFontTx/>
              <a:buNone/>
            </a:pPr>
            <a:r>
              <a:rPr lang="en-US" altLang="en-US" sz="3200" b="1" dirty="0" smtClean="0"/>
              <a:t>Zero or more	0..*     or	0..m</a:t>
            </a:r>
          </a:p>
          <a:p>
            <a:pPr lvl="1">
              <a:buFontTx/>
              <a:buNone/>
            </a:pPr>
            <a:r>
              <a:rPr lang="en-US" altLang="en-US" sz="3200" b="1" dirty="0" smtClean="0"/>
              <a:t>One or more		1..*	 or	1..m</a:t>
            </a:r>
          </a:p>
          <a:p>
            <a:pPr lvl="1">
              <a:buFontTx/>
              <a:buNone/>
            </a:pPr>
            <a:r>
              <a:rPr lang="en-US" altLang="en-US" sz="3200" b="1" dirty="0" smtClean="0"/>
              <a:t>Zero or one		0..1</a:t>
            </a:r>
          </a:p>
          <a:p>
            <a:pPr lvl="1">
              <a:buFontTx/>
              <a:buNone/>
            </a:pPr>
            <a:r>
              <a:rPr lang="en-US" altLang="en-US" sz="3200" b="1" dirty="0" smtClean="0"/>
              <a:t>Specified range	2..4</a:t>
            </a:r>
          </a:p>
          <a:p>
            <a:pPr lvl="1">
              <a:buFontTx/>
              <a:buNone/>
            </a:pPr>
            <a:r>
              <a:rPr lang="en-US" altLang="en-US" sz="3200" b="1" dirty="0" smtClean="0"/>
              <a:t>Multiple, disjoint ranges	1..3, 5</a:t>
            </a:r>
            <a:endParaRPr lang="en-US" altLang="en-US" sz="3200" b="1" dirty="0"/>
          </a:p>
        </p:txBody>
      </p:sp>
    </p:spTree>
    <p:extLst>
      <p:ext uri="{BB962C8B-B14F-4D97-AF65-F5344CB8AC3E}">
        <p14:creationId xmlns:p14="http://schemas.microsoft.com/office/powerpoint/2010/main" val="2945782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11640218" cy="914400"/>
          </a:xfrm>
        </p:spPr>
        <p:txBody>
          <a:bodyPr/>
          <a:lstStyle/>
          <a:p>
            <a:r>
              <a:rPr lang="en-GB" altLang="en-US" b="1" dirty="0" smtClean="0">
                <a:cs typeface="Times" panose="02020603050405020304" pitchFamily="18" charset="0"/>
              </a:rPr>
              <a:t>Associations </a:t>
            </a:r>
            <a:r>
              <a:rPr lang="en-GB" altLang="en-US" b="1" dirty="0" smtClean="0">
                <a:cs typeface="Times" panose="02020603050405020304" pitchFamily="18" charset="0"/>
              </a:rPr>
              <a:t>and Multiplicity</a:t>
            </a:r>
            <a:r>
              <a:rPr lang="en-US" altLang="en-US" b="1" dirty="0" smtClean="0"/>
              <a:t> </a:t>
            </a:r>
          </a:p>
        </p:txBody>
      </p:sp>
      <p:sp>
        <p:nvSpPr>
          <p:cNvPr id="5" name="Rectangle 3"/>
          <p:cNvSpPr txBox="1">
            <a:spLocks noChangeArrowheads="1"/>
          </p:cNvSpPr>
          <p:nvPr/>
        </p:nvSpPr>
        <p:spPr>
          <a:xfrm>
            <a:off x="87086" y="1371600"/>
            <a:ext cx="11934132"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GB" altLang="en-US" b="1" dirty="0" smtClean="0">
                <a:cs typeface="Times" panose="02020603050405020304" pitchFamily="18" charset="0"/>
              </a:rPr>
              <a:t>An</a:t>
            </a:r>
            <a:r>
              <a:rPr lang="en-GB" altLang="en-US" b="1" i="1" dirty="0" smtClean="0">
                <a:cs typeface="Times" panose="02020603050405020304" pitchFamily="18" charset="0"/>
              </a:rPr>
              <a:t> association</a:t>
            </a:r>
            <a:r>
              <a:rPr lang="en-GB" altLang="en-US" b="1" dirty="0" smtClean="0">
                <a:cs typeface="Times" panose="02020603050405020304" pitchFamily="18" charset="0"/>
              </a:rPr>
              <a:t> is used to show how two classes are related to each other</a:t>
            </a:r>
          </a:p>
          <a:p>
            <a:pPr lvl="1"/>
            <a:r>
              <a:rPr lang="en-GB" altLang="en-US" sz="2800" b="1" dirty="0" smtClean="0">
                <a:cs typeface="Times" panose="02020603050405020304" pitchFamily="18" charset="0"/>
              </a:rPr>
              <a:t>Symbols indicating </a:t>
            </a:r>
            <a:r>
              <a:rPr lang="en-GB" altLang="en-US" sz="2800" b="1" i="1" dirty="0" smtClean="0">
                <a:cs typeface="Times" panose="02020603050405020304" pitchFamily="18" charset="0"/>
              </a:rPr>
              <a:t>multiplicity</a:t>
            </a:r>
            <a:r>
              <a:rPr lang="en-GB" altLang="en-US" sz="2800" b="1" dirty="0" smtClean="0">
                <a:cs typeface="Times" panose="02020603050405020304" pitchFamily="18" charset="0"/>
              </a:rPr>
              <a:t> are shown at each end of the association</a:t>
            </a:r>
            <a:r>
              <a:rPr lang="en-US" altLang="en-US" sz="2800" b="1" dirty="0" smtClean="0"/>
              <a:t>  </a:t>
            </a:r>
            <a:endParaRPr lang="en-US" altLang="en-US" sz="2800" b="1" dirty="0" smtClean="0"/>
          </a:p>
        </p:txBody>
      </p:sp>
      <p:pic>
        <p:nvPicPr>
          <p:cNvPr id="6" name="Picture 6"/>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209799" y="2765425"/>
            <a:ext cx="7005687" cy="3254375"/>
          </a:xfrm>
          <a:prstGeom prst="rect">
            <a:avLst/>
          </a:prstGeom>
          <a:noFill/>
        </p:spPr>
      </p:pic>
    </p:spTree>
    <p:extLst>
      <p:ext uri="{BB962C8B-B14F-4D97-AF65-F5344CB8AC3E}">
        <p14:creationId xmlns:p14="http://schemas.microsoft.com/office/powerpoint/2010/main" val="3468981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11756572" cy="914400"/>
          </a:xfrm>
        </p:spPr>
        <p:txBody>
          <a:bodyPr/>
          <a:lstStyle/>
          <a:p>
            <a:r>
              <a:rPr lang="en-GB" altLang="en-US" b="1" smtClean="0">
                <a:cs typeface="Times" panose="02020603050405020304" pitchFamily="18" charset="0"/>
              </a:rPr>
              <a:t>Labelling associations</a:t>
            </a:r>
            <a:r>
              <a:rPr lang="en-US" altLang="en-US" b="1" smtClean="0"/>
              <a:t> </a:t>
            </a:r>
          </a:p>
        </p:txBody>
      </p:sp>
      <p:sp>
        <p:nvSpPr>
          <p:cNvPr id="5" name="Rectangle 3"/>
          <p:cNvSpPr txBox="1">
            <a:spLocks noChangeArrowheads="1"/>
          </p:cNvSpPr>
          <p:nvPr/>
        </p:nvSpPr>
        <p:spPr>
          <a:xfrm>
            <a:off x="1066799" y="1371600"/>
            <a:ext cx="10559143"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altLang="en-US" sz="2000" b="1" smtClean="0">
                <a:cs typeface="Times" panose="02020603050405020304" pitchFamily="18" charset="0"/>
              </a:rPr>
              <a:t>Each association can be labelled, to make explicit the nature of the association</a:t>
            </a:r>
            <a:r>
              <a:rPr lang="en-US" altLang="en-US" sz="2000" b="1" smtClean="0"/>
              <a:t> </a:t>
            </a:r>
            <a:endParaRPr lang="en-US" altLang="en-US" sz="2000" b="1" smtClean="0"/>
          </a:p>
        </p:txBody>
      </p:sp>
      <p:pic>
        <p:nvPicPr>
          <p:cNvPr id="6" name="Picture 6"/>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00297" y="2209800"/>
            <a:ext cx="11617234" cy="4460966"/>
          </a:xfrm>
          <a:prstGeom prst="rect">
            <a:avLst/>
          </a:prstGeom>
          <a:noFill/>
        </p:spPr>
      </p:pic>
    </p:spTree>
    <p:extLst>
      <p:ext uri="{BB962C8B-B14F-4D97-AF65-F5344CB8AC3E}">
        <p14:creationId xmlns:p14="http://schemas.microsoft.com/office/powerpoint/2010/main" val="365259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846" y="669607"/>
            <a:ext cx="10702834" cy="5762625"/>
          </a:xfrm>
          <a:prstGeom prst="rect">
            <a:avLst/>
          </a:prstGeom>
        </p:spPr>
      </p:pic>
      <p:sp>
        <p:nvSpPr>
          <p:cNvPr id="5" name="TextBox 4"/>
          <p:cNvSpPr txBox="1"/>
          <p:nvPr/>
        </p:nvSpPr>
        <p:spPr>
          <a:xfrm>
            <a:off x="696686" y="165463"/>
            <a:ext cx="3823804" cy="369332"/>
          </a:xfrm>
          <a:prstGeom prst="rect">
            <a:avLst/>
          </a:prstGeom>
          <a:noFill/>
        </p:spPr>
        <p:txBody>
          <a:bodyPr wrap="none" rtlCol="0">
            <a:spAutoFit/>
          </a:bodyPr>
          <a:lstStyle/>
          <a:p>
            <a:r>
              <a:rPr lang="en-US" dirty="0" smtClean="0">
                <a:latin typeface="Arial Black" panose="020B0A04020102020204" pitchFamily="34" charset="0"/>
              </a:rPr>
              <a:t>(From University of Toronto )</a:t>
            </a:r>
            <a:endParaRPr lang="en-US" dirty="0">
              <a:latin typeface="Arial Black" panose="020B0A04020102020204" pitchFamily="34" charset="0"/>
            </a:endParaRPr>
          </a:p>
        </p:txBody>
      </p:sp>
    </p:spTree>
    <p:extLst>
      <p:ext uri="{BB962C8B-B14F-4D97-AF65-F5344CB8AC3E}">
        <p14:creationId xmlns:p14="http://schemas.microsoft.com/office/powerpoint/2010/main" val="16071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714" y="612185"/>
            <a:ext cx="11913326" cy="5823449"/>
          </a:xfrm>
          <a:prstGeom prst="rect">
            <a:avLst/>
          </a:prstGeom>
        </p:spPr>
      </p:pic>
    </p:spTree>
    <p:extLst>
      <p:ext uri="{BB962C8B-B14F-4D97-AF65-F5344CB8AC3E}">
        <p14:creationId xmlns:p14="http://schemas.microsoft.com/office/powerpoint/2010/main" val="15240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1000" y="228600"/>
            <a:ext cx="11510698" cy="914400"/>
          </a:xfrm>
        </p:spPr>
        <p:txBody>
          <a:bodyPr/>
          <a:lstStyle/>
          <a:p>
            <a:r>
              <a:rPr lang="en-US" altLang="en-US" smtClean="0"/>
              <a:t>Classes</a:t>
            </a:r>
          </a:p>
        </p:txBody>
      </p:sp>
      <p:sp>
        <p:nvSpPr>
          <p:cNvPr id="8" name="Rectangle 3"/>
          <p:cNvSpPr txBox="1">
            <a:spLocks noChangeArrowheads="1"/>
          </p:cNvSpPr>
          <p:nvPr/>
        </p:nvSpPr>
        <p:spPr>
          <a:xfrm>
            <a:off x="1066799" y="1371600"/>
            <a:ext cx="10444893"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GB" altLang="en-US" sz="2000" smtClean="0">
                <a:cs typeface="Times" panose="02020603050405020304" pitchFamily="18" charset="0"/>
              </a:rPr>
              <a:t>A class is simply represented as a box with the name of the class inside</a:t>
            </a:r>
            <a:r>
              <a:rPr lang="en-US" altLang="en-US" sz="2000" smtClean="0"/>
              <a:t> </a:t>
            </a:r>
          </a:p>
          <a:p>
            <a:pPr lvl="1"/>
            <a:r>
              <a:rPr lang="en-GB" altLang="en-US" sz="2000" smtClean="0">
                <a:cs typeface="Times" panose="02020603050405020304" pitchFamily="18" charset="0"/>
              </a:rPr>
              <a:t>The diagram may also show the attributes and operations</a:t>
            </a:r>
            <a:endParaRPr lang="en-US" altLang="en-US" sz="2000" smtClean="0"/>
          </a:p>
          <a:p>
            <a:pPr lvl="1"/>
            <a:r>
              <a:rPr lang="en-US" altLang="en-US" sz="2000" smtClean="0">
                <a:cs typeface="Times" panose="02020603050405020304" pitchFamily="18" charset="0"/>
              </a:rPr>
              <a:t>The complete signature of an operation is: </a:t>
            </a:r>
          </a:p>
          <a:p>
            <a:pPr lvl="2">
              <a:buFontTx/>
              <a:buNone/>
            </a:pPr>
            <a:r>
              <a:rPr lang="en-US" altLang="en-US" sz="1800" smtClean="0">
                <a:cs typeface="Times" panose="02020603050405020304" pitchFamily="18" charset="0"/>
              </a:rPr>
              <a:t>operationName(parameterName: parameterType …): returnType</a:t>
            </a:r>
            <a:r>
              <a:rPr lang="en-US" altLang="en-US" smtClean="0"/>
              <a:t> </a:t>
            </a:r>
            <a:endParaRPr lang="en-US" altLang="en-US" smtClean="0"/>
          </a:p>
        </p:txBody>
      </p:sp>
      <p:pic>
        <p:nvPicPr>
          <p:cNvPr id="9" name="Picture 6"/>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066799" y="3581400"/>
            <a:ext cx="10498183" cy="2057400"/>
          </a:xfrm>
          <a:prstGeom prst="rect">
            <a:avLst/>
          </a:prstGeom>
          <a:noFill/>
        </p:spPr>
      </p:pic>
    </p:spTree>
    <p:extLst>
      <p:ext uri="{BB962C8B-B14F-4D97-AF65-F5344CB8AC3E}">
        <p14:creationId xmlns:p14="http://schemas.microsoft.com/office/powerpoint/2010/main" val="279974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298" y="90487"/>
            <a:ext cx="11991702" cy="6677025"/>
          </a:xfrm>
          <a:prstGeom prst="rect">
            <a:avLst/>
          </a:prstGeom>
        </p:spPr>
      </p:pic>
    </p:spTree>
    <p:extLst>
      <p:ext uri="{BB962C8B-B14F-4D97-AF65-F5344CB8AC3E}">
        <p14:creationId xmlns:p14="http://schemas.microsoft.com/office/powerpoint/2010/main" val="229790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006" y="9525"/>
            <a:ext cx="11982994" cy="6838950"/>
          </a:xfrm>
          <a:prstGeom prst="rect">
            <a:avLst/>
          </a:prstGeom>
        </p:spPr>
      </p:pic>
    </p:spTree>
    <p:extLst>
      <p:ext uri="{BB962C8B-B14F-4D97-AF65-F5344CB8AC3E}">
        <p14:creationId xmlns:p14="http://schemas.microsoft.com/office/powerpoint/2010/main" val="250179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5429" y="476250"/>
            <a:ext cx="11521440" cy="5905500"/>
          </a:xfrm>
          <a:prstGeom prst="rect">
            <a:avLst/>
          </a:prstGeom>
        </p:spPr>
      </p:pic>
    </p:spTree>
    <p:extLst>
      <p:ext uri="{BB962C8B-B14F-4D97-AF65-F5344CB8AC3E}">
        <p14:creationId xmlns:p14="http://schemas.microsoft.com/office/powerpoint/2010/main" val="398782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377" y="88174"/>
            <a:ext cx="12113623" cy="6629400"/>
          </a:xfrm>
          <a:prstGeom prst="rect">
            <a:avLst/>
          </a:prstGeom>
        </p:spPr>
      </p:pic>
      <p:sp>
        <p:nvSpPr>
          <p:cNvPr id="5" name="TextBox 4"/>
          <p:cNvSpPr txBox="1"/>
          <p:nvPr/>
        </p:nvSpPr>
        <p:spPr>
          <a:xfrm>
            <a:off x="5843451" y="4371703"/>
            <a:ext cx="6348549" cy="2554545"/>
          </a:xfrm>
          <a:prstGeom prst="rect">
            <a:avLst/>
          </a:prstGeom>
          <a:noFill/>
        </p:spPr>
        <p:txBody>
          <a:bodyPr wrap="square" rtlCol="0">
            <a:spAutoFit/>
          </a:bodyPr>
          <a:lstStyle/>
          <a:p>
            <a:r>
              <a:rPr lang="en-US" sz="2000" i="1" dirty="0" smtClean="0">
                <a:solidFill>
                  <a:srgbClr val="00B050"/>
                </a:solidFill>
                <a:latin typeface="Arial Black" panose="020B0A04020102020204" pitchFamily="34" charset="0"/>
              </a:rPr>
              <a:t>Multiplicity (Cardinality) Place multiplicity notations near the ends of an association. These symbols indicate the number of instances of one class linked to one instance of the other class. For example, one company will have one or more employees, but each employee works for just one company.</a:t>
            </a:r>
            <a:endParaRPr lang="en-US" sz="2000" i="1"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411669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591</Words>
  <Application>Microsoft Office PowerPoint</Application>
  <PresentationFormat>Widescreen</PresentationFormat>
  <Paragraphs>122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Calibri Light</vt:lpstr>
      <vt:lpstr>Courier New</vt:lpstr>
      <vt:lpstr>Times</vt:lpstr>
      <vt:lpstr>Times New Roman</vt:lpstr>
      <vt:lpstr>Office Theme</vt:lpstr>
      <vt:lpstr>PowerPoint Presentation</vt:lpstr>
      <vt:lpstr>UML Representation of Class</vt:lpstr>
      <vt:lpstr>PowerPoint Presentation</vt:lpstr>
      <vt:lpstr>PowerPoint Presentation</vt:lpstr>
      <vt:lpstr>Classes</vt:lpstr>
      <vt:lpstr>PowerPoint Presentation</vt:lpstr>
      <vt:lpstr>PowerPoint Presentation</vt:lpstr>
      <vt:lpstr>PowerPoint Presentation</vt:lpstr>
      <vt:lpstr>PowerPoint Presentation</vt:lpstr>
      <vt:lpstr>Attributes in a Class</vt:lpstr>
      <vt:lpstr>Operations in a Class</vt:lpstr>
      <vt:lpstr>PowerPoint Presentation</vt:lpstr>
      <vt:lpstr>PowerPoint Presentation</vt:lpstr>
      <vt:lpstr>Relationships among Classes</vt:lpstr>
      <vt:lpstr>PowerPoint Presentation</vt:lpstr>
      <vt:lpstr>Association Relationship</vt:lpstr>
      <vt:lpstr>PowerPoint Presentation</vt:lpstr>
      <vt:lpstr>PowerPoint Presentation</vt:lpstr>
      <vt:lpstr>PowerPoint Presentation</vt:lpstr>
      <vt:lpstr>Generalization Relationship</vt:lpstr>
      <vt:lpstr>Generalization Relationship</vt:lpstr>
      <vt:lpstr>Generalization Relationship</vt:lpstr>
      <vt:lpstr>PowerPoint Presentation</vt:lpstr>
      <vt:lpstr>PowerPoint Presentation</vt:lpstr>
      <vt:lpstr>PowerPoint Presentation</vt:lpstr>
      <vt:lpstr>Multiplicity</vt:lpstr>
      <vt:lpstr>Multiplicity</vt:lpstr>
      <vt:lpstr>Associations and Multiplicity </vt:lpstr>
      <vt:lpstr>Labelling associations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Zulfiqar Khan</dc:creator>
  <cp:lastModifiedBy>Zulfiqar Khan</cp:lastModifiedBy>
  <cp:revision>60</cp:revision>
  <dcterms:created xsi:type="dcterms:W3CDTF">2019-02-24T23:59:20Z</dcterms:created>
  <dcterms:modified xsi:type="dcterms:W3CDTF">2019-02-25T15:18:17Z</dcterms:modified>
</cp:coreProperties>
</file>