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5" r:id="rId22"/>
    <p:sldId id="284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9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5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3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2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E45A-91AA-4F8E-A162-D1AABF463AEE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838C7-B01B-4B11-B9BF-588E4641B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0"/>
            <a:ext cx="739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u="sng" dirty="0"/>
          </a:p>
          <a:p>
            <a:r>
              <a:rPr lang="en-US" sz="2800" b="1" u="sng" dirty="0" err="1" smtClean="0"/>
              <a:t>Lect</a:t>
            </a:r>
            <a:r>
              <a:rPr lang="en-US" sz="2800" b="1" u="sng" dirty="0" smtClean="0"/>
              <a:t># 3,  </a:t>
            </a:r>
            <a:r>
              <a:rPr lang="en-US" sz="2800" b="1" u="sng" dirty="0"/>
              <a:t>More types, Methods, Conditionals</a:t>
            </a:r>
            <a:endParaRPr lang="en-US" sz="28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3999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6470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455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public class </a:t>
            </a:r>
            <a:r>
              <a:rPr lang="en-US" sz="2800" dirty="0">
                <a:latin typeface="Arial Black" pitchFamily="34" charset="0"/>
              </a:rPr>
              <a:t>Square2 </a:t>
            </a:r>
            <a:r>
              <a:rPr lang="en-US" sz="2800" b="1" dirty="0">
                <a:latin typeface="Arial Black" pitchFamily="34" charset="0"/>
              </a:rPr>
              <a:t>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public </a:t>
            </a:r>
            <a:r>
              <a:rPr lang="en-US" sz="2800" b="1" dirty="0">
                <a:latin typeface="Arial Black" pitchFamily="34" charset="0"/>
              </a:rPr>
              <a:t>static void </a:t>
            </a:r>
            <a:r>
              <a:rPr lang="en-US" sz="2800" dirty="0" err="1">
                <a:latin typeface="Arial Black" pitchFamily="34" charset="0"/>
              </a:rPr>
              <a:t>printSquare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dirty="0" err="1">
                <a:latin typeface="Arial Black" pitchFamily="34" charset="0"/>
              </a:rPr>
              <a:t>System</a:t>
            </a:r>
            <a:r>
              <a:rPr lang="en-US" sz="2800" b="1" dirty="0" err="1">
                <a:latin typeface="Arial Black" pitchFamily="34" charset="0"/>
              </a:rPr>
              <a:t>.</a:t>
            </a:r>
            <a:r>
              <a:rPr lang="en-US" sz="2800" dirty="0" err="1">
                <a:latin typeface="Arial Black" pitchFamily="34" charset="0"/>
              </a:rPr>
              <a:t>out</a:t>
            </a:r>
            <a:r>
              <a:rPr lang="en-US" sz="2800" b="1" dirty="0" err="1">
                <a:latin typeface="Arial Black" pitchFamily="34" charset="0"/>
              </a:rPr>
              <a:t>.</a:t>
            </a:r>
            <a:r>
              <a:rPr lang="en-US" sz="2800" dirty="0" err="1">
                <a:latin typeface="Arial Black" pitchFamily="34" charset="0"/>
              </a:rPr>
              <a:t>println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*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); }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public static void </a:t>
            </a:r>
            <a:r>
              <a:rPr lang="en-US" sz="2800" dirty="0">
                <a:latin typeface="Arial Black" pitchFamily="34" charset="0"/>
              </a:rPr>
              <a:t>main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>
                <a:latin typeface="Arial Black" pitchFamily="34" charset="0"/>
              </a:rPr>
              <a:t>[] </a:t>
            </a:r>
            <a:r>
              <a:rPr lang="en-US" sz="2800" dirty="0">
                <a:latin typeface="Arial Black" pitchFamily="34" charset="0"/>
              </a:rPr>
              <a:t>arguments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dirty="0" err="1">
                <a:latin typeface="Arial Black" pitchFamily="34" charset="0"/>
              </a:rPr>
              <a:t>printSquare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"hello"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printSquare</a:t>
            </a:r>
            <a:r>
              <a:rPr lang="en-US" sz="2800" b="1" dirty="0" smtClean="0">
                <a:latin typeface="Arial Black" pitchFamily="34" charset="0"/>
              </a:rPr>
              <a:t>(</a:t>
            </a:r>
            <a:r>
              <a:rPr lang="en-US" sz="2800" dirty="0" smtClean="0">
                <a:latin typeface="Arial Black" pitchFamily="34" charset="0"/>
              </a:rPr>
              <a:t>5.5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} } </a:t>
            </a:r>
            <a:endParaRPr lang="en-US" sz="2800" dirty="0">
              <a:latin typeface="Arial Black" pitchFamily="34" charset="0"/>
            </a:endParaRPr>
          </a:p>
          <a:p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What’s </a:t>
            </a:r>
            <a:r>
              <a:rPr lang="en-US" sz="2800" dirty="0">
                <a:latin typeface="Arial Black" pitchFamily="34" charset="0"/>
              </a:rPr>
              <a:t>wrong here? </a:t>
            </a:r>
          </a:p>
        </p:txBody>
      </p:sp>
    </p:spTree>
    <p:extLst>
      <p:ext uri="{BB962C8B-B14F-4D97-AF65-F5344CB8AC3E}">
        <p14:creationId xmlns:p14="http://schemas.microsoft.com/office/powerpoint/2010/main" val="116688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1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public class </a:t>
            </a:r>
            <a:r>
              <a:rPr lang="en-US" sz="2800" dirty="0">
                <a:latin typeface="Arial Black" pitchFamily="34" charset="0"/>
              </a:rPr>
              <a:t>Square2 </a:t>
            </a:r>
            <a:r>
              <a:rPr lang="en-US" sz="2800" b="1" dirty="0">
                <a:latin typeface="Arial Black" pitchFamily="34" charset="0"/>
              </a:rPr>
              <a:t>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public </a:t>
            </a:r>
            <a:r>
              <a:rPr lang="en-US" sz="2800" b="1" dirty="0">
                <a:latin typeface="Arial Black" pitchFamily="34" charset="0"/>
              </a:rPr>
              <a:t>static void </a:t>
            </a:r>
            <a:r>
              <a:rPr lang="en-US" sz="2800" dirty="0" err="1">
                <a:latin typeface="Arial Black" pitchFamily="34" charset="0"/>
              </a:rPr>
              <a:t>printSquare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dirty="0" err="1">
                <a:latin typeface="Arial Black" pitchFamily="34" charset="0"/>
              </a:rPr>
              <a:t>System</a:t>
            </a:r>
            <a:r>
              <a:rPr lang="en-US" sz="2800" b="1" dirty="0" err="1">
                <a:latin typeface="Arial Black" pitchFamily="34" charset="0"/>
              </a:rPr>
              <a:t>.</a:t>
            </a:r>
            <a:r>
              <a:rPr lang="en-US" sz="2800" dirty="0" err="1">
                <a:latin typeface="Arial Black" pitchFamily="34" charset="0"/>
              </a:rPr>
              <a:t>out</a:t>
            </a:r>
            <a:r>
              <a:rPr lang="en-US" sz="2800" b="1" dirty="0" err="1">
                <a:latin typeface="Arial Black" pitchFamily="34" charset="0"/>
              </a:rPr>
              <a:t>.</a:t>
            </a:r>
            <a:r>
              <a:rPr lang="en-US" sz="2800" dirty="0" err="1">
                <a:latin typeface="Arial Black" pitchFamily="34" charset="0"/>
              </a:rPr>
              <a:t>println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*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); }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public static void </a:t>
            </a:r>
            <a:r>
              <a:rPr lang="en-US" sz="2800" dirty="0">
                <a:latin typeface="Arial Black" pitchFamily="34" charset="0"/>
              </a:rPr>
              <a:t>main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>
                <a:latin typeface="Arial Black" pitchFamily="34" charset="0"/>
              </a:rPr>
              <a:t>[] </a:t>
            </a:r>
            <a:r>
              <a:rPr lang="en-US" sz="2800" dirty="0">
                <a:latin typeface="Arial Black" pitchFamily="34" charset="0"/>
              </a:rPr>
              <a:t>arguments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dirty="0" err="1">
                <a:latin typeface="Arial Black" pitchFamily="34" charset="0"/>
              </a:rPr>
              <a:t>printSquare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"hello"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printSquare</a:t>
            </a:r>
            <a:r>
              <a:rPr lang="en-US" sz="2800" b="1" dirty="0" smtClean="0">
                <a:latin typeface="Arial Black" pitchFamily="34" charset="0"/>
              </a:rPr>
              <a:t>(</a:t>
            </a:r>
            <a:r>
              <a:rPr lang="en-US" sz="2800" dirty="0" smtClean="0">
                <a:latin typeface="Arial Black" pitchFamily="34" charset="0"/>
              </a:rPr>
              <a:t>5.5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} } </a:t>
            </a:r>
            <a:endParaRPr lang="en-US" sz="2800" dirty="0">
              <a:latin typeface="Arial Black" pitchFamily="34" charset="0"/>
            </a:endParaRPr>
          </a:p>
          <a:p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What’s </a:t>
            </a:r>
            <a:r>
              <a:rPr lang="en-US" sz="2800" dirty="0">
                <a:latin typeface="Arial Black" pitchFamily="34" charset="0"/>
              </a:rPr>
              <a:t>wrong here? </a:t>
            </a:r>
          </a:p>
        </p:txBody>
      </p:sp>
    </p:spTree>
    <p:extLst>
      <p:ext uri="{BB962C8B-B14F-4D97-AF65-F5344CB8AC3E}">
        <p14:creationId xmlns:p14="http://schemas.microsoft.com/office/powerpoint/2010/main" val="1452887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28" y="0"/>
            <a:ext cx="91509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rgbClr val="000000"/>
                </a:solidFill>
                <a:latin typeface="Arial Black" pitchFamily="34" charset="0"/>
              </a:rPr>
              <a:t>Multiple Parameters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void  </a:t>
            </a:r>
            <a:r>
              <a:rPr lang="en-US" sz="2800" b="1" i="1" dirty="0" smtClean="0">
                <a:latin typeface="Arial Black" pitchFamily="34" charset="0"/>
              </a:rPr>
              <a:t>NAME</a:t>
            </a:r>
            <a:r>
              <a:rPr lang="en-US" sz="2800" dirty="0" smtClean="0">
                <a:latin typeface="Arial Black" pitchFamily="34" charset="0"/>
              </a:rPr>
              <a:t>(</a:t>
            </a:r>
            <a:r>
              <a:rPr lang="en-US" sz="2800" b="1" i="1" dirty="0" err="1" smtClean="0">
                <a:latin typeface="Arial Black" pitchFamily="34" charset="0"/>
              </a:rPr>
              <a:t>int</a:t>
            </a:r>
            <a:r>
              <a:rPr lang="en-US" sz="2800" b="1" i="1" dirty="0" smtClean="0">
                <a:latin typeface="Arial Black" pitchFamily="34" charset="0"/>
              </a:rPr>
              <a:t> </a:t>
            </a:r>
            <a:r>
              <a:rPr lang="en-US" sz="2800" b="1" i="1" dirty="0">
                <a:latin typeface="Arial Black" pitchFamily="34" charset="0"/>
              </a:rPr>
              <a:t>NAME</a:t>
            </a:r>
            <a:r>
              <a:rPr lang="en-US" sz="2800" dirty="0" smtClean="0">
                <a:latin typeface="Arial Black" pitchFamily="34" charset="0"/>
              </a:rPr>
              <a:t>, String</a:t>
            </a:r>
            <a:r>
              <a:rPr lang="en-US" sz="2800" b="1" i="1" dirty="0" smtClean="0">
                <a:latin typeface="Arial Black" pitchFamily="34" charset="0"/>
              </a:rPr>
              <a:t> </a:t>
            </a:r>
            <a:r>
              <a:rPr lang="en-US" sz="2800" b="1" i="1" dirty="0">
                <a:latin typeface="Arial Black" pitchFamily="34" charset="0"/>
              </a:rPr>
              <a:t>NAME</a:t>
            </a:r>
            <a:r>
              <a:rPr lang="en-US" sz="2800" dirty="0">
                <a:latin typeface="Arial Black" pitchFamily="34" charset="0"/>
              </a:rPr>
              <a:t>) { </a:t>
            </a:r>
            <a:r>
              <a:rPr lang="en-US" sz="2800" b="1" i="1" dirty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pPr marR="0"/>
            <a:r>
              <a:rPr lang="en-US" sz="2800" dirty="0">
                <a:latin typeface="Arial Black" pitchFamily="34" charset="0"/>
              </a:rPr>
              <a:t>} </a:t>
            </a:r>
            <a:endParaRPr lang="en-US" sz="2800" dirty="0" smtClean="0">
              <a:latin typeface="Arial Black" pitchFamily="34" charset="0"/>
            </a:endParaRPr>
          </a:p>
          <a:p>
            <a:pPr marR="0"/>
            <a:r>
              <a:rPr lang="en-US" sz="2800" dirty="0" smtClean="0">
                <a:latin typeface="Arial Black" pitchFamily="34" charset="0"/>
              </a:rPr>
              <a:t>To call the above non-static method in main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i="1" dirty="0" smtClean="0">
                <a:latin typeface="Arial Black" pitchFamily="34" charset="0"/>
              </a:rPr>
              <a:t>using constant values, we would write ???????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6929" y="3431601"/>
            <a:ext cx="91509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public class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Multiply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{ public static void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times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(double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a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, double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b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){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(????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a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*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b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));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}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endParaRPr lang="en-US" sz="2800" dirty="0">
              <a:solidFill>
                <a:srgbClr val="000000"/>
              </a:solidFill>
              <a:latin typeface="Arial Black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public static void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main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[]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arguments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){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times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);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times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); </a:t>
            </a:r>
            <a:endParaRPr lang="en-US" sz="2800" dirty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} } 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4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rgbClr val="000000"/>
                </a:solidFill>
                <a:latin typeface="Arial Black" pitchFamily="34" charset="0"/>
              </a:rPr>
              <a:t>Return Values </a:t>
            </a:r>
          </a:p>
          <a:p>
            <a:pPr marR="7700" algn="just"/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public static </a:t>
            </a:r>
            <a:r>
              <a:rPr lang="en-US" sz="2800" b="1" i="1" dirty="0">
                <a:solidFill>
                  <a:srgbClr val="000000"/>
                </a:solidFill>
                <a:latin typeface="Arial Black" pitchFamily="34" charset="0"/>
              </a:rPr>
              <a:t>TYPE NAME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() { </a:t>
            </a:r>
            <a:r>
              <a:rPr lang="en-US" sz="2800" b="1" i="1" dirty="0">
                <a:solidFill>
                  <a:srgbClr val="000000"/>
                </a:solidFill>
                <a:latin typeface="Arial Black" pitchFamily="34" charset="0"/>
              </a:rPr>
              <a:t>STATEMENTS </a:t>
            </a:r>
            <a:endParaRPr lang="en-US" sz="2800" dirty="0">
              <a:solidFill>
                <a:srgbClr val="000000"/>
              </a:solidFill>
              <a:latin typeface="Arial Black" pitchFamily="34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return </a:t>
            </a:r>
            <a:r>
              <a:rPr lang="en-US" sz="2800" b="1" i="1" dirty="0">
                <a:solidFill>
                  <a:srgbClr val="000000"/>
                </a:solidFill>
                <a:latin typeface="Arial Black" pitchFamily="34" charset="0"/>
              </a:rPr>
              <a:t>EXPRESSION; </a:t>
            </a:r>
            <a:endParaRPr lang="en-US" sz="2800" dirty="0">
              <a:solidFill>
                <a:srgbClr val="000000"/>
              </a:solidFill>
              <a:latin typeface="Arial Black" pitchFamily="34" charset="0"/>
            </a:endParaRP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} 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void means “no type” </a:t>
            </a:r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i.e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 method returns no value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public class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Square4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{ public static double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square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(double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){ return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x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; }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endParaRPr lang="en-US" sz="2800" dirty="0">
              <a:solidFill>
                <a:srgbClr val="000000"/>
              </a:solidFill>
              <a:latin typeface="Arial Black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public static void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main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[]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arguments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){</a:t>
            </a:r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(????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square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5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))); </a:t>
            </a:r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(????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square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)); 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}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} 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8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Arial Black" pitchFamily="34" charset="0"/>
              </a:rPr>
              <a:t>Variable Scope </a:t>
            </a:r>
            <a:endParaRPr lang="en-US" sz="2800" b="1" u="sng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algn="ctr"/>
            <a:endParaRPr lang="en-US" sz="2800" b="1" u="sng" dirty="0">
              <a:solidFill>
                <a:srgbClr val="000000"/>
              </a:solidFill>
              <a:latin typeface="Arial Black" pitchFamily="34" charset="0"/>
            </a:endParaRPr>
          </a:p>
          <a:p>
            <a:pPr algn="just"/>
            <a:r>
              <a:rPr lang="en-US" sz="2400" b="1" dirty="0">
                <a:solidFill>
                  <a:srgbClr val="000000"/>
                </a:solidFill>
                <a:latin typeface="Arial Black" pitchFamily="34" charset="0"/>
              </a:rPr>
              <a:t>Variables live in the block </a:t>
            </a:r>
            <a:r>
              <a:rPr lang="en-US" sz="2400" b="1" dirty="0" smtClean="0">
                <a:solidFill>
                  <a:srgbClr val="000000"/>
                </a:solidFill>
                <a:latin typeface="Arial Black" pitchFamily="34" charset="0"/>
              </a:rPr>
              <a:t>({   }) </a:t>
            </a:r>
            <a:r>
              <a:rPr lang="en-US" sz="2400" b="1" dirty="0">
                <a:solidFill>
                  <a:srgbClr val="000000"/>
                </a:solidFill>
                <a:latin typeface="Arial Black" pitchFamily="34" charset="0"/>
              </a:rPr>
              <a:t>where they are defined (scope) </a:t>
            </a:r>
          </a:p>
          <a:p>
            <a:pPr marR="9050" algn="just"/>
            <a:r>
              <a:rPr lang="en-US" sz="2400" b="1" dirty="0">
                <a:solidFill>
                  <a:srgbClr val="000000"/>
                </a:solidFill>
                <a:latin typeface="Arial Black" pitchFamily="34" charset="0"/>
              </a:rPr>
              <a:t>Method parameters are like defining a new variable in the method </a:t>
            </a:r>
            <a:endParaRPr lang="en-US" sz="24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4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public class </a:t>
            </a:r>
            <a:r>
              <a:rPr lang="en-US" sz="2800" dirty="0" err="1">
                <a:latin typeface="Arial Black" pitchFamily="34" charset="0"/>
              </a:rPr>
              <a:t>SquareChange</a:t>
            </a:r>
            <a:r>
              <a:rPr lang="en-US" sz="2800" dirty="0">
                <a:latin typeface="Arial Black" pitchFamily="34" charset="0"/>
              </a:rPr>
              <a:t> </a:t>
            </a:r>
            <a:r>
              <a:rPr lang="en-US" sz="2800" b="1" dirty="0">
                <a:latin typeface="Arial Black" pitchFamily="34" charset="0"/>
              </a:rPr>
              <a:t>{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public static void </a:t>
            </a:r>
            <a:r>
              <a:rPr lang="en-US" sz="2800" dirty="0" err="1">
                <a:latin typeface="Arial Black" pitchFamily="34" charset="0"/>
              </a:rPr>
              <a:t>printSquare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dirty="0" err="1">
                <a:latin typeface="Arial Black" pitchFamily="34" charset="0"/>
              </a:rPr>
              <a:t>System</a:t>
            </a:r>
            <a:r>
              <a:rPr lang="en-US" sz="2800" b="1" dirty="0" err="1">
                <a:latin typeface="Arial Black" pitchFamily="34" charset="0"/>
              </a:rPr>
              <a:t>.</a:t>
            </a:r>
            <a:r>
              <a:rPr lang="en-US" sz="2800" dirty="0" err="1">
                <a:latin typeface="Arial Black" pitchFamily="34" charset="0"/>
              </a:rPr>
              <a:t>out</a:t>
            </a:r>
            <a:r>
              <a:rPr lang="en-US" sz="2800" b="1" dirty="0" err="1">
                <a:latin typeface="Arial Black" pitchFamily="34" charset="0"/>
              </a:rPr>
              <a:t>.</a:t>
            </a:r>
            <a:r>
              <a:rPr lang="en-US" sz="2800" dirty="0" err="1">
                <a:latin typeface="Arial Black" pitchFamily="34" charset="0"/>
              </a:rPr>
              <a:t>println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"</a:t>
            </a:r>
            <a:r>
              <a:rPr lang="en-US" sz="2800" dirty="0" err="1">
                <a:latin typeface="Arial Black" pitchFamily="34" charset="0"/>
              </a:rPr>
              <a:t>printSquare</a:t>
            </a:r>
            <a:r>
              <a:rPr lang="en-US" sz="2800" dirty="0">
                <a:latin typeface="Arial Black" pitchFamily="34" charset="0"/>
              </a:rPr>
              <a:t> x = " </a:t>
            </a:r>
            <a:r>
              <a:rPr lang="en-US" sz="2800" b="1" dirty="0">
                <a:latin typeface="Arial Black" pitchFamily="34" charset="0"/>
              </a:rPr>
              <a:t>+ 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= </a:t>
            </a:r>
            <a:r>
              <a:rPr lang="en-US" sz="2800" dirty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* 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(????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“</a:t>
            </a:r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printSquare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 x =“ +x 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);</a:t>
            </a:r>
            <a:r>
              <a:rPr lang="en-US" sz="2800" b="1" dirty="0" smtClean="0">
                <a:latin typeface="Arial Black" pitchFamily="34" charset="0"/>
              </a:rPr>
              <a:t>    }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/>
            </a:r>
            <a:br>
              <a:rPr lang="en-US" sz="2800" b="1" dirty="0" smtClean="0">
                <a:latin typeface="Arial Black" pitchFamily="34" charset="0"/>
              </a:rPr>
            </a:br>
            <a:r>
              <a:rPr lang="en-US" sz="2800" b="1" dirty="0" smtClean="0">
                <a:latin typeface="Arial Black" pitchFamily="34" charset="0"/>
              </a:rPr>
              <a:t>public </a:t>
            </a:r>
            <a:r>
              <a:rPr lang="en-US" sz="2800" b="1" dirty="0">
                <a:latin typeface="Arial Black" pitchFamily="34" charset="0"/>
              </a:rPr>
              <a:t>static void </a:t>
            </a:r>
            <a:r>
              <a:rPr lang="en-US" sz="2800" dirty="0">
                <a:latin typeface="Arial Black" pitchFamily="34" charset="0"/>
              </a:rPr>
              <a:t>main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>
                <a:latin typeface="Arial Black" pitchFamily="34" charset="0"/>
              </a:rPr>
              <a:t>[] </a:t>
            </a:r>
            <a:r>
              <a:rPr lang="en-US" sz="2800" dirty="0">
                <a:latin typeface="Arial Black" pitchFamily="34" charset="0"/>
              </a:rPr>
              <a:t>arguments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= 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>
                <a:latin typeface="Arial Black" pitchFamily="34" charset="0"/>
              </a:rPr>
              <a:t>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(????“main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x =“ +x 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);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printSquare</a:t>
            </a:r>
            <a:r>
              <a:rPr lang="en-US" sz="2800" b="1" dirty="0" smtClean="0">
                <a:latin typeface="Arial Black" pitchFamily="34" charset="0"/>
              </a:rPr>
              <a:t>(</a:t>
            </a:r>
            <a:r>
              <a:rPr lang="en-US" sz="2800" dirty="0" smtClean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(????“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main x =“ +x 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);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} </a:t>
            </a:r>
            <a:r>
              <a:rPr lang="en-US" sz="2800" b="1" dirty="0">
                <a:latin typeface="Arial Black" pitchFamily="34" charset="0"/>
              </a:rPr>
              <a:t>} 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6400800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OUTPUT?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4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1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public class </a:t>
            </a:r>
            <a:r>
              <a:rPr lang="en-US" sz="2800" dirty="0">
                <a:latin typeface="Arial Black" pitchFamily="34" charset="0"/>
              </a:rPr>
              <a:t>Scope </a:t>
            </a:r>
            <a:r>
              <a:rPr lang="en-US" sz="2800" b="1" dirty="0">
                <a:latin typeface="Arial Black" pitchFamily="34" charset="0"/>
              </a:rPr>
              <a:t>{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public static void </a:t>
            </a:r>
            <a:r>
              <a:rPr lang="en-US" sz="2800" dirty="0">
                <a:latin typeface="Arial Black" pitchFamily="34" charset="0"/>
              </a:rPr>
              <a:t>main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>
                <a:latin typeface="Arial Black" pitchFamily="34" charset="0"/>
              </a:rPr>
              <a:t>[] </a:t>
            </a:r>
            <a:r>
              <a:rPr lang="en-US" sz="2800" dirty="0">
                <a:latin typeface="Arial Black" pitchFamily="34" charset="0"/>
              </a:rPr>
              <a:t>arguments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= 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>
                <a:latin typeface="Arial Black" pitchFamily="34" charset="0"/>
              </a:rPr>
              <a:t>;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if 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== 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>
                <a:latin typeface="Arial Black" pitchFamily="34" charset="0"/>
              </a:rPr>
              <a:t>){ </a:t>
            </a:r>
            <a:endParaRPr lang="en-US" sz="2800" dirty="0">
              <a:latin typeface="Arial Black" pitchFamily="34" charset="0"/>
            </a:endParaRPr>
          </a:p>
          <a:p>
            <a:r>
              <a:rPr lang="es-ES" sz="2800" b="1" dirty="0" err="1">
                <a:latin typeface="Arial Black" pitchFamily="34" charset="0"/>
              </a:rPr>
              <a:t>int</a:t>
            </a:r>
            <a:r>
              <a:rPr lang="es-ES" sz="2800" b="1" dirty="0">
                <a:latin typeface="Arial Black" pitchFamily="34" charset="0"/>
              </a:rPr>
              <a:t> </a:t>
            </a:r>
            <a:r>
              <a:rPr lang="es-ES" sz="2800" dirty="0">
                <a:latin typeface="Arial Black" pitchFamily="34" charset="0"/>
              </a:rPr>
              <a:t>x </a:t>
            </a:r>
            <a:r>
              <a:rPr lang="es-ES" sz="2800" b="1" dirty="0">
                <a:latin typeface="Arial Black" pitchFamily="34" charset="0"/>
              </a:rPr>
              <a:t>= </a:t>
            </a:r>
            <a:r>
              <a:rPr lang="es-ES" sz="2800" dirty="0">
                <a:latin typeface="Arial Black" pitchFamily="34" charset="0"/>
              </a:rPr>
              <a:t>6</a:t>
            </a:r>
            <a:r>
              <a:rPr lang="es-ES" sz="2800" b="1" dirty="0" smtClean="0">
                <a:latin typeface="Arial Black" pitchFamily="34" charset="0"/>
              </a:rPr>
              <a:t>;</a:t>
            </a:r>
          </a:p>
          <a:p>
            <a:r>
              <a:rPr lang="es-ES" sz="2800" b="1" dirty="0" err="1" smtClean="0">
                <a:latin typeface="Arial Black" pitchFamily="34" charset="0"/>
              </a:rPr>
              <a:t>int</a:t>
            </a:r>
            <a:r>
              <a:rPr lang="es-ES" sz="2800" b="1" dirty="0" smtClean="0">
                <a:latin typeface="Arial Black" pitchFamily="34" charset="0"/>
              </a:rPr>
              <a:t> </a:t>
            </a:r>
            <a:r>
              <a:rPr lang="es-ES" sz="2800" dirty="0">
                <a:latin typeface="Arial Black" pitchFamily="34" charset="0"/>
              </a:rPr>
              <a:t>y </a:t>
            </a:r>
            <a:r>
              <a:rPr lang="es-ES" sz="2800" b="1" dirty="0">
                <a:latin typeface="Arial Black" pitchFamily="34" charset="0"/>
              </a:rPr>
              <a:t>= </a:t>
            </a:r>
            <a:r>
              <a:rPr lang="es-ES" sz="2800" dirty="0">
                <a:latin typeface="Arial Black" pitchFamily="34" charset="0"/>
              </a:rPr>
              <a:t>72</a:t>
            </a:r>
            <a:r>
              <a:rPr lang="es-ES" sz="2800" b="1" dirty="0" smtClean="0">
                <a:latin typeface="Arial Black" pitchFamily="34" charset="0"/>
              </a:rPr>
              <a:t>;</a:t>
            </a:r>
          </a:p>
          <a:p>
            <a:r>
              <a:rPr lang="es-ES" sz="2800" dirty="0" err="1" smtClean="0">
                <a:latin typeface="Arial Black" pitchFamily="34" charset="0"/>
              </a:rPr>
              <a:t>System</a:t>
            </a:r>
            <a:r>
              <a:rPr lang="es-ES" sz="2800" b="1" dirty="0" err="1" smtClean="0">
                <a:latin typeface="Arial Black" pitchFamily="34" charset="0"/>
              </a:rPr>
              <a:t>.</a:t>
            </a:r>
            <a:r>
              <a:rPr lang="es-ES" sz="2800" dirty="0" err="1" smtClean="0">
                <a:latin typeface="Arial Black" pitchFamily="34" charset="0"/>
              </a:rPr>
              <a:t>out</a:t>
            </a:r>
            <a:r>
              <a:rPr lang="es-ES" sz="2800" b="1" dirty="0" err="1" smtClean="0">
                <a:latin typeface="Arial Black" pitchFamily="34" charset="0"/>
              </a:rPr>
              <a:t>.</a:t>
            </a:r>
            <a:r>
              <a:rPr lang="es-ES" sz="2800" dirty="0" err="1" smtClean="0">
                <a:latin typeface="Arial Black" pitchFamily="34" charset="0"/>
              </a:rPr>
              <a:t>println</a:t>
            </a:r>
            <a:r>
              <a:rPr lang="es-ES" sz="2800" b="1" dirty="0">
                <a:latin typeface="Arial Black" pitchFamily="34" charset="0"/>
              </a:rPr>
              <a:t>(</a:t>
            </a:r>
            <a:r>
              <a:rPr lang="es-ES" sz="2800" dirty="0">
                <a:latin typeface="Arial Black" pitchFamily="34" charset="0"/>
              </a:rPr>
              <a:t>"x = " </a:t>
            </a:r>
            <a:r>
              <a:rPr lang="es-ES" sz="2800" b="1" dirty="0">
                <a:latin typeface="Arial Black" pitchFamily="34" charset="0"/>
              </a:rPr>
              <a:t>+ </a:t>
            </a:r>
            <a:r>
              <a:rPr lang="es-ES" sz="2800" dirty="0">
                <a:latin typeface="Arial Black" pitchFamily="34" charset="0"/>
              </a:rPr>
              <a:t>x </a:t>
            </a:r>
            <a:r>
              <a:rPr lang="es-ES" sz="2800" b="1" dirty="0">
                <a:latin typeface="Arial Black" pitchFamily="34" charset="0"/>
              </a:rPr>
              <a:t>+ </a:t>
            </a:r>
            <a:r>
              <a:rPr lang="es-ES" sz="2800" dirty="0">
                <a:latin typeface="Arial Black" pitchFamily="34" charset="0"/>
              </a:rPr>
              <a:t>" y = " </a:t>
            </a:r>
            <a:r>
              <a:rPr lang="es-ES" sz="2800" b="1" dirty="0">
                <a:latin typeface="Arial Black" pitchFamily="34" charset="0"/>
              </a:rPr>
              <a:t>+ </a:t>
            </a:r>
            <a:r>
              <a:rPr lang="es-ES" sz="2800" dirty="0">
                <a:latin typeface="Arial Black" pitchFamily="34" charset="0"/>
              </a:rPr>
              <a:t>y</a:t>
            </a:r>
            <a:r>
              <a:rPr lang="es-ES" sz="2800" b="1" dirty="0">
                <a:latin typeface="Arial Black" pitchFamily="34" charset="0"/>
              </a:rPr>
              <a:t>);</a:t>
            </a:r>
            <a:endParaRPr lang="es-ES" sz="2800" dirty="0">
              <a:latin typeface="Arial Black" pitchFamily="34" charset="0"/>
            </a:endParaRPr>
          </a:p>
          <a:p>
            <a:r>
              <a:rPr lang="es-ES" sz="2800" b="1" dirty="0">
                <a:latin typeface="Arial Black" pitchFamily="34" charset="0"/>
              </a:rPr>
              <a:t>} </a:t>
            </a:r>
            <a:endParaRPr lang="es-ES" sz="2800" b="1" dirty="0" smtClean="0">
              <a:latin typeface="Arial Black" pitchFamily="34" charset="0"/>
            </a:endParaRPr>
          </a:p>
          <a:p>
            <a:r>
              <a:rPr lang="es-ES" sz="2800" dirty="0" err="1" smtClean="0">
                <a:latin typeface="Arial Black" pitchFamily="34" charset="0"/>
              </a:rPr>
              <a:t>System</a:t>
            </a:r>
            <a:r>
              <a:rPr lang="es-ES" sz="2800" b="1" dirty="0" err="1" smtClean="0">
                <a:latin typeface="Arial Black" pitchFamily="34" charset="0"/>
              </a:rPr>
              <a:t>.</a:t>
            </a:r>
            <a:r>
              <a:rPr lang="es-ES" sz="2800" dirty="0" err="1" smtClean="0">
                <a:latin typeface="Arial Black" pitchFamily="34" charset="0"/>
              </a:rPr>
              <a:t>out</a:t>
            </a:r>
            <a:r>
              <a:rPr lang="es-ES" sz="2800" b="1" dirty="0" err="1" smtClean="0">
                <a:latin typeface="Arial Black" pitchFamily="34" charset="0"/>
              </a:rPr>
              <a:t>.</a:t>
            </a:r>
            <a:r>
              <a:rPr lang="es-ES" sz="2800" dirty="0" err="1" smtClean="0">
                <a:latin typeface="Arial Black" pitchFamily="34" charset="0"/>
              </a:rPr>
              <a:t>println</a:t>
            </a:r>
            <a:r>
              <a:rPr lang="es-ES" sz="2800" b="1" dirty="0">
                <a:latin typeface="Arial Black" pitchFamily="34" charset="0"/>
              </a:rPr>
              <a:t>(</a:t>
            </a:r>
            <a:r>
              <a:rPr lang="es-ES" sz="2800" dirty="0">
                <a:latin typeface="Arial Black" pitchFamily="34" charset="0"/>
              </a:rPr>
              <a:t>"x = " </a:t>
            </a:r>
            <a:r>
              <a:rPr lang="es-ES" sz="2800" b="1" dirty="0">
                <a:latin typeface="Arial Black" pitchFamily="34" charset="0"/>
              </a:rPr>
              <a:t>+ </a:t>
            </a:r>
            <a:r>
              <a:rPr lang="es-ES" sz="2800" dirty="0">
                <a:latin typeface="Arial Black" pitchFamily="34" charset="0"/>
              </a:rPr>
              <a:t>x </a:t>
            </a:r>
            <a:r>
              <a:rPr lang="es-ES" sz="2800" b="1" dirty="0">
                <a:latin typeface="Arial Black" pitchFamily="34" charset="0"/>
              </a:rPr>
              <a:t>+ </a:t>
            </a:r>
            <a:r>
              <a:rPr lang="es-ES" sz="2800" dirty="0">
                <a:latin typeface="Arial Black" pitchFamily="34" charset="0"/>
              </a:rPr>
              <a:t>" y = " </a:t>
            </a:r>
            <a:r>
              <a:rPr lang="es-ES" sz="2800" b="1" dirty="0">
                <a:latin typeface="Arial Black" pitchFamily="34" charset="0"/>
              </a:rPr>
              <a:t>+ </a:t>
            </a:r>
            <a:r>
              <a:rPr lang="es-ES" sz="2800" dirty="0">
                <a:latin typeface="Arial Black" pitchFamily="34" charset="0"/>
              </a:rPr>
              <a:t>y</a:t>
            </a:r>
            <a:r>
              <a:rPr lang="es-ES" sz="2800" b="1" dirty="0">
                <a:latin typeface="Arial Black" pitchFamily="34" charset="0"/>
              </a:rPr>
              <a:t>); </a:t>
            </a:r>
            <a:endParaRPr lang="es-ES" sz="2800" b="1" dirty="0" smtClean="0">
              <a:latin typeface="Arial Black" pitchFamily="34" charset="0"/>
            </a:endParaRPr>
          </a:p>
          <a:p>
            <a:r>
              <a:rPr lang="es-ES" sz="2800" b="1" dirty="0" smtClean="0">
                <a:latin typeface="Arial Black" pitchFamily="34" charset="0"/>
              </a:rPr>
              <a:t>} </a:t>
            </a:r>
            <a:r>
              <a:rPr lang="es-ES" sz="2800" b="1" dirty="0">
                <a:latin typeface="Arial Black" pitchFamily="34" charset="0"/>
              </a:rPr>
              <a:t>} 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19400" y="6400800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OUTPUT?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448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itchFamily="34" charset="0"/>
              </a:rPr>
              <a:t>Methods: Building Blocks </a:t>
            </a:r>
          </a:p>
          <a:p>
            <a:r>
              <a:rPr lang="en-US" sz="2800" dirty="0">
                <a:latin typeface="Arial Black" pitchFamily="34" charset="0"/>
              </a:rPr>
              <a:t>Big programs are built out of small methods </a:t>
            </a:r>
            <a:r>
              <a:rPr lang="en-US" sz="2800" dirty="0" err="1">
                <a:latin typeface="Arial Black" pitchFamily="34" charset="0"/>
              </a:rPr>
              <a:t>Methods</a:t>
            </a:r>
            <a:r>
              <a:rPr lang="en-US" sz="2800" dirty="0">
                <a:latin typeface="Arial Black" pitchFamily="34" charset="0"/>
              </a:rPr>
              <a:t> can be individually developed, tested and reused </a:t>
            </a:r>
          </a:p>
          <a:p>
            <a:r>
              <a:rPr lang="en-US" sz="2800" dirty="0">
                <a:latin typeface="Arial Black" pitchFamily="34" charset="0"/>
              </a:rPr>
              <a:t>User of method does not need to know how it works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In Computer Science, this is called “</a:t>
            </a:r>
            <a:r>
              <a:rPr lang="en-US" sz="2800" i="1" dirty="0">
                <a:latin typeface="Arial Black" pitchFamily="34" charset="0"/>
              </a:rPr>
              <a:t>abstraction</a:t>
            </a:r>
            <a:r>
              <a:rPr lang="en-US" sz="2800" dirty="0">
                <a:latin typeface="Arial Black" pitchFamily="34" charset="0"/>
              </a:rPr>
              <a:t>”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47244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latin typeface="Arial Black" pitchFamily="34" charset="0"/>
              </a:rPr>
              <a:t>Mathematical Functions</a:t>
            </a:r>
          </a:p>
          <a:p>
            <a:r>
              <a:rPr lang="en-US" sz="2800" b="1" dirty="0" err="1" smtClean="0">
                <a:latin typeface="Arial Black" pitchFamily="34" charset="0"/>
              </a:rPr>
              <a:t>Math.sin</a:t>
            </a:r>
            <a:r>
              <a:rPr lang="en-US" sz="2800" b="1" dirty="0" smtClean="0">
                <a:latin typeface="Arial Black" pitchFamily="34" charset="0"/>
              </a:rPr>
              <a:t>(x)</a:t>
            </a:r>
          </a:p>
          <a:p>
            <a:r>
              <a:rPr lang="en-US" sz="2800" b="1" dirty="0" err="1" smtClean="0">
                <a:latin typeface="Arial Black" pitchFamily="34" charset="0"/>
              </a:rPr>
              <a:t>Math.cos</a:t>
            </a:r>
            <a:r>
              <a:rPr lang="en-US" sz="2800" b="1" dirty="0" smtClean="0">
                <a:latin typeface="Arial Black" pitchFamily="34" charset="0"/>
              </a:rPr>
              <a:t>(</a:t>
            </a:r>
            <a:r>
              <a:rPr lang="en-US" sz="2800" b="1" dirty="0" err="1" smtClean="0">
                <a:latin typeface="Arial Black" pitchFamily="34" charset="0"/>
              </a:rPr>
              <a:t>Math.PI</a:t>
            </a:r>
            <a:r>
              <a:rPr lang="en-US" sz="2800" b="1" dirty="0" smtClean="0">
                <a:latin typeface="Arial Black" pitchFamily="34" charset="0"/>
              </a:rPr>
              <a:t> </a:t>
            </a:r>
            <a:r>
              <a:rPr lang="en-US" sz="2800" b="1" dirty="0">
                <a:latin typeface="Arial Black" pitchFamily="34" charset="0"/>
              </a:rPr>
              <a:t>/ 2</a:t>
            </a:r>
            <a:r>
              <a:rPr lang="en-US" sz="2800" b="1" dirty="0" smtClean="0">
                <a:latin typeface="Arial Black" pitchFamily="34" charset="0"/>
              </a:rPr>
              <a:t>)</a:t>
            </a:r>
          </a:p>
          <a:p>
            <a:r>
              <a:rPr lang="en-US" sz="2800" b="1" dirty="0" err="1" smtClean="0">
                <a:latin typeface="Arial Black" pitchFamily="34" charset="0"/>
              </a:rPr>
              <a:t>Math.pow</a:t>
            </a:r>
            <a:r>
              <a:rPr lang="en-US" sz="2800" b="1" dirty="0" smtClean="0">
                <a:latin typeface="Arial Black" pitchFamily="34" charset="0"/>
              </a:rPr>
              <a:t>(2</a:t>
            </a:r>
            <a:r>
              <a:rPr lang="en-US" sz="2800" b="1" dirty="0">
                <a:latin typeface="Arial Black" pitchFamily="34" charset="0"/>
              </a:rPr>
              <a:t>, 3</a:t>
            </a:r>
            <a:r>
              <a:rPr lang="en-US" sz="2800" b="1" dirty="0" smtClean="0">
                <a:latin typeface="Arial Black" pitchFamily="34" charset="0"/>
              </a:rPr>
              <a:t>)</a:t>
            </a:r>
          </a:p>
          <a:p>
            <a:r>
              <a:rPr lang="en-US" sz="2800" b="1" dirty="0" smtClean="0">
                <a:latin typeface="Arial Black" pitchFamily="34" charset="0"/>
              </a:rPr>
              <a:t>Math.log(Math.log(x </a:t>
            </a:r>
            <a:r>
              <a:rPr lang="en-US" sz="2800" b="1" dirty="0">
                <a:latin typeface="Arial Black" pitchFamily="34" charset="0"/>
              </a:rPr>
              <a:t>+ y))</a:t>
            </a:r>
          </a:p>
        </p:txBody>
      </p:sp>
    </p:spTree>
    <p:extLst>
      <p:ext uri="{BB962C8B-B14F-4D97-AF65-F5344CB8AC3E}">
        <p14:creationId xmlns:p14="http://schemas.microsoft.com/office/powerpoint/2010/main" val="113313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-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u="sng" dirty="0" smtClean="0">
                <a:latin typeface="Arial Black" pitchFamily="34" charset="0"/>
              </a:rPr>
              <a:t>Conditional Statements</a:t>
            </a:r>
            <a:endParaRPr lang="en-US" sz="2400" b="1" u="sng" dirty="0"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itchFamily="34" charset="0"/>
              </a:rPr>
              <a:t>if statement </a:t>
            </a:r>
          </a:p>
          <a:p>
            <a:r>
              <a:rPr lang="en-US" sz="2800" dirty="0">
                <a:latin typeface="Arial Black" pitchFamily="34" charset="0"/>
              </a:rPr>
              <a:t>if (</a:t>
            </a:r>
            <a:r>
              <a:rPr lang="en-US" sz="2800" b="1" i="1" dirty="0">
                <a:latin typeface="Arial Black" pitchFamily="34" charset="0"/>
              </a:rPr>
              <a:t>CONDITION</a:t>
            </a:r>
            <a:r>
              <a:rPr lang="en-US" sz="2800" dirty="0">
                <a:latin typeface="Arial Black" pitchFamily="34" charset="0"/>
              </a:rPr>
              <a:t>) 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b="1" i="1" dirty="0" smtClean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8194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itchFamily="34" charset="0"/>
              </a:rPr>
              <a:t>public static void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if 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&gt; 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 smtClean="0">
                <a:latin typeface="Arial Black" pitchFamily="34" charset="0"/>
              </a:rPr>
              <a:t>)</a:t>
            </a:r>
          </a:p>
          <a:p>
            <a:r>
              <a:rPr lang="en-US" sz="2800" b="1" dirty="0" smtClean="0">
                <a:latin typeface="Arial Black" pitchFamily="34" charset="0"/>
              </a:rPr>
              <a:t>{ </a:t>
            </a:r>
            <a:r>
              <a:rPr lang="en-US" sz="2800" dirty="0" err="1" smtClean="0"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en-US" sz="2800" b="1" dirty="0" smtClean="0">
                <a:latin typeface="Arial Black" pitchFamily="34" charset="0"/>
              </a:rPr>
              <a:t>(???? </a:t>
            </a:r>
            <a:r>
              <a:rPr lang="en-US" sz="2800" dirty="0" smtClean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+ </a:t>
            </a:r>
            <a:r>
              <a:rPr lang="en-US" sz="2800" dirty="0">
                <a:latin typeface="Arial Black" pitchFamily="34" charset="0"/>
              </a:rPr>
              <a:t>" is &gt; 5"</a:t>
            </a:r>
            <a:r>
              <a:rPr lang="en-US" sz="2800" b="1" dirty="0">
                <a:latin typeface="Arial Black" pitchFamily="34" charset="0"/>
              </a:rPr>
              <a:t>); }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} 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public static void </a:t>
            </a:r>
            <a:r>
              <a:rPr lang="en-US" sz="2800" dirty="0">
                <a:latin typeface="Arial Black" pitchFamily="34" charset="0"/>
              </a:rPr>
              <a:t>main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>
                <a:latin typeface="Arial Black" pitchFamily="34" charset="0"/>
              </a:rPr>
              <a:t>[] </a:t>
            </a:r>
            <a:r>
              <a:rPr lang="en-US" sz="2800" dirty="0">
                <a:latin typeface="Arial Black" pitchFamily="34" charset="0"/>
              </a:rPr>
              <a:t>arguments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6</a:t>
            </a:r>
            <a:r>
              <a:rPr lang="en-US" sz="2800" b="1" dirty="0">
                <a:latin typeface="Arial Black" pitchFamily="34" charset="0"/>
              </a:rPr>
              <a:t>);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>
                <a:latin typeface="Arial Black" pitchFamily="34" charset="0"/>
              </a:rPr>
              <a:t>);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4</a:t>
            </a:r>
            <a:r>
              <a:rPr lang="en-US" sz="2800" b="1" dirty="0">
                <a:latin typeface="Arial Black" pitchFamily="34" charset="0"/>
              </a:rPr>
              <a:t>);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b="1" dirty="0">
                <a:latin typeface="Arial Black" pitchFamily="34" charset="0"/>
              </a:rPr>
              <a:t>} 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7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10" y="0"/>
            <a:ext cx="917170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 smtClean="0">
                <a:solidFill>
                  <a:srgbClr val="00B050"/>
                </a:solidFill>
                <a:latin typeface="Arial Black" pitchFamily="34" charset="0"/>
              </a:rPr>
              <a:t>Relational</a:t>
            </a:r>
            <a:r>
              <a:rPr lang="en-US" sz="2800" b="1" u="sng" dirty="0" smtClean="0">
                <a:latin typeface="Arial Black" pitchFamily="34" charset="0"/>
              </a:rPr>
              <a:t> (Comparison) </a:t>
            </a:r>
            <a:r>
              <a:rPr lang="en-US" sz="2800" b="1" u="sng" dirty="0">
                <a:latin typeface="Arial Black" pitchFamily="34" charset="0"/>
              </a:rPr>
              <a:t>operators </a:t>
            </a:r>
          </a:p>
          <a:p>
            <a:r>
              <a:rPr lang="en-US" sz="2800" b="1" dirty="0">
                <a:latin typeface="Arial Black" pitchFamily="34" charset="0"/>
              </a:rPr>
              <a:t>x &gt; y: x is greater than y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&lt; y: x is less than y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&gt;= y: x is greater than or equal to </a:t>
            </a:r>
            <a:r>
              <a:rPr lang="en-US" sz="2800" b="1" dirty="0" smtClean="0">
                <a:latin typeface="Arial Black" pitchFamily="34" charset="0"/>
              </a:rPr>
              <a:t>y </a:t>
            </a:r>
          </a:p>
          <a:p>
            <a:r>
              <a:rPr lang="en-US" sz="2800" b="1" dirty="0" smtClean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&lt;= y: x is less than or equal to y </a:t>
            </a:r>
          </a:p>
          <a:p>
            <a:r>
              <a:rPr lang="en-US" sz="2800" b="1" dirty="0">
                <a:latin typeface="Arial Black" pitchFamily="34" charset="0"/>
              </a:rPr>
              <a:t>x == y: x equals y </a:t>
            </a:r>
            <a:endParaRPr lang="en-US" sz="2800" b="1" dirty="0" smtClean="0">
              <a:latin typeface="Arial Black" pitchFamily="34" charset="0"/>
            </a:endParaRPr>
          </a:p>
          <a:p>
            <a:endParaRPr lang="en-US" sz="2800" b="1" dirty="0">
              <a:latin typeface="Arial Black" pitchFamily="34" charset="0"/>
            </a:endParaRPr>
          </a:p>
          <a:p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( </a:t>
            </a:r>
            <a:r>
              <a:rPr lang="en-US" sz="2800" b="1" dirty="0">
                <a:latin typeface="Arial Black" pitchFamily="34" charset="0"/>
              </a:rPr>
              <a:t>equality: ==, assignment: = 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" y="4191000"/>
            <a:ext cx="90677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Declaration in Java: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Array: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 array= {10, 5, 9, 40, 33, 15, 22, 4, 7, 12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Uninitialized Array: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 array2 = new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val="168187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56"/>
            <a:ext cx="9144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solidFill>
                  <a:srgbClr val="000000"/>
                </a:solidFill>
                <a:latin typeface="FDHIA L+ Arial MT"/>
              </a:rPr>
              <a:t>Variables </a:t>
            </a:r>
          </a:p>
          <a:p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Named location that stores a value</a:t>
            </a:r>
          </a:p>
          <a:p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Example: </a:t>
            </a:r>
            <a:endParaRPr lang="en-US" sz="2800" dirty="0" smtClean="0">
              <a:solidFill>
                <a:srgbClr val="000000"/>
              </a:solidFill>
              <a:latin typeface="Arial Black" pitchFamily="34" charset="0"/>
            </a:endParaRPr>
          </a:p>
          <a:p>
            <a:endParaRPr lang="en-US" sz="2800" dirty="0">
              <a:solidFill>
                <a:srgbClr val="000000"/>
              </a:solidFill>
              <a:latin typeface="Arial Black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String a = “a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”;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String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b = “letter b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”;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= “letter a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”;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String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c = a + “ and “ + b;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27" y="3810000"/>
            <a:ext cx="9144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u="sng" dirty="0">
                <a:solidFill>
                  <a:srgbClr val="000000"/>
                </a:solidFill>
                <a:latin typeface="Arial Black" pitchFamily="34" charset="0"/>
              </a:rPr>
              <a:t>Operators</a:t>
            </a:r>
            <a:r>
              <a:rPr lang="en-US" sz="3200" dirty="0">
                <a:solidFill>
                  <a:srgbClr val="000000"/>
                </a:solidFill>
                <a:latin typeface="Arial Black" pitchFamily="34" charset="0"/>
              </a:rPr>
              <a:t> </a:t>
            </a:r>
          </a:p>
          <a:p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Symbols that perform simple computations</a:t>
            </a:r>
          </a:p>
          <a:p>
            <a:pPr marR="0"/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Assignment: =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Addition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: +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Subtraction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: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Multiplication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: *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pPr marR="0"/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Division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: / </a:t>
            </a:r>
            <a:endParaRPr lang="en-US" sz="28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100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47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Boolean </a:t>
            </a:r>
            <a:r>
              <a:rPr lang="en-US" sz="2800" u="sng" dirty="0" smtClean="0">
                <a:latin typeface="Arial Black" pitchFamily="34" charset="0"/>
              </a:rPr>
              <a:t>operators</a:t>
            </a:r>
          </a:p>
          <a:p>
            <a:r>
              <a:rPr lang="en-US" sz="2800" u="sng" dirty="0" smtClean="0">
                <a:latin typeface="Arial Black" pitchFamily="34" charset="0"/>
              </a:rPr>
              <a:t>Boolean Logical Operator </a:t>
            </a:r>
            <a:r>
              <a:rPr lang="en-US" sz="2800" dirty="0" smtClean="0">
                <a:latin typeface="Arial Black" pitchFamily="34" charset="0"/>
              </a:rPr>
              <a:t>(&amp;, |, ^:XOR, ||, &amp;&amp;,</a:t>
            </a:r>
          </a:p>
          <a:p>
            <a:r>
              <a:rPr lang="en-US" sz="2800" dirty="0" smtClean="0">
                <a:latin typeface="Arial Black" pitchFamily="34" charset="0"/>
              </a:rPr>
              <a:t>!, &amp;=, !=, ^=, ==, !=, ?: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 a = true;</a:t>
            </a: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b = false;</a:t>
            </a: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c =  a | b;</a:t>
            </a: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d = a &amp; b;</a:t>
            </a: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e = a ^ b;</a:t>
            </a: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f  =  (!a &amp; b) | ( &amp; !b) ;</a:t>
            </a: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g = !a;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40616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Logical Operators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!=0 &amp;&amp; 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10) </a:t>
            </a:r>
            <a:r>
              <a:rPr lang="en-US" sz="28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 run-time </a:t>
            </a:r>
          </a:p>
          <a:p>
            <a:r>
              <a:rPr lang="en-US" sz="28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//Exception when </a:t>
            </a:r>
            <a:r>
              <a:rPr lang="en-US" sz="2800" b="1" dirty="0" err="1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8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!=0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10)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un-time 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//Exception when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0</a:t>
            </a:r>
          </a:p>
          <a:p>
            <a:endParaRPr lang="en-US" sz="28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514422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 = Bitwise unary NOT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= Bitwise AND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 = Bitwise OR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  = Bitwise XOR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= shift right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= shift right zero fill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= shift left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&amp;= Bitwise AND assignment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  Bitwise OR assignment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^= Bitwise Exclusive OR Assignment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&gt;&gt;= Shift Right assignment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&gt;&gt;&gt;= Shift Right Zero fill Assignment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&lt;&lt;= Shift left Assignment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= 7 &amp; 8;//error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 = 7 &amp; 8;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 = 7 &amp;&amp; 8;//error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01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686800" cy="365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397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 smtClean="0">
                <a:latin typeface="Arial Black" pitchFamily="34" charset="0"/>
              </a:rPr>
              <a:t>else</a:t>
            </a:r>
            <a:endParaRPr lang="en-US" sz="2800" dirty="0">
              <a:latin typeface="Arial Black" pitchFamily="34" charset="0"/>
            </a:endParaRPr>
          </a:p>
          <a:p>
            <a:pPr algn="ctr"/>
            <a:r>
              <a:rPr lang="en-US" sz="2800" dirty="0" smtClean="0">
                <a:latin typeface="Arial Black" pitchFamily="34" charset="0"/>
              </a:rPr>
              <a:t>if </a:t>
            </a:r>
            <a:r>
              <a:rPr lang="en-US" sz="2800" dirty="0">
                <a:latin typeface="Arial Black" pitchFamily="34" charset="0"/>
              </a:rPr>
              <a:t>(</a:t>
            </a:r>
            <a:r>
              <a:rPr lang="en-US" sz="2800" b="1" i="1" dirty="0">
                <a:latin typeface="Arial Black" pitchFamily="34" charset="0"/>
              </a:rPr>
              <a:t>CONDITION</a:t>
            </a:r>
            <a:r>
              <a:rPr lang="en-US" sz="2800" dirty="0">
                <a:latin typeface="Arial Black" pitchFamily="34" charset="0"/>
              </a:rPr>
              <a:t>) { </a:t>
            </a:r>
            <a:r>
              <a:rPr lang="en-US" sz="2800" b="1" i="1" dirty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else { 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b="1" i="1" dirty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54" y="2698438"/>
            <a:ext cx="91301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 Black" pitchFamily="34" charset="0"/>
              </a:rPr>
              <a:t>public static void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b="1" dirty="0" err="1">
                <a:latin typeface="Arial Black" pitchFamily="34" charset="0"/>
              </a:rPr>
              <a:t>int</a:t>
            </a:r>
            <a:r>
              <a:rPr lang="en-US" sz="2800" b="1" dirty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x</a:t>
            </a:r>
            <a:r>
              <a:rPr lang="en-US" sz="2800" b="1" dirty="0">
                <a:latin typeface="Arial Black" pitchFamily="34" charset="0"/>
              </a:rPr>
              <a:t>){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if 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&gt; 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>
                <a:latin typeface="Arial Black" pitchFamily="34" charset="0"/>
              </a:rPr>
              <a:t>){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JOptionPane.showMessageDialog</a:t>
            </a:r>
            <a:r>
              <a:rPr lang="en-US" sz="2800" b="1" dirty="0" smtClean="0">
                <a:latin typeface="Arial Black" pitchFamily="34" charset="0"/>
              </a:rPr>
              <a:t>(????</a:t>
            </a:r>
            <a:r>
              <a:rPr lang="en-US" sz="2800" dirty="0" smtClean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+ </a:t>
            </a:r>
            <a:r>
              <a:rPr lang="en-US" sz="2800" dirty="0">
                <a:latin typeface="Arial Black" pitchFamily="34" charset="0"/>
              </a:rPr>
              <a:t>" is &gt; 5"</a:t>
            </a:r>
            <a:r>
              <a:rPr lang="en-US" sz="2800" b="1" dirty="0">
                <a:latin typeface="Arial Black" pitchFamily="34" charset="0"/>
              </a:rPr>
              <a:t>); }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else {</a:t>
            </a:r>
          </a:p>
          <a:p>
            <a:r>
              <a:rPr lang="en-US" sz="2800" dirty="0" err="1" smtClean="0">
                <a:latin typeface="Arial Black" pitchFamily="34" charset="0"/>
              </a:rPr>
              <a:t>JOptionPane.showMessageDialog</a:t>
            </a:r>
            <a:r>
              <a:rPr lang="en-US" sz="2800" b="1" dirty="0" smtClean="0">
                <a:latin typeface="Arial Black" pitchFamily="34" charset="0"/>
              </a:rPr>
              <a:t>(????</a:t>
            </a:r>
            <a:r>
              <a:rPr lang="en-US" sz="2800" dirty="0" smtClean="0">
                <a:latin typeface="Arial Black" pitchFamily="34" charset="0"/>
              </a:rPr>
              <a:t>x </a:t>
            </a:r>
            <a:r>
              <a:rPr lang="en-US" sz="2800" b="1" dirty="0">
                <a:latin typeface="Arial Black" pitchFamily="34" charset="0"/>
              </a:rPr>
              <a:t>+ </a:t>
            </a:r>
            <a:r>
              <a:rPr lang="en-US" sz="2800" dirty="0">
                <a:latin typeface="Arial Black" pitchFamily="34" charset="0"/>
              </a:rPr>
              <a:t>" is not &gt; 5"</a:t>
            </a:r>
            <a:r>
              <a:rPr lang="en-US" sz="2800" b="1" dirty="0">
                <a:latin typeface="Arial Black" pitchFamily="34" charset="0"/>
              </a:rPr>
              <a:t>); } } </a:t>
            </a:r>
            <a:endParaRPr lang="en-US" sz="2800" b="1" dirty="0" smtClean="0">
              <a:latin typeface="Arial Black" pitchFamily="34" charset="0"/>
            </a:endParaRPr>
          </a:p>
          <a:p>
            <a:r>
              <a:rPr lang="en-US" sz="2800" b="1" dirty="0" smtClean="0">
                <a:latin typeface="Arial Black" pitchFamily="34" charset="0"/>
              </a:rPr>
              <a:t>public </a:t>
            </a:r>
            <a:r>
              <a:rPr lang="en-US" sz="2800" b="1" dirty="0">
                <a:latin typeface="Arial Black" pitchFamily="34" charset="0"/>
              </a:rPr>
              <a:t>static void </a:t>
            </a:r>
            <a:r>
              <a:rPr lang="en-US" sz="2800" dirty="0">
                <a:latin typeface="Arial Black" pitchFamily="34" charset="0"/>
              </a:rPr>
              <a:t>main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String</a:t>
            </a:r>
            <a:r>
              <a:rPr lang="en-US" sz="2800" b="1" dirty="0">
                <a:latin typeface="Arial Black" pitchFamily="34" charset="0"/>
              </a:rPr>
              <a:t>[] </a:t>
            </a:r>
            <a:r>
              <a:rPr lang="en-US" sz="2800" dirty="0">
                <a:latin typeface="Arial Black" pitchFamily="34" charset="0"/>
              </a:rPr>
              <a:t>arguments</a:t>
            </a:r>
            <a:r>
              <a:rPr lang="en-US" sz="2800" b="1" dirty="0">
                <a:latin typeface="Arial Black" pitchFamily="34" charset="0"/>
              </a:rPr>
              <a:t>){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6</a:t>
            </a:r>
            <a:r>
              <a:rPr lang="en-US" sz="2800" b="1" dirty="0">
                <a:latin typeface="Arial Black" pitchFamily="34" charset="0"/>
              </a:rPr>
              <a:t>);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>
                <a:latin typeface="Arial Black" pitchFamily="34" charset="0"/>
              </a:rPr>
              <a:t>); </a:t>
            </a:r>
            <a:r>
              <a:rPr lang="en-US" sz="2800" dirty="0">
                <a:latin typeface="Arial Black" pitchFamily="34" charset="0"/>
              </a:rPr>
              <a:t>test</a:t>
            </a:r>
            <a:r>
              <a:rPr lang="en-US" sz="2800" b="1" dirty="0">
                <a:latin typeface="Arial Black" pitchFamily="34" charset="0"/>
              </a:rPr>
              <a:t>(</a:t>
            </a:r>
            <a:r>
              <a:rPr lang="en-US" sz="2800" dirty="0">
                <a:latin typeface="Arial Black" pitchFamily="34" charset="0"/>
              </a:rPr>
              <a:t>4</a:t>
            </a:r>
            <a:r>
              <a:rPr lang="en-US" sz="2800" b="1" dirty="0">
                <a:latin typeface="Arial Black" pitchFamily="34" charset="0"/>
              </a:rPr>
              <a:t>); </a:t>
            </a:r>
            <a:r>
              <a:rPr lang="en-US" sz="2800" b="1" dirty="0" smtClean="0">
                <a:latin typeface="Arial Black" pitchFamily="34" charset="0"/>
              </a:rPr>
              <a:t>} 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11" y="37284"/>
            <a:ext cx="915785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else if </a:t>
            </a:r>
            <a:endParaRPr lang="en-US" sz="2800" u="sng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if (</a:t>
            </a:r>
            <a:r>
              <a:rPr lang="en-US" sz="2800" b="1" i="1" dirty="0">
                <a:latin typeface="Arial Black" pitchFamily="34" charset="0"/>
              </a:rPr>
              <a:t>CONDITION</a:t>
            </a:r>
            <a:r>
              <a:rPr lang="en-US" sz="2800" dirty="0">
                <a:latin typeface="Arial Black" pitchFamily="34" charset="0"/>
              </a:rPr>
              <a:t>) 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b="1" i="1" dirty="0" smtClean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else if (</a:t>
            </a:r>
            <a:r>
              <a:rPr lang="en-US" sz="2800" b="1" i="1" dirty="0">
                <a:latin typeface="Arial Black" pitchFamily="34" charset="0"/>
              </a:rPr>
              <a:t>CONDITION</a:t>
            </a:r>
            <a:r>
              <a:rPr lang="en-US" sz="2800" dirty="0">
                <a:latin typeface="Arial Black" pitchFamily="34" charset="0"/>
              </a:rPr>
              <a:t>) 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b="1" i="1" dirty="0" smtClean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else </a:t>
            </a:r>
            <a:r>
              <a:rPr lang="en-US" sz="2800" dirty="0">
                <a:latin typeface="Arial Black" pitchFamily="34" charset="0"/>
              </a:rPr>
              <a:t>if (</a:t>
            </a:r>
            <a:r>
              <a:rPr lang="en-US" sz="2800" b="1" i="1" dirty="0">
                <a:latin typeface="Arial Black" pitchFamily="34" charset="0"/>
              </a:rPr>
              <a:t>CONDITION</a:t>
            </a:r>
            <a:r>
              <a:rPr lang="en-US" sz="2800" dirty="0">
                <a:latin typeface="Arial Black" pitchFamily="34" charset="0"/>
              </a:rPr>
              <a:t>) 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b="1" i="1" dirty="0" smtClean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else </a:t>
            </a:r>
            <a:r>
              <a:rPr lang="en-US" sz="2800" dirty="0">
                <a:latin typeface="Arial Black" pitchFamily="34" charset="0"/>
              </a:rPr>
              <a:t>{ </a:t>
            </a:r>
          </a:p>
          <a:p>
            <a:r>
              <a:rPr lang="en-US" sz="2800" b="1" i="1" dirty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5462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Black" pitchFamily="34" charset="0"/>
              </a:rPr>
              <a:t>public class Testing{</a:t>
            </a:r>
          </a:p>
          <a:p>
            <a:r>
              <a:rPr lang="en-US" sz="2800" dirty="0" smtClean="0">
                <a:latin typeface="Arial Black" pitchFamily="34" charset="0"/>
              </a:rPr>
              <a:t>public </a:t>
            </a:r>
            <a:r>
              <a:rPr lang="en-US" sz="2800" dirty="0">
                <a:latin typeface="Arial Black" pitchFamily="34" charset="0"/>
              </a:rPr>
              <a:t>static void test(</a:t>
            </a:r>
            <a:r>
              <a:rPr lang="en-US" sz="2800" dirty="0" err="1">
                <a:latin typeface="Arial Black" pitchFamily="34" charset="0"/>
              </a:rPr>
              <a:t>int</a:t>
            </a:r>
            <a:r>
              <a:rPr lang="en-US" sz="2800" dirty="0">
                <a:latin typeface="Arial Black" pitchFamily="34" charset="0"/>
              </a:rPr>
              <a:t> x){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if </a:t>
            </a:r>
            <a:r>
              <a:rPr lang="en-US" sz="2800" dirty="0">
                <a:latin typeface="Arial Black" pitchFamily="34" charset="0"/>
              </a:rPr>
              <a:t>(x &gt; 5){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latin typeface="Arial Black" pitchFamily="34" charset="0"/>
              </a:rPr>
              <a:t>(???x </a:t>
            </a:r>
            <a:r>
              <a:rPr lang="en-US" sz="2800" dirty="0">
                <a:latin typeface="Arial Black" pitchFamily="34" charset="0"/>
              </a:rPr>
              <a:t>+ " is &gt; 5"); }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else </a:t>
            </a:r>
            <a:r>
              <a:rPr lang="en-US" sz="2800" dirty="0">
                <a:latin typeface="Arial Black" pitchFamily="34" charset="0"/>
              </a:rPr>
              <a:t>if (x == 5){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latin typeface="Arial Black" pitchFamily="34" charset="0"/>
              </a:rPr>
              <a:t>(???x </a:t>
            </a:r>
            <a:r>
              <a:rPr lang="en-US" sz="2800" dirty="0">
                <a:latin typeface="Arial Black" pitchFamily="34" charset="0"/>
              </a:rPr>
              <a:t>+ " equals 5");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} </a:t>
            </a:r>
          </a:p>
          <a:p>
            <a:r>
              <a:rPr lang="en-US" sz="2800" dirty="0" smtClean="0">
                <a:latin typeface="Arial Black" pitchFamily="34" charset="0"/>
              </a:rPr>
              <a:t>else </a:t>
            </a:r>
            <a:r>
              <a:rPr lang="en-US" sz="2800" dirty="0">
                <a:latin typeface="Arial Black" pitchFamily="34" charset="0"/>
              </a:rPr>
              <a:t>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err="1">
                <a:latin typeface="Arial Black" pitchFamily="34" charset="0"/>
              </a:rPr>
              <a:t>JOptionPane.showMessageDialog</a:t>
            </a:r>
            <a:r>
              <a:rPr lang="en-US" sz="2800" dirty="0" smtClean="0">
                <a:latin typeface="Arial Black" pitchFamily="34" charset="0"/>
              </a:rPr>
              <a:t>(???x </a:t>
            </a:r>
            <a:r>
              <a:rPr lang="en-US" sz="2800" dirty="0">
                <a:latin typeface="Arial Black" pitchFamily="34" charset="0"/>
              </a:rPr>
              <a:t>+ " is &lt; 5"); } }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public static void main(String[] arguments){ test(6); test(5); test(4); </a:t>
            </a:r>
          </a:p>
          <a:p>
            <a:r>
              <a:rPr lang="en-US" sz="2800" dirty="0">
                <a:latin typeface="Arial Black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862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Black" pitchFamily="34" charset="0"/>
              </a:rPr>
              <a:t>Assignment: </a:t>
            </a:r>
            <a:r>
              <a:rPr lang="en-US" sz="2800" dirty="0" err="1">
                <a:latin typeface="Arial Black" pitchFamily="34" charset="0"/>
              </a:rPr>
              <a:t>FooCorporation</a:t>
            </a:r>
            <a:r>
              <a:rPr lang="en-US" sz="2800" dirty="0">
                <a:latin typeface="Arial Black" pitchFamily="34" charset="0"/>
              </a:rPr>
              <a:t> </a:t>
            </a:r>
          </a:p>
          <a:p>
            <a:r>
              <a:rPr lang="en-US" sz="2800" dirty="0">
                <a:latin typeface="Arial Black" pitchFamily="34" charset="0"/>
              </a:rPr>
              <a:t>Method to print pay based on base pay </a:t>
            </a:r>
            <a:r>
              <a:rPr lang="en-US" sz="2800" dirty="0" smtClean="0">
                <a:latin typeface="Arial Black" pitchFamily="34" charset="0"/>
              </a:rPr>
              <a:t>and hours </a:t>
            </a:r>
            <a:r>
              <a:rPr lang="en-US" sz="2800" dirty="0">
                <a:latin typeface="Arial Black" pitchFamily="34" charset="0"/>
              </a:rPr>
              <a:t>worked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Overtime: More than 40 hours, paid 1.5 times base pay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Minimum Wage: $8.00/hour </a:t>
            </a:r>
          </a:p>
          <a:p>
            <a:r>
              <a:rPr lang="en-US" sz="2800" dirty="0">
                <a:latin typeface="Arial Black" pitchFamily="34" charset="0"/>
              </a:rPr>
              <a:t>Maximum Work: 60 hours a </a:t>
            </a:r>
            <a:r>
              <a:rPr lang="en-US" sz="2800" dirty="0" smtClean="0">
                <a:latin typeface="Arial Black" pitchFamily="34" charset="0"/>
              </a:rPr>
              <a:t>week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Arial Black" pitchFamily="34" charset="0"/>
              </a:rPr>
              <a:t>Solution: Next Lecture </a:t>
            </a:r>
            <a:endParaRPr lang="en-US" sz="2800" dirty="0">
              <a:solidFill>
                <a:srgbClr val="00B05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Conversion by method </a:t>
            </a:r>
          </a:p>
          <a:p>
            <a:r>
              <a:rPr lang="en-US" sz="2800" u="sng" dirty="0" err="1">
                <a:latin typeface="Arial Black" pitchFamily="34" charset="0"/>
              </a:rPr>
              <a:t>int</a:t>
            </a:r>
            <a:r>
              <a:rPr lang="en-US" sz="2800" u="sng" dirty="0">
                <a:latin typeface="Arial Black" pitchFamily="34" charset="0"/>
              </a:rPr>
              <a:t> to String: </a:t>
            </a:r>
          </a:p>
          <a:p>
            <a:r>
              <a:rPr lang="en-US" sz="2800" dirty="0">
                <a:latin typeface="Arial Black" pitchFamily="34" charset="0"/>
              </a:rPr>
              <a:t>String five = 5; // ERROR</a:t>
            </a:r>
            <a:r>
              <a:rPr lang="en-US" sz="2800" dirty="0" smtClean="0">
                <a:latin typeface="Arial Black" pitchFamily="34" charset="0"/>
              </a:rPr>
              <a:t>!</a:t>
            </a:r>
          </a:p>
          <a:p>
            <a:r>
              <a:rPr lang="en-US" sz="2800" dirty="0" smtClean="0">
                <a:latin typeface="Arial Black" pitchFamily="34" charset="0"/>
              </a:rPr>
              <a:t>String </a:t>
            </a:r>
            <a:r>
              <a:rPr lang="en-US" sz="2800" dirty="0">
                <a:latin typeface="Arial Black" pitchFamily="34" charset="0"/>
              </a:rPr>
              <a:t>five = </a:t>
            </a:r>
            <a:r>
              <a:rPr lang="en-US" sz="2800" dirty="0" err="1">
                <a:latin typeface="Arial Black" pitchFamily="34" charset="0"/>
              </a:rPr>
              <a:t>Integer.toString</a:t>
            </a:r>
            <a:r>
              <a:rPr lang="en-US" sz="2800" dirty="0">
                <a:latin typeface="Arial Black" pitchFamily="34" charset="0"/>
              </a:rPr>
              <a:t> (5</a:t>
            </a:r>
            <a:r>
              <a:rPr lang="en-US" sz="2800" dirty="0" smtClean="0">
                <a:latin typeface="Arial Black" pitchFamily="34" charset="0"/>
              </a:rPr>
              <a:t>);</a:t>
            </a:r>
          </a:p>
          <a:p>
            <a:r>
              <a:rPr lang="en-US" sz="2800" dirty="0" smtClean="0">
                <a:latin typeface="Arial Black" pitchFamily="34" charset="0"/>
              </a:rPr>
              <a:t>String </a:t>
            </a:r>
            <a:r>
              <a:rPr lang="en-US" sz="2800" dirty="0">
                <a:latin typeface="Arial Black" pitchFamily="34" charset="0"/>
              </a:rPr>
              <a:t>five = “” + 5; // five = “5</a:t>
            </a:r>
            <a:r>
              <a:rPr lang="en-US" sz="2800" dirty="0" smtClean="0">
                <a:latin typeface="Arial Black" pitchFamily="34" charset="0"/>
              </a:rPr>
              <a:t>”</a:t>
            </a: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u="sng" dirty="0">
                <a:latin typeface="Arial Black" pitchFamily="34" charset="0"/>
              </a:rPr>
              <a:t>String to </a:t>
            </a:r>
            <a:r>
              <a:rPr lang="en-US" sz="2800" u="sng" dirty="0" err="1">
                <a:latin typeface="Arial Black" pitchFamily="34" charset="0"/>
              </a:rPr>
              <a:t>int</a:t>
            </a:r>
            <a:r>
              <a:rPr lang="en-US" sz="2800" u="sng" dirty="0">
                <a:latin typeface="Arial Black" pitchFamily="34" charset="0"/>
              </a:rPr>
              <a:t>: </a:t>
            </a:r>
          </a:p>
          <a:p>
            <a:r>
              <a:rPr lang="en-US" sz="2800" dirty="0" err="1">
                <a:latin typeface="Arial Black" pitchFamily="34" charset="0"/>
              </a:rPr>
              <a:t>int</a:t>
            </a:r>
            <a:r>
              <a:rPr lang="en-US" sz="2800" dirty="0">
                <a:latin typeface="Arial Black" pitchFamily="34" charset="0"/>
              </a:rPr>
              <a:t> foo = “18”; // ERROR!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foo = </a:t>
            </a:r>
            <a:r>
              <a:rPr lang="en-US" sz="2800" dirty="0" err="1">
                <a:latin typeface="Arial Black" pitchFamily="34" charset="0"/>
              </a:rPr>
              <a:t>Integer.parseInt</a:t>
            </a:r>
            <a:r>
              <a:rPr lang="en-US" sz="2800" dirty="0">
                <a:latin typeface="Arial Black" pitchFamily="34" charset="0"/>
              </a:rPr>
              <a:t> (“18”); </a:t>
            </a:r>
          </a:p>
        </p:txBody>
      </p:sp>
    </p:spTree>
    <p:extLst>
      <p:ext uri="{BB962C8B-B14F-4D97-AF65-F5344CB8AC3E}">
        <p14:creationId xmlns:p14="http://schemas.microsoft.com/office/powerpoint/2010/main" val="37197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31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latin typeface="Arial Black" pitchFamily="34" charset="0"/>
              </a:rPr>
              <a:t>Comparison operators </a:t>
            </a:r>
          </a:p>
          <a:p>
            <a:r>
              <a:rPr lang="en-US" sz="2800" dirty="0">
                <a:latin typeface="Arial Black" pitchFamily="34" charset="0"/>
              </a:rPr>
              <a:t>• </a:t>
            </a:r>
            <a:r>
              <a:rPr lang="en-US" sz="2800" dirty="0" smtClean="0">
                <a:latin typeface="Arial Black" pitchFamily="34" charset="0"/>
              </a:rPr>
              <a:t>We can call </a:t>
            </a:r>
            <a:r>
              <a:rPr lang="en-US" sz="2800" dirty="0">
                <a:latin typeface="Arial Black" pitchFamily="34" charset="0"/>
              </a:rPr>
              <a:t>== on </a:t>
            </a:r>
            <a:r>
              <a:rPr lang="en-US" sz="2800" dirty="0" smtClean="0">
                <a:latin typeface="Arial Black" pitchFamily="34" charset="0"/>
              </a:rPr>
              <a:t>doubles</a:t>
            </a:r>
            <a:endParaRPr lang="en-US" sz="2800" dirty="0">
              <a:latin typeface="Arial Black" pitchFamily="34" charset="0"/>
            </a:endParaRPr>
          </a:p>
          <a:p>
            <a:r>
              <a:rPr lang="fr-FR" sz="2800" dirty="0">
                <a:latin typeface="Arial Black" pitchFamily="34" charset="0"/>
              </a:rPr>
              <a:t>double a = </a:t>
            </a:r>
            <a:r>
              <a:rPr lang="fr-FR" sz="2800" dirty="0" err="1">
                <a:latin typeface="Arial Black" pitchFamily="34" charset="0"/>
              </a:rPr>
              <a:t>Math.cos</a:t>
            </a:r>
            <a:r>
              <a:rPr lang="fr-FR" sz="2800" dirty="0">
                <a:latin typeface="Arial Black" pitchFamily="34" charset="0"/>
              </a:rPr>
              <a:t> (</a:t>
            </a:r>
            <a:r>
              <a:rPr lang="fr-FR" sz="2800" dirty="0" err="1">
                <a:latin typeface="Arial Black" pitchFamily="34" charset="0"/>
              </a:rPr>
              <a:t>Math.PI</a:t>
            </a:r>
            <a:r>
              <a:rPr lang="fr-FR" sz="2800" dirty="0">
                <a:latin typeface="Arial Black" pitchFamily="34" charset="0"/>
              </a:rPr>
              <a:t> / 2); </a:t>
            </a:r>
            <a:endParaRPr lang="fr-FR" sz="2800" dirty="0" smtClean="0">
              <a:latin typeface="Arial Black" pitchFamily="34" charset="0"/>
            </a:endParaRPr>
          </a:p>
          <a:p>
            <a:r>
              <a:rPr lang="fr-FR" sz="2800" dirty="0" smtClean="0">
                <a:latin typeface="Arial Black" pitchFamily="34" charset="0"/>
              </a:rPr>
              <a:t>double </a:t>
            </a:r>
            <a:r>
              <a:rPr lang="fr-FR" sz="2800" dirty="0">
                <a:latin typeface="Arial Black" pitchFamily="34" charset="0"/>
              </a:rPr>
              <a:t>b = </a:t>
            </a:r>
            <a:r>
              <a:rPr lang="fr-FR" sz="2800" dirty="0" smtClean="0">
                <a:latin typeface="Arial Black" pitchFamily="34" charset="0"/>
              </a:rPr>
              <a:t>7.5; double c =7.5</a:t>
            </a:r>
            <a:endParaRPr lang="fr-FR" sz="2800" dirty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boolean</a:t>
            </a:r>
            <a:r>
              <a:rPr lang="en-US" sz="2800" dirty="0" smtClean="0">
                <a:latin typeface="Arial Black" pitchFamily="34" charset="0"/>
              </a:rPr>
              <a:t> a </a:t>
            </a:r>
            <a:r>
              <a:rPr lang="en-US" sz="2800" dirty="0">
                <a:latin typeface="Arial Black" pitchFamily="34" charset="0"/>
              </a:rPr>
              <a:t>= </a:t>
            </a:r>
            <a:r>
              <a:rPr lang="en-US" sz="2800" dirty="0" smtClean="0">
                <a:latin typeface="Arial Black" pitchFamily="34" charset="0"/>
              </a:rPr>
              <a:t>c </a:t>
            </a:r>
            <a:r>
              <a:rPr lang="en-US" sz="2800" dirty="0">
                <a:latin typeface="Arial Black" pitchFamily="34" charset="0"/>
              </a:rPr>
              <a:t>== b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will </a:t>
            </a:r>
            <a:r>
              <a:rPr lang="en-US" sz="2800" dirty="0">
                <a:latin typeface="Arial Black" pitchFamily="34" charset="0"/>
              </a:rPr>
              <a:t>return </a:t>
            </a:r>
            <a:r>
              <a:rPr lang="en-US" sz="2800" dirty="0" smtClean="0">
                <a:latin typeface="Arial Black" pitchFamily="34" charset="0"/>
              </a:rPr>
              <a:t>TRUE!</a:t>
            </a:r>
            <a:endParaRPr lang="en-US" sz="2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52400"/>
            <a:ext cx="2221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 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6858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operator, also known as the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be used as an alternative to the Java if/then/else syntax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510" y="1526976"/>
            <a:ext cx="8906164" cy="4226081"/>
          </a:xfrm>
          <a:prstGeom prst="rect">
            <a:avLst/>
          </a:prstGeom>
          <a:solidFill>
            <a:srgbClr val="FEFE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minVal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(a &lt; b) ? a : 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absValue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 &lt; 0) ? -a : a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alt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testCondition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value1 : 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result = false ? "Dude, that was true" : "Sorry Dude, it's false";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199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Arial Black" pitchFamily="34" charset="0"/>
              </a:rPr>
              <a:t>Q. </a:t>
            </a:r>
            <a:r>
              <a:rPr lang="en-US" sz="2800" dirty="0" err="1">
                <a:solidFill>
                  <a:prstClr val="black"/>
                </a:solidFill>
                <a:latin typeface="Arial Black" pitchFamily="34" charset="0"/>
              </a:rPr>
              <a:t>GravityCalculator</a:t>
            </a:r>
            <a:r>
              <a:rPr lang="en-US" sz="2800" dirty="0">
                <a:solidFill>
                  <a:prstClr val="black"/>
                </a:solidFill>
                <a:latin typeface="Arial Black" pitchFamily="34" charset="0"/>
              </a:rPr>
              <a:t> :</a:t>
            </a:r>
          </a:p>
          <a:p>
            <a:pPr lvl="0"/>
            <a:r>
              <a:rPr lang="en-US" sz="2800" dirty="0">
                <a:solidFill>
                  <a:prstClr val="black"/>
                </a:solidFill>
                <a:latin typeface="Arial Black" pitchFamily="34" charset="0"/>
              </a:rPr>
              <a:t>Compute the position of a falling object</a:t>
            </a:r>
            <a:r>
              <a:rPr lang="en-US" sz="2800" dirty="0" smtClean="0">
                <a:solidFill>
                  <a:prstClr val="black"/>
                </a:solidFill>
                <a:latin typeface="Arial Black" pitchFamily="34" charset="0"/>
              </a:rPr>
              <a:t>:</a:t>
            </a:r>
            <a:endParaRPr lang="en-US" sz="2800" dirty="0">
              <a:solidFill>
                <a:prstClr val="black"/>
              </a:solidFill>
              <a:latin typeface="Arial Black" pitchFamily="34" charset="0"/>
            </a:endParaRPr>
          </a:p>
          <a:p>
            <a:pPr lvl="0"/>
            <a:r>
              <a:rPr lang="en-US" sz="2800" dirty="0">
                <a:solidFill>
                  <a:prstClr val="black"/>
                </a:solidFill>
                <a:latin typeface="Arial Black" pitchFamily="34" charset="0"/>
              </a:rPr>
              <a:t>x(t) = 0.5 × at</a:t>
            </a:r>
            <a:r>
              <a:rPr lang="en-US" sz="2800" baseline="30000" dirty="0">
                <a:solidFill>
                  <a:prstClr val="black"/>
                </a:solidFill>
                <a:latin typeface="Arial Black" pitchFamily="34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Arial Black" pitchFamily="34" charset="0"/>
              </a:rPr>
              <a:t>+ </a:t>
            </a:r>
            <a:r>
              <a:rPr lang="en-US" sz="2800" dirty="0" err="1">
                <a:solidFill>
                  <a:prstClr val="black"/>
                </a:solidFill>
                <a:latin typeface="Arial Black" pitchFamily="34" charset="0"/>
              </a:rPr>
              <a:t>v</a:t>
            </a:r>
            <a:r>
              <a:rPr lang="en-US" sz="2800" baseline="30000" dirty="0" err="1">
                <a:solidFill>
                  <a:prstClr val="black"/>
                </a:solidFill>
                <a:latin typeface="Arial Black" pitchFamily="34" charset="0"/>
              </a:rPr>
              <a:t>i</a:t>
            </a:r>
            <a:r>
              <a:rPr lang="en-US" sz="2800" dirty="0" err="1">
                <a:solidFill>
                  <a:prstClr val="black"/>
                </a:solidFill>
                <a:latin typeface="Arial Black" pitchFamily="34" charset="0"/>
              </a:rPr>
              <a:t>t</a:t>
            </a:r>
            <a:r>
              <a:rPr lang="en-US" sz="2800" dirty="0">
                <a:solidFill>
                  <a:prstClr val="black"/>
                </a:solidFill>
                <a:latin typeface="Arial Black" pitchFamily="34" charset="0"/>
              </a:rPr>
              <a:t> + x</a:t>
            </a:r>
            <a:r>
              <a:rPr lang="en-US" sz="2800" baseline="30000" dirty="0">
                <a:solidFill>
                  <a:prstClr val="black"/>
                </a:solidFill>
                <a:latin typeface="Arial Black" pitchFamily="34" charset="0"/>
              </a:rPr>
              <a:t>i</a:t>
            </a:r>
            <a:endParaRPr lang="en-US" sz="2800" dirty="0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396985"/>
            <a:ext cx="9296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 Black" pitchFamily="34" charset="0"/>
              </a:rPr>
              <a:t>import </a:t>
            </a:r>
            <a:r>
              <a:rPr lang="en-US" sz="2000" dirty="0" err="1">
                <a:latin typeface="Arial Black" pitchFamily="34" charset="0"/>
              </a:rPr>
              <a:t>javax.swing</a:t>
            </a:r>
            <a:r>
              <a:rPr lang="en-US" sz="2000" dirty="0">
                <a:latin typeface="Arial Black" pitchFamily="34" charset="0"/>
              </a:rPr>
              <a:t>.*;</a:t>
            </a:r>
          </a:p>
          <a:p>
            <a:endParaRPr lang="en-US" sz="2000" dirty="0">
              <a:latin typeface="Arial Black" pitchFamily="34" charset="0"/>
            </a:endParaRPr>
          </a:p>
          <a:p>
            <a:r>
              <a:rPr lang="en-US" sz="2000" dirty="0" smtClean="0">
                <a:latin typeface="Arial Black" pitchFamily="34" charset="0"/>
              </a:rPr>
              <a:t>public class </a:t>
            </a:r>
            <a:r>
              <a:rPr lang="en-US" sz="2000" dirty="0">
                <a:latin typeface="Arial Black" pitchFamily="34" charset="0"/>
              </a:rPr>
              <a:t>GravityCalculator2{</a:t>
            </a:r>
          </a:p>
          <a:p>
            <a:r>
              <a:rPr lang="en-US" sz="2000" dirty="0">
                <a:latin typeface="Arial Black" pitchFamily="34" charset="0"/>
              </a:rPr>
              <a:t>public static void main(String[ ] </a:t>
            </a:r>
            <a:r>
              <a:rPr lang="en-US" sz="2000" dirty="0" err="1">
                <a:latin typeface="Arial Black" pitchFamily="34" charset="0"/>
              </a:rPr>
              <a:t>args</a:t>
            </a:r>
            <a:r>
              <a:rPr lang="en-US" sz="2000" dirty="0">
                <a:latin typeface="Arial Black" pitchFamily="34" charset="0"/>
              </a:rPr>
              <a:t>) {</a:t>
            </a:r>
          </a:p>
          <a:p>
            <a:r>
              <a:rPr lang="en-US" sz="2000" dirty="0">
                <a:latin typeface="Arial Black" pitchFamily="34" charset="0"/>
              </a:rPr>
              <a:t>double gravity = -9.81;</a:t>
            </a:r>
          </a:p>
          <a:p>
            <a:r>
              <a:rPr lang="en-US" sz="2000" dirty="0">
                <a:latin typeface="Arial Black" pitchFamily="34" charset="0"/>
              </a:rPr>
              <a:t>double </a:t>
            </a:r>
            <a:r>
              <a:rPr lang="en-US" sz="2000" dirty="0" err="1">
                <a:latin typeface="Arial Black" pitchFamily="34" charset="0"/>
              </a:rPr>
              <a:t>initialVelocity</a:t>
            </a:r>
            <a:r>
              <a:rPr lang="en-US" sz="2000" dirty="0">
                <a:latin typeface="Arial Black" pitchFamily="34" charset="0"/>
              </a:rPr>
              <a:t> = 0.0;</a:t>
            </a:r>
          </a:p>
          <a:p>
            <a:r>
              <a:rPr lang="en-US" sz="2000" dirty="0">
                <a:latin typeface="Arial Black" pitchFamily="34" charset="0"/>
              </a:rPr>
              <a:t>double </a:t>
            </a:r>
            <a:r>
              <a:rPr lang="en-US" sz="2000" dirty="0" err="1">
                <a:latin typeface="Arial Black" pitchFamily="34" charset="0"/>
              </a:rPr>
              <a:t>fallingTime</a:t>
            </a:r>
            <a:r>
              <a:rPr lang="en-US" sz="2000" dirty="0">
                <a:latin typeface="Arial Black" pitchFamily="34" charset="0"/>
              </a:rPr>
              <a:t>= 10.0;</a:t>
            </a:r>
          </a:p>
          <a:p>
            <a:r>
              <a:rPr lang="en-US" sz="2000" dirty="0">
                <a:latin typeface="Arial Black" pitchFamily="34" charset="0"/>
              </a:rPr>
              <a:t>double </a:t>
            </a:r>
            <a:r>
              <a:rPr lang="en-US" sz="2000" dirty="0" err="1">
                <a:latin typeface="Arial Black" pitchFamily="34" charset="0"/>
              </a:rPr>
              <a:t>initialPosition</a:t>
            </a:r>
            <a:r>
              <a:rPr lang="en-US" sz="2000" dirty="0">
                <a:latin typeface="Arial Black" pitchFamily="34" charset="0"/>
              </a:rPr>
              <a:t> = 0.0;</a:t>
            </a:r>
          </a:p>
          <a:p>
            <a:r>
              <a:rPr lang="en-US" sz="2000" dirty="0">
                <a:latin typeface="Arial Black" pitchFamily="34" charset="0"/>
              </a:rPr>
              <a:t>double </a:t>
            </a:r>
            <a:r>
              <a:rPr lang="en-US" sz="2000" dirty="0" err="1">
                <a:latin typeface="Arial Black" pitchFamily="34" charset="0"/>
              </a:rPr>
              <a:t>finalPosition</a:t>
            </a:r>
            <a:r>
              <a:rPr lang="en-US" sz="2000" dirty="0">
                <a:latin typeface="Arial Black" pitchFamily="34" charset="0"/>
              </a:rPr>
              <a:t> = 0.5 * gravity * </a:t>
            </a:r>
            <a:r>
              <a:rPr lang="en-US" sz="2000" dirty="0" err="1">
                <a:latin typeface="Arial Black" pitchFamily="34" charset="0"/>
              </a:rPr>
              <a:t>fallingTime</a:t>
            </a:r>
            <a:r>
              <a:rPr lang="en-US" sz="2000" dirty="0">
                <a:latin typeface="Arial Black" pitchFamily="34" charset="0"/>
              </a:rPr>
              <a:t> * </a:t>
            </a:r>
            <a:r>
              <a:rPr lang="en-US" sz="2000" dirty="0" err="1">
                <a:latin typeface="Arial Black" pitchFamily="34" charset="0"/>
              </a:rPr>
              <a:t>fallingTime</a:t>
            </a:r>
            <a:r>
              <a:rPr lang="en-US" sz="2000" dirty="0">
                <a:latin typeface="Arial Black" pitchFamily="34" charset="0"/>
              </a:rPr>
              <a:t>;</a:t>
            </a:r>
          </a:p>
          <a:p>
            <a:r>
              <a:rPr lang="en-US" sz="2000" dirty="0" err="1">
                <a:latin typeface="Arial Black" pitchFamily="34" charset="0"/>
              </a:rPr>
              <a:t>finalPosition</a:t>
            </a:r>
            <a:r>
              <a:rPr lang="en-US" sz="2000" dirty="0">
                <a:latin typeface="Arial Black" pitchFamily="34" charset="0"/>
              </a:rPr>
              <a:t> = </a:t>
            </a:r>
            <a:r>
              <a:rPr lang="en-US" sz="2000" dirty="0" err="1">
                <a:latin typeface="Arial Black" pitchFamily="34" charset="0"/>
              </a:rPr>
              <a:t>finalPosition</a:t>
            </a:r>
            <a:r>
              <a:rPr lang="en-US" sz="2000" dirty="0">
                <a:latin typeface="Arial Black" pitchFamily="34" charset="0"/>
              </a:rPr>
              <a:t> + </a:t>
            </a:r>
            <a:r>
              <a:rPr lang="en-US" sz="2000" dirty="0" err="1">
                <a:latin typeface="Arial Black" pitchFamily="34" charset="0"/>
              </a:rPr>
              <a:t>initialVelocity</a:t>
            </a:r>
            <a:r>
              <a:rPr lang="en-US" sz="2000" dirty="0">
                <a:latin typeface="Arial Black" pitchFamily="34" charset="0"/>
              </a:rPr>
              <a:t> * </a:t>
            </a:r>
            <a:r>
              <a:rPr lang="en-US" sz="2000" dirty="0" err="1">
                <a:latin typeface="Arial Black" pitchFamily="34" charset="0"/>
              </a:rPr>
              <a:t>fallingTime</a:t>
            </a:r>
            <a:r>
              <a:rPr lang="en-US" sz="2000" dirty="0">
                <a:latin typeface="Arial Black" pitchFamily="34" charset="0"/>
              </a:rPr>
              <a:t>;</a:t>
            </a:r>
          </a:p>
          <a:p>
            <a:r>
              <a:rPr lang="en-US" sz="2000" dirty="0" err="1">
                <a:latin typeface="Arial Black" pitchFamily="34" charset="0"/>
              </a:rPr>
              <a:t>finalPosition</a:t>
            </a:r>
            <a:r>
              <a:rPr lang="en-US" sz="2000" dirty="0">
                <a:latin typeface="Arial Black" pitchFamily="34" charset="0"/>
              </a:rPr>
              <a:t> = </a:t>
            </a:r>
            <a:r>
              <a:rPr lang="en-US" sz="2000" dirty="0" err="1">
                <a:latin typeface="Arial Black" pitchFamily="34" charset="0"/>
              </a:rPr>
              <a:t>finalPosition</a:t>
            </a:r>
            <a:r>
              <a:rPr lang="en-US" sz="2000" dirty="0">
                <a:latin typeface="Arial Black" pitchFamily="34" charset="0"/>
              </a:rPr>
              <a:t> + </a:t>
            </a:r>
            <a:r>
              <a:rPr lang="en-US" sz="2000" dirty="0" err="1">
                <a:latin typeface="Arial Black" pitchFamily="34" charset="0"/>
              </a:rPr>
              <a:t>initialPosition</a:t>
            </a:r>
            <a:r>
              <a:rPr lang="en-US" sz="2000" dirty="0">
                <a:latin typeface="Arial Black" pitchFamily="34" charset="0"/>
              </a:rPr>
              <a:t>;</a:t>
            </a:r>
          </a:p>
          <a:p>
            <a:r>
              <a:rPr lang="en-US" sz="2000" dirty="0" err="1">
                <a:latin typeface="Arial Black" pitchFamily="34" charset="0"/>
              </a:rPr>
              <a:t>JOptionPane.showMessageDialog</a:t>
            </a:r>
            <a:r>
              <a:rPr lang="en-US" sz="2000" dirty="0">
                <a:latin typeface="Arial Black" pitchFamily="34" charset="0"/>
              </a:rPr>
              <a:t>(null, "An object's position after " + </a:t>
            </a:r>
            <a:r>
              <a:rPr lang="en-US" sz="2000" dirty="0" err="1">
                <a:latin typeface="Arial Black" pitchFamily="34" charset="0"/>
              </a:rPr>
              <a:t>fallingTime</a:t>
            </a:r>
            <a:r>
              <a:rPr lang="en-US" sz="2000" dirty="0">
                <a:latin typeface="Arial Black" pitchFamily="34" charset="0"/>
              </a:rPr>
              <a:t> + "seconds is " + </a:t>
            </a:r>
            <a:r>
              <a:rPr lang="en-US" sz="2000" dirty="0" err="1">
                <a:latin typeface="Arial Black" pitchFamily="34" charset="0"/>
              </a:rPr>
              <a:t>finalPosition</a:t>
            </a:r>
            <a:r>
              <a:rPr lang="en-US" sz="2000" dirty="0">
                <a:latin typeface="Arial Black" pitchFamily="34" charset="0"/>
              </a:rPr>
              <a:t> + "m.", "Results", </a:t>
            </a:r>
            <a:r>
              <a:rPr lang="en-US" sz="2000" dirty="0" err="1">
                <a:latin typeface="Arial Black" pitchFamily="34" charset="0"/>
              </a:rPr>
              <a:t>JOptionPane.PLAIN_MESSAGE</a:t>
            </a:r>
            <a:r>
              <a:rPr lang="en-US" sz="2000" dirty="0">
                <a:latin typeface="Arial Black" pitchFamily="34" charset="0"/>
              </a:rPr>
              <a:t>);</a:t>
            </a:r>
          </a:p>
          <a:p>
            <a:r>
              <a:rPr lang="en-US" sz="2000" dirty="0">
                <a:latin typeface="Arial Black" pitchFamily="34" charset="0"/>
              </a:rPr>
              <a:t> }</a:t>
            </a:r>
          </a:p>
          <a:p>
            <a:r>
              <a:rPr lang="en-US" sz="2000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252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24842" y="4343400"/>
            <a:ext cx="195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Example Programs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5029200"/>
            <a:ext cx="872565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Find Larger of Two inputted Numbers (use </a:t>
            </a:r>
            <a:r>
              <a:rPr lang="en-US" sz="2000" b="1" dirty="0" err="1" smtClean="0"/>
              <a:t>JOptionPane.inputMessageDialog</a:t>
            </a:r>
            <a:r>
              <a:rPr lang="en-US" sz="2000" b="1" dirty="0" smtClean="0"/>
              <a:t>)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Find Larger of Three Numbers  inputted Numbers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Find Grade of inputted marks.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Find whether the inputted Number is +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, -</a:t>
            </a:r>
            <a:r>
              <a:rPr lang="en-US" sz="2000" b="1" dirty="0" err="1" smtClean="0"/>
              <a:t>ve</a:t>
            </a:r>
            <a:r>
              <a:rPr lang="en-US" sz="2000" b="1" dirty="0" smtClean="0"/>
              <a:t> or zero</a:t>
            </a:r>
          </a:p>
          <a:p>
            <a:pPr marL="342900" indent="-342900">
              <a:buAutoNum type="arabicPeriod"/>
            </a:pPr>
            <a:r>
              <a:rPr lang="en-US" sz="2000" b="1" dirty="0" smtClean="0"/>
              <a:t>Find whether the inputted Number is Even/Odd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431" y="27709"/>
            <a:ext cx="20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Generator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337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java.util.Random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 = new Random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nn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i=0; i&lt;100; ++i</a:t>
            </a:r>
            <a:r>
              <a:rPr lang="nn-N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nn-N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requirementArr[i] = rand.nextInt(100);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77" y="2394465"/>
            <a:ext cx="91102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Q. How to generate unique random numbers using Random 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Generator at each iteration?</a:t>
            </a:r>
          </a:p>
          <a:p>
            <a:endParaRPr lang="en-US" sz="2000" b="1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Q. How to find if the array is sorted or not? Returns a </a:t>
            </a:r>
            <a:r>
              <a:rPr lang="en-US" sz="2000" b="1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boolean</a:t>
            </a:r>
            <a:endParaRPr lang="en-US" sz="2000" b="1" dirty="0" smtClean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value </a:t>
            </a:r>
            <a:endParaRPr lang="en-US" sz="2000" b="1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6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Division </a:t>
            </a:r>
            <a:endParaRPr lang="en-US" sz="2800" u="sng" dirty="0" smtClean="0">
              <a:latin typeface="Arial Black" pitchFamily="34" charset="0"/>
            </a:endParaRPr>
          </a:p>
          <a:p>
            <a:pPr algn="ctr"/>
            <a:endParaRPr lang="en-US" sz="2800" u="sng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Division (“/”) operates differently on </a:t>
            </a:r>
          </a:p>
          <a:p>
            <a:r>
              <a:rPr lang="en-US" sz="2800" dirty="0">
                <a:latin typeface="Arial Black" pitchFamily="34" charset="0"/>
              </a:rPr>
              <a:t>integers and on doubles! </a:t>
            </a:r>
            <a:endParaRPr lang="en-US" sz="2800" dirty="0" smtClean="0">
              <a:latin typeface="Arial Black" pitchFamily="34" charset="0"/>
            </a:endParaRPr>
          </a:p>
          <a:p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Example: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double </a:t>
            </a:r>
            <a:r>
              <a:rPr lang="en-US" sz="2800" dirty="0">
                <a:latin typeface="Arial Black" pitchFamily="34" charset="0"/>
              </a:rPr>
              <a:t>a = 5.0/2.0; // a = 2.5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b </a:t>
            </a:r>
            <a:r>
              <a:rPr lang="en-US" sz="2800" dirty="0">
                <a:latin typeface="Arial Black" pitchFamily="34" charset="0"/>
              </a:rPr>
              <a:t>= 4/2; // b = 2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err="1" smtClean="0">
                <a:latin typeface="Arial Black" pitchFamily="34" charset="0"/>
              </a:rPr>
              <a:t>int</a:t>
            </a:r>
            <a:r>
              <a:rPr lang="en-US" sz="2800" dirty="0" smtClean="0">
                <a:latin typeface="Arial Black" pitchFamily="34" charset="0"/>
              </a:rPr>
              <a:t> </a:t>
            </a:r>
            <a:r>
              <a:rPr lang="en-US" sz="2800" dirty="0">
                <a:latin typeface="Arial Black" pitchFamily="34" charset="0"/>
              </a:rPr>
              <a:t>c = 5/2; // c = 2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double </a:t>
            </a:r>
            <a:r>
              <a:rPr lang="en-US" sz="2800" dirty="0">
                <a:latin typeface="Arial Black" pitchFamily="34" charset="0"/>
              </a:rPr>
              <a:t>d = 5/2; // d = 2.0 </a:t>
            </a:r>
          </a:p>
        </p:txBody>
      </p:sp>
    </p:spTree>
    <p:extLst>
      <p:ext uri="{BB962C8B-B14F-4D97-AF65-F5344CB8AC3E}">
        <p14:creationId xmlns:p14="http://schemas.microsoft.com/office/powerpoint/2010/main" val="425797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FDHIA L+ Arial MT"/>
              </a:rPr>
              <a:t>Order of Operations </a:t>
            </a:r>
            <a:endParaRPr lang="en-US" sz="2800" b="1" u="sng" dirty="0" smtClean="0">
              <a:solidFill>
                <a:srgbClr val="000000"/>
              </a:solidFill>
              <a:latin typeface="FDHIA L+ Arial MT"/>
            </a:endParaRPr>
          </a:p>
          <a:p>
            <a:pPr algn="ctr"/>
            <a:endParaRPr lang="en-US" sz="2800" b="1" u="sng" dirty="0">
              <a:solidFill>
                <a:srgbClr val="000000"/>
              </a:solidFill>
              <a:latin typeface="FDHIA L+ Arial MT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FDHIA L+ Arial MT"/>
              </a:rPr>
              <a:t>Precedence like math, left to </a:t>
            </a:r>
            <a:r>
              <a:rPr lang="en-US" sz="2800" b="1" dirty="0" smtClean="0">
                <a:solidFill>
                  <a:srgbClr val="000000"/>
                </a:solidFill>
                <a:latin typeface="FDHIA L+ Arial MT"/>
              </a:rPr>
              <a:t>right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FDHIA L+ Arial MT"/>
              </a:rPr>
              <a:t>Right </a:t>
            </a:r>
            <a:r>
              <a:rPr lang="en-US" sz="2800" b="1" dirty="0">
                <a:solidFill>
                  <a:srgbClr val="000000"/>
                </a:solidFill>
                <a:latin typeface="FDHIA L+ Arial MT"/>
              </a:rPr>
              <a:t>hand side of = evaluated </a:t>
            </a:r>
            <a:r>
              <a:rPr lang="en-US" sz="2800" b="1" dirty="0" smtClean="0">
                <a:solidFill>
                  <a:srgbClr val="000000"/>
                </a:solidFill>
                <a:latin typeface="FDHIA L+ Arial MT"/>
              </a:rPr>
              <a:t>first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FDHIA L+ Arial MT"/>
              </a:rPr>
              <a:t>Parenthesis </a:t>
            </a:r>
            <a:r>
              <a:rPr lang="en-US" sz="2800" b="1" dirty="0">
                <a:solidFill>
                  <a:srgbClr val="000000"/>
                </a:solidFill>
                <a:latin typeface="FDHIA L+ Arial MT"/>
              </a:rPr>
              <a:t>increase precedence</a:t>
            </a:r>
          </a:p>
          <a:p>
            <a:r>
              <a:rPr lang="fr-FR" sz="2800" b="1" dirty="0">
                <a:solidFill>
                  <a:srgbClr val="000000"/>
                </a:solidFill>
                <a:latin typeface="FDHIL L+ Courier New"/>
              </a:rPr>
              <a:t>double x = 3 / 2 + 1; // x = 2.0 </a:t>
            </a:r>
            <a:endParaRPr lang="fr-FR" sz="2800" b="1" dirty="0" smtClean="0">
              <a:solidFill>
                <a:srgbClr val="000000"/>
              </a:solidFill>
              <a:latin typeface="FDHIL L+ Courier New"/>
            </a:endParaRPr>
          </a:p>
          <a:p>
            <a:r>
              <a:rPr lang="fr-FR" sz="2800" b="1" dirty="0" smtClean="0">
                <a:solidFill>
                  <a:srgbClr val="000000"/>
                </a:solidFill>
                <a:latin typeface="FDHIL L+ Courier New"/>
              </a:rPr>
              <a:t>double </a:t>
            </a:r>
            <a:r>
              <a:rPr lang="fr-FR" sz="2800" b="1" dirty="0">
                <a:solidFill>
                  <a:srgbClr val="000000"/>
                </a:solidFill>
                <a:latin typeface="FDHIL L+ Courier New"/>
              </a:rPr>
              <a:t>y = 3 / (2 + 1); // y = 1.0 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0" y="418034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Mismatched Types </a:t>
            </a:r>
          </a:p>
          <a:p>
            <a:r>
              <a:rPr lang="en-US" sz="2800" dirty="0">
                <a:latin typeface="Arial Black" pitchFamily="34" charset="0"/>
              </a:rPr>
              <a:t>Java verifies that types always match:</a:t>
            </a:r>
          </a:p>
          <a:p>
            <a:r>
              <a:rPr lang="en-US" sz="2800" dirty="0">
                <a:latin typeface="Arial Black" pitchFamily="34" charset="0"/>
              </a:rPr>
              <a:t>String five </a:t>
            </a:r>
            <a:r>
              <a:rPr lang="en-US" sz="2800" b="1" dirty="0">
                <a:latin typeface="Arial Black" pitchFamily="34" charset="0"/>
              </a:rPr>
              <a:t>= </a:t>
            </a:r>
            <a:r>
              <a:rPr lang="en-US" sz="2800" dirty="0">
                <a:latin typeface="Arial Black" pitchFamily="34" charset="0"/>
              </a:rPr>
              <a:t>5</a:t>
            </a:r>
            <a:r>
              <a:rPr lang="en-US" sz="2800" b="1" dirty="0">
                <a:latin typeface="Arial Black" pitchFamily="34" charset="0"/>
              </a:rPr>
              <a:t>; </a:t>
            </a:r>
            <a:r>
              <a:rPr lang="en-US" sz="2800" dirty="0">
                <a:latin typeface="Arial Black" pitchFamily="34" charset="0"/>
              </a:rPr>
              <a:t>// ERROR! </a:t>
            </a:r>
          </a:p>
          <a:p>
            <a:r>
              <a:rPr lang="en-US" sz="2800" dirty="0">
                <a:latin typeface="Arial Black" pitchFamily="34" charset="0"/>
              </a:rPr>
              <a:t>test.java.2: incompatible types found: </a:t>
            </a:r>
            <a:r>
              <a:rPr lang="en-US" sz="2800" dirty="0" err="1">
                <a:latin typeface="Arial Black" pitchFamily="34" charset="0"/>
              </a:rPr>
              <a:t>int</a:t>
            </a:r>
            <a:r>
              <a:rPr lang="en-US" sz="2800" dirty="0">
                <a:latin typeface="Arial Black" pitchFamily="34" charset="0"/>
              </a:rPr>
              <a:t> required: </a:t>
            </a:r>
            <a:r>
              <a:rPr lang="en-US" sz="2800" dirty="0" err="1">
                <a:latin typeface="Arial Black" pitchFamily="34" charset="0"/>
              </a:rPr>
              <a:t>java.lang.String</a:t>
            </a:r>
            <a:r>
              <a:rPr lang="en-US" sz="2800" dirty="0">
                <a:latin typeface="Arial Black" pitchFamily="34" charset="0"/>
              </a:rPr>
              <a:t>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String </a:t>
            </a:r>
            <a:r>
              <a:rPr lang="en-US" sz="2800" dirty="0">
                <a:latin typeface="Arial Black" pitchFamily="34" charset="0"/>
              </a:rPr>
              <a:t>five = 5; </a:t>
            </a:r>
          </a:p>
        </p:txBody>
      </p:sp>
    </p:spTree>
    <p:extLst>
      <p:ext uri="{BB962C8B-B14F-4D97-AF65-F5344CB8AC3E}">
        <p14:creationId xmlns:p14="http://schemas.microsoft.com/office/powerpoint/2010/main" val="142468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710" y="16639"/>
            <a:ext cx="90955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solidFill>
                  <a:srgbClr val="000000"/>
                </a:solidFill>
                <a:latin typeface="Arial Black" pitchFamily="34" charset="0"/>
              </a:rPr>
              <a:t>Conversion by casting </a:t>
            </a:r>
          </a:p>
          <a:p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 a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= 2; // a = 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2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double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a = 2; // a = 2.0 (Implicit)</a:t>
            </a:r>
          </a:p>
          <a:p>
            <a:pPr marR="18970"/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 a = 18.7; // 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ERROR</a:t>
            </a:r>
          </a:p>
          <a:p>
            <a:pPr marR="18970"/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a = (</a:t>
            </a:r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)18.7; // a = 18</a:t>
            </a:r>
          </a:p>
          <a:p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double a = 2/3; // a = 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0.0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double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a = (double)2/3; // a = 0.6666…</a:t>
            </a:r>
            <a:endParaRPr lang="en-US" sz="2800" dirty="0">
              <a:latin typeface="Arial Black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" y="3781425"/>
            <a:ext cx="9137073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87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Adding Methods </a:t>
            </a:r>
          </a:p>
          <a:p>
            <a:r>
              <a:rPr lang="en-US" sz="2800" dirty="0">
                <a:latin typeface="Arial Black" pitchFamily="34" charset="0"/>
              </a:rPr>
              <a:t>public static void </a:t>
            </a:r>
            <a:r>
              <a:rPr lang="en-US" sz="2800" b="1" i="1" dirty="0" smtClean="0">
                <a:latin typeface="Arial Black" pitchFamily="34" charset="0"/>
              </a:rPr>
              <a:t>NAME </a:t>
            </a:r>
            <a:r>
              <a:rPr lang="en-US" sz="2800" dirty="0" smtClean="0">
                <a:latin typeface="Arial Black" pitchFamily="34" charset="0"/>
              </a:rPr>
              <a:t>() </a:t>
            </a:r>
            <a:r>
              <a:rPr lang="en-US" sz="2800" dirty="0">
                <a:latin typeface="Arial Black" pitchFamily="34" charset="0"/>
              </a:rPr>
              <a:t>{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b="1" i="1" dirty="0">
                <a:latin typeface="Arial Black" pitchFamily="34" charset="0"/>
              </a:rPr>
              <a:t>	</a:t>
            </a:r>
            <a:r>
              <a:rPr lang="en-US" sz="2800" b="1" i="1" dirty="0" smtClean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}</a:t>
            </a:r>
          </a:p>
          <a:p>
            <a:r>
              <a:rPr lang="en-US" sz="2800" dirty="0" smtClean="0">
                <a:latin typeface="Arial Black" pitchFamily="34" charset="0"/>
              </a:rPr>
              <a:t>To </a:t>
            </a:r>
            <a:r>
              <a:rPr lang="en-US" sz="2800" dirty="0">
                <a:latin typeface="Arial Black" pitchFamily="34" charset="0"/>
              </a:rPr>
              <a:t>call </a:t>
            </a:r>
            <a:r>
              <a:rPr lang="en-US" sz="2800" dirty="0" smtClean="0">
                <a:latin typeface="Arial Black" pitchFamily="34" charset="0"/>
              </a:rPr>
              <a:t>the above method from main(….) :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i="1" dirty="0">
                <a:latin typeface="Arial Black" pitchFamily="34" charset="0"/>
              </a:rPr>
              <a:t>NAME</a:t>
            </a:r>
            <a:r>
              <a:rPr lang="en-US" sz="2800" dirty="0">
                <a:latin typeface="Arial Black" pitchFamily="34" charset="0"/>
              </a:rPr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140737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 Black" pitchFamily="34" charset="0"/>
              </a:rPr>
              <a:t>public class </a:t>
            </a:r>
            <a:r>
              <a:rPr lang="en-US" sz="2400" dirty="0" err="1">
                <a:latin typeface="Arial Black" pitchFamily="34" charset="0"/>
              </a:rPr>
              <a:t>NewLine</a:t>
            </a:r>
            <a:r>
              <a:rPr lang="en-US" sz="2400" dirty="0">
                <a:latin typeface="Arial Black" pitchFamily="34" charset="0"/>
              </a:rPr>
              <a:t> </a:t>
            </a:r>
            <a:r>
              <a:rPr lang="en-US" sz="2400" b="1" dirty="0">
                <a:latin typeface="Arial Black" pitchFamily="34" charset="0"/>
              </a:rPr>
              <a:t>{ </a:t>
            </a:r>
            <a:endParaRPr lang="en-US" sz="2400" dirty="0">
              <a:latin typeface="Arial Black" pitchFamily="34" charset="0"/>
            </a:endParaRPr>
          </a:p>
          <a:p>
            <a:r>
              <a:rPr lang="en-US" sz="2400" b="1" dirty="0">
                <a:latin typeface="Arial Black" pitchFamily="34" charset="0"/>
              </a:rPr>
              <a:t>public static void </a:t>
            </a:r>
            <a:r>
              <a:rPr lang="en-US" sz="2400" dirty="0" err="1">
                <a:latin typeface="Arial Black" pitchFamily="34" charset="0"/>
              </a:rPr>
              <a:t>newLine</a:t>
            </a:r>
            <a:r>
              <a:rPr lang="en-US" sz="2400" b="1" dirty="0">
                <a:latin typeface="Arial Black" pitchFamily="34" charset="0"/>
              </a:rPr>
              <a:t>() </a:t>
            </a:r>
            <a:r>
              <a:rPr lang="en-US" sz="2400" b="1" dirty="0" smtClean="0">
                <a:latin typeface="Arial Black" pitchFamily="34" charset="0"/>
              </a:rPr>
              <a:t>{</a:t>
            </a:r>
          </a:p>
          <a:p>
            <a:r>
              <a:rPr lang="en-US" sz="2400" dirty="0" err="1" smtClean="0">
                <a:latin typeface="Arial Black" pitchFamily="34" charset="0"/>
              </a:rPr>
              <a:t>System</a:t>
            </a:r>
            <a:r>
              <a:rPr lang="en-US" sz="2400" b="1" dirty="0" err="1" smtClean="0">
                <a:latin typeface="Arial Black" pitchFamily="34" charset="0"/>
              </a:rPr>
              <a:t>.</a:t>
            </a:r>
            <a:r>
              <a:rPr lang="en-US" sz="2400" dirty="0" err="1" smtClean="0">
                <a:latin typeface="Arial Black" pitchFamily="34" charset="0"/>
              </a:rPr>
              <a:t>out</a:t>
            </a:r>
            <a:r>
              <a:rPr lang="en-US" sz="2400" b="1" dirty="0" err="1" smtClean="0">
                <a:latin typeface="Arial Black" pitchFamily="34" charset="0"/>
              </a:rPr>
              <a:t>.</a:t>
            </a:r>
            <a:r>
              <a:rPr lang="en-US" sz="2400" dirty="0" err="1" smtClean="0">
                <a:latin typeface="Arial Black" pitchFamily="34" charset="0"/>
              </a:rPr>
              <a:t>println</a:t>
            </a:r>
            <a:r>
              <a:rPr lang="en-US" sz="2400" b="1" dirty="0" smtClean="0">
                <a:latin typeface="Arial Black" pitchFamily="34" charset="0"/>
              </a:rPr>
              <a:t>(</a:t>
            </a:r>
            <a:r>
              <a:rPr lang="en-US" sz="2400" dirty="0" smtClean="0">
                <a:latin typeface="Arial Black" pitchFamily="34" charset="0"/>
              </a:rPr>
              <a:t>""</a:t>
            </a:r>
            <a:r>
              <a:rPr lang="en-US" sz="2400" b="1" dirty="0" smtClean="0">
                <a:latin typeface="Arial Black" pitchFamily="34" charset="0"/>
              </a:rPr>
              <a:t>);}</a:t>
            </a:r>
          </a:p>
          <a:p>
            <a:endParaRPr lang="en-US" sz="2400" dirty="0">
              <a:latin typeface="Arial Black" pitchFamily="34" charset="0"/>
            </a:endParaRPr>
          </a:p>
          <a:p>
            <a:r>
              <a:rPr lang="en-US" sz="2400" b="1" dirty="0">
                <a:latin typeface="Arial Black" pitchFamily="34" charset="0"/>
              </a:rPr>
              <a:t>public static void </a:t>
            </a:r>
            <a:r>
              <a:rPr lang="en-US" sz="2400" dirty="0" err="1">
                <a:latin typeface="Arial Black" pitchFamily="34" charset="0"/>
              </a:rPr>
              <a:t>threeLines</a:t>
            </a:r>
            <a:r>
              <a:rPr lang="en-US" sz="2400" b="1" dirty="0">
                <a:latin typeface="Arial Black" pitchFamily="34" charset="0"/>
              </a:rPr>
              <a:t>() {</a:t>
            </a:r>
            <a:r>
              <a:rPr lang="en-US" sz="2400" dirty="0" err="1">
                <a:latin typeface="Arial Black" pitchFamily="34" charset="0"/>
              </a:rPr>
              <a:t>newLine</a:t>
            </a:r>
            <a:r>
              <a:rPr lang="en-US" sz="2400" b="1" dirty="0">
                <a:latin typeface="Arial Black" pitchFamily="34" charset="0"/>
              </a:rPr>
              <a:t>(); </a:t>
            </a:r>
            <a:r>
              <a:rPr lang="en-US" sz="2400" dirty="0" err="1">
                <a:latin typeface="Arial Black" pitchFamily="34" charset="0"/>
              </a:rPr>
              <a:t>newLine</a:t>
            </a:r>
            <a:r>
              <a:rPr lang="en-US" sz="2400" b="1" dirty="0">
                <a:latin typeface="Arial Black" pitchFamily="34" charset="0"/>
              </a:rPr>
              <a:t>(); </a:t>
            </a:r>
            <a:r>
              <a:rPr lang="en-US" sz="2400" dirty="0" err="1">
                <a:latin typeface="Arial Black" pitchFamily="34" charset="0"/>
              </a:rPr>
              <a:t>newLine</a:t>
            </a:r>
            <a:r>
              <a:rPr lang="en-US" sz="2400" b="1" dirty="0" smtClean="0">
                <a:latin typeface="Arial Black" pitchFamily="34" charset="0"/>
              </a:rPr>
              <a:t>();}</a:t>
            </a:r>
          </a:p>
          <a:p>
            <a:endParaRPr lang="en-US" sz="2400" dirty="0">
              <a:latin typeface="Arial Black" pitchFamily="34" charset="0"/>
            </a:endParaRPr>
          </a:p>
          <a:p>
            <a:r>
              <a:rPr lang="en-US" sz="2400" b="1" dirty="0">
                <a:latin typeface="Arial Black" pitchFamily="34" charset="0"/>
              </a:rPr>
              <a:t>public static void </a:t>
            </a:r>
            <a:r>
              <a:rPr lang="en-US" sz="2400" dirty="0">
                <a:latin typeface="Arial Black" pitchFamily="34" charset="0"/>
              </a:rPr>
              <a:t>main</a:t>
            </a:r>
            <a:r>
              <a:rPr lang="en-US" sz="2400" b="1" dirty="0">
                <a:latin typeface="Arial Black" pitchFamily="34" charset="0"/>
              </a:rPr>
              <a:t>(</a:t>
            </a:r>
            <a:r>
              <a:rPr lang="en-US" sz="2400" dirty="0">
                <a:latin typeface="Arial Black" pitchFamily="34" charset="0"/>
              </a:rPr>
              <a:t>String</a:t>
            </a:r>
            <a:r>
              <a:rPr lang="en-US" sz="2400" b="1" dirty="0">
                <a:latin typeface="Arial Black" pitchFamily="34" charset="0"/>
              </a:rPr>
              <a:t>[] </a:t>
            </a:r>
            <a:r>
              <a:rPr lang="en-US" sz="2400" dirty="0">
                <a:latin typeface="Arial Black" pitchFamily="34" charset="0"/>
              </a:rPr>
              <a:t>arguments</a:t>
            </a:r>
            <a:r>
              <a:rPr lang="en-US" sz="2400" b="1" dirty="0">
                <a:latin typeface="Arial Black" pitchFamily="34" charset="0"/>
              </a:rPr>
              <a:t>){ </a:t>
            </a:r>
            <a:r>
              <a:rPr lang="en-US" sz="2400" dirty="0" err="1">
                <a:latin typeface="Arial Black" pitchFamily="34" charset="0"/>
              </a:rPr>
              <a:t>System</a:t>
            </a:r>
            <a:r>
              <a:rPr lang="en-US" sz="2400" b="1" dirty="0" err="1">
                <a:latin typeface="Arial Black" pitchFamily="34" charset="0"/>
              </a:rPr>
              <a:t>.</a:t>
            </a:r>
            <a:r>
              <a:rPr lang="en-US" sz="2400" dirty="0" err="1">
                <a:latin typeface="Arial Black" pitchFamily="34" charset="0"/>
              </a:rPr>
              <a:t>out</a:t>
            </a:r>
            <a:r>
              <a:rPr lang="en-US" sz="2400" b="1" dirty="0" err="1">
                <a:latin typeface="Arial Black" pitchFamily="34" charset="0"/>
              </a:rPr>
              <a:t>.</a:t>
            </a:r>
            <a:r>
              <a:rPr lang="en-US" sz="2400" dirty="0" err="1">
                <a:latin typeface="Arial Black" pitchFamily="34" charset="0"/>
              </a:rPr>
              <a:t>println</a:t>
            </a:r>
            <a:r>
              <a:rPr lang="en-US" sz="2400" b="1" dirty="0">
                <a:latin typeface="Arial Black" pitchFamily="34" charset="0"/>
              </a:rPr>
              <a:t>(</a:t>
            </a:r>
            <a:r>
              <a:rPr lang="en-US" sz="2400" dirty="0">
                <a:latin typeface="Arial Black" pitchFamily="34" charset="0"/>
              </a:rPr>
              <a:t>"Line 1"</a:t>
            </a:r>
            <a:r>
              <a:rPr lang="en-US" sz="2400" b="1" dirty="0">
                <a:latin typeface="Arial Black" pitchFamily="34" charset="0"/>
              </a:rPr>
              <a:t>); </a:t>
            </a:r>
            <a:endParaRPr lang="en-US" sz="2400" b="1" dirty="0" smtClean="0">
              <a:latin typeface="Arial Black" pitchFamily="34" charset="0"/>
            </a:endParaRPr>
          </a:p>
          <a:p>
            <a:r>
              <a:rPr lang="en-US" sz="2400" dirty="0" err="1" smtClean="0">
                <a:latin typeface="Arial Black" pitchFamily="34" charset="0"/>
              </a:rPr>
              <a:t>threeLines</a:t>
            </a:r>
            <a:r>
              <a:rPr lang="en-US" sz="2400" b="1" dirty="0">
                <a:latin typeface="Arial Black" pitchFamily="34" charset="0"/>
              </a:rPr>
              <a:t>(); </a:t>
            </a:r>
            <a:endParaRPr lang="en-US" sz="2400" b="1" dirty="0" smtClean="0">
              <a:latin typeface="Arial Black" pitchFamily="34" charset="0"/>
            </a:endParaRPr>
          </a:p>
          <a:p>
            <a:r>
              <a:rPr lang="en-US" sz="2400" dirty="0" err="1" smtClean="0">
                <a:latin typeface="Arial Black" pitchFamily="34" charset="0"/>
              </a:rPr>
              <a:t>System</a:t>
            </a:r>
            <a:r>
              <a:rPr lang="en-US" sz="2400" b="1" dirty="0" err="1" smtClean="0">
                <a:latin typeface="Arial Black" pitchFamily="34" charset="0"/>
              </a:rPr>
              <a:t>.</a:t>
            </a:r>
            <a:r>
              <a:rPr lang="en-US" sz="2400" dirty="0" err="1" smtClean="0">
                <a:latin typeface="Arial Black" pitchFamily="34" charset="0"/>
              </a:rPr>
              <a:t>out</a:t>
            </a:r>
            <a:r>
              <a:rPr lang="en-US" sz="2400" b="1" dirty="0" err="1" smtClean="0">
                <a:latin typeface="Arial Black" pitchFamily="34" charset="0"/>
              </a:rPr>
              <a:t>.</a:t>
            </a:r>
            <a:r>
              <a:rPr lang="en-US" sz="2400" dirty="0" err="1" smtClean="0">
                <a:latin typeface="Arial Black" pitchFamily="34" charset="0"/>
              </a:rPr>
              <a:t>println</a:t>
            </a:r>
            <a:r>
              <a:rPr lang="en-US" sz="2400" b="1" dirty="0">
                <a:latin typeface="Arial Black" pitchFamily="34" charset="0"/>
              </a:rPr>
              <a:t>(</a:t>
            </a:r>
            <a:r>
              <a:rPr lang="en-US" sz="2400" dirty="0">
                <a:latin typeface="Arial Black" pitchFamily="34" charset="0"/>
              </a:rPr>
              <a:t>"Line 2"</a:t>
            </a:r>
            <a:r>
              <a:rPr lang="en-US" sz="2400" b="1" dirty="0">
                <a:latin typeface="Arial Black" pitchFamily="34" charset="0"/>
              </a:rPr>
              <a:t>); </a:t>
            </a:r>
            <a:endParaRPr lang="en-US" sz="2400" dirty="0">
              <a:latin typeface="Arial Black" pitchFamily="34" charset="0"/>
            </a:endParaRPr>
          </a:p>
          <a:p>
            <a:r>
              <a:rPr lang="en-US" sz="2400" b="1" dirty="0">
                <a:latin typeface="Arial Black" pitchFamily="34" charset="0"/>
              </a:rPr>
              <a:t>} } </a:t>
            </a:r>
            <a:endParaRPr lang="en-U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5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554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u="sng" dirty="0">
                <a:latin typeface="Arial Black" pitchFamily="34" charset="0"/>
              </a:rPr>
              <a:t>Parameters</a:t>
            </a:r>
          </a:p>
          <a:p>
            <a:r>
              <a:rPr lang="en-US" sz="2800" dirty="0">
                <a:latin typeface="Arial Black" pitchFamily="34" charset="0"/>
              </a:rPr>
              <a:t>public static void </a:t>
            </a:r>
            <a:r>
              <a:rPr lang="en-US" sz="2800" b="1" i="1" dirty="0">
                <a:latin typeface="Arial Black" pitchFamily="34" charset="0"/>
              </a:rPr>
              <a:t>NAME</a:t>
            </a:r>
            <a:r>
              <a:rPr lang="en-US" sz="2800" dirty="0">
                <a:latin typeface="Arial Black" pitchFamily="34" charset="0"/>
              </a:rPr>
              <a:t>(</a:t>
            </a:r>
            <a:r>
              <a:rPr lang="en-US" sz="2800" b="1" i="1" dirty="0">
                <a:latin typeface="Arial Black" pitchFamily="34" charset="0"/>
              </a:rPr>
              <a:t>TYPE NAME</a:t>
            </a:r>
            <a:r>
              <a:rPr lang="en-US" sz="2800" dirty="0">
                <a:latin typeface="Arial Black" pitchFamily="34" charset="0"/>
              </a:rPr>
              <a:t>) { </a:t>
            </a:r>
            <a:r>
              <a:rPr lang="en-US" sz="2800" b="1" i="1" dirty="0">
                <a:latin typeface="Arial Black" pitchFamily="34" charset="0"/>
              </a:rPr>
              <a:t>STATEMENTS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dirty="0">
                <a:latin typeface="Arial Black" pitchFamily="34" charset="0"/>
              </a:rPr>
              <a:t>} </a:t>
            </a:r>
            <a:endParaRPr lang="en-US" sz="2800" dirty="0" smtClean="0">
              <a:latin typeface="Arial Black" pitchFamily="34" charset="0"/>
            </a:endParaRPr>
          </a:p>
          <a:p>
            <a:r>
              <a:rPr lang="en-US" sz="2800" dirty="0" smtClean="0">
                <a:latin typeface="Arial Black" pitchFamily="34" charset="0"/>
              </a:rPr>
              <a:t>To call from main(….) : </a:t>
            </a:r>
            <a:endParaRPr lang="en-US" sz="2800" dirty="0">
              <a:latin typeface="Arial Black" pitchFamily="34" charset="0"/>
            </a:endParaRPr>
          </a:p>
          <a:p>
            <a:r>
              <a:rPr lang="en-US" sz="2800" i="1" dirty="0">
                <a:latin typeface="Arial Black" pitchFamily="34" charset="0"/>
              </a:rPr>
              <a:t>NAME</a:t>
            </a:r>
            <a:r>
              <a:rPr lang="en-US" sz="2800" dirty="0">
                <a:latin typeface="Arial Black" pitchFamily="34" charset="0"/>
              </a:rPr>
              <a:t>(</a:t>
            </a:r>
            <a:r>
              <a:rPr lang="en-US" sz="2800" b="1" i="1" dirty="0">
                <a:latin typeface="Arial Black" pitchFamily="34" charset="0"/>
              </a:rPr>
              <a:t>EXPRESSION</a:t>
            </a:r>
            <a:r>
              <a:rPr lang="en-US" sz="2800" dirty="0">
                <a:latin typeface="Arial Black" pitchFamily="34" charset="0"/>
              </a:rPr>
              <a:t>);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/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public class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Square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{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public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static void </a:t>
            </a:r>
            <a:r>
              <a:rPr lang="en-US" sz="2800" dirty="0" err="1">
                <a:solidFill>
                  <a:srgbClr val="000000"/>
                </a:solidFill>
                <a:latin typeface="Arial Black" pitchFamily="34" charset="0"/>
              </a:rPr>
              <a:t>printSquare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latin typeface="Arial Black" pitchFamily="34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x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){</a:t>
            </a:r>
            <a:r>
              <a:rPr lang="en-US" sz="2800" dirty="0" err="1">
                <a:latin typeface="Arial Black" pitchFamily="34" charset="0"/>
              </a:rPr>
              <a:t>JOptionPane.showMessageDialog</a:t>
            </a:r>
            <a:r>
              <a:rPr lang="en-US" sz="2800" dirty="0">
                <a:latin typeface="Arial Black" pitchFamily="34" charset="0"/>
              </a:rPr>
              <a:t>(null, </a:t>
            </a:r>
            <a:r>
              <a:rPr lang="en-US" sz="2800" dirty="0" smtClean="0">
                <a:latin typeface="Arial Black" pitchFamily="34" charset="0"/>
              </a:rPr>
              <a:t>“ “ + x * x, "</a:t>
            </a:r>
            <a:r>
              <a:rPr lang="en-US" sz="2800" dirty="0">
                <a:latin typeface="Arial Black" pitchFamily="34" charset="0"/>
              </a:rPr>
              <a:t>Results</a:t>
            </a:r>
            <a:r>
              <a:rPr lang="en-US" sz="2800" dirty="0" smtClean="0">
                <a:latin typeface="Arial Black" pitchFamily="34" charset="0"/>
              </a:rPr>
              <a:t>", </a:t>
            </a:r>
            <a:r>
              <a:rPr lang="en-US" sz="2800" dirty="0" err="1" smtClean="0">
                <a:latin typeface="Arial Black" pitchFamily="34" charset="0"/>
              </a:rPr>
              <a:t>JOptionPane.PLAIN_MESSAGE</a:t>
            </a:r>
            <a:r>
              <a:rPr lang="en-US" sz="2800" dirty="0" smtClean="0">
                <a:latin typeface="Arial Black" pitchFamily="34" charset="0"/>
              </a:rPr>
              <a:t>); 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} </a:t>
            </a:r>
          </a:p>
          <a:p>
            <a:pPr marR="0"/>
            <a:endParaRPr lang="en-US" sz="2800" dirty="0">
              <a:solidFill>
                <a:srgbClr val="000000"/>
              </a:solidFill>
              <a:latin typeface="Arial Black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public static void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main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[]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arguments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){ </a:t>
            </a:r>
            <a:endParaRPr lang="en-US" sz="2800" b="1" dirty="0" smtClean="0">
              <a:solidFill>
                <a:srgbClr val="000000"/>
              </a:solidFill>
              <a:latin typeface="Arial Black" pitchFamily="34" charset="0"/>
            </a:endParaRPr>
          </a:p>
          <a:p>
            <a:r>
              <a:rPr lang="en-US" sz="2800" b="1" dirty="0" err="1" smtClean="0">
                <a:solidFill>
                  <a:srgbClr val="000000"/>
                </a:solidFill>
                <a:latin typeface="Arial Black" pitchFamily="34" charset="0"/>
              </a:rPr>
              <a:t>int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value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= </a:t>
            </a:r>
            <a:r>
              <a:rPr lang="en-US" sz="2800" dirty="0">
                <a:solidFill>
                  <a:srgbClr val="000000"/>
                </a:solidFill>
                <a:latin typeface="Arial Black" pitchFamily="34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; </a:t>
            </a:r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printSquare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value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); </a:t>
            </a:r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printSquare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); </a:t>
            </a:r>
            <a:r>
              <a:rPr lang="en-US" sz="2800" dirty="0" err="1" smtClean="0">
                <a:solidFill>
                  <a:srgbClr val="000000"/>
                </a:solidFill>
                <a:latin typeface="Arial Black" pitchFamily="34" charset="0"/>
              </a:rPr>
              <a:t>printSquare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(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value*2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); </a:t>
            </a:r>
            <a:r>
              <a:rPr lang="en-US" sz="2800" dirty="0" smtClean="0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Arial Black" pitchFamily="34" charset="0"/>
              </a:rPr>
              <a:t>} </a:t>
            </a:r>
            <a:r>
              <a:rPr lang="en-US" sz="2800" b="1" dirty="0">
                <a:solidFill>
                  <a:srgbClr val="000000"/>
                </a:solidFill>
                <a:latin typeface="Arial Black" pitchFamily="34" charset="0"/>
              </a:rPr>
              <a:t>} </a:t>
            </a:r>
            <a:endParaRPr lang="en-US" sz="2800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4144" y="2526268"/>
            <a:ext cx="4200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Arial Black" pitchFamily="34" charset="0"/>
              </a:rPr>
              <a:t>Example : Method</a:t>
            </a:r>
            <a:endParaRPr lang="en-US" sz="3200" b="1" u="sng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47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1686</Words>
  <Application>Microsoft Office PowerPoint</Application>
  <PresentationFormat>On-screen Show (4:3)</PresentationFormat>
  <Paragraphs>308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FDHIA L+ Arial MT</vt:lpstr>
      <vt:lpstr>FDHIL L+ 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Zulfiqar Khan</cp:lastModifiedBy>
  <cp:revision>138</cp:revision>
  <dcterms:created xsi:type="dcterms:W3CDTF">2015-07-21T03:52:55Z</dcterms:created>
  <dcterms:modified xsi:type="dcterms:W3CDTF">2019-02-04T05:17:01Z</dcterms:modified>
</cp:coreProperties>
</file>