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8" d="100"/>
          <a:sy n="88" d="100"/>
        </p:scale>
        <p:origin x="13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677B-D248-49AB-B5C1-508CECAA64A2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8A1-05A6-4457-B6A6-68523D59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9114"/>
            <a:ext cx="19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Lecture #4, LOOPS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0782" y="384660"/>
            <a:ext cx="9123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B050"/>
                </a:solidFill>
                <a:latin typeface="Arial Black" pitchFamily="34" charset="0"/>
              </a:rPr>
              <a:t>Home Work Discussion</a:t>
            </a:r>
            <a:endParaRPr lang="en-US" sz="2800" b="1" u="sng" dirty="0">
              <a:solidFill>
                <a:srgbClr val="00B050"/>
              </a:solidFill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Foo Corporation needs a program to calculate how much to pay their employees.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*Pay </a:t>
            </a:r>
            <a:r>
              <a:rPr lang="en-US" sz="2800" b="1" dirty="0">
                <a:latin typeface="Arial Black" pitchFamily="34" charset="0"/>
              </a:rPr>
              <a:t>= hours worked x base pay </a:t>
            </a:r>
          </a:p>
          <a:p>
            <a:r>
              <a:rPr lang="en-US" sz="2800" b="1" dirty="0" smtClean="0">
                <a:latin typeface="Arial Black" pitchFamily="34" charset="0"/>
              </a:rPr>
              <a:t>*Hours </a:t>
            </a:r>
            <a:r>
              <a:rPr lang="en-US" sz="2800" b="1" dirty="0">
                <a:latin typeface="Arial Black" pitchFamily="34" charset="0"/>
              </a:rPr>
              <a:t>over 40 get paid 1.5 the base pay </a:t>
            </a:r>
          </a:p>
          <a:p>
            <a:r>
              <a:rPr lang="en-US" sz="2800" b="1" dirty="0" smtClean="0">
                <a:latin typeface="Arial Black" pitchFamily="34" charset="0"/>
              </a:rPr>
              <a:t>*The </a:t>
            </a:r>
            <a:r>
              <a:rPr lang="en-US" sz="2800" b="1" dirty="0">
                <a:latin typeface="Arial Black" pitchFamily="34" charset="0"/>
              </a:rPr>
              <a:t>base pay must be no less than $8.00 </a:t>
            </a:r>
          </a:p>
          <a:p>
            <a:r>
              <a:rPr lang="en-US" sz="2800" b="1" dirty="0" smtClean="0">
                <a:latin typeface="Arial Black" pitchFamily="34" charset="0"/>
              </a:rPr>
              <a:t>*The </a:t>
            </a:r>
            <a:r>
              <a:rPr lang="en-US" sz="2800" b="1" dirty="0">
                <a:latin typeface="Arial Black" pitchFamily="34" charset="0"/>
              </a:rPr>
              <a:t>number of hours must be no more than 60</a:t>
            </a:r>
          </a:p>
        </p:txBody>
      </p:sp>
    </p:spTree>
    <p:extLst>
      <p:ext uri="{BB962C8B-B14F-4D97-AF65-F5344CB8AC3E}">
        <p14:creationId xmlns:p14="http://schemas.microsoft.com/office/powerpoint/2010/main" val="39945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Rule #3: Use whitespaces </a:t>
            </a:r>
            <a:r>
              <a:rPr lang="en-US" sz="2800" b="1" u="sng" dirty="0" smtClean="0">
                <a:latin typeface="Arial Black" pitchFamily="34" charset="0"/>
              </a:rPr>
              <a:t>(Optional)</a:t>
            </a:r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Put blank lines to improve readability: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main (String[] arguments) {</a:t>
            </a:r>
          </a:p>
          <a:p>
            <a:r>
              <a:rPr lang="en-US" sz="2800" b="1" dirty="0" smtClean="0">
                <a:latin typeface="Arial Black" pitchFamily="34" charset="0"/>
              </a:rPr>
              <a:t>   </a:t>
            </a:r>
            <a:r>
              <a:rPr lang="en-US" sz="2800" b="1" dirty="0" err="1" smtClean="0">
                <a:latin typeface="Arial Black" pitchFamily="34" charset="0"/>
              </a:rPr>
              <a:t>int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>
                <a:latin typeface="Arial Black" pitchFamily="34" charset="0"/>
              </a:rPr>
              <a:t>x = 5;</a:t>
            </a:r>
          </a:p>
          <a:p>
            <a:r>
              <a:rPr lang="en-US" sz="2800" b="1" dirty="0" smtClean="0">
                <a:latin typeface="Arial Black" pitchFamily="34" charset="0"/>
              </a:rPr>
              <a:t>   x </a:t>
            </a:r>
            <a:r>
              <a:rPr lang="en-US" sz="2800" b="1" dirty="0">
                <a:latin typeface="Arial Black" pitchFamily="34" charset="0"/>
              </a:rPr>
              <a:t>= x * x</a:t>
            </a:r>
            <a:r>
              <a:rPr lang="en-US" sz="2800" b="1" dirty="0" smtClean="0">
                <a:latin typeface="Arial Black" pitchFamily="34" charset="0"/>
              </a:rPr>
              <a:t>;</a:t>
            </a: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   if </a:t>
            </a:r>
            <a:r>
              <a:rPr lang="en-US" sz="2800" b="1" dirty="0">
                <a:latin typeface="Arial Black" pitchFamily="34" charset="0"/>
              </a:rPr>
              <a:t>(x &gt; 20) </a:t>
            </a:r>
            <a:r>
              <a:rPr lang="en-US" sz="2800" b="1" dirty="0" smtClean="0">
                <a:latin typeface="Arial Black" pitchFamily="34" charset="0"/>
              </a:rPr>
              <a:t>{</a:t>
            </a:r>
          </a:p>
          <a:p>
            <a:r>
              <a:rPr lang="en-US" sz="2800" b="1" dirty="0" smtClean="0">
                <a:latin typeface="Arial Black" pitchFamily="34" charset="0"/>
              </a:rPr>
              <a:t>      </a:t>
            </a:r>
            <a:r>
              <a:rPr lang="en-US" sz="2800" b="1" dirty="0" err="1" smtClean="0">
                <a:latin typeface="Arial Black" pitchFamily="34" charset="0"/>
              </a:rPr>
              <a:t>System.out.println</a:t>
            </a:r>
            <a:r>
              <a:rPr lang="en-US" sz="2800" b="1" dirty="0" smtClean="0">
                <a:latin typeface="Arial Black" pitchFamily="34" charset="0"/>
              </a:rPr>
              <a:t>(x </a:t>
            </a:r>
            <a:r>
              <a:rPr lang="en-US" sz="2800" b="1" dirty="0">
                <a:latin typeface="Arial Black" pitchFamily="34" charset="0"/>
              </a:rPr>
              <a:t>+ “ is &gt; 20.”);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   } </a:t>
            </a:r>
            <a:endParaRPr lang="en-US" sz="2800" b="1" dirty="0">
              <a:latin typeface="Arial Black" pitchFamily="34" charset="0"/>
            </a:endParaRP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   double </a:t>
            </a:r>
            <a:r>
              <a:rPr lang="en-US" sz="2800" b="1" dirty="0">
                <a:latin typeface="Arial Black" pitchFamily="34" charset="0"/>
              </a:rPr>
              <a:t>y = 3.4; } </a:t>
            </a:r>
          </a:p>
        </p:txBody>
      </p:sp>
    </p:spTree>
    <p:extLst>
      <p:ext uri="{BB962C8B-B14F-4D97-AF65-F5344CB8AC3E}">
        <p14:creationId xmlns:p14="http://schemas.microsoft.com/office/powerpoint/2010/main" val="180468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-25247"/>
            <a:ext cx="91717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Rule #4: Do not duplicate tests </a:t>
            </a:r>
            <a:r>
              <a:rPr lang="en-US" sz="2800" b="1" u="sng" dirty="0" smtClean="0">
                <a:latin typeface="Arial Black" pitchFamily="34" charset="0"/>
              </a:rPr>
              <a:t>(Optional)</a:t>
            </a:r>
          </a:p>
          <a:p>
            <a:pPr algn="ctr"/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if (</a:t>
            </a:r>
            <a:r>
              <a:rPr lang="en-US" sz="2800" b="1" dirty="0" err="1">
                <a:latin typeface="Arial Black" pitchFamily="34" charset="0"/>
              </a:rPr>
              <a:t>basePay</a:t>
            </a:r>
            <a:r>
              <a:rPr lang="en-US" sz="2800" b="1" dirty="0">
                <a:latin typeface="Arial Black" pitchFamily="34" charset="0"/>
              </a:rPr>
              <a:t> &lt; 8.0) 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	... </a:t>
            </a: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</a:p>
          <a:p>
            <a:r>
              <a:rPr lang="en-US" sz="2800" b="1" dirty="0" smtClean="0">
                <a:latin typeface="Arial Black" pitchFamily="34" charset="0"/>
              </a:rPr>
              <a:t>else </a:t>
            </a:r>
            <a:r>
              <a:rPr lang="en-US" sz="2800" b="1" dirty="0">
                <a:latin typeface="Arial Black" pitchFamily="34" charset="0"/>
              </a:rPr>
              <a:t>if (hours &gt; 60) 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	</a:t>
            </a:r>
            <a:r>
              <a:rPr lang="en-US" sz="2800" b="1" dirty="0" smtClean="0">
                <a:latin typeface="Arial Black" pitchFamily="34" charset="0"/>
              </a:rPr>
              <a:t>... </a:t>
            </a: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</a:p>
          <a:p>
            <a:r>
              <a:rPr lang="en-US" sz="2800" b="1" dirty="0" smtClean="0">
                <a:latin typeface="Arial Black" pitchFamily="34" charset="0"/>
              </a:rPr>
              <a:t>else </a:t>
            </a:r>
            <a:r>
              <a:rPr lang="en-US" sz="2800" b="1" dirty="0">
                <a:latin typeface="Arial Black" pitchFamily="34" charset="0"/>
              </a:rPr>
              <a:t>if (</a:t>
            </a:r>
            <a:r>
              <a:rPr lang="en-US" sz="2800" b="1" dirty="0" err="1">
                <a:latin typeface="Arial Black" pitchFamily="34" charset="0"/>
              </a:rPr>
              <a:t>basePay</a:t>
            </a:r>
            <a:r>
              <a:rPr lang="en-US" sz="2800" b="1" dirty="0">
                <a:latin typeface="Arial Black" pitchFamily="34" charset="0"/>
              </a:rPr>
              <a:t> &gt;= 8.0 &amp;&amp; hours &lt;= 60) 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	</a:t>
            </a:r>
            <a:r>
              <a:rPr lang="en-US" sz="2800" b="1" dirty="0" smtClean="0">
                <a:latin typeface="Arial Black" pitchFamily="34" charset="0"/>
              </a:rPr>
              <a:t>... </a:t>
            </a: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47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Loops </a:t>
            </a:r>
            <a:endParaRPr lang="en-US" sz="2800" b="1" u="sng" dirty="0" smtClean="0">
              <a:latin typeface="Arial Black" pitchFamily="34" charset="0"/>
            </a:endParaRPr>
          </a:p>
          <a:p>
            <a:pPr algn="ctr"/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static void main (String[] arguments) {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err="1" smtClean="0">
                <a:latin typeface="Arial Black" pitchFamily="34" charset="0"/>
              </a:rPr>
              <a:t>JOptionPane.showMessageDialog</a:t>
            </a:r>
            <a:r>
              <a:rPr lang="en-US" sz="2000" b="1" dirty="0" smtClean="0">
                <a:latin typeface="Arial Black" pitchFamily="34" charset="0"/>
              </a:rPr>
              <a:t>(???“</a:t>
            </a:r>
            <a:r>
              <a:rPr lang="en-US" sz="2000" b="1" dirty="0">
                <a:latin typeface="Arial Black" pitchFamily="34" charset="0"/>
              </a:rPr>
              <a:t>Rule #1”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err="1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(???“</a:t>
            </a:r>
            <a:r>
              <a:rPr lang="en-US" sz="2800" b="1" dirty="0">
                <a:latin typeface="Arial Black" pitchFamily="34" charset="0"/>
              </a:rPr>
              <a:t>Rule #2”);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(???“</a:t>
            </a:r>
            <a:r>
              <a:rPr lang="en-US" sz="2800" b="1" dirty="0">
                <a:latin typeface="Arial Black" pitchFamily="34" charset="0"/>
              </a:rPr>
              <a:t>Rule #3”);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}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What if you want to do it for 200 Rules? </a:t>
            </a:r>
          </a:p>
        </p:txBody>
      </p:sp>
    </p:spTree>
    <p:extLst>
      <p:ext uri="{BB962C8B-B14F-4D97-AF65-F5344CB8AC3E}">
        <p14:creationId xmlns:p14="http://schemas.microsoft.com/office/powerpoint/2010/main" val="28532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Loops </a:t>
            </a: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Loop </a:t>
            </a:r>
            <a:r>
              <a:rPr lang="en-US" sz="2800" b="1" dirty="0">
                <a:latin typeface="Arial Black" pitchFamily="34" charset="0"/>
              </a:rPr>
              <a:t>operators allow to loop through a block of code.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There are several loop operators in Java. </a:t>
            </a:r>
          </a:p>
        </p:txBody>
      </p:sp>
      <p:sp>
        <p:nvSpPr>
          <p:cNvPr id="3" name="Rectangle 2"/>
          <p:cNvSpPr/>
          <p:nvPr/>
        </p:nvSpPr>
        <p:spPr>
          <a:xfrm>
            <a:off x="-27710" y="3352800"/>
            <a:ext cx="91717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The </a:t>
            </a:r>
            <a:r>
              <a:rPr lang="en-US" sz="2800" i="1" u="sng" dirty="0">
                <a:latin typeface="Arial Black" pitchFamily="34" charset="0"/>
              </a:rPr>
              <a:t>while </a:t>
            </a:r>
            <a:r>
              <a:rPr lang="en-US" sz="2800" u="sng" dirty="0">
                <a:latin typeface="Arial Black" pitchFamily="34" charset="0"/>
              </a:rPr>
              <a:t>operator </a:t>
            </a:r>
            <a:endParaRPr lang="en-US" sz="2800" u="sng" dirty="0" smtClean="0">
              <a:latin typeface="Arial Black" pitchFamily="34" charset="0"/>
            </a:endParaRPr>
          </a:p>
          <a:p>
            <a:pPr algn="ctr"/>
            <a:endParaRPr lang="en-US" sz="2800" u="sng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while (condition) {</a:t>
            </a:r>
          </a:p>
          <a:p>
            <a:r>
              <a:rPr lang="en-US" sz="2800" dirty="0">
                <a:latin typeface="Arial Black" pitchFamily="34" charset="0"/>
              </a:rPr>
              <a:t>statements </a:t>
            </a:r>
          </a:p>
          <a:p>
            <a:r>
              <a:rPr lang="en-US" sz="2800" dirty="0">
                <a:latin typeface="Arial Black" pitchFamily="34" charset="0"/>
              </a:rPr>
              <a:t>}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Black" pitchFamily="34" charset="0"/>
              </a:rPr>
              <a:t>//infinite while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Black" pitchFamily="34" charset="0"/>
              </a:rPr>
              <a:t>//infinite for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Black" pitchFamily="34" charset="0"/>
              </a:rPr>
              <a:t>//infinite do-while</a:t>
            </a:r>
            <a:endParaRPr lang="en-US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2559"/>
            <a:ext cx="902445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class While {</a:t>
            </a:r>
          </a:p>
          <a:p>
            <a:r>
              <a:rPr lang="en-US" sz="2800" b="1" dirty="0" smtClean="0">
                <a:latin typeface="Arial Black" pitchFamily="34" charset="0"/>
              </a:rPr>
              <a:t>public  static void main (String[ ] </a:t>
            </a:r>
            <a:r>
              <a:rPr lang="en-US" sz="2800" b="1" dirty="0" err="1" smtClean="0">
                <a:latin typeface="Arial Black" pitchFamily="34" charset="0"/>
              </a:rPr>
              <a:t>args</a:t>
            </a:r>
            <a:r>
              <a:rPr lang="en-US" sz="2800" b="1" dirty="0" smtClean="0">
                <a:latin typeface="Arial Black" pitchFamily="34" charset="0"/>
              </a:rPr>
              <a:t>) {</a:t>
            </a:r>
          </a:p>
          <a:p>
            <a:r>
              <a:rPr lang="en-US" sz="2800" b="1" dirty="0" smtClean="0">
                <a:latin typeface="Arial Black" pitchFamily="34" charset="0"/>
              </a:rPr>
              <a:t>   </a:t>
            </a:r>
            <a:r>
              <a:rPr lang="en-US" sz="2800" b="1" dirty="0" err="1" smtClean="0">
                <a:latin typeface="Arial Black" pitchFamily="34" charset="0"/>
              </a:rPr>
              <a:t>int</a:t>
            </a:r>
            <a:r>
              <a:rPr lang="en-US" sz="2800" b="1" dirty="0" smtClean="0">
                <a:latin typeface="Arial Black" pitchFamily="34" charset="0"/>
              </a:rPr>
              <a:t> n = 10;</a:t>
            </a:r>
          </a:p>
          <a:p>
            <a:r>
              <a:rPr lang="en-US" sz="2800" b="1" dirty="0" smtClean="0">
                <a:latin typeface="Arial Black" pitchFamily="34" charset="0"/>
              </a:rPr>
              <a:t>   String </a:t>
            </a:r>
            <a:r>
              <a:rPr lang="en-US" sz="2800" b="1" dirty="0" err="1" smtClean="0">
                <a:latin typeface="Arial Black" pitchFamily="34" charset="0"/>
              </a:rPr>
              <a:t>str</a:t>
            </a:r>
            <a:r>
              <a:rPr lang="en-US" sz="2800" b="1" dirty="0" smtClean="0">
                <a:latin typeface="Arial Black" pitchFamily="34" charset="0"/>
              </a:rPr>
              <a:t>= “”;</a:t>
            </a:r>
          </a:p>
          <a:p>
            <a:r>
              <a:rPr lang="en-US" sz="2800" b="1" dirty="0" smtClean="0">
                <a:latin typeface="Arial Black" pitchFamily="34" charset="0"/>
              </a:rPr>
              <a:t>   while (n &gt; 0) {</a:t>
            </a:r>
          </a:p>
          <a:p>
            <a:r>
              <a:rPr lang="en-US" sz="2800" b="1" dirty="0" smtClean="0">
                <a:latin typeface="Arial Black" pitchFamily="34" charset="0"/>
              </a:rPr>
              <a:t>	</a:t>
            </a:r>
            <a:r>
              <a:rPr lang="en-US" sz="2800" b="1" dirty="0" err="1" smtClean="0">
                <a:latin typeface="Arial Black" pitchFamily="34" charset="0"/>
              </a:rPr>
              <a:t>str</a:t>
            </a:r>
            <a:r>
              <a:rPr lang="en-US" sz="2800" b="1" dirty="0" smtClean="0">
                <a:latin typeface="Arial Black" pitchFamily="34" charset="0"/>
              </a:rPr>
              <a:t> = </a:t>
            </a:r>
            <a:r>
              <a:rPr lang="en-US" sz="2800" b="1" dirty="0" err="1" smtClean="0">
                <a:latin typeface="Arial Black" pitchFamily="34" charset="0"/>
              </a:rPr>
              <a:t>str</a:t>
            </a:r>
            <a:r>
              <a:rPr lang="en-US" sz="2800" b="1" dirty="0" smtClean="0">
                <a:latin typeface="Arial Black" pitchFamily="34" charset="0"/>
              </a:rPr>
              <a:t> + “tick “ + n + “\n”;</a:t>
            </a:r>
          </a:p>
          <a:p>
            <a:r>
              <a:rPr lang="en-US" sz="2800" b="1" dirty="0" smtClean="0">
                <a:latin typeface="Arial Black" pitchFamily="34" charset="0"/>
              </a:rPr>
              <a:t>	n -- ;</a:t>
            </a:r>
          </a:p>
          <a:p>
            <a:r>
              <a:rPr lang="en-US" sz="2800" b="1" dirty="0" smtClean="0">
                <a:latin typeface="Arial Black" pitchFamily="34" charset="0"/>
              </a:rPr>
              <a:t>   }</a:t>
            </a:r>
          </a:p>
          <a:p>
            <a:r>
              <a:rPr lang="en-US" sz="2800" b="1" dirty="0" smtClean="0">
                <a:latin typeface="Arial Black" pitchFamily="34" charset="0"/>
              </a:rPr>
              <a:t>   </a:t>
            </a:r>
            <a:r>
              <a:rPr lang="en-US" sz="2800" b="1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(null, </a:t>
            </a:r>
            <a:r>
              <a:rPr lang="en-US" sz="2800" b="1" dirty="0" err="1" smtClean="0">
                <a:latin typeface="Arial Black" pitchFamily="34" charset="0"/>
              </a:rPr>
              <a:t>str</a:t>
            </a:r>
            <a:r>
              <a:rPr lang="en-US" sz="2800" b="1" dirty="0" smtClean="0">
                <a:latin typeface="Arial Black" pitchFamily="34" charset="0"/>
              </a:rPr>
              <a:t>, </a:t>
            </a:r>
          </a:p>
          <a:p>
            <a:r>
              <a:rPr lang="en-US" sz="2800" b="1" dirty="0" smtClean="0">
                <a:latin typeface="Arial Black" pitchFamily="34" charset="0"/>
              </a:rPr>
              <a:t>“Result”, </a:t>
            </a:r>
            <a:r>
              <a:rPr lang="en-US" sz="2800" b="1" dirty="0" err="1" smtClean="0">
                <a:latin typeface="Arial Black" pitchFamily="34" charset="0"/>
              </a:rPr>
              <a:t>JOptionPane.PLAIN_MESSAGE</a:t>
            </a:r>
            <a:r>
              <a:rPr lang="en-US" sz="2800" b="1" dirty="0" smtClean="0">
                <a:latin typeface="Arial Black" pitchFamily="34" charset="0"/>
              </a:rPr>
              <a:t>);</a:t>
            </a:r>
          </a:p>
          <a:p>
            <a:r>
              <a:rPr lang="en-US" sz="2800" b="1" dirty="0" smtClean="0">
                <a:latin typeface="Arial Black" pitchFamily="34" charset="0"/>
              </a:rPr>
              <a:t>}}</a:t>
            </a:r>
          </a:p>
          <a:p>
            <a:r>
              <a:rPr lang="en-US" sz="2800" b="1" dirty="0" smtClean="0">
                <a:latin typeface="Arial Black" pitchFamily="34" charset="0"/>
              </a:rPr>
              <a:t>COMPILE???</a:t>
            </a:r>
          </a:p>
          <a:p>
            <a:r>
              <a:rPr lang="en-US" sz="2800" b="1" dirty="0" smtClean="0">
                <a:latin typeface="Arial Black" pitchFamily="34" charset="0"/>
              </a:rPr>
              <a:t>RUN ???</a:t>
            </a:r>
          </a:p>
          <a:p>
            <a:r>
              <a:rPr lang="en-US" sz="2800" b="1" dirty="0" smtClean="0">
                <a:latin typeface="Arial Black" pitchFamily="34" charset="0"/>
              </a:rPr>
              <a:t>OUTPUT???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</a:rPr>
              <a:t>How to Debug/Trace the above code?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2466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Arial Black" pitchFamily="34" charset="0"/>
              </a:rPr>
              <a:t>do-while</a:t>
            </a:r>
          </a:p>
          <a:p>
            <a:r>
              <a:rPr lang="en-US" sz="2800" b="1" dirty="0" smtClean="0">
                <a:latin typeface="Arial Black" pitchFamily="34" charset="0"/>
              </a:rPr>
              <a:t>do {</a:t>
            </a:r>
          </a:p>
          <a:p>
            <a:r>
              <a:rPr lang="en-US" sz="2800" b="1" dirty="0" smtClean="0">
                <a:latin typeface="Arial Black" pitchFamily="34" charset="0"/>
              </a:rPr>
              <a:t>   //body of loop</a:t>
            </a:r>
          </a:p>
          <a:p>
            <a:r>
              <a:rPr lang="en-US" sz="2800" b="1" dirty="0" smtClean="0">
                <a:latin typeface="Arial Black" pitchFamily="34" charset="0"/>
              </a:rPr>
              <a:t>} while (condition)</a:t>
            </a: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u="sng" dirty="0" smtClean="0">
                <a:latin typeface="Arial Black" pitchFamily="34" charset="0"/>
              </a:rPr>
              <a:t>do-while  versus while</a:t>
            </a:r>
          </a:p>
          <a:p>
            <a:r>
              <a:rPr lang="en-US" sz="2800" b="1" dirty="0" smtClean="0">
                <a:latin typeface="Arial Black" pitchFamily="34" charset="0"/>
              </a:rPr>
              <a:t>If the conditional expression controlling a</a:t>
            </a:r>
          </a:p>
          <a:p>
            <a:r>
              <a:rPr lang="en-US" sz="2800" b="1" dirty="0" smtClean="0">
                <a:latin typeface="Arial Black" pitchFamily="34" charset="0"/>
              </a:rPr>
              <a:t>while loop is initially false, then the body of </a:t>
            </a:r>
          </a:p>
          <a:p>
            <a:r>
              <a:rPr lang="en-US" sz="2800" b="1" dirty="0" smtClean="0">
                <a:latin typeface="Arial Black" pitchFamily="34" charset="0"/>
              </a:rPr>
              <a:t>the loop will not be executed at all. On the </a:t>
            </a:r>
          </a:p>
          <a:p>
            <a:r>
              <a:rPr lang="en-US" sz="2800" b="1" dirty="0" smtClean="0">
                <a:latin typeface="Arial Black" pitchFamily="34" charset="0"/>
              </a:rPr>
              <a:t>Other hand, do-while loop always executes </a:t>
            </a:r>
          </a:p>
          <a:p>
            <a:r>
              <a:rPr lang="en-US" sz="2800" b="1" dirty="0" smtClean="0">
                <a:latin typeface="Arial Black" pitchFamily="34" charset="0"/>
              </a:rPr>
              <a:t>its body </a:t>
            </a:r>
            <a:r>
              <a:rPr lang="en-US" sz="2800" b="1" dirty="0" err="1" smtClean="0">
                <a:latin typeface="Arial Black" pitchFamily="34" charset="0"/>
              </a:rPr>
              <a:t>atleast</a:t>
            </a:r>
            <a:r>
              <a:rPr lang="en-US" sz="2800" b="1" dirty="0" smtClean="0">
                <a:latin typeface="Arial Black" pitchFamily="34" charset="0"/>
              </a:rPr>
              <a:t> once, because its conditional </a:t>
            </a:r>
          </a:p>
          <a:p>
            <a:r>
              <a:rPr lang="en-US" sz="2800" b="1" dirty="0" smtClean="0">
                <a:latin typeface="Arial Black" pitchFamily="34" charset="0"/>
              </a:rPr>
              <a:t>expression is at the bottom of loop.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1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5" y="315510"/>
            <a:ext cx="89609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class  </a:t>
            </a:r>
            <a:r>
              <a:rPr lang="en-US" sz="2800" dirty="0" err="1" smtClean="0">
                <a:latin typeface="Arial Black" pitchFamily="34" charset="0"/>
              </a:rPr>
              <a:t>DoWhile</a:t>
            </a:r>
            <a:r>
              <a:rPr lang="en-US" sz="2800" dirty="0" smtClean="0">
                <a:latin typeface="Arial Black" pitchFamily="34" charset="0"/>
              </a:rPr>
              <a:t> {</a:t>
            </a:r>
          </a:p>
          <a:p>
            <a:r>
              <a:rPr lang="en-US" sz="2800" dirty="0" smtClean="0">
                <a:latin typeface="Arial Black" pitchFamily="34" charset="0"/>
              </a:rPr>
              <a:t>public static void main(String  </a:t>
            </a:r>
            <a:r>
              <a:rPr lang="en-US" sz="2800" dirty="0" err="1" smtClean="0">
                <a:latin typeface="Arial Black" pitchFamily="34" charset="0"/>
              </a:rPr>
              <a:t>args</a:t>
            </a:r>
            <a:r>
              <a:rPr lang="en-US" sz="2800" dirty="0" smtClean="0">
                <a:latin typeface="Arial Black" pitchFamily="34" charset="0"/>
              </a:rPr>
              <a:t>[ ]) {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n=10;</a:t>
            </a:r>
          </a:p>
          <a:p>
            <a:r>
              <a:rPr lang="en-US" sz="2800" dirty="0" smtClean="0">
                <a:latin typeface="Arial Black" pitchFamily="34" charset="0"/>
              </a:rPr>
              <a:t>do {</a:t>
            </a:r>
          </a:p>
          <a:p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(???”tick “ </a:t>
            </a:r>
          </a:p>
          <a:p>
            <a:r>
              <a:rPr lang="en-US" sz="2800" dirty="0" smtClean="0">
                <a:latin typeface="Arial Black" pitchFamily="34" charset="0"/>
              </a:rPr>
              <a:t>+ n);</a:t>
            </a:r>
          </a:p>
          <a:p>
            <a:r>
              <a:rPr lang="en-US" sz="2800" dirty="0" smtClean="0">
                <a:latin typeface="Arial Black" pitchFamily="34" charset="0"/>
              </a:rPr>
              <a:t>n --;</a:t>
            </a:r>
          </a:p>
          <a:p>
            <a:r>
              <a:rPr lang="en-US" sz="2800" dirty="0" smtClean="0">
                <a:latin typeface="Arial Black" pitchFamily="34" charset="0"/>
              </a:rPr>
              <a:t>} while (n &gt; 0);</a:t>
            </a:r>
          </a:p>
          <a:p>
            <a:r>
              <a:rPr lang="en-US" sz="2800" dirty="0" smtClean="0">
                <a:latin typeface="Arial Black" pitchFamily="34" charset="0"/>
              </a:rPr>
              <a:t>}</a:t>
            </a:r>
          </a:p>
          <a:p>
            <a:r>
              <a:rPr lang="en-US" sz="2800" dirty="0" smtClean="0">
                <a:latin typeface="Arial Black" pitchFamily="34" charset="0"/>
              </a:rPr>
              <a:t>}</a:t>
            </a:r>
          </a:p>
          <a:p>
            <a:endParaRPr lang="en-US" sz="28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The </a:t>
            </a:r>
            <a:r>
              <a:rPr lang="en-US" sz="2800" b="1" i="1" u="sng" dirty="0">
                <a:latin typeface="Arial Black" pitchFamily="34" charset="0"/>
              </a:rPr>
              <a:t>for </a:t>
            </a:r>
            <a:r>
              <a:rPr lang="en-US" sz="2800" b="1" u="sng" dirty="0">
                <a:latin typeface="Arial Black" pitchFamily="34" charset="0"/>
              </a:rPr>
              <a:t>operator </a:t>
            </a:r>
            <a:endParaRPr lang="en-US" sz="2800" b="1" u="sng" dirty="0" smtClean="0">
              <a:latin typeface="Arial Black" pitchFamily="34" charset="0"/>
            </a:endParaRPr>
          </a:p>
          <a:p>
            <a:pPr algn="ctr"/>
            <a:endParaRPr lang="en-US" sz="2800" b="1" u="sng" dirty="0">
              <a:latin typeface="Arial Black" pitchFamily="34" charset="0"/>
            </a:endParaRPr>
          </a:p>
          <a:p>
            <a:r>
              <a:rPr lang="nn-NO" sz="2800" b="1" dirty="0">
                <a:latin typeface="Arial Black" pitchFamily="34" charset="0"/>
              </a:rPr>
              <a:t>for (</a:t>
            </a:r>
            <a:r>
              <a:rPr lang="nn-NO" sz="2800" b="1" dirty="0" smtClean="0">
                <a:latin typeface="Arial Black" pitchFamily="34" charset="0"/>
              </a:rPr>
              <a:t>int  i </a:t>
            </a:r>
            <a:r>
              <a:rPr lang="nn-NO" sz="2800" b="1" dirty="0">
                <a:latin typeface="Arial Black" pitchFamily="34" charset="0"/>
              </a:rPr>
              <a:t>= 0; i &lt;3; i=i+1) { </a:t>
            </a:r>
            <a:r>
              <a:rPr lang="nn-NO" sz="2800" b="1" dirty="0" smtClean="0">
                <a:latin typeface="Arial Black" pitchFamily="34" charset="0"/>
              </a:rPr>
              <a:t>	System.out.println</a:t>
            </a:r>
            <a:r>
              <a:rPr lang="nn-NO" sz="2800" b="1" dirty="0">
                <a:latin typeface="Arial Black" pitchFamily="34" charset="0"/>
              </a:rPr>
              <a:t>(“Rule #“ + i); </a:t>
            </a:r>
            <a:endParaRPr lang="nn-NO" sz="2800" b="1" dirty="0" smtClean="0">
              <a:latin typeface="Arial Black" pitchFamily="34" charset="0"/>
            </a:endParaRPr>
          </a:p>
          <a:p>
            <a:r>
              <a:rPr lang="nn-NO" sz="2800" b="1" dirty="0" smtClean="0">
                <a:latin typeface="Arial Black" pitchFamily="34" charset="0"/>
              </a:rPr>
              <a:t>} </a:t>
            </a:r>
            <a:endParaRPr lang="nn-NO" sz="2800" b="1" dirty="0">
              <a:latin typeface="Arial Black" pitchFamily="34" charset="0"/>
            </a:endParaRP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Note</a:t>
            </a:r>
            <a:r>
              <a:rPr lang="en-US" sz="2800" b="1" dirty="0">
                <a:latin typeface="Arial Black" pitchFamily="34" charset="0"/>
              </a:rPr>
              <a:t>: i = i+1 may be replaced by i++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38525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latin typeface="Arial Black" pitchFamily="34" charset="0"/>
              </a:rPr>
              <a:t>Branching </a:t>
            </a:r>
            <a:r>
              <a:rPr lang="en-US" sz="2800" b="1" u="sng" dirty="0">
                <a:latin typeface="Arial Black" pitchFamily="34" charset="0"/>
              </a:rPr>
              <a:t>Statements </a:t>
            </a:r>
            <a:endParaRPr lang="en-US" sz="2800" b="1" u="sng" dirty="0" smtClean="0">
              <a:latin typeface="Arial Black" pitchFamily="34" charset="0"/>
            </a:endParaRPr>
          </a:p>
          <a:p>
            <a:r>
              <a:rPr lang="en-US" sz="2800" b="1" i="1" dirty="0" smtClean="0">
                <a:latin typeface="Arial Black" pitchFamily="34" charset="0"/>
              </a:rPr>
              <a:t>break </a:t>
            </a:r>
            <a:r>
              <a:rPr lang="en-US" sz="2800" b="1" dirty="0">
                <a:latin typeface="Arial Black" pitchFamily="34" charset="0"/>
              </a:rPr>
              <a:t>terminates a </a:t>
            </a:r>
            <a:r>
              <a:rPr lang="en-US" sz="2800" b="1" i="1" dirty="0">
                <a:latin typeface="Arial Black" pitchFamily="34" charset="0"/>
              </a:rPr>
              <a:t>for </a:t>
            </a:r>
            <a:r>
              <a:rPr lang="en-US" sz="2800" b="1" dirty="0">
                <a:latin typeface="Arial Black" pitchFamily="34" charset="0"/>
              </a:rPr>
              <a:t>or </a:t>
            </a:r>
            <a:r>
              <a:rPr lang="en-US" sz="2800" b="1" i="1" dirty="0">
                <a:latin typeface="Arial Black" pitchFamily="34" charset="0"/>
              </a:rPr>
              <a:t>while </a:t>
            </a:r>
            <a:r>
              <a:rPr lang="en-US" sz="2800" b="1" dirty="0">
                <a:latin typeface="Arial Black" pitchFamily="34" charset="0"/>
              </a:rPr>
              <a:t>loop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36" y="4267200"/>
            <a:ext cx="853425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800" dirty="0">
                <a:latin typeface="Arial Black" pitchFamily="34" charset="0"/>
              </a:rPr>
              <a:t>for (int i=0; i&lt;100; i++) { </a:t>
            </a:r>
            <a:endParaRPr lang="nn-NO" sz="2800" dirty="0" smtClean="0">
              <a:latin typeface="Arial Black" pitchFamily="34" charset="0"/>
            </a:endParaRPr>
          </a:p>
          <a:p>
            <a:r>
              <a:rPr lang="nn-NO" sz="2800" dirty="0" smtClean="0">
                <a:latin typeface="Arial Black" pitchFamily="34" charset="0"/>
              </a:rPr>
              <a:t>	if(i </a:t>
            </a:r>
            <a:r>
              <a:rPr lang="nn-NO" sz="2800" dirty="0">
                <a:latin typeface="Arial Black" pitchFamily="34" charset="0"/>
              </a:rPr>
              <a:t>== 50</a:t>
            </a:r>
            <a:r>
              <a:rPr lang="nn-NO" sz="2800" dirty="0" smtClean="0">
                <a:latin typeface="Arial Black" pitchFamily="34" charset="0"/>
              </a:rPr>
              <a:t>)</a:t>
            </a:r>
          </a:p>
          <a:p>
            <a:r>
              <a:rPr lang="nn-NO" sz="2800" dirty="0">
                <a:latin typeface="Arial Black" pitchFamily="34" charset="0"/>
              </a:rPr>
              <a:t>	</a:t>
            </a:r>
            <a:r>
              <a:rPr lang="nn-NO" sz="2800" dirty="0" smtClean="0">
                <a:latin typeface="Arial Black" pitchFamily="34" charset="0"/>
              </a:rPr>
              <a:t>   </a:t>
            </a:r>
            <a:r>
              <a:rPr lang="en-US" sz="2800" b="1" dirty="0" smtClean="0">
                <a:latin typeface="Arial Black" pitchFamily="34" charset="0"/>
              </a:rPr>
              <a:t>break</a:t>
            </a:r>
            <a:r>
              <a:rPr lang="en-US" sz="2800" b="1" dirty="0">
                <a:latin typeface="Arial Black" pitchFamily="34" charset="0"/>
              </a:rPr>
              <a:t>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	</a:t>
            </a:r>
            <a:r>
              <a:rPr lang="en-US" sz="2800" b="1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(???</a:t>
            </a:r>
          </a:p>
          <a:p>
            <a:r>
              <a:rPr lang="en-US" sz="2800" b="1" dirty="0" smtClean="0">
                <a:latin typeface="Arial Black" pitchFamily="34" charset="0"/>
              </a:rPr>
              <a:t>“</a:t>
            </a:r>
            <a:r>
              <a:rPr lang="en-US" sz="2800" b="1" dirty="0">
                <a:latin typeface="Arial Black" pitchFamily="34" charset="0"/>
              </a:rPr>
              <a:t>Rule #” + i);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}</a:t>
            </a:r>
          </a:p>
        </p:txBody>
      </p:sp>
      <p:sp>
        <p:nvSpPr>
          <p:cNvPr id="5" name="Arc 4"/>
          <p:cNvSpPr/>
          <p:nvPr/>
        </p:nvSpPr>
        <p:spPr>
          <a:xfrm>
            <a:off x="1582964" y="5365206"/>
            <a:ext cx="2590800" cy="1696016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810491" y="5677169"/>
            <a:ext cx="3363273" cy="106042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600" y="6663962"/>
            <a:ext cx="1925782" cy="110910"/>
          </a:xfrm>
          <a:custGeom>
            <a:avLst/>
            <a:gdLst>
              <a:gd name="connsiteX0" fmla="*/ 1925782 w 1925782"/>
              <a:gd name="connsiteY0" fmla="*/ 69347 h 110910"/>
              <a:gd name="connsiteX1" fmla="*/ 1856509 w 1925782"/>
              <a:gd name="connsiteY1" fmla="*/ 97056 h 110910"/>
              <a:gd name="connsiteX2" fmla="*/ 1801091 w 1925782"/>
              <a:gd name="connsiteY2" fmla="*/ 110910 h 110910"/>
              <a:gd name="connsiteX3" fmla="*/ 290945 w 1925782"/>
              <a:gd name="connsiteY3" fmla="*/ 97056 h 110910"/>
              <a:gd name="connsiteX4" fmla="*/ 207818 w 1925782"/>
              <a:gd name="connsiteY4" fmla="*/ 55492 h 110910"/>
              <a:gd name="connsiteX5" fmla="*/ 110836 w 1925782"/>
              <a:gd name="connsiteY5" fmla="*/ 27783 h 110910"/>
              <a:gd name="connsiteX6" fmla="*/ 0 w 1925782"/>
              <a:gd name="connsiteY6" fmla="*/ 74 h 1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5782" h="110910">
                <a:moveTo>
                  <a:pt x="1925782" y="69347"/>
                </a:moveTo>
                <a:cubicBezTo>
                  <a:pt x="1902691" y="78583"/>
                  <a:pt x="1880103" y="89192"/>
                  <a:pt x="1856509" y="97056"/>
                </a:cubicBezTo>
                <a:cubicBezTo>
                  <a:pt x="1838445" y="103077"/>
                  <a:pt x="1820132" y="110910"/>
                  <a:pt x="1801091" y="110910"/>
                </a:cubicBezTo>
                <a:lnTo>
                  <a:pt x="290945" y="97056"/>
                </a:lnTo>
                <a:cubicBezTo>
                  <a:pt x="186469" y="62229"/>
                  <a:pt x="315255" y="109210"/>
                  <a:pt x="207818" y="55492"/>
                </a:cubicBezTo>
                <a:cubicBezTo>
                  <a:pt x="184541" y="43853"/>
                  <a:pt x="133026" y="34440"/>
                  <a:pt x="110836" y="27783"/>
                </a:cubicBezTo>
                <a:cubicBezTo>
                  <a:pt x="8737" y="-2847"/>
                  <a:pt x="60145" y="74"/>
                  <a:pt x="0" y="7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Arial Black" pitchFamily="34" charset="0"/>
              </a:rPr>
              <a:t>Branching Statements</a:t>
            </a:r>
          </a:p>
          <a:p>
            <a:endParaRPr lang="en-US" sz="2800" u="sng" dirty="0">
              <a:latin typeface="Arial Black" pitchFamily="34" charset="0"/>
            </a:endParaRPr>
          </a:p>
          <a:p>
            <a:r>
              <a:rPr lang="en-US" sz="2800" i="1" dirty="0">
                <a:latin typeface="Arial Black" pitchFamily="34" charset="0"/>
              </a:rPr>
              <a:t>continue </a:t>
            </a:r>
            <a:r>
              <a:rPr lang="en-US" sz="2800" dirty="0">
                <a:latin typeface="Arial Black" pitchFamily="34" charset="0"/>
              </a:rPr>
              <a:t>skips the current iteration of a loop and proceeds directly to the next iteration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for (</a:t>
            </a:r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i=0; i&lt;100; i++) 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	</a:t>
            </a:r>
            <a:r>
              <a:rPr lang="en-US" sz="2800" dirty="0" smtClean="0">
                <a:latin typeface="Arial Black" pitchFamily="34" charset="0"/>
              </a:rPr>
              <a:t>if(i </a:t>
            </a:r>
            <a:r>
              <a:rPr lang="en-US" sz="2800" dirty="0">
                <a:latin typeface="Arial Black" pitchFamily="34" charset="0"/>
              </a:rPr>
              <a:t>== 50)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	</a:t>
            </a:r>
            <a:r>
              <a:rPr lang="en-US" sz="2800" dirty="0" smtClean="0">
                <a:latin typeface="Arial Black" pitchFamily="34" charset="0"/>
              </a:rPr>
              <a:t>	continue</a:t>
            </a:r>
            <a:r>
              <a:rPr lang="en-US" sz="2800" dirty="0">
                <a:latin typeface="Arial Black" pitchFamily="34" charset="0"/>
              </a:rPr>
              <a:t>;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	</a:t>
            </a:r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(???“</a:t>
            </a:r>
            <a:r>
              <a:rPr lang="en-US" sz="2800" dirty="0">
                <a:latin typeface="Arial Black" pitchFamily="34" charset="0"/>
              </a:rPr>
              <a:t>Rule #” + i);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Embedded </a:t>
            </a:r>
            <a:r>
              <a:rPr lang="en-US" sz="2800" b="1" u="sng" dirty="0" smtClean="0">
                <a:latin typeface="Arial Black" pitchFamily="34" charset="0"/>
              </a:rPr>
              <a:t>loops</a:t>
            </a:r>
          </a:p>
          <a:p>
            <a:pPr algn="ctr"/>
            <a:r>
              <a:rPr lang="en-US" sz="2800" b="1" u="sng" dirty="0" smtClean="0">
                <a:latin typeface="Arial Black" pitchFamily="34" charset="0"/>
              </a:rPr>
              <a:t> </a:t>
            </a:r>
            <a:endParaRPr lang="en-US" sz="2800" b="1" u="sng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 String </a:t>
            </a:r>
            <a:r>
              <a:rPr lang="en-US" sz="2800" b="1" dirty="0" err="1">
                <a:latin typeface="Arial Black" pitchFamily="34" charset="0"/>
              </a:rPr>
              <a:t>str</a:t>
            </a:r>
            <a:r>
              <a:rPr lang="en-US" sz="2800" b="1" dirty="0">
                <a:latin typeface="Arial Black" pitchFamily="34" charset="0"/>
              </a:rPr>
              <a:t>="";</a:t>
            </a:r>
          </a:p>
          <a:p>
            <a:r>
              <a:rPr lang="en-US" sz="2800" b="1" dirty="0">
                <a:latin typeface="Arial Black" pitchFamily="34" charset="0"/>
              </a:rPr>
              <a:t>        for 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b="1" dirty="0" err="1">
                <a:latin typeface="Arial Black" pitchFamily="34" charset="0"/>
              </a:rPr>
              <a:t>i</a:t>
            </a:r>
            <a:r>
              <a:rPr lang="en-US" sz="2800" b="1" dirty="0">
                <a:latin typeface="Arial Black" pitchFamily="34" charset="0"/>
              </a:rPr>
              <a:t> = 0; </a:t>
            </a:r>
            <a:r>
              <a:rPr lang="en-US" sz="2800" b="1" dirty="0" err="1">
                <a:latin typeface="Arial Black" pitchFamily="34" charset="0"/>
              </a:rPr>
              <a:t>i</a:t>
            </a:r>
            <a:r>
              <a:rPr lang="en-US" sz="2800" b="1" dirty="0">
                <a:latin typeface="Arial Black" pitchFamily="34" charset="0"/>
              </a:rPr>
              <a:t> &lt; 3; </a:t>
            </a:r>
            <a:r>
              <a:rPr lang="en-US" sz="2800" b="1" dirty="0" err="1">
                <a:latin typeface="Arial Black" pitchFamily="34" charset="0"/>
              </a:rPr>
              <a:t>i</a:t>
            </a:r>
            <a:r>
              <a:rPr lang="en-US" sz="2800" b="1" dirty="0">
                <a:latin typeface="Arial Black" pitchFamily="34" charset="0"/>
              </a:rPr>
              <a:t>++) { </a:t>
            </a:r>
          </a:p>
          <a:p>
            <a:r>
              <a:rPr lang="en-US" sz="2800" b="1" dirty="0">
                <a:latin typeface="Arial Black" pitchFamily="34" charset="0"/>
              </a:rPr>
              <a:t>           </a:t>
            </a:r>
            <a:r>
              <a:rPr lang="en-US" sz="2800" b="1" dirty="0" err="1">
                <a:latin typeface="Arial Black" pitchFamily="34" charset="0"/>
              </a:rPr>
              <a:t>str</a:t>
            </a:r>
            <a:r>
              <a:rPr lang="en-US" sz="2800" b="1" dirty="0">
                <a:latin typeface="Arial Black" pitchFamily="34" charset="0"/>
              </a:rPr>
              <a:t> = "";</a:t>
            </a:r>
          </a:p>
          <a:p>
            <a:r>
              <a:rPr lang="en-US" sz="2800" b="1" dirty="0">
                <a:latin typeface="Arial Black" pitchFamily="34" charset="0"/>
              </a:rPr>
              <a:t>	   for 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j = 2; j &lt; 4; </a:t>
            </a:r>
            <a:r>
              <a:rPr lang="en-US" sz="2800" b="1" dirty="0" err="1">
                <a:latin typeface="Arial Black" pitchFamily="34" charset="0"/>
              </a:rPr>
              <a:t>j++</a:t>
            </a:r>
            <a:r>
              <a:rPr lang="en-US" sz="2800" b="1" dirty="0">
                <a:latin typeface="Arial Black" pitchFamily="34" charset="0"/>
              </a:rPr>
              <a:t>) { 	</a:t>
            </a:r>
          </a:p>
          <a:p>
            <a:r>
              <a:rPr lang="en-US" sz="2800" b="1" dirty="0">
                <a:latin typeface="Arial Black" pitchFamily="34" charset="0"/>
              </a:rPr>
              <a:t>              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k = </a:t>
            </a:r>
            <a:r>
              <a:rPr lang="en-US" sz="2800" b="1" dirty="0" err="1">
                <a:latin typeface="Arial Black" pitchFamily="34" charset="0"/>
              </a:rPr>
              <a:t>i</a:t>
            </a:r>
            <a:r>
              <a:rPr lang="en-US" sz="2800" b="1" dirty="0">
                <a:latin typeface="Arial Black" pitchFamily="34" charset="0"/>
              </a:rPr>
              <a:t> + j;</a:t>
            </a:r>
          </a:p>
          <a:p>
            <a:r>
              <a:rPr lang="en-US" sz="2800" b="1" dirty="0">
                <a:latin typeface="Arial Black" pitchFamily="34" charset="0"/>
              </a:rPr>
              <a:t>               </a:t>
            </a:r>
            <a:r>
              <a:rPr lang="en-US" sz="2800" b="1" dirty="0" err="1">
                <a:latin typeface="Arial Black" pitchFamily="34" charset="0"/>
              </a:rPr>
              <a:t>str</a:t>
            </a:r>
            <a:r>
              <a:rPr lang="en-US" sz="2800" b="1" dirty="0">
                <a:latin typeface="Arial Black" pitchFamily="34" charset="0"/>
              </a:rPr>
              <a:t> = </a:t>
            </a:r>
            <a:r>
              <a:rPr lang="en-US" sz="2800" b="1" dirty="0" err="1">
                <a:latin typeface="Arial Black" pitchFamily="34" charset="0"/>
              </a:rPr>
              <a:t>str</a:t>
            </a:r>
            <a:r>
              <a:rPr lang="en-US" sz="2800" b="1" dirty="0">
                <a:latin typeface="Arial Black" pitchFamily="34" charset="0"/>
              </a:rPr>
              <a:t> + k+ </a:t>
            </a:r>
            <a:r>
              <a:rPr lang="en-US" sz="2800" b="1">
                <a:latin typeface="Arial Black" pitchFamily="34" charset="0"/>
              </a:rPr>
              <a:t>" </a:t>
            </a:r>
            <a:r>
              <a:rPr lang="en-US" sz="2800" b="1" smtClean="0">
                <a:latin typeface="Arial Black" pitchFamily="34" charset="0"/>
              </a:rPr>
              <a:t>";   </a:t>
            </a:r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	   } </a:t>
            </a:r>
          </a:p>
          <a:p>
            <a:r>
              <a:rPr lang="en-US" sz="2800" b="1" dirty="0">
                <a:latin typeface="Arial Black" pitchFamily="34" charset="0"/>
              </a:rPr>
              <a:t>   </a:t>
            </a:r>
            <a:r>
              <a:rPr lang="en-US" sz="2800" b="1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>
                <a:latin typeface="Arial Black" pitchFamily="34" charset="0"/>
              </a:rPr>
              <a:t>(null, </a:t>
            </a:r>
            <a:r>
              <a:rPr lang="en-US" sz="2800" b="1" dirty="0" err="1">
                <a:latin typeface="Arial Black" pitchFamily="34" charset="0"/>
              </a:rPr>
              <a:t>str</a:t>
            </a:r>
            <a:r>
              <a:rPr lang="en-US" sz="2800" b="1" dirty="0">
                <a:latin typeface="Arial Black" pitchFamily="34" charset="0"/>
              </a:rPr>
              <a:t>);</a:t>
            </a:r>
          </a:p>
          <a:p>
            <a:r>
              <a:rPr lang="en-US" sz="2800" b="1" dirty="0">
                <a:latin typeface="Arial Black" pitchFamily="34" charset="0"/>
              </a:rPr>
              <a:t>        } </a:t>
            </a:r>
            <a:endParaRPr lang="en-US" sz="2800" b="1" dirty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Scope of the variable defined in the initialization: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respective </a:t>
            </a:r>
            <a:r>
              <a:rPr lang="en-US" sz="2800" b="1" i="1" dirty="0">
                <a:latin typeface="Arial Black" pitchFamily="34" charset="0"/>
              </a:rPr>
              <a:t>for </a:t>
            </a:r>
            <a:r>
              <a:rPr lang="en-US" sz="2800" b="1" dirty="0">
                <a:latin typeface="Arial Black" pitchFamily="34" charset="0"/>
              </a:rPr>
              <a:t>block </a:t>
            </a:r>
          </a:p>
        </p:txBody>
      </p:sp>
    </p:spTree>
    <p:extLst>
      <p:ext uri="{BB962C8B-B14F-4D97-AF65-F5344CB8AC3E}">
        <p14:creationId xmlns:p14="http://schemas.microsoft.com/office/powerpoint/2010/main" val="25677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263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Frequent Issues (I)</a:t>
            </a:r>
          </a:p>
          <a:p>
            <a:r>
              <a:rPr lang="en-US" sz="2800" dirty="0">
                <a:latin typeface="Arial Black" pitchFamily="34" charset="0"/>
              </a:rPr>
              <a:t>The signature of the </a:t>
            </a:r>
            <a:r>
              <a:rPr lang="en-US" sz="2800" i="1" dirty="0">
                <a:solidFill>
                  <a:srgbClr val="FF0000"/>
                </a:solidFill>
                <a:latin typeface="Arial Black" pitchFamily="34" charset="0"/>
              </a:rPr>
              <a:t>main </a:t>
            </a:r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method </a:t>
            </a:r>
            <a:r>
              <a:rPr lang="en-US" sz="2800" i="1" dirty="0">
                <a:solidFill>
                  <a:srgbClr val="FF0000"/>
                </a:solidFill>
                <a:latin typeface="Arial Black" pitchFamily="34" charset="0"/>
              </a:rPr>
              <a:t>cannot </a:t>
            </a:r>
            <a:r>
              <a:rPr lang="en-US" sz="2800" dirty="0">
                <a:solidFill>
                  <a:srgbClr val="FF0000"/>
                </a:solidFill>
                <a:latin typeface="Arial Black" pitchFamily="34" charset="0"/>
              </a:rPr>
              <a:t>be modified. </a:t>
            </a:r>
            <a:endParaRPr lang="en-US" sz="28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public static void main(String[] arguments) { ... } </a:t>
            </a:r>
          </a:p>
        </p:txBody>
      </p:sp>
    </p:spTree>
    <p:extLst>
      <p:ext uri="{BB962C8B-B14F-4D97-AF65-F5344CB8AC3E}">
        <p14:creationId xmlns:p14="http://schemas.microsoft.com/office/powerpoint/2010/main" val="3381743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5293"/>
            <a:ext cx="730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Arial Black" pitchFamily="34" charset="0"/>
              </a:rPr>
              <a:t>Infinite for, while and do-while loops</a:t>
            </a:r>
            <a:endParaRPr lang="en-US" sz="2800" b="1" u="sng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271446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for (;;) {  ….. }</a:t>
            </a: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while (1) {</a:t>
            </a:r>
          </a:p>
          <a:p>
            <a:r>
              <a:rPr lang="en-US" sz="2800" b="1" dirty="0" smtClean="0">
                <a:latin typeface="Arial Black" pitchFamily="34" charset="0"/>
              </a:rPr>
              <a:t>……</a:t>
            </a:r>
          </a:p>
          <a:p>
            <a:r>
              <a:rPr lang="en-US" sz="2800" b="1" dirty="0" smtClean="0">
                <a:latin typeface="Arial Black" pitchFamily="34" charset="0"/>
              </a:rPr>
              <a:t>}</a:t>
            </a: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do {</a:t>
            </a:r>
          </a:p>
          <a:p>
            <a:r>
              <a:rPr lang="en-US" sz="2800" b="1" dirty="0" smtClean="0">
                <a:latin typeface="Arial Black" pitchFamily="34" charset="0"/>
              </a:rPr>
              <a:t>……</a:t>
            </a:r>
          </a:p>
          <a:p>
            <a:r>
              <a:rPr lang="en-US" sz="2800" b="1" dirty="0" smtClean="0">
                <a:latin typeface="Arial Black" pitchFamily="34" charset="0"/>
              </a:rPr>
              <a:t>} while (1);</a:t>
            </a:r>
          </a:p>
          <a:p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958334"/>
            <a:ext cx="53944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Arial Black" pitchFamily="34" charset="0"/>
              </a:rPr>
              <a:t>For Loop Programs</a:t>
            </a:r>
          </a:p>
          <a:p>
            <a:pPr marL="457200" indent="-457200">
              <a:buAutoNum type="arabicPeriod"/>
            </a:pPr>
            <a:r>
              <a:rPr lang="en-US" sz="2400" b="1" u="sng" dirty="0" smtClean="0">
                <a:latin typeface="Arial Black" pitchFamily="34" charset="0"/>
              </a:rPr>
              <a:t>First 10 even Numbers</a:t>
            </a:r>
          </a:p>
          <a:p>
            <a:pPr marL="457200" indent="-457200">
              <a:buAutoNum type="arabicPeriod"/>
            </a:pPr>
            <a:r>
              <a:rPr lang="en-US" sz="2400" b="1" u="sng" dirty="0" smtClean="0">
                <a:latin typeface="Arial Black" pitchFamily="34" charset="0"/>
              </a:rPr>
              <a:t>First 10 odd Numbers</a:t>
            </a:r>
          </a:p>
          <a:p>
            <a:pPr marL="457200" indent="-457200">
              <a:buAutoNum type="arabicPeriod"/>
            </a:pPr>
            <a:r>
              <a:rPr lang="en-US" sz="2400" b="1" u="sng" dirty="0" smtClean="0">
                <a:latin typeface="Arial Black" pitchFamily="34" charset="0"/>
              </a:rPr>
              <a:t>Sum of first 10 Numbers</a:t>
            </a:r>
          </a:p>
          <a:p>
            <a:pPr marL="457200" indent="-457200">
              <a:buAutoNum type="arabicPeriod"/>
            </a:pPr>
            <a:r>
              <a:rPr lang="en-US" sz="2400" b="1" u="sng" dirty="0" smtClean="0">
                <a:latin typeface="Arial Black" pitchFamily="34" charset="0"/>
              </a:rPr>
              <a:t>Series of Numbers from 1 to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 100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1 2 3 4 5 6 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8 9 10 11 12 13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15 16 17 ….</a:t>
            </a:r>
          </a:p>
          <a:p>
            <a:r>
              <a:rPr lang="en-US" sz="2400" b="1" u="sng" dirty="0" smtClean="0">
                <a:latin typeface="Arial Black" pitchFamily="34" charset="0"/>
              </a:rPr>
              <a:t>5. Fibonacci Series</a:t>
            </a:r>
            <a:endParaRPr lang="en-US" sz="24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02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Arial Black" pitchFamily="34" charset="0"/>
              </a:rPr>
              <a:t>Frequent Issues (II)</a:t>
            </a:r>
          </a:p>
          <a:p>
            <a:r>
              <a:rPr lang="en-US" sz="2800" b="1" dirty="0">
                <a:latin typeface="Arial Black" pitchFamily="34" charset="0"/>
              </a:rPr>
              <a:t>Return values: if you declare that the method is not </a:t>
            </a:r>
            <a:r>
              <a:rPr lang="en-US" sz="2800" b="1" i="1" dirty="0">
                <a:latin typeface="Arial Black" pitchFamily="34" charset="0"/>
              </a:rPr>
              <a:t>void</a:t>
            </a:r>
            <a:r>
              <a:rPr lang="en-US" sz="2800" b="1" dirty="0">
                <a:latin typeface="Arial Black" pitchFamily="34" charset="0"/>
              </a:rPr>
              <a:t>, then it has to return something!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pay(double </a:t>
            </a:r>
            <a:r>
              <a:rPr lang="en-US" sz="2800" b="1" dirty="0" err="1">
                <a:latin typeface="Arial Black" pitchFamily="34" charset="0"/>
              </a:rPr>
              <a:t>basePay</a:t>
            </a:r>
            <a:r>
              <a:rPr lang="en-US" sz="2800" b="1" dirty="0">
                <a:latin typeface="Arial Black" pitchFamily="34" charset="0"/>
              </a:rPr>
              <a:t>,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hours) {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if 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basePay</a:t>
            </a:r>
            <a:r>
              <a:rPr lang="en-US" sz="2800" b="1" dirty="0">
                <a:latin typeface="Arial Black" pitchFamily="34" charset="0"/>
              </a:rPr>
              <a:t> &lt; 8.0) return -1;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else </a:t>
            </a:r>
            <a:r>
              <a:rPr lang="en-US" sz="2800" b="1" dirty="0">
                <a:latin typeface="Arial Black" pitchFamily="34" charset="0"/>
              </a:rPr>
              <a:t>if (hours &gt; 60) return -1;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else </a:t>
            </a:r>
            <a:r>
              <a:rPr lang="en-US" sz="2800" b="1" dirty="0">
                <a:latin typeface="Arial Black" pitchFamily="34" charset="0"/>
              </a:rPr>
              <a:t>{ </a:t>
            </a:r>
          </a:p>
          <a:p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salary = 0</a:t>
            </a:r>
            <a:r>
              <a:rPr lang="en-US" sz="2800" b="1" dirty="0" smtClean="0">
                <a:latin typeface="Arial Black" pitchFamily="34" charset="0"/>
              </a:rPr>
              <a:t>;</a:t>
            </a:r>
          </a:p>
          <a:p>
            <a:r>
              <a:rPr lang="en-US" sz="2800" b="1" dirty="0" smtClean="0">
                <a:latin typeface="Arial Black" pitchFamily="34" charset="0"/>
              </a:rPr>
              <a:t>...</a:t>
            </a:r>
            <a:r>
              <a:rPr lang="en-US" sz="2800" b="1" dirty="0">
                <a:latin typeface="Arial Black" pitchFamily="34" charset="0"/>
              </a:rPr>
              <a:t>return salary</a:t>
            </a:r>
          </a:p>
          <a:p>
            <a:r>
              <a:rPr lang="en-US" sz="2800" b="1" dirty="0">
                <a:latin typeface="Arial Black" pitchFamily="34" charset="0"/>
              </a:rPr>
              <a:t>}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5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4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Arial Black" pitchFamily="34" charset="0"/>
              </a:rPr>
              <a:t>Frequent Issues (III)</a:t>
            </a:r>
          </a:p>
          <a:p>
            <a:r>
              <a:rPr lang="en-US" sz="2800" dirty="0" smtClean="0">
                <a:latin typeface="Arial Black" pitchFamily="34" charset="0"/>
              </a:rPr>
              <a:t>Don't create duplicate variables with the same name</a:t>
            </a: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public static </a:t>
            </a:r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pay(double </a:t>
            </a:r>
            <a:r>
              <a:rPr lang="en-US" sz="2800" dirty="0" err="1" smtClean="0">
                <a:latin typeface="Arial Black" pitchFamily="34" charset="0"/>
              </a:rPr>
              <a:t>basePay</a:t>
            </a:r>
            <a:r>
              <a:rPr lang="en-US" sz="2800" dirty="0" smtClean="0">
                <a:latin typeface="Arial Black" pitchFamily="34" charset="0"/>
              </a:rPr>
              <a:t>, </a:t>
            </a:r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hours) {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salary = 0; // OK</a:t>
            </a:r>
          </a:p>
          <a:p>
            <a:r>
              <a:rPr lang="en-US" sz="2800" dirty="0" smtClean="0">
                <a:latin typeface="Arial Black" pitchFamily="34" charset="0"/>
              </a:rPr>
              <a:t>…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salary = 0; // salary already defined!!</a:t>
            </a:r>
          </a:p>
          <a:p>
            <a:r>
              <a:rPr lang="en-US" sz="2800" dirty="0" smtClean="0">
                <a:latin typeface="Arial Black" pitchFamily="34" charset="0"/>
              </a:rPr>
              <a:t>…</a:t>
            </a:r>
          </a:p>
          <a:p>
            <a:r>
              <a:rPr lang="en-US" sz="2800" dirty="0" smtClean="0">
                <a:latin typeface="Arial Black" pitchFamily="34" charset="0"/>
              </a:rPr>
              <a:t>double salary = 0; //salary already defined!! …</a:t>
            </a:r>
          </a:p>
          <a:p>
            <a:r>
              <a:rPr lang="en-US" sz="2800" dirty="0" smtClean="0">
                <a:latin typeface="Arial Black" pitchFamily="34" charset="0"/>
              </a:rPr>
              <a:t>}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5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class </a:t>
            </a:r>
            <a:r>
              <a:rPr lang="en-US" sz="2000" dirty="0" err="1">
                <a:latin typeface="Arial Black" pitchFamily="34" charset="0"/>
              </a:rPr>
              <a:t>WeeklyPay</a:t>
            </a:r>
            <a:r>
              <a:rPr lang="en-US" sz="2000" dirty="0">
                <a:latin typeface="Arial Black" pitchFamily="34" charset="0"/>
              </a:rPr>
              <a:t> { </a:t>
            </a:r>
          </a:p>
          <a:p>
            <a:r>
              <a:rPr lang="en-US" sz="2000" dirty="0">
                <a:latin typeface="Arial Black" pitchFamily="34" charset="0"/>
              </a:rPr>
              <a:t>public static void pay(double </a:t>
            </a:r>
            <a:r>
              <a:rPr lang="en-US" sz="2000" dirty="0" err="1">
                <a:latin typeface="Arial Black" pitchFamily="34" charset="0"/>
              </a:rPr>
              <a:t>basePay</a:t>
            </a:r>
            <a:r>
              <a:rPr lang="en-US" sz="2000" dirty="0">
                <a:latin typeface="Arial Black" pitchFamily="34" charset="0"/>
              </a:rPr>
              <a:t>, </a:t>
            </a:r>
            <a:r>
              <a:rPr lang="en-US" sz="2000" dirty="0" err="1">
                <a:latin typeface="Arial Black" pitchFamily="34" charset="0"/>
              </a:rPr>
              <a:t>int</a:t>
            </a:r>
            <a:r>
              <a:rPr lang="en-US" sz="2000" dirty="0">
                <a:latin typeface="Arial Black" pitchFamily="34" charset="0"/>
              </a:rPr>
              <a:t> hours) { </a:t>
            </a:r>
          </a:p>
          <a:p>
            <a:r>
              <a:rPr lang="en-US" sz="2000" dirty="0">
                <a:latin typeface="Arial Black" pitchFamily="34" charset="0"/>
              </a:rPr>
              <a:t>if (</a:t>
            </a:r>
            <a:r>
              <a:rPr lang="en-US" sz="2000" dirty="0" err="1">
                <a:latin typeface="Arial Black" pitchFamily="34" charset="0"/>
              </a:rPr>
              <a:t>basePay</a:t>
            </a:r>
            <a:r>
              <a:rPr lang="en-US" sz="2000" dirty="0">
                <a:latin typeface="Arial Black" pitchFamily="34" charset="0"/>
              </a:rPr>
              <a:t> &lt; 8.0) </a:t>
            </a:r>
            <a:r>
              <a:rPr lang="en-US" sz="2000" dirty="0" smtClean="0">
                <a:latin typeface="Arial Black" pitchFamily="34" charset="0"/>
              </a:rPr>
              <a:t>{</a:t>
            </a:r>
          </a:p>
          <a:p>
            <a:r>
              <a:rPr lang="en-US" sz="2000" dirty="0" err="1" smtClean="0">
                <a:latin typeface="Arial Black" pitchFamily="34" charset="0"/>
              </a:rPr>
              <a:t>JOptionPane.showMessageDialog</a:t>
            </a:r>
            <a:r>
              <a:rPr lang="en-US" sz="2000" dirty="0" smtClean="0">
                <a:latin typeface="Arial Black" pitchFamily="34" charset="0"/>
              </a:rPr>
              <a:t>(???"</a:t>
            </a:r>
            <a:r>
              <a:rPr lang="en-US" sz="2000" dirty="0">
                <a:latin typeface="Arial Black" pitchFamily="34" charset="0"/>
              </a:rPr>
              <a:t>You must be paid at least $8.00/hour");} </a:t>
            </a:r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else </a:t>
            </a:r>
            <a:r>
              <a:rPr lang="en-US" sz="2000" dirty="0">
                <a:latin typeface="Arial Black" pitchFamily="34" charset="0"/>
              </a:rPr>
              <a:t>if (hours &gt; 60) </a:t>
            </a:r>
            <a:r>
              <a:rPr lang="en-US" sz="2000" dirty="0" smtClean="0">
                <a:latin typeface="Arial Black" pitchFamily="34" charset="0"/>
              </a:rPr>
              <a:t>{</a:t>
            </a:r>
          </a:p>
          <a:p>
            <a:r>
              <a:rPr lang="en-US" sz="2000" dirty="0" err="1" smtClean="0">
                <a:latin typeface="Arial Black" pitchFamily="34" charset="0"/>
              </a:rPr>
              <a:t>JOptionPane.showMessageDialog</a:t>
            </a:r>
            <a:r>
              <a:rPr lang="en-US" sz="2000" dirty="0" smtClean="0">
                <a:latin typeface="Arial Black" pitchFamily="34" charset="0"/>
              </a:rPr>
              <a:t>(???"</a:t>
            </a:r>
            <a:r>
              <a:rPr lang="en-US" sz="2000" dirty="0">
                <a:latin typeface="Arial Black" pitchFamily="34" charset="0"/>
              </a:rPr>
              <a:t>You can't work more than 60 hours a week");</a:t>
            </a:r>
          </a:p>
          <a:p>
            <a:r>
              <a:rPr lang="en-US" sz="2000" dirty="0">
                <a:latin typeface="Arial Black" pitchFamily="34" charset="0"/>
              </a:rPr>
              <a:t>} else </a:t>
            </a:r>
            <a:r>
              <a:rPr lang="en-US" sz="2000" dirty="0" smtClean="0">
                <a:latin typeface="Arial Black" pitchFamily="34" charset="0"/>
              </a:rPr>
              <a:t>{</a:t>
            </a:r>
          </a:p>
          <a:p>
            <a:r>
              <a:rPr lang="en-US" sz="2000" dirty="0" err="1" smtClean="0">
                <a:latin typeface="Arial Black" pitchFamily="34" charset="0"/>
              </a:rPr>
              <a:t>int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>
                <a:latin typeface="Arial Black" pitchFamily="34" charset="0"/>
              </a:rPr>
              <a:t>overtimeHours</a:t>
            </a:r>
            <a:r>
              <a:rPr lang="en-US" sz="2000" dirty="0">
                <a:latin typeface="Arial Black" pitchFamily="34" charset="0"/>
              </a:rPr>
              <a:t> = 0</a:t>
            </a:r>
            <a:r>
              <a:rPr lang="en-US" sz="2000" dirty="0" smtClean="0">
                <a:latin typeface="Arial Black" pitchFamily="34" charset="0"/>
              </a:rPr>
              <a:t>;</a:t>
            </a:r>
          </a:p>
          <a:p>
            <a:r>
              <a:rPr lang="en-US" sz="2000" dirty="0" smtClean="0">
                <a:latin typeface="Arial Black" pitchFamily="34" charset="0"/>
              </a:rPr>
              <a:t>if </a:t>
            </a:r>
            <a:r>
              <a:rPr lang="en-US" sz="2000" dirty="0">
                <a:latin typeface="Arial Black" pitchFamily="34" charset="0"/>
              </a:rPr>
              <a:t>(hours &gt; 40) {</a:t>
            </a:r>
          </a:p>
          <a:p>
            <a:pPr lvl="1"/>
            <a:r>
              <a:rPr lang="en-US" sz="2000" dirty="0" err="1">
                <a:latin typeface="Arial Black" pitchFamily="34" charset="0"/>
              </a:rPr>
              <a:t>overtimeHours</a:t>
            </a:r>
            <a:r>
              <a:rPr lang="en-US" sz="2000" dirty="0">
                <a:latin typeface="Arial Black" pitchFamily="34" charset="0"/>
              </a:rPr>
              <a:t> = hours -40; </a:t>
            </a:r>
          </a:p>
          <a:p>
            <a:r>
              <a:rPr lang="en-US" sz="2000" dirty="0">
                <a:latin typeface="Arial Black" pitchFamily="34" charset="0"/>
              </a:rPr>
              <a:t>hours = 40; </a:t>
            </a:r>
            <a:r>
              <a:rPr lang="en-US" sz="2000" dirty="0" smtClean="0">
                <a:latin typeface="Arial Black" pitchFamily="34" charset="0"/>
              </a:rPr>
              <a:t>}</a:t>
            </a:r>
          </a:p>
          <a:p>
            <a:r>
              <a:rPr lang="en-US" sz="2000" dirty="0" smtClean="0">
                <a:latin typeface="Arial Black" pitchFamily="34" charset="0"/>
              </a:rPr>
              <a:t>double </a:t>
            </a:r>
            <a:r>
              <a:rPr lang="en-US" sz="2000" dirty="0">
                <a:latin typeface="Arial Black" pitchFamily="34" charset="0"/>
              </a:rPr>
              <a:t>pay = </a:t>
            </a:r>
            <a:r>
              <a:rPr lang="en-US" sz="2000" dirty="0" err="1">
                <a:latin typeface="Arial Black" pitchFamily="34" charset="0"/>
              </a:rPr>
              <a:t>basePay</a:t>
            </a:r>
            <a:r>
              <a:rPr lang="en-US" sz="2000" dirty="0">
                <a:latin typeface="Arial Black" pitchFamily="34" charset="0"/>
              </a:rPr>
              <a:t> * hours</a:t>
            </a:r>
            <a:r>
              <a:rPr lang="en-US" sz="2000" dirty="0" smtClean="0">
                <a:latin typeface="Arial Black" pitchFamily="34" charset="0"/>
              </a:rPr>
              <a:t>;</a:t>
            </a:r>
          </a:p>
          <a:p>
            <a:r>
              <a:rPr lang="en-US" sz="2000" dirty="0" smtClean="0">
                <a:latin typeface="Arial Black" pitchFamily="34" charset="0"/>
              </a:rPr>
              <a:t>pay </a:t>
            </a:r>
            <a:r>
              <a:rPr lang="en-US" sz="2000" dirty="0">
                <a:latin typeface="Arial Black" pitchFamily="34" charset="0"/>
              </a:rPr>
              <a:t>+= </a:t>
            </a:r>
            <a:r>
              <a:rPr lang="en-US" sz="2000" dirty="0" err="1">
                <a:latin typeface="Arial Black" pitchFamily="34" charset="0"/>
              </a:rPr>
              <a:t>overtimeHours</a:t>
            </a:r>
            <a:r>
              <a:rPr lang="en-US" sz="2000" dirty="0">
                <a:latin typeface="Arial Black" pitchFamily="34" charset="0"/>
              </a:rPr>
              <a:t> * </a:t>
            </a:r>
            <a:r>
              <a:rPr lang="en-US" sz="2000" dirty="0" err="1">
                <a:latin typeface="Arial Black" pitchFamily="34" charset="0"/>
              </a:rPr>
              <a:t>basePay</a:t>
            </a:r>
            <a:r>
              <a:rPr lang="en-US" sz="2000" dirty="0">
                <a:latin typeface="Arial Black" pitchFamily="34" charset="0"/>
              </a:rPr>
              <a:t> * 1.5</a:t>
            </a:r>
            <a:r>
              <a:rPr lang="en-US" sz="2000" dirty="0" smtClean="0">
                <a:latin typeface="Arial Black" pitchFamily="34" charset="0"/>
              </a:rPr>
              <a:t>;</a:t>
            </a:r>
          </a:p>
          <a:p>
            <a:r>
              <a:rPr lang="en-US" sz="2000" dirty="0" err="1" smtClean="0">
                <a:latin typeface="Arial Black" pitchFamily="34" charset="0"/>
              </a:rPr>
              <a:t>JOptionPane.showMessageDialog</a:t>
            </a:r>
            <a:r>
              <a:rPr lang="en-US" sz="2000" dirty="0" smtClean="0">
                <a:latin typeface="Arial Black" pitchFamily="34" charset="0"/>
              </a:rPr>
              <a:t>(???"</a:t>
            </a:r>
            <a:r>
              <a:rPr lang="en-US" sz="2000" dirty="0">
                <a:latin typeface="Arial Black" pitchFamily="34" charset="0"/>
              </a:rPr>
              <a:t>Pay this employee $" + pay); </a:t>
            </a:r>
          </a:p>
          <a:p>
            <a:r>
              <a:rPr lang="en-US" sz="2000" dirty="0">
                <a:latin typeface="Arial Black" pitchFamily="34" charset="0"/>
              </a:rPr>
              <a:t>}} </a:t>
            </a:r>
            <a:endParaRPr lang="en-US" sz="2000" dirty="0" smtClean="0">
              <a:latin typeface="Arial Black" pitchFamily="34" charset="0"/>
            </a:endParaRPr>
          </a:p>
          <a:p>
            <a:endParaRPr lang="en-US" sz="2000" dirty="0">
              <a:latin typeface="Arial Black" pitchFamily="34" charset="0"/>
            </a:endParaRPr>
          </a:p>
          <a:p>
            <a:r>
              <a:rPr lang="en-US" sz="2000" dirty="0">
                <a:latin typeface="Arial Black" pitchFamily="34" charset="0"/>
              </a:rPr>
              <a:t>public static void main(String[] arguments) { </a:t>
            </a:r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pay(7.5</a:t>
            </a:r>
            <a:r>
              <a:rPr lang="en-US" sz="2000" dirty="0">
                <a:latin typeface="Arial Black" pitchFamily="34" charset="0"/>
              </a:rPr>
              <a:t>, 35);pay(8.2, 47);pay(10.0, 73); </a:t>
            </a:r>
          </a:p>
          <a:p>
            <a:r>
              <a:rPr lang="en-US" sz="2000" dirty="0">
                <a:latin typeface="Arial Black" pitchFamily="34" charset="0"/>
              </a:rPr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16386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34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Good programming </a:t>
            </a:r>
            <a:r>
              <a:rPr lang="en-US" sz="2800" u="sng" dirty="0" smtClean="0">
                <a:latin typeface="Arial Black" pitchFamily="34" charset="0"/>
              </a:rPr>
              <a:t>style (Optional)</a:t>
            </a:r>
          </a:p>
          <a:p>
            <a:pPr algn="ctr"/>
            <a:endParaRPr lang="en-US" sz="2800" u="sng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The goal of good style is to make </a:t>
            </a:r>
            <a:r>
              <a:rPr lang="en-US" sz="2800" dirty="0" err="1">
                <a:latin typeface="Arial Black" pitchFamily="34" charset="0"/>
              </a:rPr>
              <a:t>yourcode</a:t>
            </a:r>
            <a:r>
              <a:rPr lang="en-US" sz="2800" dirty="0">
                <a:latin typeface="Arial Black" pitchFamily="34" charset="0"/>
              </a:rPr>
              <a:t> more readable</a:t>
            </a:r>
            <a:r>
              <a:rPr lang="en-US" sz="2800" dirty="0" smtClean="0">
                <a:latin typeface="Arial Black" pitchFamily="34" charset="0"/>
              </a:rPr>
              <a:t>.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By you and by others.</a:t>
            </a:r>
          </a:p>
        </p:txBody>
      </p:sp>
    </p:spTree>
    <p:extLst>
      <p:ext uri="{BB962C8B-B14F-4D97-AF65-F5344CB8AC3E}">
        <p14:creationId xmlns:p14="http://schemas.microsoft.com/office/powerpoint/2010/main" val="419036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latin typeface="Arial Black" pitchFamily="34" charset="0"/>
              </a:rPr>
              <a:t>Rule #1: use good (meaningful) </a:t>
            </a:r>
            <a:r>
              <a:rPr lang="en-US" sz="2800" u="sng" dirty="0" smtClean="0">
                <a:latin typeface="Arial Black" pitchFamily="34" charset="0"/>
              </a:rPr>
              <a:t>names (Optional)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String </a:t>
            </a:r>
            <a:r>
              <a:rPr lang="en-US" sz="2800" dirty="0" smtClean="0">
                <a:latin typeface="Arial Black" pitchFamily="34" charset="0"/>
              </a:rPr>
              <a:t>strA1;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iA2;</a:t>
            </a:r>
          </a:p>
          <a:p>
            <a:r>
              <a:rPr lang="en-US" sz="2800" dirty="0" smtClean="0">
                <a:latin typeface="Arial Black" pitchFamily="34" charset="0"/>
              </a:rPr>
              <a:t>double </a:t>
            </a:r>
            <a:r>
              <a:rPr lang="en-US" sz="2800" dirty="0">
                <a:latin typeface="Arial Black" pitchFamily="34" charset="0"/>
              </a:rPr>
              <a:t>b; // BAD</a:t>
            </a:r>
            <a:r>
              <a:rPr lang="en-US" sz="2800" dirty="0" smtClean="0">
                <a:latin typeface="Arial Black" pitchFamily="34" charset="0"/>
              </a:rPr>
              <a:t>!!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I;//Not good</a:t>
            </a: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 err="1" smtClean="0">
                <a:latin typeface="Arial Black" pitchFamily="34" charset="0"/>
              </a:rPr>
              <a:t>iCnt</a:t>
            </a:r>
            <a:r>
              <a:rPr lang="en-US" sz="2800" dirty="0" smtClean="0">
                <a:latin typeface="Arial Black" pitchFamily="34" charset="0"/>
              </a:rPr>
              <a:t>;</a:t>
            </a:r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String </a:t>
            </a:r>
            <a:r>
              <a:rPr lang="en-US" sz="2800" dirty="0" err="1" smtClean="0">
                <a:latin typeface="Arial Black" pitchFamily="34" charset="0"/>
              </a:rPr>
              <a:t>strFName</a:t>
            </a:r>
            <a:r>
              <a:rPr lang="en-US" sz="2800" dirty="0">
                <a:latin typeface="Arial Black" pitchFamily="34" charset="0"/>
              </a:rPr>
              <a:t>; // </a:t>
            </a:r>
            <a:r>
              <a:rPr lang="en-US" sz="2800" dirty="0" smtClean="0">
                <a:latin typeface="Arial Black" pitchFamily="34" charset="0"/>
              </a:rPr>
              <a:t>GOOD</a:t>
            </a: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String </a:t>
            </a:r>
            <a:r>
              <a:rPr lang="en-US" sz="2800" dirty="0" err="1" smtClean="0">
                <a:latin typeface="Arial Black" pitchFamily="34" charset="0"/>
              </a:rPr>
              <a:t>strLName</a:t>
            </a:r>
            <a:r>
              <a:rPr lang="en-US" sz="2800" dirty="0">
                <a:latin typeface="Arial Black" pitchFamily="34" charset="0"/>
              </a:rPr>
              <a:t>; // </a:t>
            </a:r>
            <a:r>
              <a:rPr lang="en-US" sz="2800" dirty="0" smtClean="0">
                <a:latin typeface="Arial Black" pitchFamily="34" charset="0"/>
              </a:rPr>
              <a:t>GOOD</a:t>
            </a: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 err="1" smtClean="0">
                <a:latin typeface="Arial Black" pitchFamily="34" charset="0"/>
              </a:rPr>
              <a:t>iTemperature</a:t>
            </a:r>
            <a:r>
              <a:rPr lang="en-US" sz="2800" dirty="0">
                <a:latin typeface="Arial Black" pitchFamily="34" charset="0"/>
              </a:rPr>
              <a:t>; // GOOD</a:t>
            </a:r>
          </a:p>
        </p:txBody>
      </p:sp>
    </p:spTree>
    <p:extLst>
      <p:ext uri="{BB962C8B-B14F-4D97-AF65-F5344CB8AC3E}">
        <p14:creationId xmlns:p14="http://schemas.microsoft.com/office/powerpoint/2010/main" val="126781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Rule #2: Use indentation </a:t>
            </a:r>
            <a:r>
              <a:rPr lang="en-US" sz="2800" u="sng" dirty="0" smtClean="0">
                <a:latin typeface="Arial Black" pitchFamily="34" charset="0"/>
              </a:rPr>
              <a:t>(Optional)</a:t>
            </a:r>
            <a:endParaRPr lang="en-US" sz="2800" u="sng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public static void main (String[] arguments) { </a:t>
            </a:r>
            <a:r>
              <a:rPr lang="en-US" sz="2800" dirty="0" smtClean="0">
                <a:latin typeface="Arial Black" pitchFamily="34" charset="0"/>
              </a:rPr>
              <a:t>	</a:t>
            </a:r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 = 5</a:t>
            </a:r>
            <a:r>
              <a:rPr lang="en-US" sz="2800" dirty="0" smtClean="0">
                <a:latin typeface="Arial Black" pitchFamily="34" charset="0"/>
              </a:rPr>
              <a:t>;</a:t>
            </a:r>
          </a:p>
          <a:p>
            <a:r>
              <a:rPr lang="en-US" sz="2800" dirty="0" smtClean="0">
                <a:latin typeface="Arial Black" pitchFamily="34" charset="0"/>
              </a:rPr>
              <a:t>	x </a:t>
            </a:r>
            <a:r>
              <a:rPr lang="en-US" sz="2800" dirty="0">
                <a:latin typeface="Arial Black" pitchFamily="34" charset="0"/>
              </a:rPr>
              <a:t>= x * x</a:t>
            </a:r>
            <a:r>
              <a:rPr lang="en-US" sz="2800" dirty="0" smtClean="0">
                <a:latin typeface="Arial Black" pitchFamily="34" charset="0"/>
              </a:rPr>
              <a:t>;</a:t>
            </a:r>
          </a:p>
          <a:p>
            <a:r>
              <a:rPr lang="en-US" sz="2800" dirty="0" smtClean="0">
                <a:latin typeface="Arial Black" pitchFamily="34" charset="0"/>
              </a:rPr>
              <a:t>	if </a:t>
            </a:r>
            <a:r>
              <a:rPr lang="en-US" sz="2800" dirty="0">
                <a:latin typeface="Arial Black" pitchFamily="34" charset="0"/>
              </a:rPr>
              <a:t>(x &gt; 20) {</a:t>
            </a:r>
          </a:p>
          <a:p>
            <a:r>
              <a:rPr lang="en-US" sz="2800" dirty="0" smtClean="0">
                <a:latin typeface="Arial Black" pitchFamily="34" charset="0"/>
              </a:rPr>
              <a:t>	   </a:t>
            </a:r>
            <a:r>
              <a:rPr lang="en-US" sz="2400" dirty="0" err="1" smtClean="0">
                <a:latin typeface="Arial Black" pitchFamily="34" charset="0"/>
              </a:rPr>
              <a:t>System.out.println</a:t>
            </a:r>
            <a:r>
              <a:rPr lang="en-US" sz="2400" dirty="0" smtClean="0">
                <a:latin typeface="Arial Black" pitchFamily="34" charset="0"/>
              </a:rPr>
              <a:t>(x </a:t>
            </a:r>
            <a:r>
              <a:rPr lang="en-US" sz="2400" dirty="0">
                <a:latin typeface="Arial Black" pitchFamily="34" charset="0"/>
              </a:rPr>
              <a:t>+ “ is greater than 20</a:t>
            </a:r>
            <a:r>
              <a:rPr lang="en-US" sz="2400" dirty="0" smtClean="0">
                <a:latin typeface="Arial Black" pitchFamily="34" charset="0"/>
              </a:rPr>
              <a:t>.”);</a:t>
            </a:r>
          </a:p>
          <a:p>
            <a:r>
              <a:rPr lang="en-US" sz="2400" dirty="0" smtClean="0">
                <a:latin typeface="Arial Black" pitchFamily="34" charset="0"/>
              </a:rPr>
              <a:t>             </a:t>
            </a:r>
            <a:r>
              <a:rPr lang="en-US" sz="2400" dirty="0" smtClean="0">
                <a:solidFill>
                  <a:srgbClr val="FF0000"/>
                </a:solidFill>
                <a:latin typeface="Arial Black" pitchFamily="34" charset="0"/>
              </a:rPr>
              <a:t>//Try to avoid wrap around with statements</a:t>
            </a:r>
          </a:p>
          <a:p>
            <a:r>
              <a:rPr lang="en-US" sz="2800" dirty="0" smtClean="0">
                <a:latin typeface="Arial Black" pitchFamily="34" charset="0"/>
              </a:rPr>
              <a:t>	}</a:t>
            </a:r>
          </a:p>
          <a:p>
            <a:r>
              <a:rPr lang="en-US" sz="2800" dirty="0" smtClean="0">
                <a:latin typeface="Arial Black" pitchFamily="34" charset="0"/>
              </a:rPr>
              <a:t>	double </a:t>
            </a:r>
            <a:r>
              <a:rPr lang="en-US" sz="2800" dirty="0">
                <a:latin typeface="Arial Black" pitchFamily="34" charset="0"/>
              </a:rPr>
              <a:t>y = 3.4; </a:t>
            </a:r>
          </a:p>
          <a:p>
            <a:r>
              <a:rPr lang="en-US" sz="2800" dirty="0">
                <a:latin typeface="Arial Black" pitchFamily="34" charset="0"/>
              </a:rPr>
              <a:t>}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838200"/>
            <a:ext cx="0" cy="419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2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Rule #3: Use whitespaces </a:t>
            </a:r>
            <a:r>
              <a:rPr lang="en-US" sz="2800" u="sng" dirty="0" smtClean="0">
                <a:latin typeface="Arial Black" pitchFamily="34" charset="0"/>
              </a:rPr>
              <a:t>(Optional)</a:t>
            </a:r>
          </a:p>
          <a:p>
            <a:pPr algn="ctr"/>
            <a:endParaRPr lang="en-US" sz="2800" u="sng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Put whitespaces in complex expressions: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// BAD!!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double </a:t>
            </a:r>
            <a:r>
              <a:rPr lang="en-US" sz="2800" dirty="0" err="1">
                <a:latin typeface="Arial Black" pitchFamily="34" charset="0"/>
              </a:rPr>
              <a:t>cel</a:t>
            </a:r>
            <a:r>
              <a:rPr lang="en-US" sz="2800" dirty="0">
                <a:latin typeface="Arial Black" pitchFamily="34" charset="0"/>
              </a:rPr>
              <a:t>=</a:t>
            </a:r>
            <a:r>
              <a:rPr lang="en-US" sz="2800" dirty="0" err="1">
                <a:latin typeface="Arial Black" pitchFamily="34" charset="0"/>
              </a:rPr>
              <a:t>fahr</a:t>
            </a:r>
            <a:r>
              <a:rPr lang="en-US" sz="2800" dirty="0">
                <a:latin typeface="Arial Black" pitchFamily="34" charset="0"/>
              </a:rPr>
              <a:t>*42.0/(13.0-7.0);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// GOOD</a:t>
            </a:r>
            <a:endParaRPr lang="en-US" sz="2800" dirty="0">
              <a:latin typeface="Arial Black" pitchFamily="34" charset="0"/>
            </a:endParaRPr>
          </a:p>
          <a:p>
            <a:r>
              <a:rPr lang="fr-FR" sz="2800" dirty="0">
                <a:latin typeface="Arial Black" pitchFamily="34" charset="0"/>
              </a:rPr>
              <a:t>double </a:t>
            </a:r>
            <a:r>
              <a:rPr lang="fr-FR" sz="2800" dirty="0" err="1">
                <a:latin typeface="Arial Black" pitchFamily="34" charset="0"/>
              </a:rPr>
              <a:t>cel</a:t>
            </a:r>
            <a:r>
              <a:rPr lang="fr-FR" sz="2800" dirty="0">
                <a:latin typeface="Arial Black" pitchFamily="34" charset="0"/>
              </a:rPr>
              <a:t> = </a:t>
            </a:r>
            <a:r>
              <a:rPr lang="fr-FR" sz="2800" dirty="0" err="1">
                <a:latin typeface="Arial Black" pitchFamily="34" charset="0"/>
              </a:rPr>
              <a:t>fahr</a:t>
            </a:r>
            <a:r>
              <a:rPr lang="fr-FR" sz="2800" dirty="0">
                <a:latin typeface="Arial Black" pitchFamily="34" charset="0"/>
              </a:rPr>
              <a:t> * 42.0 / (13.0 -7.0);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3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914</Words>
  <Application>Microsoft Office PowerPoint</Application>
  <PresentationFormat>On-screen Show 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Zulfiqar Khan</cp:lastModifiedBy>
  <cp:revision>83</cp:revision>
  <dcterms:created xsi:type="dcterms:W3CDTF">2015-07-24T04:01:15Z</dcterms:created>
  <dcterms:modified xsi:type="dcterms:W3CDTF">2019-02-04T05:37:07Z</dcterms:modified>
</cp:coreProperties>
</file>