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8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3DDEF-185D-4483-9F8F-A78EFAB6DD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38987-E514-479F-95CD-57F08B45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38987-E514-479F-95CD-57F08B45A0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38987-E514-479F-95CD-57F08B45A0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66DB3F-6E3E-4C28-8AAD-48207BE5971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26F1-5444-4BD6-9BC5-FCC853179302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C718-7E42-46ED-AB9E-3921690965F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9C82-4847-4B9C-9107-7AE04934023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CC0-7E4F-40B5-91F8-949C33C9EB0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EAA1-B4C2-4456-A4E3-E9571A1702F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9F65-0B49-46EA-9869-6AA2BCB02032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325A-CBA0-4321-9C22-613F6B1F24E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59DD-E851-4431-9104-AA809F1C61A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8CB8-FD05-4501-8D38-1C1E960A98F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0D1-DF93-45DB-B185-50EFA78E0A70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248-E884-4CAF-9CD4-599DE27E81FA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24CE-2662-49C9-9BA0-459BCCB49CF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9895-D6FC-4968-9CD5-B11D65FF8649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534C-07C8-4B7B-AA8B-2A3AB5D7B34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EE73-941A-4665-8F52-BC5EBB6824C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CDC-54DD-4337-A5AB-72C7A4A7BE4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0EA1-C60C-415C-8530-62678407077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5" Type="http://schemas.openxmlformats.org/officeDocument/2006/relationships/image" Target="../media/image21.png"/><Relationship Id="rId4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8.png"/><Relationship Id="rId16" Type="http://schemas.openxmlformats.org/officeDocument/2006/relationships/image" Target="../media/image4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5" Type="http://schemas.openxmlformats.org/officeDocument/2006/relationships/image" Target="../media/image21.png"/><Relationship Id="rId19" Type="http://schemas.openxmlformats.org/officeDocument/2006/relationships/image" Target="../media/image2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Logic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741"/>
            <a:ext cx="9905998" cy="1478570"/>
          </a:xfrm>
        </p:spPr>
        <p:txBody>
          <a:bodyPr/>
          <a:lstStyle/>
          <a:p>
            <a:r>
              <a:rPr lang="en-US" dirty="0" smtClean="0"/>
              <a:t>Example : BCD to Seven Segment decoder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23418"/>
            <a:ext cx="9905999" cy="3541714"/>
          </a:xfrm>
        </p:spPr>
        <p:txBody>
          <a:bodyPr/>
          <a:lstStyle/>
          <a:p>
            <a:r>
              <a:rPr lang="en-US" dirty="0" smtClean="0"/>
              <a:t>Specification :</a:t>
            </a:r>
          </a:p>
          <a:p>
            <a:pPr lvl="1"/>
            <a:r>
              <a:rPr lang="en-US" dirty="0" smtClean="0"/>
              <a:t>A BCD to seven segment decoder is a combinational circuit that accepts a decimal digit in BCD and generates the appropriate outputs for the segments of the display for that decimal digit. </a:t>
            </a:r>
          </a:p>
          <a:p>
            <a:pPr lvl="1"/>
            <a:r>
              <a:rPr lang="en-US" dirty="0" smtClean="0"/>
              <a:t>The seven outputs of the decoder (</a:t>
            </a:r>
            <a:r>
              <a:rPr lang="en-US" dirty="0" err="1" smtClean="0"/>
              <a:t>a,b,c,d,e,f,g</a:t>
            </a:r>
            <a:r>
              <a:rPr lang="en-US" dirty="0" smtClean="0"/>
              <a:t>) select the corresponding segments in the display. </a:t>
            </a:r>
          </a:p>
          <a:p>
            <a:pPr lvl="1"/>
            <a:r>
              <a:rPr lang="en-US" dirty="0" smtClean="0"/>
              <a:t>It has four inputs and seven outputs.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17" y="4498445"/>
            <a:ext cx="582930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229" y="4420659"/>
            <a:ext cx="1514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3" y="186718"/>
            <a:ext cx="9905998" cy="1478570"/>
          </a:xfrm>
        </p:spPr>
        <p:txBody>
          <a:bodyPr/>
          <a:lstStyle/>
          <a:p>
            <a:r>
              <a:rPr lang="en-US" dirty="0" smtClean="0"/>
              <a:t>Formulation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034"/>
          <a:stretch/>
        </p:blipFill>
        <p:spPr>
          <a:xfrm>
            <a:off x="668388" y="3616131"/>
            <a:ext cx="5580012" cy="1039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26" y="1965145"/>
            <a:ext cx="1198079" cy="11505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57" y="1869700"/>
            <a:ext cx="4813211" cy="45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46198" y="2400382"/>
            <a:ext cx="4224233" cy="2787175"/>
            <a:chOff x="1464732" y="2112516"/>
            <a:chExt cx="4224233" cy="2787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66333" y="2112516"/>
                  <a:ext cx="301819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333" y="2112516"/>
                  <a:ext cx="3018198" cy="2775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2" t="-4444" r="-1048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66333" y="2517506"/>
                  <a:ext cx="30001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333" y="2517506"/>
                  <a:ext cx="3000117" cy="2775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7" t="-2174" r="-105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66332" y="2922496"/>
                  <a:ext cx="2855654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332" y="2922496"/>
                  <a:ext cx="2855654" cy="2775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6" t="-4444" r="-1108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464732" y="3327572"/>
                  <a:ext cx="4224233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732" y="3327572"/>
                  <a:ext cx="4224233" cy="27757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r="-158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66332" y="3737293"/>
                  <a:ext cx="169674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332" y="3737293"/>
                  <a:ext cx="1696747" cy="2775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75" t="-2174" r="-2258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66332" y="4179704"/>
                  <a:ext cx="317202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332" y="4179704"/>
                  <a:ext cx="3172022" cy="2775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27" t="-4444" r="-9981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43675" y="4622115"/>
                  <a:ext cx="316464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675" y="4622115"/>
                  <a:ext cx="3164648" cy="2775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56" t="-2174" r="-10019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6585478" y="2652057"/>
            <a:ext cx="4461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Gates : 27 AND gates and 7 OR gates</a:t>
            </a:r>
          </a:p>
          <a:p>
            <a:r>
              <a:rPr lang="en-US" sz="2000" dirty="0" smtClean="0"/>
              <a:t>Can be reduced by sharing the product terms common to the different out expressions.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3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of Decoder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87" y="2197100"/>
            <a:ext cx="6524625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7618" y="4571999"/>
            <a:ext cx="293670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7618" y="4164210"/>
            <a:ext cx="27443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8382" y="3756421"/>
            <a:ext cx="293670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8000" y="3347341"/>
            <a:ext cx="293670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Hierarchical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control the complexity of the function mapping inputs to outputs: </a:t>
            </a:r>
          </a:p>
          <a:p>
            <a:r>
              <a:rPr lang="en-US" dirty="0"/>
              <a:t>Decompose the function into smaller pieces called blocks</a:t>
            </a:r>
          </a:p>
          <a:p>
            <a:r>
              <a:rPr lang="en-US" dirty="0"/>
              <a:t>Decompose each block’s function into smaller blocks, repeating as necessary until all blocks are small enough</a:t>
            </a:r>
          </a:p>
          <a:p>
            <a:r>
              <a:rPr lang="en-US" dirty="0"/>
              <a:t>Any block not decomposed is called  a primitive block</a:t>
            </a:r>
          </a:p>
          <a:p>
            <a:r>
              <a:rPr lang="en-US" dirty="0"/>
              <a:t>The collection of all blocks including the decomposed ones is a hierarchy</a:t>
            </a:r>
          </a:p>
        </p:txBody>
      </p:sp>
    </p:spTree>
    <p:extLst>
      <p:ext uri="{BB962C8B-B14F-4D97-AF65-F5344CB8AC3E}">
        <p14:creationId xmlns:p14="http://schemas.microsoft.com/office/powerpoint/2010/main" val="25734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Design of a 4 bit Equality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: </a:t>
            </a:r>
            <a:r>
              <a:rPr lang="en-US" dirty="0" smtClean="0"/>
              <a:t> An equality comparator is a circuit that compares two binary vectors to determine whether they ar</a:t>
            </a:r>
            <a:r>
              <a:rPr lang="en-US" dirty="0" smtClean="0"/>
              <a:t>e equal or not. </a:t>
            </a:r>
          </a:p>
          <a:p>
            <a:r>
              <a:rPr lang="en-US" dirty="0" smtClean="0"/>
              <a:t>Inputs : 2 vectors A(3:0) and B(3:0). A consists of 4 bits A(3)-most significant bit. B same.</a:t>
            </a:r>
          </a:p>
          <a:p>
            <a:r>
              <a:rPr lang="en-US" dirty="0" smtClean="0"/>
              <a:t>Output : Single bit E  defining either equal or 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05382"/>
            <a:ext cx="9905998" cy="1478570"/>
          </a:xfrm>
        </p:spPr>
        <p:txBody>
          <a:bodyPr/>
          <a:lstStyle/>
          <a:p>
            <a:r>
              <a:rPr lang="en-US" dirty="0" smtClean="0"/>
              <a:t>Formulation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5061"/>
            <a:ext cx="9905999" cy="5256213"/>
          </a:xfrm>
        </p:spPr>
        <p:txBody>
          <a:bodyPr>
            <a:normAutofit/>
          </a:bodyPr>
          <a:lstStyle/>
          <a:p>
            <a:r>
              <a:rPr lang="en-US" dirty="0" smtClean="0"/>
              <a:t>Bypass the use of truth table due to the size.( total 8 inputs 2^8 combinations)</a:t>
            </a:r>
          </a:p>
          <a:p>
            <a:r>
              <a:rPr lang="en-US" dirty="0" smtClean="0"/>
              <a:t>For two vectors to be equal , the bit values in each of the respective positions must be equal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and B contain equal values in every position, then E=1 , otherwise E=0</a:t>
            </a:r>
          </a:p>
          <a:p>
            <a:endParaRPr lang="en-US" dirty="0" smtClean="0"/>
          </a:p>
          <a:p>
            <a:r>
              <a:rPr lang="en-US" dirty="0" smtClean="0"/>
              <a:t>The circuit can be developed as a simple 2-level hierarchy with the complete circuit at the top level and five circuits at the bottom level.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8800" y="2613632"/>
                <a:ext cx="83638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613632"/>
                <a:ext cx="836383" cy="1020472"/>
              </a:xfrm>
              <a:prstGeom prst="rect">
                <a:avLst/>
              </a:prstGeom>
              <a:blipFill rotWithShape="0">
                <a:blip r:embed="rId2"/>
                <a:stretch>
                  <a:fillRect l="-730" r="-1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43200" y="2613632"/>
                <a:ext cx="84677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13632"/>
                <a:ext cx="84677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810862" y="2923813"/>
            <a:ext cx="989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𝐴=𝐵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28800" y="4379315"/>
                <a:ext cx="229005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79315"/>
                <a:ext cx="2290050" cy="370101"/>
              </a:xfrm>
              <a:prstGeom prst="rect">
                <a:avLst/>
              </a:prstGeom>
              <a:blipFill rotWithShape="0">
                <a:blip r:embed="rId4"/>
                <a:stretch>
                  <a:fillRect l="-2128" t="-1639" r="-1994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2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42268"/>
            <a:ext cx="9905998" cy="1478570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6811" t="30445" r="4378"/>
          <a:stretch/>
        </p:blipFill>
        <p:spPr>
          <a:xfrm>
            <a:off x="7639269" y="1270608"/>
            <a:ext cx="3446242" cy="271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6" y="1270608"/>
            <a:ext cx="6642536" cy="203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850" r="3689" b="3622"/>
          <a:stretch/>
        </p:blipFill>
        <p:spPr>
          <a:xfrm rot="16200000">
            <a:off x="2560462" y="1986717"/>
            <a:ext cx="3201906" cy="6276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3632" y="3984183"/>
            <a:ext cx="4147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/>
              <a:t>Hierarchy reduce the complexity required to represent the schematic diagram.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In hierarchy model , complex structures have symbols instead of logic schematics. Their functions can be defined by a program description. Example MX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Reusable blocks.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possible, we try to decompose a complex design into common, reusable function blocks</a:t>
            </a:r>
          </a:p>
          <a:p>
            <a:r>
              <a:rPr lang="en-US" dirty="0"/>
              <a:t>These blocks are</a:t>
            </a:r>
          </a:p>
          <a:p>
            <a:pPr lvl="1"/>
            <a:r>
              <a:rPr lang="en-US" dirty="0"/>
              <a:t>verified and well-documented</a:t>
            </a:r>
          </a:p>
          <a:p>
            <a:pPr lvl="1"/>
            <a:r>
              <a:rPr lang="en-US" dirty="0"/>
              <a:t>placed in libraries for future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Mapping Procedures</a:t>
            </a:r>
          </a:p>
          <a:p>
            <a:r>
              <a:rPr lang="en-US" dirty="0"/>
              <a:t>To </a:t>
            </a:r>
            <a:r>
              <a:rPr lang="en-US" dirty="0" err="1"/>
              <a:t>NAND</a:t>
            </a:r>
            <a:r>
              <a:rPr lang="en-US" dirty="0"/>
              <a:t> gates</a:t>
            </a:r>
          </a:p>
          <a:p>
            <a:r>
              <a:rPr lang="en-US" dirty="0"/>
              <a:t>To NOR gates</a:t>
            </a:r>
          </a:p>
          <a:p>
            <a:r>
              <a:rPr lang="en-US" dirty="0"/>
              <a:t>Mapping to multiple types of logic blocks </a:t>
            </a:r>
            <a:r>
              <a:rPr lang="en-US" dirty="0" smtClean="0"/>
              <a:t>is </a:t>
            </a:r>
            <a:r>
              <a:rPr lang="en-US" dirty="0"/>
              <a:t>covered in the reading supplement: Advanced Technology </a:t>
            </a:r>
            <a:r>
              <a:rPr lang="en-US" dirty="0" smtClean="0"/>
              <a:t>Mapping (book).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275818"/>
            <a:ext cx="9905999" cy="49471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Specification</a:t>
            </a:r>
            <a:r>
              <a:rPr lang="en-US" dirty="0" smtClean="0"/>
              <a:t> -</a:t>
            </a:r>
          </a:p>
          <a:p>
            <a:pPr lvl="1"/>
            <a:r>
              <a:rPr lang="en-US" altLang="en-US" dirty="0" smtClean="0"/>
              <a:t>Writing </a:t>
            </a:r>
            <a:r>
              <a:rPr lang="en-US" altLang="en-US" dirty="0"/>
              <a:t>a specification for the circuit if one is not already </a:t>
            </a:r>
            <a:r>
              <a:rPr lang="en-US" altLang="en-US" dirty="0" smtClean="0"/>
              <a:t>available.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Formulation-</a:t>
            </a:r>
          </a:p>
          <a:p>
            <a:pPr lvl="1"/>
            <a:r>
              <a:rPr lang="en-US" dirty="0" smtClean="0"/>
              <a:t>Derive </a:t>
            </a:r>
            <a:r>
              <a:rPr lang="en-US" dirty="0"/>
              <a:t>a truth table or initial Boolean equations that define the required relationships between the inputs and </a:t>
            </a:r>
            <a:r>
              <a:rPr lang="en-US" dirty="0" smtClean="0"/>
              <a:t>outputs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Optimization-</a:t>
            </a:r>
          </a:p>
          <a:p>
            <a:pPr lvl="1"/>
            <a:r>
              <a:rPr lang="en-US" dirty="0"/>
              <a:t>Apply 2-level and multiple-level </a:t>
            </a:r>
            <a:r>
              <a:rPr lang="en-US" dirty="0" smtClean="0"/>
              <a:t>optimization,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Technology </a:t>
            </a:r>
            <a:r>
              <a:rPr lang="en-US" b="1" u="sng" dirty="0" smtClean="0"/>
              <a:t>Mapping-</a:t>
            </a:r>
          </a:p>
          <a:p>
            <a:pPr lvl="1"/>
            <a:r>
              <a:rPr lang="en-US" altLang="en-US" dirty="0" smtClean="0"/>
              <a:t>Map </a:t>
            </a:r>
            <a:r>
              <a:rPr lang="en-US" altLang="en-US" dirty="0"/>
              <a:t>the logic diagram or netlist </a:t>
            </a:r>
            <a:r>
              <a:rPr lang="en-US" altLang="en-US" dirty="0" smtClean="0"/>
              <a:t>using the available </a:t>
            </a:r>
            <a:r>
              <a:rPr lang="en-US" altLang="en-US" dirty="0"/>
              <a:t>implementation </a:t>
            </a:r>
            <a:r>
              <a:rPr lang="en-US" altLang="en-US" dirty="0" smtClean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Verification-</a:t>
            </a:r>
          </a:p>
          <a:p>
            <a:pPr lvl="1"/>
            <a:r>
              <a:rPr lang="en-US" dirty="0" smtClean="0"/>
              <a:t>Verify the correctness of the final circuit.</a:t>
            </a:r>
          </a:p>
          <a:p>
            <a:pPr lvl="1"/>
            <a:endParaRPr lang="en-US" dirty="0" smtClean="0"/>
          </a:p>
          <a:p>
            <a:pPr lvl="1"/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4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 </a:t>
            </a:r>
            <a:r>
              <a:rPr lang="en-US" dirty="0" err="1"/>
              <a:t>NAND</a:t>
            </a:r>
            <a:r>
              <a:rPr lang="en-US" dirty="0"/>
              <a:t>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18578"/>
            <a:ext cx="9905999" cy="38649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/>
              <a:t>Assumptions:</a:t>
            </a:r>
          </a:p>
          <a:p>
            <a:r>
              <a:rPr lang="en-US" dirty="0"/>
              <a:t>Gate loading and delay are ignored</a:t>
            </a:r>
          </a:p>
          <a:p>
            <a:r>
              <a:rPr lang="en-US" dirty="0"/>
              <a:t>Cell library contains an inverter and n-input </a:t>
            </a:r>
            <a:r>
              <a:rPr lang="en-US" dirty="0" err="1"/>
              <a:t>NAND</a:t>
            </a:r>
            <a:r>
              <a:rPr lang="en-US" dirty="0"/>
              <a:t> gates, n = 2, 3, …</a:t>
            </a:r>
          </a:p>
          <a:p>
            <a:r>
              <a:rPr lang="en-US" dirty="0"/>
              <a:t>An AND, OR, inverter schematic for the circuit is </a:t>
            </a:r>
            <a:r>
              <a:rPr lang="en-US" dirty="0" smtClean="0"/>
              <a:t>available</a:t>
            </a:r>
            <a:endParaRPr lang="en-US" dirty="0"/>
          </a:p>
          <a:p>
            <a:pPr marL="0" indent="0">
              <a:buNone/>
            </a:pPr>
            <a:r>
              <a:rPr lang="en-US" sz="2800" b="1" dirty="0"/>
              <a:t>The mapping is accomplished by:</a:t>
            </a:r>
          </a:p>
          <a:p>
            <a:r>
              <a:rPr lang="en-US" dirty="0"/>
              <a:t>Replacing AND </a:t>
            </a:r>
            <a:r>
              <a:rPr lang="en-US" dirty="0" err="1"/>
              <a:t>and</a:t>
            </a:r>
            <a:r>
              <a:rPr lang="en-US" dirty="0"/>
              <a:t> OR symbols,</a:t>
            </a:r>
          </a:p>
          <a:p>
            <a:r>
              <a:rPr lang="en-US" dirty="0" smtClean="0"/>
              <a:t>Push all inverters lying between (</a:t>
            </a:r>
            <a:r>
              <a:rPr lang="en-US" dirty="0" err="1" smtClean="0"/>
              <a:t>i</a:t>
            </a:r>
            <a:r>
              <a:rPr lang="en-US" dirty="0" smtClean="0"/>
              <a:t>) either a circuit input or a driving </a:t>
            </a:r>
            <a:r>
              <a:rPr lang="en-US" dirty="0" err="1" smtClean="0"/>
              <a:t>NAND</a:t>
            </a:r>
            <a:r>
              <a:rPr lang="en-US" dirty="0" smtClean="0"/>
              <a:t> gate output. and</a:t>
            </a:r>
            <a:endParaRPr lang="en-US" dirty="0"/>
          </a:p>
          <a:p>
            <a:r>
              <a:rPr lang="en-US" dirty="0"/>
              <a:t>Canceling inverter pairs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3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90" y="-66649"/>
            <a:ext cx="9905998" cy="1478570"/>
          </a:xfrm>
        </p:spPr>
        <p:txBody>
          <a:bodyPr/>
          <a:lstStyle/>
          <a:p>
            <a:r>
              <a:rPr lang="en-US" altLang="en-US" dirty="0" err="1"/>
              <a:t>NAND</a:t>
            </a:r>
            <a:r>
              <a:rPr lang="en-US" altLang="en-US" dirty="0"/>
              <a:t> Mapping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90" y="1224551"/>
            <a:ext cx="3602038" cy="6750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Replace </a:t>
            </a:r>
            <a:r>
              <a:rPr lang="en-US" dirty="0" err="1"/>
              <a:t>ANDs</a:t>
            </a:r>
            <a:r>
              <a:rPr lang="en-US" dirty="0"/>
              <a:t> and </a:t>
            </a:r>
            <a:r>
              <a:rPr lang="en-US" dirty="0" err="1"/>
              <a:t>ORs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899586"/>
            <a:ext cx="4739466" cy="2881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41" y="1912997"/>
            <a:ext cx="4753970" cy="2128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0783" y="122455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Pushing inverters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46976" y="4268616"/>
            <a:ext cx="3424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Canceling inverter pairs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41" y="4870375"/>
            <a:ext cx="34385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17418" y="1465264"/>
            <a:ext cx="1163638" cy="5667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46068" y="2837341"/>
            <a:ext cx="1190625" cy="5095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46068" y="2229328"/>
            <a:ext cx="1190625" cy="50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083152" y="1801019"/>
            <a:ext cx="1611313" cy="1727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463" y="170843"/>
            <a:ext cx="9905998" cy="1478570"/>
          </a:xfrm>
        </p:spPr>
        <p:txBody>
          <a:bodyPr/>
          <a:lstStyle/>
          <a:p>
            <a:r>
              <a:rPr lang="en-US" altLang="en-US" dirty="0" err="1"/>
              <a:t>NAND</a:t>
            </a:r>
            <a:r>
              <a:rPr lang="en-US" altLang="en-US" dirty="0"/>
              <a:t> Mapping Example</a:t>
            </a:r>
            <a:endParaRPr lang="en-US" dirty="0"/>
          </a:p>
        </p:txBody>
      </p:sp>
      <p:pic>
        <p:nvPicPr>
          <p:cNvPr id="4" name="Picture 5" descr="fig_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22" y="1436689"/>
            <a:ext cx="7872591" cy="51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0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Mapping to NOR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6562"/>
            <a:ext cx="9905999" cy="42941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Assumptions:</a:t>
            </a:r>
          </a:p>
          <a:p>
            <a:r>
              <a:rPr lang="en-US" dirty="0"/>
              <a:t>Gate loading and delay are ignored</a:t>
            </a:r>
          </a:p>
          <a:p>
            <a:r>
              <a:rPr lang="en-US" dirty="0"/>
              <a:t>Cell library contains an inverter and n-input NOR gates, n = 2, 3, …</a:t>
            </a:r>
          </a:p>
          <a:p>
            <a:r>
              <a:rPr lang="en-US" dirty="0"/>
              <a:t>An AND, OR, inverter schematic for the circuit is available</a:t>
            </a:r>
          </a:p>
          <a:p>
            <a:pPr marL="0" indent="0">
              <a:buNone/>
            </a:pPr>
            <a:r>
              <a:rPr lang="en-US" b="1" dirty="0"/>
              <a:t>The mapping is accomplished by:</a:t>
            </a:r>
          </a:p>
          <a:p>
            <a:r>
              <a:rPr lang="en-US" dirty="0"/>
              <a:t>Replacing AND </a:t>
            </a:r>
            <a:r>
              <a:rPr lang="en-US" dirty="0" err="1"/>
              <a:t>and</a:t>
            </a:r>
            <a:r>
              <a:rPr lang="en-US" dirty="0"/>
              <a:t> OR symbols,</a:t>
            </a:r>
          </a:p>
          <a:p>
            <a:r>
              <a:rPr lang="en-US" dirty="0"/>
              <a:t>Push all inverters lying between (</a:t>
            </a:r>
            <a:r>
              <a:rPr lang="en-US" dirty="0" err="1"/>
              <a:t>i</a:t>
            </a:r>
            <a:r>
              <a:rPr lang="en-US" dirty="0"/>
              <a:t>) either a circuit input or a driving </a:t>
            </a:r>
            <a:r>
              <a:rPr lang="en-US" dirty="0" smtClean="0"/>
              <a:t>NOR </a:t>
            </a:r>
            <a:r>
              <a:rPr lang="en-US" dirty="0"/>
              <a:t>gate output. and</a:t>
            </a:r>
          </a:p>
          <a:p>
            <a:r>
              <a:rPr lang="en-US" dirty="0" smtClean="0"/>
              <a:t>Canceling </a:t>
            </a:r>
            <a:r>
              <a:rPr lang="en-US" dirty="0"/>
              <a:t>inverter pairs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NOR Mapping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1438" y="2017500"/>
            <a:ext cx="2906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Replace </a:t>
            </a:r>
            <a:r>
              <a:rPr lang="en-US" sz="2000" dirty="0" err="1"/>
              <a:t>ANDs</a:t>
            </a:r>
            <a:r>
              <a:rPr lang="en-US" sz="2000" dirty="0"/>
              <a:t> and </a:t>
            </a:r>
            <a:r>
              <a:rPr lang="en-US" sz="2000" dirty="0" err="1"/>
              <a:t>ORs</a:t>
            </a:r>
            <a:r>
              <a:rPr lang="en-US" sz="2000" dirty="0"/>
              <a:t>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2925762"/>
            <a:ext cx="4640262" cy="2596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41" y="1912997"/>
            <a:ext cx="4753970" cy="2128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0783" y="122455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Pushing inverters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41" y="4870375"/>
            <a:ext cx="3438525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46976" y="4268616"/>
            <a:ext cx="3424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Canceling inverter pairs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14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32" y="267377"/>
            <a:ext cx="9905998" cy="1478570"/>
          </a:xfrm>
        </p:spPr>
        <p:txBody>
          <a:bodyPr/>
          <a:lstStyle/>
          <a:p>
            <a:r>
              <a:rPr lang="en-US" dirty="0"/>
              <a:t>NOR Mapping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10531" y="1745947"/>
            <a:ext cx="8966994" cy="4734873"/>
            <a:chOff x="284957" y="1756305"/>
            <a:chExt cx="8625927" cy="4383732"/>
          </a:xfrm>
        </p:grpSpPr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2690019" y="5242455"/>
              <a:ext cx="2714625" cy="501650"/>
            </a:xfrm>
            <a:custGeom>
              <a:avLst/>
              <a:gdLst>
                <a:gd name="T0" fmla="*/ 0 w 1710"/>
                <a:gd name="T1" fmla="*/ 2147483646 h 316"/>
                <a:gd name="T2" fmla="*/ 2147483646 w 1710"/>
                <a:gd name="T3" fmla="*/ 2147483646 h 316"/>
                <a:gd name="T4" fmla="*/ 2147483646 w 1710"/>
                <a:gd name="T5" fmla="*/ 0 h 316"/>
                <a:gd name="T6" fmla="*/ 2147483646 w 1710"/>
                <a:gd name="T7" fmla="*/ 0 h 3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0"/>
                <a:gd name="T13" fmla="*/ 0 h 316"/>
                <a:gd name="T14" fmla="*/ 1710 w 1710"/>
                <a:gd name="T15" fmla="*/ 316 h 3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0" h="316">
                  <a:moveTo>
                    <a:pt x="0" y="316"/>
                  </a:moveTo>
                  <a:lnTo>
                    <a:pt x="1618" y="316"/>
                  </a:lnTo>
                  <a:lnTo>
                    <a:pt x="1618" y="0"/>
                  </a:lnTo>
                  <a:lnTo>
                    <a:pt x="1710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2674144" y="5012267"/>
              <a:ext cx="1757363" cy="1588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2674144" y="5480580"/>
              <a:ext cx="1741488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4320382" y="4755092"/>
              <a:ext cx="111125" cy="1588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5003007" y="4877330"/>
              <a:ext cx="431800" cy="184150"/>
            </a:xfrm>
            <a:custGeom>
              <a:avLst/>
              <a:gdLst>
                <a:gd name="T0" fmla="*/ 0 w 272"/>
                <a:gd name="T1" fmla="*/ 0 h 116"/>
                <a:gd name="T2" fmla="*/ 2147483646 w 272"/>
                <a:gd name="T3" fmla="*/ 0 h 116"/>
                <a:gd name="T4" fmla="*/ 2147483646 w 272"/>
                <a:gd name="T5" fmla="*/ 2147483646 h 116"/>
                <a:gd name="T6" fmla="*/ 2147483646 w 272"/>
                <a:gd name="T7" fmla="*/ 214748364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116"/>
                <a:gd name="T14" fmla="*/ 272 w 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116">
                  <a:moveTo>
                    <a:pt x="0" y="0"/>
                  </a:moveTo>
                  <a:lnTo>
                    <a:pt x="65" y="0"/>
                  </a:lnTo>
                  <a:lnTo>
                    <a:pt x="65" y="116"/>
                  </a:lnTo>
                  <a:lnTo>
                    <a:pt x="272" y="116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4995069" y="5153555"/>
              <a:ext cx="455613" cy="196850"/>
            </a:xfrm>
            <a:custGeom>
              <a:avLst/>
              <a:gdLst>
                <a:gd name="T0" fmla="*/ 0 w 287"/>
                <a:gd name="T1" fmla="*/ 2147483646 h 124"/>
                <a:gd name="T2" fmla="*/ 2147483646 w 287"/>
                <a:gd name="T3" fmla="*/ 2147483646 h 124"/>
                <a:gd name="T4" fmla="*/ 2147483646 w 287"/>
                <a:gd name="T5" fmla="*/ 0 h 124"/>
                <a:gd name="T6" fmla="*/ 2147483646 w 287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"/>
                <a:gd name="T13" fmla="*/ 0 h 124"/>
                <a:gd name="T14" fmla="*/ 287 w 287"/>
                <a:gd name="T15" fmla="*/ 124 h 1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" h="124">
                  <a:moveTo>
                    <a:pt x="0" y="124"/>
                  </a:moveTo>
                  <a:lnTo>
                    <a:pt x="70" y="124"/>
                  </a:lnTo>
                  <a:lnTo>
                    <a:pt x="70" y="0"/>
                  </a:lnTo>
                  <a:lnTo>
                    <a:pt x="287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4323557" y="4191530"/>
              <a:ext cx="95250" cy="1035050"/>
            </a:xfrm>
            <a:custGeom>
              <a:avLst/>
              <a:gdLst>
                <a:gd name="T0" fmla="*/ 2147483646 w 60"/>
                <a:gd name="T1" fmla="*/ 2147483646 h 652"/>
                <a:gd name="T2" fmla="*/ 0 w 60"/>
                <a:gd name="T3" fmla="*/ 2147483646 h 652"/>
                <a:gd name="T4" fmla="*/ 0 w 60"/>
                <a:gd name="T5" fmla="*/ 0 h 652"/>
                <a:gd name="T6" fmla="*/ 0 60000 65536"/>
                <a:gd name="T7" fmla="*/ 0 60000 65536"/>
                <a:gd name="T8" fmla="*/ 0 60000 65536"/>
                <a:gd name="T9" fmla="*/ 0 w 60"/>
                <a:gd name="T10" fmla="*/ 0 h 652"/>
                <a:gd name="T11" fmla="*/ 60 w 60"/>
                <a:gd name="T12" fmla="*/ 652 h 6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52">
                  <a:moveTo>
                    <a:pt x="60" y="652"/>
                  </a:moveTo>
                  <a:lnTo>
                    <a:pt x="0" y="652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4185444" y="4191530"/>
              <a:ext cx="1223963" cy="790575"/>
            </a:xfrm>
            <a:custGeom>
              <a:avLst/>
              <a:gdLst>
                <a:gd name="T0" fmla="*/ 0 w 771"/>
                <a:gd name="T1" fmla="*/ 0 h 498"/>
                <a:gd name="T2" fmla="*/ 2147483646 w 771"/>
                <a:gd name="T3" fmla="*/ 0 h 498"/>
                <a:gd name="T4" fmla="*/ 2147483646 w 771"/>
                <a:gd name="T5" fmla="*/ 2147483646 h 498"/>
                <a:gd name="T6" fmla="*/ 2147483646 w 771"/>
                <a:gd name="T7" fmla="*/ 2147483646 h 498"/>
                <a:gd name="T8" fmla="*/ 2147483646 w 771"/>
                <a:gd name="T9" fmla="*/ 2147483646 h 498"/>
                <a:gd name="T10" fmla="*/ 2147483646 w 771"/>
                <a:gd name="T11" fmla="*/ 2147483646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"/>
                <a:gd name="T19" fmla="*/ 0 h 498"/>
                <a:gd name="T20" fmla="*/ 771 w 771"/>
                <a:gd name="T21" fmla="*/ 498 h 4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" h="498">
                  <a:moveTo>
                    <a:pt x="0" y="0"/>
                  </a:moveTo>
                  <a:lnTo>
                    <a:pt x="350" y="0"/>
                  </a:lnTo>
                  <a:lnTo>
                    <a:pt x="350" y="241"/>
                  </a:lnTo>
                  <a:lnTo>
                    <a:pt x="674" y="241"/>
                  </a:lnTo>
                  <a:lnTo>
                    <a:pt x="674" y="498"/>
                  </a:lnTo>
                  <a:lnTo>
                    <a:pt x="771" y="498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663032" y="4340755"/>
              <a:ext cx="935037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2678907" y="3923242"/>
              <a:ext cx="958850" cy="168275"/>
            </a:xfrm>
            <a:custGeom>
              <a:avLst/>
              <a:gdLst>
                <a:gd name="T0" fmla="*/ 0 w 604"/>
                <a:gd name="T1" fmla="*/ 0 h 106"/>
                <a:gd name="T2" fmla="*/ 2147483646 w 604"/>
                <a:gd name="T3" fmla="*/ 0 h 106"/>
                <a:gd name="T4" fmla="*/ 2147483646 w 604"/>
                <a:gd name="T5" fmla="*/ 2147483646 h 106"/>
                <a:gd name="T6" fmla="*/ 2147483646 w 604"/>
                <a:gd name="T7" fmla="*/ 214748364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4"/>
                <a:gd name="T13" fmla="*/ 0 h 106"/>
                <a:gd name="T14" fmla="*/ 604 w 604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4" h="106">
                  <a:moveTo>
                    <a:pt x="0" y="0"/>
                  </a:moveTo>
                  <a:lnTo>
                    <a:pt x="524" y="0"/>
                  </a:lnTo>
                  <a:lnTo>
                    <a:pt x="524" y="106"/>
                  </a:lnTo>
                  <a:lnTo>
                    <a:pt x="604" y="106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5382419" y="4912255"/>
              <a:ext cx="504825" cy="398462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4"/>
                <a:gd name="T32" fmla="*/ 132 w 132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4">
                  <a:moveTo>
                    <a:pt x="1" y="101"/>
                  </a:moveTo>
                  <a:cubicBezTo>
                    <a:pt x="10" y="86"/>
                    <a:pt x="14" y="68"/>
                    <a:pt x="14" y="50"/>
                  </a:cubicBezTo>
                  <a:cubicBezTo>
                    <a:pt x="14" y="34"/>
                    <a:pt x="10" y="17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9" y="0"/>
                    <a:pt x="113" y="19"/>
                    <a:pt x="132" y="51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12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101"/>
                    <a:pt x="1" y="101"/>
                    <a:pt x="1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5887244" y="5050367"/>
              <a:ext cx="115888" cy="11588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4380707" y="5158317"/>
              <a:ext cx="506412" cy="395288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3"/>
                <a:gd name="T32" fmla="*/ 132 w 132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3">
                  <a:moveTo>
                    <a:pt x="2" y="100"/>
                  </a:moveTo>
                  <a:cubicBezTo>
                    <a:pt x="11" y="85"/>
                    <a:pt x="15" y="67"/>
                    <a:pt x="15" y="49"/>
                  </a:cubicBezTo>
                  <a:cubicBezTo>
                    <a:pt x="15" y="33"/>
                    <a:pt x="11" y="16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4"/>
                    <a:pt x="80" y="103"/>
                    <a:pt x="4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" y="100"/>
                    <a:pt x="2" y="100"/>
                    <a:pt x="2" y="10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4887119" y="5291667"/>
              <a:ext cx="115888" cy="11588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567907" y="4002617"/>
              <a:ext cx="506412" cy="400050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4"/>
                <a:gd name="T32" fmla="*/ 132 w 132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4">
                  <a:moveTo>
                    <a:pt x="2" y="101"/>
                  </a:moveTo>
                  <a:cubicBezTo>
                    <a:pt x="11" y="86"/>
                    <a:pt x="15" y="68"/>
                    <a:pt x="15" y="50"/>
                  </a:cubicBezTo>
                  <a:cubicBezTo>
                    <a:pt x="15" y="34"/>
                    <a:pt x="11" y="17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0" y="0"/>
                    <a:pt x="114" y="20"/>
                    <a:pt x="132" y="51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13" y="85"/>
                    <a:pt x="80" y="104"/>
                    <a:pt x="4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4074319" y="4140730"/>
              <a:ext cx="114300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4380707" y="4686830"/>
              <a:ext cx="506412" cy="393700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3"/>
                <a:gd name="T32" fmla="*/ 132 w 132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3">
                  <a:moveTo>
                    <a:pt x="2" y="101"/>
                  </a:moveTo>
                  <a:cubicBezTo>
                    <a:pt x="11" y="85"/>
                    <a:pt x="15" y="67"/>
                    <a:pt x="15" y="50"/>
                  </a:cubicBezTo>
                  <a:cubicBezTo>
                    <a:pt x="15" y="33"/>
                    <a:pt x="11" y="17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4"/>
                    <a:pt x="80" y="103"/>
                    <a:pt x="4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4887119" y="4820180"/>
              <a:ext cx="115888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6003132" y="5107517"/>
              <a:ext cx="666750" cy="1588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6141244" y="4942417"/>
              <a:ext cx="279400" cy="354013"/>
            </a:xfrm>
            <a:custGeom>
              <a:avLst/>
              <a:gdLst>
                <a:gd name="T0" fmla="*/ 0 w 176"/>
                <a:gd name="T1" fmla="*/ 0 h 223"/>
                <a:gd name="T2" fmla="*/ 0 w 176"/>
                <a:gd name="T3" fmla="*/ 2147483646 h 223"/>
                <a:gd name="T4" fmla="*/ 2147483646 w 176"/>
                <a:gd name="T5" fmla="*/ 2147483646 h 223"/>
                <a:gd name="T6" fmla="*/ 0 w 176"/>
                <a:gd name="T7" fmla="*/ 0 h 223"/>
                <a:gd name="T8" fmla="*/ 0 w 176"/>
                <a:gd name="T9" fmla="*/ 0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3"/>
                <a:gd name="T17" fmla="*/ 176 w 176"/>
                <a:gd name="T18" fmla="*/ 223 h 2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3">
                  <a:moveTo>
                    <a:pt x="0" y="0"/>
                  </a:moveTo>
                  <a:lnTo>
                    <a:pt x="0" y="223"/>
                  </a:lnTo>
                  <a:lnTo>
                    <a:pt x="17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6420644" y="5058305"/>
              <a:ext cx="115888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3852069" y="4836055"/>
              <a:ext cx="279400" cy="355600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2147483646 h 224"/>
                <a:gd name="T4" fmla="*/ 2147483646 w 176"/>
                <a:gd name="T5" fmla="*/ 2147483646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4"/>
                <a:gd name="T17" fmla="*/ 176 w 176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4131469" y="4950355"/>
              <a:ext cx="115888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3077369" y="4161367"/>
              <a:ext cx="279400" cy="355600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2147483646 h 224"/>
                <a:gd name="T4" fmla="*/ 2147483646 w 176"/>
                <a:gd name="T5" fmla="*/ 2147483646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4"/>
                <a:gd name="T17" fmla="*/ 176 w 176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3353594" y="4275667"/>
              <a:ext cx="114300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3077369" y="3747030"/>
              <a:ext cx="279400" cy="352425"/>
            </a:xfrm>
            <a:custGeom>
              <a:avLst/>
              <a:gdLst>
                <a:gd name="T0" fmla="*/ 0 w 176"/>
                <a:gd name="T1" fmla="*/ 0 h 222"/>
                <a:gd name="T2" fmla="*/ 0 w 176"/>
                <a:gd name="T3" fmla="*/ 2147483646 h 222"/>
                <a:gd name="T4" fmla="*/ 2147483646 w 176"/>
                <a:gd name="T5" fmla="*/ 2147483646 h 222"/>
                <a:gd name="T6" fmla="*/ 0 w 176"/>
                <a:gd name="T7" fmla="*/ 0 h 222"/>
                <a:gd name="T8" fmla="*/ 0 w 176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2"/>
                <a:gd name="T17" fmla="*/ 176 w 176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2">
                  <a:moveTo>
                    <a:pt x="0" y="0"/>
                  </a:moveTo>
                  <a:lnTo>
                    <a:pt x="0" y="222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auto">
            <a:xfrm>
              <a:off x="3353594" y="3861330"/>
              <a:ext cx="114300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2478882" y="3816880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A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2499519" y="4229630"/>
              <a:ext cx="128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B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499519" y="4890030"/>
              <a:ext cx="128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C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2478882" y="5369455"/>
              <a:ext cx="1394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D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2499519" y="5636155"/>
              <a:ext cx="11702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E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6709569" y="4996392"/>
              <a:ext cx="10740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F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3920332" y="5909205"/>
              <a:ext cx="21320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(c)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5577682" y="2184930"/>
              <a:ext cx="1943100" cy="790575"/>
            </a:xfrm>
            <a:custGeom>
              <a:avLst/>
              <a:gdLst>
                <a:gd name="T0" fmla="*/ 0 w 1224"/>
                <a:gd name="T1" fmla="*/ 0 h 498"/>
                <a:gd name="T2" fmla="*/ 2147483646 w 1224"/>
                <a:gd name="T3" fmla="*/ 0 h 498"/>
                <a:gd name="T4" fmla="*/ 2147483646 w 1224"/>
                <a:gd name="T5" fmla="*/ 2147483646 h 498"/>
                <a:gd name="T6" fmla="*/ 2147483646 w 1224"/>
                <a:gd name="T7" fmla="*/ 2147483646 h 498"/>
                <a:gd name="T8" fmla="*/ 2147483646 w 1224"/>
                <a:gd name="T9" fmla="*/ 2147483646 h 498"/>
                <a:gd name="T10" fmla="*/ 2147483646 w 1224"/>
                <a:gd name="T11" fmla="*/ 2147483646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4"/>
                <a:gd name="T19" fmla="*/ 0 h 498"/>
                <a:gd name="T20" fmla="*/ 1224 w 1224"/>
                <a:gd name="T21" fmla="*/ 498 h 4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4" h="498">
                  <a:moveTo>
                    <a:pt x="0" y="0"/>
                  </a:moveTo>
                  <a:lnTo>
                    <a:pt x="681" y="0"/>
                  </a:lnTo>
                  <a:lnTo>
                    <a:pt x="681" y="244"/>
                  </a:lnTo>
                  <a:lnTo>
                    <a:pt x="1118" y="244"/>
                  </a:lnTo>
                  <a:lnTo>
                    <a:pt x="1118" y="498"/>
                  </a:lnTo>
                  <a:lnTo>
                    <a:pt x="1224" y="498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4071144" y="3235855"/>
              <a:ext cx="3443288" cy="628650"/>
            </a:xfrm>
            <a:custGeom>
              <a:avLst/>
              <a:gdLst>
                <a:gd name="T0" fmla="*/ 0 w 2169"/>
                <a:gd name="T1" fmla="*/ 2147483646 h 396"/>
                <a:gd name="T2" fmla="*/ 2147483646 w 2169"/>
                <a:gd name="T3" fmla="*/ 2147483646 h 396"/>
                <a:gd name="T4" fmla="*/ 2147483646 w 2169"/>
                <a:gd name="T5" fmla="*/ 2147483646 h 396"/>
                <a:gd name="T6" fmla="*/ 2147483646 w 2169"/>
                <a:gd name="T7" fmla="*/ 2147483646 h 396"/>
                <a:gd name="T8" fmla="*/ 2147483646 w 2169"/>
                <a:gd name="T9" fmla="*/ 0 h 396"/>
                <a:gd name="T10" fmla="*/ 2147483646 w 2169"/>
                <a:gd name="T11" fmla="*/ 0 h 3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9"/>
                <a:gd name="T19" fmla="*/ 0 h 396"/>
                <a:gd name="T20" fmla="*/ 2169 w 2169"/>
                <a:gd name="T21" fmla="*/ 396 h 3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9" h="396">
                  <a:moveTo>
                    <a:pt x="0" y="396"/>
                  </a:moveTo>
                  <a:lnTo>
                    <a:pt x="1635" y="396"/>
                  </a:lnTo>
                  <a:lnTo>
                    <a:pt x="1635" y="302"/>
                  </a:lnTo>
                  <a:lnTo>
                    <a:pt x="2077" y="302"/>
                  </a:lnTo>
                  <a:lnTo>
                    <a:pt x="2077" y="0"/>
                  </a:lnTo>
                  <a:lnTo>
                    <a:pt x="2169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4074319" y="3470805"/>
              <a:ext cx="2443163" cy="168275"/>
            </a:xfrm>
            <a:custGeom>
              <a:avLst/>
              <a:gdLst>
                <a:gd name="T0" fmla="*/ 0 w 1539"/>
                <a:gd name="T1" fmla="*/ 2147483646 h 106"/>
                <a:gd name="T2" fmla="*/ 2147483646 w 1539"/>
                <a:gd name="T3" fmla="*/ 2147483646 h 106"/>
                <a:gd name="T4" fmla="*/ 2147483646 w 1539"/>
                <a:gd name="T5" fmla="*/ 0 h 106"/>
                <a:gd name="T6" fmla="*/ 2147483646 w 1539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9"/>
                <a:gd name="T13" fmla="*/ 0 h 106"/>
                <a:gd name="T14" fmla="*/ 1539 w 1539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9" h="106">
                  <a:moveTo>
                    <a:pt x="0" y="106"/>
                  </a:moveTo>
                  <a:lnTo>
                    <a:pt x="1333" y="106"/>
                  </a:lnTo>
                  <a:lnTo>
                    <a:pt x="1333" y="0"/>
                  </a:lnTo>
                  <a:lnTo>
                    <a:pt x="1539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4104482" y="2986617"/>
              <a:ext cx="2413000" cy="165100"/>
            </a:xfrm>
            <a:custGeom>
              <a:avLst/>
              <a:gdLst>
                <a:gd name="T0" fmla="*/ 0 w 1520"/>
                <a:gd name="T1" fmla="*/ 2147483646 h 104"/>
                <a:gd name="T2" fmla="*/ 2147483646 w 1520"/>
                <a:gd name="T3" fmla="*/ 2147483646 h 104"/>
                <a:gd name="T4" fmla="*/ 2147483646 w 1520"/>
                <a:gd name="T5" fmla="*/ 0 h 104"/>
                <a:gd name="T6" fmla="*/ 2147483646 w 152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04"/>
                <a:gd name="T14" fmla="*/ 1520 w 1520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04">
                  <a:moveTo>
                    <a:pt x="0" y="104"/>
                  </a:moveTo>
                  <a:lnTo>
                    <a:pt x="814" y="104"/>
                  </a:lnTo>
                  <a:lnTo>
                    <a:pt x="814" y="0"/>
                  </a:lnTo>
                  <a:lnTo>
                    <a:pt x="1520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4434682" y="2184930"/>
              <a:ext cx="2085975" cy="679450"/>
            </a:xfrm>
            <a:custGeom>
              <a:avLst/>
              <a:gdLst>
                <a:gd name="T0" fmla="*/ 2147483646 w 1314"/>
                <a:gd name="T1" fmla="*/ 0 h 428"/>
                <a:gd name="T2" fmla="*/ 2147483646 w 1314"/>
                <a:gd name="T3" fmla="*/ 2147483646 h 428"/>
                <a:gd name="T4" fmla="*/ 0 w 1314"/>
                <a:gd name="T5" fmla="*/ 2147483646 h 428"/>
                <a:gd name="T6" fmla="*/ 0 w 1314"/>
                <a:gd name="T7" fmla="*/ 2147483646 h 428"/>
                <a:gd name="T8" fmla="*/ 2147483646 w 1314"/>
                <a:gd name="T9" fmla="*/ 2147483646 h 428"/>
                <a:gd name="T10" fmla="*/ 2147483646 w 1314"/>
                <a:gd name="T11" fmla="*/ 2147483646 h 428"/>
                <a:gd name="T12" fmla="*/ 2147483646 w 1314"/>
                <a:gd name="T13" fmla="*/ 2147483646 h 428"/>
                <a:gd name="T14" fmla="*/ 2147483646 w 1314"/>
                <a:gd name="T15" fmla="*/ 2147483646 h 428"/>
                <a:gd name="T16" fmla="*/ 2147483646 w 1314"/>
                <a:gd name="T17" fmla="*/ 2147483646 h 4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4"/>
                <a:gd name="T28" fmla="*/ 0 h 428"/>
                <a:gd name="T29" fmla="*/ 1314 w 1314"/>
                <a:gd name="T30" fmla="*/ 428 h 4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4" h="428">
                  <a:moveTo>
                    <a:pt x="795" y="0"/>
                  </a:moveTo>
                  <a:lnTo>
                    <a:pt x="795" y="261"/>
                  </a:lnTo>
                  <a:lnTo>
                    <a:pt x="0" y="261"/>
                  </a:lnTo>
                  <a:lnTo>
                    <a:pt x="0" y="428"/>
                  </a:lnTo>
                  <a:lnTo>
                    <a:pt x="884" y="428"/>
                  </a:lnTo>
                  <a:lnTo>
                    <a:pt x="884" y="268"/>
                  </a:lnTo>
                  <a:lnTo>
                    <a:pt x="1232" y="268"/>
                  </a:lnTo>
                  <a:lnTo>
                    <a:pt x="1232" y="367"/>
                  </a:lnTo>
                  <a:lnTo>
                    <a:pt x="1314" y="367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5282407" y="2864380"/>
              <a:ext cx="1238250" cy="344487"/>
            </a:xfrm>
            <a:custGeom>
              <a:avLst/>
              <a:gdLst>
                <a:gd name="T0" fmla="*/ 2147483646 w 780"/>
                <a:gd name="T1" fmla="*/ 2147483646 h 217"/>
                <a:gd name="T2" fmla="*/ 0 w 780"/>
                <a:gd name="T3" fmla="*/ 2147483646 h 217"/>
                <a:gd name="T4" fmla="*/ 0 w 780"/>
                <a:gd name="T5" fmla="*/ 0 h 217"/>
                <a:gd name="T6" fmla="*/ 0 60000 65536"/>
                <a:gd name="T7" fmla="*/ 0 60000 65536"/>
                <a:gd name="T8" fmla="*/ 0 60000 65536"/>
                <a:gd name="T9" fmla="*/ 0 w 780"/>
                <a:gd name="T10" fmla="*/ 0 h 217"/>
                <a:gd name="T11" fmla="*/ 780 w 780"/>
                <a:gd name="T12" fmla="*/ 217 h 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0" h="217">
                  <a:moveTo>
                    <a:pt x="780" y="217"/>
                  </a:moveTo>
                  <a:lnTo>
                    <a:pt x="0" y="217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7108032" y="2872317"/>
              <a:ext cx="433387" cy="187325"/>
            </a:xfrm>
            <a:custGeom>
              <a:avLst/>
              <a:gdLst>
                <a:gd name="T0" fmla="*/ 0 w 273"/>
                <a:gd name="T1" fmla="*/ 0 h 118"/>
                <a:gd name="T2" fmla="*/ 2147483646 w 273"/>
                <a:gd name="T3" fmla="*/ 0 h 118"/>
                <a:gd name="T4" fmla="*/ 2147483646 w 273"/>
                <a:gd name="T5" fmla="*/ 2147483646 h 118"/>
                <a:gd name="T6" fmla="*/ 2147483646 w 273"/>
                <a:gd name="T7" fmla="*/ 2147483646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"/>
                <a:gd name="T13" fmla="*/ 0 h 118"/>
                <a:gd name="T14" fmla="*/ 273 w 273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" h="118">
                  <a:moveTo>
                    <a:pt x="0" y="0"/>
                  </a:moveTo>
                  <a:lnTo>
                    <a:pt x="60" y="0"/>
                  </a:lnTo>
                  <a:lnTo>
                    <a:pt x="60" y="118"/>
                  </a:lnTo>
                  <a:lnTo>
                    <a:pt x="273" y="118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5"/>
            <p:cNvSpPr>
              <a:spLocks/>
            </p:cNvSpPr>
            <p:nvPr/>
          </p:nvSpPr>
          <p:spPr bwMode="auto">
            <a:xfrm>
              <a:off x="7108032" y="3148542"/>
              <a:ext cx="433387" cy="187325"/>
            </a:xfrm>
            <a:custGeom>
              <a:avLst/>
              <a:gdLst>
                <a:gd name="T0" fmla="*/ 0 w 273"/>
                <a:gd name="T1" fmla="*/ 2147483646 h 118"/>
                <a:gd name="T2" fmla="*/ 2147483646 w 273"/>
                <a:gd name="T3" fmla="*/ 2147483646 h 118"/>
                <a:gd name="T4" fmla="*/ 2147483646 w 273"/>
                <a:gd name="T5" fmla="*/ 0 h 118"/>
                <a:gd name="T6" fmla="*/ 2147483646 w 27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"/>
                <a:gd name="T13" fmla="*/ 0 h 118"/>
                <a:gd name="T14" fmla="*/ 273 w 273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" h="118">
                  <a:moveTo>
                    <a:pt x="0" y="118"/>
                  </a:moveTo>
                  <a:lnTo>
                    <a:pt x="60" y="118"/>
                  </a:lnTo>
                  <a:lnTo>
                    <a:pt x="60" y="0"/>
                  </a:lnTo>
                  <a:lnTo>
                    <a:pt x="273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6"/>
            <p:cNvSpPr>
              <a:spLocks/>
            </p:cNvSpPr>
            <p:nvPr/>
          </p:nvSpPr>
          <p:spPr bwMode="auto">
            <a:xfrm>
              <a:off x="7482682" y="2905655"/>
              <a:ext cx="506412" cy="400050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4"/>
                <a:gd name="T32" fmla="*/ 132 w 132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4">
                  <a:moveTo>
                    <a:pt x="2" y="101"/>
                  </a:moveTo>
                  <a:cubicBezTo>
                    <a:pt x="10" y="85"/>
                    <a:pt x="15" y="68"/>
                    <a:pt x="15" y="50"/>
                  </a:cubicBezTo>
                  <a:cubicBezTo>
                    <a:pt x="15" y="33"/>
                    <a:pt x="11" y="17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7"/>
            <p:cNvSpPr>
              <a:spLocks noChangeArrowheads="1"/>
            </p:cNvSpPr>
            <p:nvPr/>
          </p:nvSpPr>
          <p:spPr bwMode="auto">
            <a:xfrm>
              <a:off x="7989094" y="3040592"/>
              <a:ext cx="115888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9" name="Freeform 58"/>
            <p:cNvSpPr>
              <a:spLocks/>
            </p:cNvSpPr>
            <p:nvPr/>
          </p:nvSpPr>
          <p:spPr bwMode="auto">
            <a:xfrm>
              <a:off x="6485732" y="3140605"/>
              <a:ext cx="506412" cy="398462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4"/>
                <a:gd name="T32" fmla="*/ 132 w 132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4">
                  <a:moveTo>
                    <a:pt x="1" y="101"/>
                  </a:moveTo>
                  <a:cubicBezTo>
                    <a:pt x="10" y="86"/>
                    <a:pt x="14" y="68"/>
                    <a:pt x="14" y="50"/>
                  </a:cubicBezTo>
                  <a:cubicBezTo>
                    <a:pt x="14" y="34"/>
                    <a:pt x="10" y="17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9" y="0"/>
                    <a:pt x="113" y="19"/>
                    <a:pt x="132" y="51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12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101"/>
                    <a:pt x="1" y="101"/>
                    <a:pt x="1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9"/>
            <p:cNvSpPr>
              <a:spLocks noChangeArrowheads="1"/>
            </p:cNvSpPr>
            <p:nvPr/>
          </p:nvSpPr>
          <p:spPr bwMode="auto">
            <a:xfrm>
              <a:off x="6992144" y="3278717"/>
              <a:ext cx="115888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1" name="Freeform 60"/>
            <p:cNvSpPr>
              <a:spLocks/>
            </p:cNvSpPr>
            <p:nvPr/>
          </p:nvSpPr>
          <p:spPr bwMode="auto">
            <a:xfrm>
              <a:off x="4956969" y="1992842"/>
              <a:ext cx="504825" cy="395288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3"/>
                <a:gd name="T32" fmla="*/ 132 w 132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3">
                  <a:moveTo>
                    <a:pt x="2" y="101"/>
                  </a:moveTo>
                  <a:cubicBezTo>
                    <a:pt x="10" y="85"/>
                    <a:pt x="15" y="67"/>
                    <a:pt x="15" y="50"/>
                  </a:cubicBezTo>
                  <a:cubicBezTo>
                    <a:pt x="15" y="33"/>
                    <a:pt x="11" y="17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0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3" y="84"/>
                    <a:pt x="79" y="103"/>
                    <a:pt x="4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1"/>
            <p:cNvSpPr>
              <a:spLocks noChangeArrowheads="1"/>
            </p:cNvSpPr>
            <p:nvPr/>
          </p:nvSpPr>
          <p:spPr bwMode="auto">
            <a:xfrm>
              <a:off x="5461794" y="2127780"/>
              <a:ext cx="115888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>
              <a:off x="6485732" y="2680230"/>
              <a:ext cx="506412" cy="395287"/>
            </a:xfrm>
            <a:custGeom>
              <a:avLst/>
              <a:gdLst>
                <a:gd name="T0" fmla="*/ 2147483646 w 132"/>
                <a:gd name="T1" fmla="*/ 2147483646 h 103"/>
                <a:gd name="T2" fmla="*/ 2147483646 w 132"/>
                <a:gd name="T3" fmla="*/ 2147483646 h 103"/>
                <a:gd name="T4" fmla="*/ 2147483646 w 132"/>
                <a:gd name="T5" fmla="*/ 2147483646 h 103"/>
                <a:gd name="T6" fmla="*/ 2147483646 w 132"/>
                <a:gd name="T7" fmla="*/ 0 h 103"/>
                <a:gd name="T8" fmla="*/ 2147483646 w 132"/>
                <a:gd name="T9" fmla="*/ 0 h 103"/>
                <a:gd name="T10" fmla="*/ 2147483646 w 132"/>
                <a:gd name="T11" fmla="*/ 2147483646 h 103"/>
                <a:gd name="T12" fmla="*/ 2147483646 w 132"/>
                <a:gd name="T13" fmla="*/ 2147483646 h 103"/>
                <a:gd name="T14" fmla="*/ 2147483646 w 132"/>
                <a:gd name="T15" fmla="*/ 2147483646 h 103"/>
                <a:gd name="T16" fmla="*/ 0 w 132"/>
                <a:gd name="T17" fmla="*/ 2147483646 h 103"/>
                <a:gd name="T18" fmla="*/ 2147483646 w 132"/>
                <a:gd name="T19" fmla="*/ 2147483646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3"/>
                <a:gd name="T32" fmla="*/ 132 w 132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3">
                  <a:moveTo>
                    <a:pt x="1" y="101"/>
                  </a:moveTo>
                  <a:cubicBezTo>
                    <a:pt x="10" y="85"/>
                    <a:pt x="14" y="67"/>
                    <a:pt x="14" y="50"/>
                  </a:cubicBezTo>
                  <a:cubicBezTo>
                    <a:pt x="14" y="33"/>
                    <a:pt x="10" y="17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79" y="0"/>
                    <a:pt x="113" y="19"/>
                    <a:pt x="132" y="50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2" y="84"/>
                    <a:pt x="79" y="103"/>
                    <a:pt x="4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1"/>
                    <a:pt x="1" y="101"/>
                    <a:pt x="1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3"/>
            <p:cNvSpPr>
              <a:spLocks noChangeArrowheads="1"/>
            </p:cNvSpPr>
            <p:nvPr/>
          </p:nvSpPr>
          <p:spPr bwMode="auto">
            <a:xfrm>
              <a:off x="6992144" y="2813580"/>
              <a:ext cx="115888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5" name="Freeform 64"/>
            <p:cNvSpPr>
              <a:spLocks/>
            </p:cNvSpPr>
            <p:nvPr/>
          </p:nvSpPr>
          <p:spPr bwMode="auto">
            <a:xfrm>
              <a:off x="4074319" y="1932517"/>
              <a:ext cx="920750" cy="130175"/>
            </a:xfrm>
            <a:custGeom>
              <a:avLst/>
              <a:gdLst>
                <a:gd name="T0" fmla="*/ 2147483646 w 580"/>
                <a:gd name="T1" fmla="*/ 2147483646 h 82"/>
                <a:gd name="T2" fmla="*/ 2147483646 w 580"/>
                <a:gd name="T3" fmla="*/ 2147483646 h 82"/>
                <a:gd name="T4" fmla="*/ 2147483646 w 580"/>
                <a:gd name="T5" fmla="*/ 0 h 82"/>
                <a:gd name="T6" fmla="*/ 0 w 5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2"/>
                <a:gd name="T14" fmla="*/ 580 w 5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2">
                  <a:moveTo>
                    <a:pt x="580" y="82"/>
                  </a:moveTo>
                  <a:lnTo>
                    <a:pt x="512" y="82"/>
                  </a:lnTo>
                  <a:lnTo>
                    <a:pt x="512" y="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4104482" y="2319867"/>
              <a:ext cx="877887" cy="1588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6"/>
            <p:cNvSpPr>
              <a:spLocks/>
            </p:cNvSpPr>
            <p:nvPr/>
          </p:nvSpPr>
          <p:spPr bwMode="auto">
            <a:xfrm>
              <a:off x="4453732" y="1756305"/>
              <a:ext cx="279400" cy="355600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2147483646 h 224"/>
                <a:gd name="T4" fmla="*/ 2147483646 w 176"/>
                <a:gd name="T5" fmla="*/ 2147483646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4"/>
                <a:gd name="T17" fmla="*/ 176 w 176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67"/>
            <p:cNvSpPr>
              <a:spLocks noChangeArrowheads="1"/>
            </p:cNvSpPr>
            <p:nvPr/>
          </p:nvSpPr>
          <p:spPr bwMode="auto">
            <a:xfrm>
              <a:off x="4729957" y="1870605"/>
              <a:ext cx="114300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>
              <a:off x="4453732" y="2143655"/>
              <a:ext cx="279400" cy="355600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2147483646 h 224"/>
                <a:gd name="T4" fmla="*/ 2147483646 w 176"/>
                <a:gd name="T5" fmla="*/ 2147483646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4"/>
                <a:gd name="T17" fmla="*/ 176 w 176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69"/>
            <p:cNvSpPr>
              <a:spLocks noChangeArrowheads="1"/>
            </p:cNvSpPr>
            <p:nvPr/>
          </p:nvSpPr>
          <p:spPr bwMode="auto">
            <a:xfrm>
              <a:off x="4729957" y="2257955"/>
              <a:ext cx="114300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1" name="Freeform 70"/>
            <p:cNvSpPr>
              <a:spLocks/>
            </p:cNvSpPr>
            <p:nvPr/>
          </p:nvSpPr>
          <p:spPr bwMode="auto">
            <a:xfrm>
              <a:off x="4772819" y="2683405"/>
              <a:ext cx="279400" cy="357187"/>
            </a:xfrm>
            <a:custGeom>
              <a:avLst/>
              <a:gdLst>
                <a:gd name="T0" fmla="*/ 0 w 176"/>
                <a:gd name="T1" fmla="*/ 0 h 225"/>
                <a:gd name="T2" fmla="*/ 0 w 176"/>
                <a:gd name="T3" fmla="*/ 2147483646 h 225"/>
                <a:gd name="T4" fmla="*/ 2147483646 w 176"/>
                <a:gd name="T5" fmla="*/ 2147483646 h 225"/>
                <a:gd name="T6" fmla="*/ 0 w 176"/>
                <a:gd name="T7" fmla="*/ 0 h 225"/>
                <a:gd name="T8" fmla="*/ 0 w 176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5"/>
                <a:gd name="T17" fmla="*/ 176 w 176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5">
                  <a:moveTo>
                    <a:pt x="0" y="0"/>
                  </a:moveTo>
                  <a:lnTo>
                    <a:pt x="0" y="225"/>
                  </a:lnTo>
                  <a:lnTo>
                    <a:pt x="17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1"/>
            <p:cNvSpPr>
              <a:spLocks/>
            </p:cNvSpPr>
            <p:nvPr/>
          </p:nvSpPr>
          <p:spPr bwMode="auto">
            <a:xfrm>
              <a:off x="5047457" y="2799292"/>
              <a:ext cx="115887" cy="114300"/>
            </a:xfrm>
            <a:custGeom>
              <a:avLst/>
              <a:gdLst>
                <a:gd name="T0" fmla="*/ 2147483646 w 30"/>
                <a:gd name="T1" fmla="*/ 2147483646 h 30"/>
                <a:gd name="T2" fmla="*/ 0 w 30"/>
                <a:gd name="T3" fmla="*/ 2147483646 h 30"/>
                <a:gd name="T4" fmla="*/ 2147483646 w 30"/>
                <a:gd name="T5" fmla="*/ 0 h 30"/>
                <a:gd name="T6" fmla="*/ 2147483646 w 30"/>
                <a:gd name="T7" fmla="*/ 2147483646 h 30"/>
                <a:gd name="T8" fmla="*/ 2147483646 w 30"/>
                <a:gd name="T9" fmla="*/ 214748364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0"/>
                <a:gd name="T17" fmla="*/ 30 w 3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  <a:cubicBezTo>
                    <a:pt x="30" y="23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2"/>
            <p:cNvSpPr>
              <a:spLocks/>
            </p:cNvSpPr>
            <p:nvPr/>
          </p:nvSpPr>
          <p:spPr bwMode="auto">
            <a:xfrm>
              <a:off x="5488782" y="3462867"/>
              <a:ext cx="280987" cy="352425"/>
            </a:xfrm>
            <a:custGeom>
              <a:avLst/>
              <a:gdLst>
                <a:gd name="T0" fmla="*/ 0 w 177"/>
                <a:gd name="T1" fmla="*/ 0 h 222"/>
                <a:gd name="T2" fmla="*/ 0 w 177"/>
                <a:gd name="T3" fmla="*/ 2147483646 h 222"/>
                <a:gd name="T4" fmla="*/ 2147483646 w 177"/>
                <a:gd name="T5" fmla="*/ 2147483646 h 222"/>
                <a:gd name="T6" fmla="*/ 0 w 177"/>
                <a:gd name="T7" fmla="*/ 0 h 222"/>
                <a:gd name="T8" fmla="*/ 0 w 177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222"/>
                <a:gd name="T17" fmla="*/ 177 w 177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222">
                  <a:moveTo>
                    <a:pt x="0" y="0"/>
                  </a:moveTo>
                  <a:lnTo>
                    <a:pt x="0" y="222"/>
                  </a:lnTo>
                  <a:lnTo>
                    <a:pt x="177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73"/>
            <p:cNvSpPr>
              <a:spLocks noChangeArrowheads="1"/>
            </p:cNvSpPr>
            <p:nvPr/>
          </p:nvSpPr>
          <p:spPr bwMode="auto">
            <a:xfrm>
              <a:off x="5765007" y="3573992"/>
              <a:ext cx="115887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5" name="Freeform 74"/>
            <p:cNvSpPr>
              <a:spLocks/>
            </p:cNvSpPr>
            <p:nvPr/>
          </p:nvSpPr>
          <p:spPr bwMode="auto">
            <a:xfrm>
              <a:off x="4483894" y="3462867"/>
              <a:ext cx="280988" cy="352425"/>
            </a:xfrm>
            <a:custGeom>
              <a:avLst/>
              <a:gdLst>
                <a:gd name="T0" fmla="*/ 0 w 177"/>
                <a:gd name="T1" fmla="*/ 0 h 222"/>
                <a:gd name="T2" fmla="*/ 0 w 177"/>
                <a:gd name="T3" fmla="*/ 2147483646 h 222"/>
                <a:gd name="T4" fmla="*/ 2147483646 w 177"/>
                <a:gd name="T5" fmla="*/ 2147483646 h 222"/>
                <a:gd name="T6" fmla="*/ 0 w 177"/>
                <a:gd name="T7" fmla="*/ 0 h 222"/>
                <a:gd name="T8" fmla="*/ 0 w 177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222"/>
                <a:gd name="T17" fmla="*/ 177 w 177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222">
                  <a:moveTo>
                    <a:pt x="0" y="0"/>
                  </a:moveTo>
                  <a:lnTo>
                    <a:pt x="0" y="222"/>
                  </a:lnTo>
                  <a:lnTo>
                    <a:pt x="177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75"/>
            <p:cNvSpPr>
              <a:spLocks noChangeArrowheads="1"/>
            </p:cNvSpPr>
            <p:nvPr/>
          </p:nvSpPr>
          <p:spPr bwMode="auto">
            <a:xfrm>
              <a:off x="4760119" y="3573992"/>
              <a:ext cx="115888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5488782" y="3029480"/>
              <a:ext cx="280987" cy="355600"/>
            </a:xfrm>
            <a:custGeom>
              <a:avLst/>
              <a:gdLst>
                <a:gd name="T0" fmla="*/ 0 w 177"/>
                <a:gd name="T1" fmla="*/ 0 h 224"/>
                <a:gd name="T2" fmla="*/ 0 w 177"/>
                <a:gd name="T3" fmla="*/ 2147483646 h 224"/>
                <a:gd name="T4" fmla="*/ 2147483646 w 177"/>
                <a:gd name="T5" fmla="*/ 2147483646 h 224"/>
                <a:gd name="T6" fmla="*/ 0 w 177"/>
                <a:gd name="T7" fmla="*/ 0 h 224"/>
                <a:gd name="T8" fmla="*/ 0 w 177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224"/>
                <a:gd name="T17" fmla="*/ 177 w 177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224">
                  <a:moveTo>
                    <a:pt x="0" y="0"/>
                  </a:moveTo>
                  <a:lnTo>
                    <a:pt x="0" y="224"/>
                  </a:lnTo>
                  <a:lnTo>
                    <a:pt x="177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77"/>
            <p:cNvSpPr>
              <a:spLocks noChangeArrowheads="1"/>
            </p:cNvSpPr>
            <p:nvPr/>
          </p:nvSpPr>
          <p:spPr bwMode="auto">
            <a:xfrm>
              <a:off x="5765007" y="3143780"/>
              <a:ext cx="115887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9" name="Freeform 78"/>
            <p:cNvSpPr>
              <a:spLocks/>
            </p:cNvSpPr>
            <p:nvPr/>
          </p:nvSpPr>
          <p:spPr bwMode="auto">
            <a:xfrm>
              <a:off x="5953919" y="2434167"/>
              <a:ext cx="279400" cy="357188"/>
            </a:xfrm>
            <a:custGeom>
              <a:avLst/>
              <a:gdLst>
                <a:gd name="T0" fmla="*/ 0 w 176"/>
                <a:gd name="T1" fmla="*/ 0 h 225"/>
                <a:gd name="T2" fmla="*/ 0 w 176"/>
                <a:gd name="T3" fmla="*/ 2147483646 h 225"/>
                <a:gd name="T4" fmla="*/ 2147483646 w 176"/>
                <a:gd name="T5" fmla="*/ 2147483646 h 225"/>
                <a:gd name="T6" fmla="*/ 0 w 176"/>
                <a:gd name="T7" fmla="*/ 0 h 225"/>
                <a:gd name="T8" fmla="*/ 0 w 176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5"/>
                <a:gd name="T17" fmla="*/ 176 w 176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5">
                  <a:moveTo>
                    <a:pt x="0" y="0"/>
                  </a:moveTo>
                  <a:lnTo>
                    <a:pt x="0" y="225"/>
                  </a:lnTo>
                  <a:lnTo>
                    <a:pt x="17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79"/>
            <p:cNvSpPr>
              <a:spLocks noChangeArrowheads="1"/>
            </p:cNvSpPr>
            <p:nvPr/>
          </p:nvSpPr>
          <p:spPr bwMode="auto">
            <a:xfrm>
              <a:off x="6233319" y="2550055"/>
              <a:ext cx="114300" cy="1143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1" name="Freeform 80"/>
            <p:cNvSpPr>
              <a:spLocks/>
            </p:cNvSpPr>
            <p:nvPr/>
          </p:nvSpPr>
          <p:spPr bwMode="auto">
            <a:xfrm>
              <a:off x="5953919" y="2826280"/>
              <a:ext cx="279400" cy="355600"/>
            </a:xfrm>
            <a:custGeom>
              <a:avLst/>
              <a:gdLst>
                <a:gd name="T0" fmla="*/ 0 w 176"/>
                <a:gd name="T1" fmla="*/ 0 h 224"/>
                <a:gd name="T2" fmla="*/ 0 w 176"/>
                <a:gd name="T3" fmla="*/ 2147483646 h 224"/>
                <a:gd name="T4" fmla="*/ 2147483646 w 176"/>
                <a:gd name="T5" fmla="*/ 2147483646 h 224"/>
                <a:gd name="T6" fmla="*/ 0 w 176"/>
                <a:gd name="T7" fmla="*/ 0 h 224"/>
                <a:gd name="T8" fmla="*/ 0 w 17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4"/>
                <a:gd name="T17" fmla="*/ 176 w 176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4">
                  <a:moveTo>
                    <a:pt x="0" y="0"/>
                  </a:moveTo>
                  <a:lnTo>
                    <a:pt x="0" y="224"/>
                  </a:lnTo>
                  <a:lnTo>
                    <a:pt x="17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81"/>
            <p:cNvSpPr>
              <a:spLocks noChangeArrowheads="1"/>
            </p:cNvSpPr>
            <p:nvPr/>
          </p:nvSpPr>
          <p:spPr bwMode="auto">
            <a:xfrm>
              <a:off x="6233319" y="2940580"/>
              <a:ext cx="114300" cy="11588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3" name="Oval 82"/>
            <p:cNvSpPr>
              <a:spLocks noChangeArrowheads="1"/>
            </p:cNvSpPr>
            <p:nvPr/>
          </p:nvSpPr>
          <p:spPr bwMode="auto">
            <a:xfrm>
              <a:off x="5661819" y="2150005"/>
              <a:ext cx="68263" cy="698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4" name="Oval 83"/>
            <p:cNvSpPr>
              <a:spLocks noChangeArrowheads="1"/>
            </p:cNvSpPr>
            <p:nvPr/>
          </p:nvSpPr>
          <p:spPr bwMode="auto">
            <a:xfrm>
              <a:off x="5247482" y="2829455"/>
              <a:ext cx="69850" cy="698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5" name="Freeform 84"/>
            <p:cNvSpPr>
              <a:spLocks/>
            </p:cNvSpPr>
            <p:nvPr/>
          </p:nvSpPr>
          <p:spPr bwMode="auto">
            <a:xfrm>
              <a:off x="8104982" y="3097742"/>
              <a:ext cx="655637" cy="1588"/>
            </a:xfrm>
            <a:custGeom>
              <a:avLst/>
              <a:gdLst>
                <a:gd name="T0" fmla="*/ 0 w 413"/>
                <a:gd name="T1" fmla="*/ 0 h 1588"/>
                <a:gd name="T2" fmla="*/ 2147483646 w 413"/>
                <a:gd name="T3" fmla="*/ 0 h 1588"/>
                <a:gd name="T4" fmla="*/ 0 w 413"/>
                <a:gd name="T5" fmla="*/ 0 h 1588"/>
                <a:gd name="T6" fmla="*/ 0 60000 65536"/>
                <a:gd name="T7" fmla="*/ 0 60000 65536"/>
                <a:gd name="T8" fmla="*/ 0 60000 65536"/>
                <a:gd name="T9" fmla="*/ 0 w 413"/>
                <a:gd name="T10" fmla="*/ 0 h 1588"/>
                <a:gd name="T11" fmla="*/ 413 w 413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" h="1588">
                  <a:moveTo>
                    <a:pt x="0" y="0"/>
                  </a:moveTo>
                  <a:lnTo>
                    <a:pt x="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8104982" y="3097742"/>
              <a:ext cx="655637" cy="1588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6"/>
            <p:cNvSpPr>
              <a:spLocks/>
            </p:cNvSpPr>
            <p:nvPr/>
          </p:nvSpPr>
          <p:spPr bwMode="auto">
            <a:xfrm>
              <a:off x="8254207" y="2921530"/>
              <a:ext cx="276225" cy="357187"/>
            </a:xfrm>
            <a:custGeom>
              <a:avLst/>
              <a:gdLst>
                <a:gd name="T0" fmla="*/ 0 w 174"/>
                <a:gd name="T1" fmla="*/ 0 h 225"/>
                <a:gd name="T2" fmla="*/ 0 w 174"/>
                <a:gd name="T3" fmla="*/ 2147483646 h 225"/>
                <a:gd name="T4" fmla="*/ 2147483646 w 174"/>
                <a:gd name="T5" fmla="*/ 2147483646 h 225"/>
                <a:gd name="T6" fmla="*/ 0 w 174"/>
                <a:gd name="T7" fmla="*/ 0 h 225"/>
                <a:gd name="T8" fmla="*/ 0 w 174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225"/>
                <a:gd name="T17" fmla="*/ 174 w 174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225">
                  <a:moveTo>
                    <a:pt x="0" y="0"/>
                  </a:moveTo>
                  <a:lnTo>
                    <a:pt x="0" y="225"/>
                  </a:lnTo>
                  <a:lnTo>
                    <a:pt x="174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7"/>
            <p:cNvSpPr>
              <a:spLocks/>
            </p:cNvSpPr>
            <p:nvPr/>
          </p:nvSpPr>
          <p:spPr bwMode="auto">
            <a:xfrm>
              <a:off x="8530432" y="3037417"/>
              <a:ext cx="114300" cy="114300"/>
            </a:xfrm>
            <a:custGeom>
              <a:avLst/>
              <a:gdLst>
                <a:gd name="T0" fmla="*/ 2147483646 w 30"/>
                <a:gd name="T1" fmla="*/ 2147483646 h 30"/>
                <a:gd name="T2" fmla="*/ 0 w 30"/>
                <a:gd name="T3" fmla="*/ 2147483646 h 30"/>
                <a:gd name="T4" fmla="*/ 2147483646 w 30"/>
                <a:gd name="T5" fmla="*/ 0 h 30"/>
                <a:gd name="T6" fmla="*/ 2147483646 w 30"/>
                <a:gd name="T7" fmla="*/ 2147483646 h 30"/>
                <a:gd name="T8" fmla="*/ 2147483646 w 30"/>
                <a:gd name="T9" fmla="*/ 214748364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0"/>
                <a:gd name="T17" fmla="*/ 30 w 3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88"/>
            <p:cNvSpPr>
              <a:spLocks noChangeArrowheads="1"/>
            </p:cNvSpPr>
            <p:nvPr/>
          </p:nvSpPr>
          <p:spPr bwMode="auto">
            <a:xfrm>
              <a:off x="8803482" y="2989792"/>
              <a:ext cx="10740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F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3874294" y="1810280"/>
              <a:ext cx="1394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A</a:t>
              </a:r>
              <a:endParaRPr lang="en-US" altLang="en-US" sz="2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1" name="Rectangle 90"/>
            <p:cNvSpPr>
              <a:spLocks noChangeArrowheads="1"/>
            </p:cNvSpPr>
            <p:nvPr/>
          </p:nvSpPr>
          <p:spPr bwMode="auto">
            <a:xfrm>
              <a:off x="3896519" y="2178580"/>
              <a:ext cx="128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B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2" name="Rectangle 91"/>
            <p:cNvSpPr>
              <a:spLocks noChangeArrowheads="1"/>
            </p:cNvSpPr>
            <p:nvPr/>
          </p:nvSpPr>
          <p:spPr bwMode="auto">
            <a:xfrm>
              <a:off x="5222082" y="2631017"/>
              <a:ext cx="1394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X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3" name="Rectangle 92"/>
            <p:cNvSpPr>
              <a:spLocks noChangeArrowheads="1"/>
            </p:cNvSpPr>
            <p:nvPr/>
          </p:nvSpPr>
          <p:spPr bwMode="auto">
            <a:xfrm>
              <a:off x="3896519" y="2997730"/>
              <a:ext cx="128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C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4" name="Rectangle 93"/>
            <p:cNvSpPr>
              <a:spLocks noChangeArrowheads="1"/>
            </p:cNvSpPr>
            <p:nvPr/>
          </p:nvSpPr>
          <p:spPr bwMode="auto">
            <a:xfrm>
              <a:off x="3875882" y="3496205"/>
              <a:ext cx="1394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D</a:t>
              </a:r>
              <a:endParaRPr lang="en-US" altLang="en-US" sz="2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5" name="Rectangle 94"/>
            <p:cNvSpPr>
              <a:spLocks noChangeArrowheads="1"/>
            </p:cNvSpPr>
            <p:nvPr/>
          </p:nvSpPr>
          <p:spPr bwMode="auto">
            <a:xfrm>
              <a:off x="3896519" y="3758142"/>
              <a:ext cx="11702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E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6" name="Rectangle 95"/>
            <p:cNvSpPr>
              <a:spLocks noChangeArrowheads="1"/>
            </p:cNvSpPr>
            <p:nvPr/>
          </p:nvSpPr>
          <p:spPr bwMode="auto">
            <a:xfrm>
              <a:off x="5322094" y="3977217"/>
              <a:ext cx="22442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(b)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7" name="Freeform 96"/>
            <p:cNvSpPr>
              <a:spLocks/>
            </p:cNvSpPr>
            <p:nvPr/>
          </p:nvSpPr>
          <p:spPr bwMode="auto">
            <a:xfrm>
              <a:off x="772319" y="2046817"/>
              <a:ext cx="1825625" cy="747713"/>
            </a:xfrm>
            <a:custGeom>
              <a:avLst/>
              <a:gdLst>
                <a:gd name="T0" fmla="*/ 2147483646 w 1150"/>
                <a:gd name="T1" fmla="*/ 2147483646 h 471"/>
                <a:gd name="T2" fmla="*/ 2147483646 w 1150"/>
                <a:gd name="T3" fmla="*/ 2147483646 h 471"/>
                <a:gd name="T4" fmla="*/ 2147483646 w 1150"/>
                <a:gd name="T5" fmla="*/ 0 h 471"/>
                <a:gd name="T6" fmla="*/ 2147483646 w 1150"/>
                <a:gd name="T7" fmla="*/ 0 h 471"/>
                <a:gd name="T8" fmla="*/ 2147483646 w 1150"/>
                <a:gd name="T9" fmla="*/ 2147483646 h 471"/>
                <a:gd name="T10" fmla="*/ 0 w 1150"/>
                <a:gd name="T11" fmla="*/ 2147483646 h 471"/>
                <a:gd name="T12" fmla="*/ 0 w 1150"/>
                <a:gd name="T13" fmla="*/ 2147483646 h 471"/>
                <a:gd name="T14" fmla="*/ 2147483646 w 1150"/>
                <a:gd name="T15" fmla="*/ 2147483646 h 4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0"/>
                <a:gd name="T25" fmla="*/ 0 h 471"/>
                <a:gd name="T26" fmla="*/ 1150 w 1150"/>
                <a:gd name="T27" fmla="*/ 471 h 4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0" h="471">
                  <a:moveTo>
                    <a:pt x="1150" y="471"/>
                  </a:moveTo>
                  <a:lnTo>
                    <a:pt x="957" y="471"/>
                  </a:lnTo>
                  <a:lnTo>
                    <a:pt x="957" y="0"/>
                  </a:lnTo>
                  <a:lnTo>
                    <a:pt x="498" y="0"/>
                  </a:lnTo>
                  <a:lnTo>
                    <a:pt x="498" y="264"/>
                  </a:lnTo>
                  <a:lnTo>
                    <a:pt x="0" y="264"/>
                  </a:lnTo>
                  <a:lnTo>
                    <a:pt x="0" y="445"/>
                  </a:lnTo>
                  <a:lnTo>
                    <a:pt x="551" y="445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97"/>
            <p:cNvSpPr>
              <a:spLocks/>
            </p:cNvSpPr>
            <p:nvPr/>
          </p:nvSpPr>
          <p:spPr bwMode="auto">
            <a:xfrm>
              <a:off x="492919" y="3056467"/>
              <a:ext cx="2101850" cy="677863"/>
            </a:xfrm>
            <a:custGeom>
              <a:avLst/>
              <a:gdLst>
                <a:gd name="T0" fmla="*/ 0 w 1324"/>
                <a:gd name="T1" fmla="*/ 2147483646 h 427"/>
                <a:gd name="T2" fmla="*/ 2147483646 w 1324"/>
                <a:gd name="T3" fmla="*/ 2147483646 h 427"/>
                <a:gd name="T4" fmla="*/ 2147483646 w 1324"/>
                <a:gd name="T5" fmla="*/ 0 h 427"/>
                <a:gd name="T6" fmla="*/ 2147483646 w 1324"/>
                <a:gd name="T7" fmla="*/ 0 h 4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4"/>
                <a:gd name="T13" fmla="*/ 0 h 427"/>
                <a:gd name="T14" fmla="*/ 1324 w 1324"/>
                <a:gd name="T15" fmla="*/ 427 h 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4" h="427">
                  <a:moveTo>
                    <a:pt x="0" y="427"/>
                  </a:moveTo>
                  <a:lnTo>
                    <a:pt x="1181" y="427"/>
                  </a:lnTo>
                  <a:lnTo>
                    <a:pt x="1181" y="0"/>
                  </a:lnTo>
                  <a:lnTo>
                    <a:pt x="1324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8"/>
            <p:cNvSpPr>
              <a:spLocks/>
            </p:cNvSpPr>
            <p:nvPr/>
          </p:nvSpPr>
          <p:spPr bwMode="auto">
            <a:xfrm>
              <a:off x="2137569" y="2967567"/>
              <a:ext cx="468313" cy="430213"/>
            </a:xfrm>
            <a:custGeom>
              <a:avLst/>
              <a:gdLst>
                <a:gd name="T0" fmla="*/ 0 w 295"/>
                <a:gd name="T1" fmla="*/ 2147483646 h 271"/>
                <a:gd name="T2" fmla="*/ 2147483646 w 295"/>
                <a:gd name="T3" fmla="*/ 2147483646 h 271"/>
                <a:gd name="T4" fmla="*/ 2147483646 w 295"/>
                <a:gd name="T5" fmla="*/ 0 h 271"/>
                <a:gd name="T6" fmla="*/ 2147483646 w 295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5"/>
                <a:gd name="T13" fmla="*/ 0 h 271"/>
                <a:gd name="T14" fmla="*/ 295 w 295"/>
                <a:gd name="T15" fmla="*/ 271 h 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5" h="271">
                  <a:moveTo>
                    <a:pt x="0" y="271"/>
                  </a:moveTo>
                  <a:lnTo>
                    <a:pt x="65" y="271"/>
                  </a:lnTo>
                  <a:lnTo>
                    <a:pt x="65" y="0"/>
                  </a:lnTo>
                  <a:lnTo>
                    <a:pt x="295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9"/>
            <p:cNvSpPr>
              <a:spLocks noChangeShapeType="1"/>
            </p:cNvSpPr>
            <p:nvPr/>
          </p:nvSpPr>
          <p:spPr bwMode="auto">
            <a:xfrm>
              <a:off x="484982" y="3508905"/>
              <a:ext cx="1177925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00"/>
            <p:cNvSpPr>
              <a:spLocks noChangeShapeType="1"/>
            </p:cNvSpPr>
            <p:nvPr/>
          </p:nvSpPr>
          <p:spPr bwMode="auto">
            <a:xfrm>
              <a:off x="484982" y="3010430"/>
              <a:ext cx="1162050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1"/>
            <p:cNvSpPr>
              <a:spLocks noChangeShapeType="1"/>
            </p:cNvSpPr>
            <p:nvPr/>
          </p:nvSpPr>
          <p:spPr bwMode="auto">
            <a:xfrm>
              <a:off x="2121694" y="2883430"/>
              <a:ext cx="495300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2"/>
            <p:cNvSpPr>
              <a:spLocks noChangeShapeType="1"/>
            </p:cNvSpPr>
            <p:nvPr/>
          </p:nvSpPr>
          <p:spPr bwMode="auto">
            <a:xfrm flipH="1">
              <a:off x="3066257" y="2921530"/>
              <a:ext cx="122237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3"/>
            <p:cNvSpPr>
              <a:spLocks noChangeShapeType="1"/>
            </p:cNvSpPr>
            <p:nvPr/>
          </p:nvSpPr>
          <p:spPr bwMode="auto">
            <a:xfrm>
              <a:off x="484982" y="1924580"/>
              <a:ext cx="506412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4"/>
            <p:cNvSpPr>
              <a:spLocks noChangeShapeType="1"/>
            </p:cNvSpPr>
            <p:nvPr/>
          </p:nvSpPr>
          <p:spPr bwMode="auto">
            <a:xfrm>
              <a:off x="484982" y="2181755"/>
              <a:ext cx="501650" cy="1587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05"/>
            <p:cNvSpPr>
              <a:spLocks/>
            </p:cNvSpPr>
            <p:nvPr/>
          </p:nvSpPr>
          <p:spPr bwMode="auto">
            <a:xfrm>
              <a:off x="1466057" y="2753255"/>
              <a:ext cx="192087" cy="498475"/>
            </a:xfrm>
            <a:custGeom>
              <a:avLst/>
              <a:gdLst>
                <a:gd name="T0" fmla="*/ 2147483646 w 121"/>
                <a:gd name="T1" fmla="*/ 2147483646 h 314"/>
                <a:gd name="T2" fmla="*/ 0 w 121"/>
                <a:gd name="T3" fmla="*/ 2147483646 h 314"/>
                <a:gd name="T4" fmla="*/ 0 w 121"/>
                <a:gd name="T5" fmla="*/ 0 h 314"/>
                <a:gd name="T6" fmla="*/ 0 60000 65536"/>
                <a:gd name="T7" fmla="*/ 0 60000 65536"/>
                <a:gd name="T8" fmla="*/ 0 60000 65536"/>
                <a:gd name="T9" fmla="*/ 0 w 121"/>
                <a:gd name="T10" fmla="*/ 0 h 314"/>
                <a:gd name="T11" fmla="*/ 121 w 121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314">
                  <a:moveTo>
                    <a:pt x="121" y="314"/>
                  </a:move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06"/>
            <p:cNvSpPr>
              <a:spLocks/>
            </p:cNvSpPr>
            <p:nvPr/>
          </p:nvSpPr>
          <p:spPr bwMode="auto">
            <a:xfrm>
              <a:off x="1647032" y="2683405"/>
              <a:ext cx="474662" cy="395287"/>
            </a:xfrm>
            <a:custGeom>
              <a:avLst/>
              <a:gdLst>
                <a:gd name="T0" fmla="*/ 0 w 124"/>
                <a:gd name="T1" fmla="*/ 0 h 103"/>
                <a:gd name="T2" fmla="*/ 0 w 124"/>
                <a:gd name="T3" fmla="*/ 2147483646 h 103"/>
                <a:gd name="T4" fmla="*/ 2147483646 w 124"/>
                <a:gd name="T5" fmla="*/ 2147483646 h 103"/>
                <a:gd name="T6" fmla="*/ 2147483646 w 124"/>
                <a:gd name="T7" fmla="*/ 2147483646 h 103"/>
                <a:gd name="T8" fmla="*/ 2147483646 w 124"/>
                <a:gd name="T9" fmla="*/ 0 h 103"/>
                <a:gd name="T10" fmla="*/ 0 w 124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103"/>
                <a:gd name="T20" fmla="*/ 124 w 124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103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100" y="103"/>
                    <a:pt x="124" y="81"/>
                    <a:pt x="124" y="52"/>
                  </a:cubicBezTo>
                  <a:cubicBezTo>
                    <a:pt x="124" y="24"/>
                    <a:pt x="101" y="1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7"/>
            <p:cNvSpPr>
              <a:spLocks/>
            </p:cNvSpPr>
            <p:nvPr/>
          </p:nvSpPr>
          <p:spPr bwMode="auto">
            <a:xfrm>
              <a:off x="972344" y="1854730"/>
              <a:ext cx="474663" cy="395287"/>
            </a:xfrm>
            <a:custGeom>
              <a:avLst/>
              <a:gdLst>
                <a:gd name="T0" fmla="*/ 2147483646 w 124"/>
                <a:gd name="T1" fmla="*/ 0 h 103"/>
                <a:gd name="T2" fmla="*/ 0 w 124"/>
                <a:gd name="T3" fmla="*/ 2147483646 h 103"/>
                <a:gd name="T4" fmla="*/ 2147483646 w 124"/>
                <a:gd name="T5" fmla="*/ 2147483646 h 103"/>
                <a:gd name="T6" fmla="*/ 2147483646 w 124"/>
                <a:gd name="T7" fmla="*/ 2147483646 h 103"/>
                <a:gd name="T8" fmla="*/ 2147483646 w 124"/>
                <a:gd name="T9" fmla="*/ 0 h 103"/>
                <a:gd name="T10" fmla="*/ 2147483646 w 124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103"/>
                <a:gd name="T20" fmla="*/ 124 w 124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103">
                  <a:moveTo>
                    <a:pt x="1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101" y="103"/>
                    <a:pt x="124" y="80"/>
                    <a:pt x="124" y="52"/>
                  </a:cubicBezTo>
                  <a:cubicBezTo>
                    <a:pt x="124" y="23"/>
                    <a:pt x="102" y="0"/>
                    <a:pt x="74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08"/>
            <p:cNvSpPr>
              <a:spLocks/>
            </p:cNvSpPr>
            <p:nvPr/>
          </p:nvSpPr>
          <p:spPr bwMode="auto">
            <a:xfrm>
              <a:off x="1647032" y="3181880"/>
              <a:ext cx="474662" cy="395287"/>
            </a:xfrm>
            <a:custGeom>
              <a:avLst/>
              <a:gdLst>
                <a:gd name="T0" fmla="*/ 0 w 124"/>
                <a:gd name="T1" fmla="*/ 0 h 103"/>
                <a:gd name="T2" fmla="*/ 0 w 124"/>
                <a:gd name="T3" fmla="*/ 2147483646 h 103"/>
                <a:gd name="T4" fmla="*/ 2147483646 w 124"/>
                <a:gd name="T5" fmla="*/ 2147483646 h 103"/>
                <a:gd name="T6" fmla="*/ 2147483646 w 124"/>
                <a:gd name="T7" fmla="*/ 2147483646 h 103"/>
                <a:gd name="T8" fmla="*/ 2147483646 w 124"/>
                <a:gd name="T9" fmla="*/ 0 h 103"/>
                <a:gd name="T10" fmla="*/ 0 w 124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103"/>
                <a:gd name="T20" fmla="*/ 124 w 124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103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100" y="103"/>
                    <a:pt x="124" y="80"/>
                    <a:pt x="124" y="52"/>
                  </a:cubicBezTo>
                  <a:cubicBezTo>
                    <a:pt x="124" y="23"/>
                    <a:pt x="101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09"/>
            <p:cNvSpPr>
              <a:spLocks/>
            </p:cNvSpPr>
            <p:nvPr/>
          </p:nvSpPr>
          <p:spPr bwMode="auto">
            <a:xfrm>
              <a:off x="2559844" y="2726267"/>
              <a:ext cx="506413" cy="398463"/>
            </a:xfrm>
            <a:custGeom>
              <a:avLst/>
              <a:gdLst>
                <a:gd name="T0" fmla="*/ 2147483646 w 132"/>
                <a:gd name="T1" fmla="*/ 2147483646 h 104"/>
                <a:gd name="T2" fmla="*/ 2147483646 w 132"/>
                <a:gd name="T3" fmla="*/ 2147483646 h 104"/>
                <a:gd name="T4" fmla="*/ 2147483646 w 132"/>
                <a:gd name="T5" fmla="*/ 2147483646 h 104"/>
                <a:gd name="T6" fmla="*/ 2147483646 w 132"/>
                <a:gd name="T7" fmla="*/ 0 h 104"/>
                <a:gd name="T8" fmla="*/ 2147483646 w 132"/>
                <a:gd name="T9" fmla="*/ 0 h 104"/>
                <a:gd name="T10" fmla="*/ 2147483646 w 132"/>
                <a:gd name="T11" fmla="*/ 2147483646 h 104"/>
                <a:gd name="T12" fmla="*/ 2147483646 w 132"/>
                <a:gd name="T13" fmla="*/ 2147483646 h 104"/>
                <a:gd name="T14" fmla="*/ 2147483646 w 132"/>
                <a:gd name="T15" fmla="*/ 2147483646 h 104"/>
                <a:gd name="T16" fmla="*/ 0 w 132"/>
                <a:gd name="T17" fmla="*/ 2147483646 h 104"/>
                <a:gd name="T18" fmla="*/ 2147483646 w 132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04"/>
                <a:gd name="T32" fmla="*/ 132 w 132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04">
                  <a:moveTo>
                    <a:pt x="2" y="101"/>
                  </a:moveTo>
                  <a:cubicBezTo>
                    <a:pt x="10" y="86"/>
                    <a:pt x="15" y="68"/>
                    <a:pt x="15" y="50"/>
                  </a:cubicBezTo>
                  <a:cubicBezTo>
                    <a:pt x="15" y="34"/>
                    <a:pt x="11" y="17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0" y="0"/>
                    <a:pt x="113" y="20"/>
                    <a:pt x="132" y="51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13" y="85"/>
                    <a:pt x="79" y="104"/>
                    <a:pt x="43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10"/>
            <p:cNvSpPr>
              <a:spLocks/>
            </p:cNvSpPr>
            <p:nvPr/>
          </p:nvSpPr>
          <p:spPr bwMode="auto">
            <a:xfrm>
              <a:off x="983457" y="2577042"/>
              <a:ext cx="279400" cy="352425"/>
            </a:xfrm>
            <a:custGeom>
              <a:avLst/>
              <a:gdLst>
                <a:gd name="T0" fmla="*/ 0 w 176"/>
                <a:gd name="T1" fmla="*/ 0 h 222"/>
                <a:gd name="T2" fmla="*/ 0 w 176"/>
                <a:gd name="T3" fmla="*/ 2147483646 h 222"/>
                <a:gd name="T4" fmla="*/ 2147483646 w 176"/>
                <a:gd name="T5" fmla="*/ 2147483646 h 222"/>
                <a:gd name="T6" fmla="*/ 0 w 176"/>
                <a:gd name="T7" fmla="*/ 0 h 222"/>
                <a:gd name="T8" fmla="*/ 0 w 176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2"/>
                <a:gd name="T17" fmla="*/ 176 w 176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2">
                  <a:moveTo>
                    <a:pt x="0" y="0"/>
                  </a:moveTo>
                  <a:lnTo>
                    <a:pt x="0" y="222"/>
                  </a:lnTo>
                  <a:lnTo>
                    <a:pt x="17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111"/>
            <p:cNvSpPr>
              <a:spLocks noChangeArrowheads="1"/>
            </p:cNvSpPr>
            <p:nvPr/>
          </p:nvSpPr>
          <p:spPr bwMode="auto">
            <a:xfrm>
              <a:off x="1262857" y="2691342"/>
              <a:ext cx="115887" cy="11588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03" name="Freeform 112"/>
            <p:cNvSpPr>
              <a:spLocks/>
            </p:cNvSpPr>
            <p:nvPr/>
          </p:nvSpPr>
          <p:spPr bwMode="auto">
            <a:xfrm>
              <a:off x="983457" y="3327930"/>
              <a:ext cx="279400" cy="357187"/>
            </a:xfrm>
            <a:custGeom>
              <a:avLst/>
              <a:gdLst>
                <a:gd name="T0" fmla="*/ 0 w 176"/>
                <a:gd name="T1" fmla="*/ 0 h 225"/>
                <a:gd name="T2" fmla="*/ 0 w 176"/>
                <a:gd name="T3" fmla="*/ 2147483646 h 225"/>
                <a:gd name="T4" fmla="*/ 2147483646 w 176"/>
                <a:gd name="T5" fmla="*/ 2147483646 h 225"/>
                <a:gd name="T6" fmla="*/ 0 w 176"/>
                <a:gd name="T7" fmla="*/ 0 h 225"/>
                <a:gd name="T8" fmla="*/ 0 w 176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25"/>
                <a:gd name="T17" fmla="*/ 176 w 176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25">
                  <a:moveTo>
                    <a:pt x="0" y="0"/>
                  </a:moveTo>
                  <a:lnTo>
                    <a:pt x="0" y="225"/>
                  </a:lnTo>
                  <a:lnTo>
                    <a:pt x="17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13"/>
            <p:cNvSpPr>
              <a:spLocks/>
            </p:cNvSpPr>
            <p:nvPr/>
          </p:nvSpPr>
          <p:spPr bwMode="auto">
            <a:xfrm>
              <a:off x="1262857" y="3443817"/>
              <a:ext cx="115887" cy="114300"/>
            </a:xfrm>
            <a:custGeom>
              <a:avLst/>
              <a:gdLst>
                <a:gd name="T0" fmla="*/ 2147483646 w 30"/>
                <a:gd name="T1" fmla="*/ 2147483646 h 30"/>
                <a:gd name="T2" fmla="*/ 0 w 30"/>
                <a:gd name="T3" fmla="*/ 2147483646 h 30"/>
                <a:gd name="T4" fmla="*/ 2147483646 w 30"/>
                <a:gd name="T5" fmla="*/ 0 h 30"/>
                <a:gd name="T6" fmla="*/ 2147483646 w 30"/>
                <a:gd name="T7" fmla="*/ 2147483646 h 30"/>
                <a:gd name="T8" fmla="*/ 2147483646 w 30"/>
                <a:gd name="T9" fmla="*/ 2147483646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0"/>
                <a:gd name="T17" fmla="*/ 30 w 3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0">
                  <a:moveTo>
                    <a:pt x="14" y="30"/>
                  </a:moveTo>
                  <a:cubicBezTo>
                    <a:pt x="6" y="30"/>
                    <a:pt x="0" y="24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4" y="30"/>
                  </a:cubicBez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4"/>
            <p:cNvSpPr>
              <a:spLocks/>
            </p:cNvSpPr>
            <p:nvPr/>
          </p:nvSpPr>
          <p:spPr bwMode="auto">
            <a:xfrm>
              <a:off x="1443832" y="2046817"/>
              <a:ext cx="119062" cy="1588"/>
            </a:xfrm>
            <a:custGeom>
              <a:avLst/>
              <a:gdLst>
                <a:gd name="T0" fmla="*/ 0 w 75"/>
                <a:gd name="T1" fmla="*/ 0 h 1588"/>
                <a:gd name="T2" fmla="*/ 2147483646 w 75"/>
                <a:gd name="T3" fmla="*/ 0 h 1588"/>
                <a:gd name="T4" fmla="*/ 0 w 75"/>
                <a:gd name="T5" fmla="*/ 0 h 1588"/>
                <a:gd name="T6" fmla="*/ 0 60000 65536"/>
                <a:gd name="T7" fmla="*/ 0 60000 65536"/>
                <a:gd name="T8" fmla="*/ 0 60000 65536"/>
                <a:gd name="T9" fmla="*/ 0 w 75"/>
                <a:gd name="T10" fmla="*/ 0 h 1588"/>
                <a:gd name="T11" fmla="*/ 75 w 75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588">
                  <a:moveTo>
                    <a:pt x="0" y="0"/>
                  </a:move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15"/>
            <p:cNvSpPr>
              <a:spLocks noChangeShapeType="1"/>
            </p:cNvSpPr>
            <p:nvPr/>
          </p:nvSpPr>
          <p:spPr bwMode="auto">
            <a:xfrm>
              <a:off x="1443832" y="2046817"/>
              <a:ext cx="119062" cy="1588"/>
            </a:xfrm>
            <a:prstGeom prst="line">
              <a:avLst/>
            </a:prstGeom>
            <a:noFill/>
            <a:ln w="11113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16"/>
            <p:cNvSpPr>
              <a:spLocks noChangeArrowheads="1"/>
            </p:cNvSpPr>
            <p:nvPr/>
          </p:nvSpPr>
          <p:spPr bwMode="auto">
            <a:xfrm>
              <a:off x="284957" y="1810280"/>
              <a:ext cx="1394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A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08" name="Rectangle 117"/>
            <p:cNvSpPr>
              <a:spLocks noChangeArrowheads="1"/>
            </p:cNvSpPr>
            <p:nvPr/>
          </p:nvSpPr>
          <p:spPr bwMode="auto">
            <a:xfrm>
              <a:off x="307182" y="2072217"/>
              <a:ext cx="128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B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09" name="Rectangle 118"/>
            <p:cNvSpPr>
              <a:spLocks noChangeArrowheads="1"/>
            </p:cNvSpPr>
            <p:nvPr/>
          </p:nvSpPr>
          <p:spPr bwMode="auto">
            <a:xfrm>
              <a:off x="307182" y="2902480"/>
              <a:ext cx="128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C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0" name="Rectangle 119"/>
            <p:cNvSpPr>
              <a:spLocks noChangeArrowheads="1"/>
            </p:cNvSpPr>
            <p:nvPr/>
          </p:nvSpPr>
          <p:spPr bwMode="auto">
            <a:xfrm>
              <a:off x="286544" y="3397780"/>
              <a:ext cx="13946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D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1" name="Rectangle 120"/>
            <p:cNvSpPr>
              <a:spLocks noChangeArrowheads="1"/>
            </p:cNvSpPr>
            <p:nvPr/>
          </p:nvSpPr>
          <p:spPr bwMode="auto">
            <a:xfrm>
              <a:off x="307182" y="3624792"/>
              <a:ext cx="11702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E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2" name="Rectangle 121"/>
            <p:cNvSpPr>
              <a:spLocks noChangeArrowheads="1"/>
            </p:cNvSpPr>
            <p:nvPr/>
          </p:nvSpPr>
          <p:spPr bwMode="auto">
            <a:xfrm>
              <a:off x="3291682" y="2807230"/>
              <a:ext cx="10740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F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3" name="Rectangle 122"/>
            <p:cNvSpPr>
              <a:spLocks noChangeArrowheads="1"/>
            </p:cNvSpPr>
            <p:nvPr/>
          </p:nvSpPr>
          <p:spPr bwMode="auto">
            <a:xfrm>
              <a:off x="1732757" y="3829580"/>
              <a:ext cx="21320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0" dirty="0">
                  <a:solidFill>
                    <a:schemeClr val="tx1">
                      <a:lumMod val="95000"/>
                    </a:schemeClr>
                  </a:solidFill>
                  <a:latin typeface="TimesTen" pitchFamily="18" charset="0"/>
                </a:rPr>
                <a:t>(a)</a:t>
              </a:r>
              <a:endParaRPr lang="en-US" altLang="en-US" sz="2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4" name="Oval 123"/>
            <p:cNvSpPr>
              <a:spLocks noChangeArrowheads="1"/>
            </p:cNvSpPr>
            <p:nvPr/>
          </p:nvSpPr>
          <p:spPr bwMode="auto">
            <a:xfrm>
              <a:off x="1527969" y="2011892"/>
              <a:ext cx="69850" cy="698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5" name="Oval 124"/>
            <p:cNvSpPr>
              <a:spLocks noChangeArrowheads="1"/>
            </p:cNvSpPr>
            <p:nvPr/>
          </p:nvSpPr>
          <p:spPr bwMode="auto">
            <a:xfrm>
              <a:off x="1432719" y="2718330"/>
              <a:ext cx="68263" cy="698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6" name="Oval 125"/>
            <p:cNvSpPr>
              <a:spLocks noChangeArrowheads="1"/>
            </p:cNvSpPr>
            <p:nvPr/>
          </p:nvSpPr>
          <p:spPr bwMode="auto">
            <a:xfrm>
              <a:off x="4285457" y="4720167"/>
              <a:ext cx="68262" cy="698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7" name="Oval 126"/>
            <p:cNvSpPr>
              <a:spLocks noChangeArrowheads="1"/>
            </p:cNvSpPr>
            <p:nvPr/>
          </p:nvSpPr>
          <p:spPr bwMode="auto">
            <a:xfrm>
              <a:off x="4288632" y="4156605"/>
              <a:ext cx="69850" cy="698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8" name="Rectangle 127"/>
            <p:cNvSpPr>
              <a:spLocks noChangeArrowheads="1"/>
            </p:cNvSpPr>
            <p:nvPr/>
          </p:nvSpPr>
          <p:spPr bwMode="auto">
            <a:xfrm>
              <a:off x="6012657" y="2491317"/>
              <a:ext cx="63" cy="398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 dirty="0"/>
            </a:p>
          </p:txBody>
        </p:sp>
        <p:sp>
          <p:nvSpPr>
            <p:cNvPr id="119" name="Rectangle 128"/>
            <p:cNvSpPr>
              <a:spLocks noChangeArrowheads="1"/>
            </p:cNvSpPr>
            <p:nvPr/>
          </p:nvSpPr>
          <p:spPr bwMode="auto">
            <a:xfrm>
              <a:off x="5534819" y="3107267"/>
              <a:ext cx="63" cy="398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 dirty="0"/>
            </a:p>
          </p:txBody>
        </p:sp>
        <p:sp>
          <p:nvSpPr>
            <p:cNvPr id="120" name="Rectangle 129"/>
            <p:cNvSpPr>
              <a:spLocks noChangeArrowheads="1"/>
            </p:cNvSpPr>
            <p:nvPr/>
          </p:nvSpPr>
          <p:spPr bwMode="auto">
            <a:xfrm>
              <a:off x="4804569" y="2742142"/>
              <a:ext cx="63" cy="398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60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0"/>
            <a:ext cx="9905998" cy="1478570"/>
          </a:xfrm>
        </p:spPr>
        <p:txBody>
          <a:bodyPr/>
          <a:lstStyle/>
          <a:p>
            <a:r>
              <a:rPr lang="en-US" dirty="0"/>
              <a:t>Basic Verification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4051"/>
            <a:ext cx="9905999" cy="461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Manual Logic Analysis</a:t>
            </a:r>
          </a:p>
          <a:p>
            <a:pPr lvl="1"/>
            <a:r>
              <a:rPr lang="en-US" dirty="0"/>
              <a:t>Find the truth table or Boolean equations for the final circuit</a:t>
            </a:r>
          </a:p>
          <a:p>
            <a:pPr lvl="1"/>
            <a:r>
              <a:rPr lang="en-US" dirty="0"/>
              <a:t>Compare the final circuit truth table with the specified truth table, or</a:t>
            </a:r>
          </a:p>
          <a:p>
            <a:pPr lvl="1"/>
            <a:r>
              <a:rPr lang="en-US" dirty="0"/>
              <a:t>Show that the Boolean equations for the final circuit are equal to the specified Boolean equations</a:t>
            </a:r>
          </a:p>
          <a:p>
            <a:pPr marL="0" indent="0">
              <a:buNone/>
            </a:pPr>
            <a:r>
              <a:rPr lang="en-US" dirty="0"/>
              <a:t>Simulation</a:t>
            </a:r>
          </a:p>
          <a:p>
            <a:pPr lvl="1"/>
            <a:r>
              <a:rPr lang="en-US" dirty="0"/>
              <a:t>Simulate the final circuit (or its netlist, possibly written as an HDL) and the specified truth table, equations, or HDL description using test input values that fully validate correctness. </a:t>
            </a:r>
          </a:p>
          <a:p>
            <a:pPr lvl="1"/>
            <a:r>
              <a:rPr lang="en-US" dirty="0"/>
              <a:t>The obvious test for a combinational circuit is application of all possible “care” input combinations from the specification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12" y="1278515"/>
            <a:ext cx="9259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Verification - show that the final circuit designed implements the original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439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1478570"/>
          </a:xfrm>
        </p:spPr>
        <p:txBody>
          <a:bodyPr/>
          <a:lstStyle/>
          <a:p>
            <a:r>
              <a:rPr lang="en-US" dirty="0"/>
              <a:t>Verification Example: Manual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226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BCD-to-Excess 3 Code Converter</a:t>
            </a:r>
          </a:p>
          <a:p>
            <a:pPr lvl="1"/>
            <a:r>
              <a:rPr lang="en-US" dirty="0"/>
              <a:t>Find the SOP Boolean equations from the final circuit.</a:t>
            </a:r>
          </a:p>
          <a:p>
            <a:pPr lvl="1"/>
            <a:r>
              <a:rPr lang="en-US" dirty="0"/>
              <a:t>Find the truth table from these equations</a:t>
            </a:r>
          </a:p>
          <a:p>
            <a:pPr lvl="1"/>
            <a:r>
              <a:rPr lang="en-US" dirty="0"/>
              <a:t>Compare to the formulation truth table</a:t>
            </a:r>
          </a:p>
          <a:p>
            <a:pPr marL="0" indent="0">
              <a:buNone/>
            </a:pPr>
            <a:r>
              <a:rPr lang="en-US" dirty="0"/>
              <a:t>Finding the Boolean Equations: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80160" y="4131943"/>
            <a:ext cx="2895216" cy="2002833"/>
            <a:chOff x="1528044" y="3931888"/>
            <a:chExt cx="2895216" cy="20028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915798" y="4351964"/>
                  <a:ext cx="17280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798" y="4351964"/>
                  <a:ext cx="1728037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528044" y="3931888"/>
                  <a:ext cx="24840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044" y="3931888"/>
                  <a:ext cx="248407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528044" y="4732897"/>
                  <a:ext cx="28952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044" y="4732897"/>
                  <a:ext cx="2895216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28173" y="5212947"/>
                  <a:ext cx="2632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73" y="5212947"/>
                  <a:ext cx="2632965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528173" y="5534611"/>
                  <a:ext cx="19343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73" y="5534611"/>
                  <a:ext cx="1934312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675063" y="4131943"/>
            <a:ext cx="3222552" cy="1489953"/>
            <a:chOff x="1370400" y="2154619"/>
            <a:chExt cx="3222552" cy="148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126231" y="2154619"/>
                  <a:ext cx="231389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09600" indent="-6096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231" y="2154619"/>
                  <a:ext cx="2313896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17302" y="2554729"/>
                  <a:ext cx="2375650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302" y="2554729"/>
                  <a:ext cx="2375650" cy="30848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38" r="-17436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824728" y="2862506"/>
                  <a:ext cx="2313896" cy="4008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09600" indent="-6096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728" y="2862506"/>
                  <a:ext cx="2313896" cy="4008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370400" y="3243757"/>
                  <a:ext cx="2313896" cy="4008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09600" indent="-6096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400" y="3243757"/>
                  <a:ext cx="2313896" cy="40081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9718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3218"/>
            <a:ext cx="9905998" cy="1478570"/>
          </a:xfrm>
        </p:spPr>
        <p:txBody>
          <a:bodyPr/>
          <a:lstStyle/>
          <a:p>
            <a:r>
              <a:rPr lang="en-US" dirty="0"/>
              <a:t>Verification Example: Manual Analysis</a:t>
            </a:r>
          </a:p>
        </p:txBody>
      </p:sp>
      <p:grpSp>
        <p:nvGrpSpPr>
          <p:cNvPr id="4" name="Group 388"/>
          <p:cNvGrpSpPr>
            <a:grpSpLocks/>
          </p:cNvGrpSpPr>
          <p:nvPr/>
        </p:nvGrpSpPr>
        <p:grpSpPr bwMode="auto">
          <a:xfrm>
            <a:off x="5476876" y="2151889"/>
            <a:ext cx="4667250" cy="3429761"/>
            <a:chOff x="255" y="1249"/>
            <a:chExt cx="4353" cy="2840"/>
          </a:xfrm>
        </p:grpSpPr>
        <p:sp>
          <p:nvSpPr>
            <p:cNvPr id="5" name="Rectangle 389"/>
            <p:cNvSpPr>
              <a:spLocks noChangeArrowheads="1"/>
            </p:cNvSpPr>
            <p:nvPr/>
          </p:nvSpPr>
          <p:spPr bwMode="auto">
            <a:xfrm>
              <a:off x="1290" y="1271"/>
              <a:ext cx="113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>
                      <a:lumMod val="95000"/>
                    </a:schemeClr>
                  </a:solidFill>
                </a:rPr>
                <a:t>Input BCD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" name="Rectangle 390"/>
            <p:cNvSpPr>
              <a:spLocks noChangeArrowheads="1"/>
            </p:cNvSpPr>
            <p:nvPr/>
          </p:nvSpPr>
          <p:spPr bwMode="auto">
            <a:xfrm>
              <a:off x="2229" y="1271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7" name="Rectangle 391"/>
            <p:cNvSpPr>
              <a:spLocks noChangeArrowheads="1"/>
            </p:cNvSpPr>
            <p:nvPr/>
          </p:nvSpPr>
          <p:spPr bwMode="auto">
            <a:xfrm>
              <a:off x="1406" y="1510"/>
              <a:ext cx="76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A B C D</a:t>
              </a:r>
              <a:endParaRPr lang="en-US" altLang="en-US" sz="1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Rectangle 392"/>
            <p:cNvSpPr>
              <a:spLocks noChangeArrowheads="1"/>
            </p:cNvSpPr>
            <p:nvPr/>
          </p:nvSpPr>
          <p:spPr bwMode="auto">
            <a:xfrm>
              <a:off x="2113" y="1510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9" name="Rectangle 393"/>
            <p:cNvSpPr>
              <a:spLocks noChangeArrowheads="1"/>
            </p:cNvSpPr>
            <p:nvPr/>
          </p:nvSpPr>
          <p:spPr bwMode="auto">
            <a:xfrm>
              <a:off x="2779" y="1262"/>
              <a:ext cx="16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>
                      <a:lumMod val="95000"/>
                    </a:schemeClr>
                  </a:solidFill>
                </a:rPr>
                <a:t>Output </a:t>
              </a:r>
              <a:r>
                <a:rPr lang="en-US" altLang="en-US" sz="2000" dirty="0" smtClean="0">
                  <a:solidFill>
                    <a:schemeClr val="tx1">
                      <a:lumMod val="95000"/>
                    </a:schemeClr>
                  </a:solidFill>
                </a:rPr>
                <a:t>Excess 3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0" name="Rectangle 394"/>
            <p:cNvSpPr>
              <a:spLocks noChangeArrowheads="1"/>
            </p:cNvSpPr>
            <p:nvPr/>
          </p:nvSpPr>
          <p:spPr bwMode="auto">
            <a:xfrm>
              <a:off x="4185" y="1271"/>
              <a:ext cx="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b="0" dirty="0"/>
            </a:p>
          </p:txBody>
        </p:sp>
        <p:sp>
          <p:nvSpPr>
            <p:cNvPr id="12" name="Rectangle 396"/>
            <p:cNvSpPr>
              <a:spLocks noChangeArrowheads="1"/>
            </p:cNvSpPr>
            <p:nvPr/>
          </p:nvSpPr>
          <p:spPr bwMode="auto">
            <a:xfrm>
              <a:off x="4350" y="1271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3" name="Rectangle 397"/>
            <p:cNvSpPr>
              <a:spLocks noChangeArrowheads="1"/>
            </p:cNvSpPr>
            <p:nvPr/>
          </p:nvSpPr>
          <p:spPr bwMode="auto">
            <a:xfrm>
              <a:off x="3349" y="1416"/>
              <a:ext cx="74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>
                  <a:solidFill>
                    <a:schemeClr val="tx1">
                      <a:lumMod val="95000"/>
                    </a:schemeClr>
                  </a:solidFill>
                </a:rPr>
                <a:t>WXYZ</a:t>
              </a:r>
              <a:r>
                <a:rPr lang="en-US" altLang="en-US" sz="2600" dirty="0">
                  <a:solidFill>
                    <a:schemeClr val="tx1">
                      <a:lumMod val="95000"/>
                    </a:schemeClr>
                  </a:solidFill>
                </a:rPr>
                <a:t> </a:t>
              </a:r>
              <a:endParaRPr lang="en-US" altLang="en-US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Rectangle 398"/>
            <p:cNvSpPr>
              <a:spLocks noChangeArrowheads="1"/>
            </p:cNvSpPr>
            <p:nvPr/>
          </p:nvSpPr>
          <p:spPr bwMode="auto">
            <a:xfrm>
              <a:off x="4011" y="1510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5" name="Rectangle 399"/>
            <p:cNvSpPr>
              <a:spLocks noChangeArrowheads="1"/>
            </p:cNvSpPr>
            <p:nvPr/>
          </p:nvSpPr>
          <p:spPr bwMode="auto">
            <a:xfrm>
              <a:off x="805" y="12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6" name="Line 400"/>
            <p:cNvSpPr>
              <a:spLocks noChangeShapeType="1"/>
            </p:cNvSpPr>
            <p:nvPr/>
          </p:nvSpPr>
          <p:spPr bwMode="auto">
            <a:xfrm>
              <a:off x="805" y="124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01"/>
            <p:cNvSpPr>
              <a:spLocks noChangeShapeType="1"/>
            </p:cNvSpPr>
            <p:nvPr/>
          </p:nvSpPr>
          <p:spPr bwMode="auto">
            <a:xfrm>
              <a:off x="805" y="12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402"/>
            <p:cNvSpPr>
              <a:spLocks noChangeArrowheads="1"/>
            </p:cNvSpPr>
            <p:nvPr/>
          </p:nvSpPr>
          <p:spPr bwMode="auto">
            <a:xfrm>
              <a:off x="805" y="12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9" name="Line 403"/>
            <p:cNvSpPr>
              <a:spLocks noChangeShapeType="1"/>
            </p:cNvSpPr>
            <p:nvPr/>
          </p:nvSpPr>
          <p:spPr bwMode="auto">
            <a:xfrm>
              <a:off x="805" y="124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04"/>
            <p:cNvSpPr>
              <a:spLocks noChangeShapeType="1"/>
            </p:cNvSpPr>
            <p:nvPr/>
          </p:nvSpPr>
          <p:spPr bwMode="auto">
            <a:xfrm>
              <a:off x="805" y="12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405"/>
            <p:cNvSpPr>
              <a:spLocks noChangeArrowheads="1"/>
            </p:cNvSpPr>
            <p:nvPr/>
          </p:nvSpPr>
          <p:spPr bwMode="auto">
            <a:xfrm>
              <a:off x="818" y="1249"/>
              <a:ext cx="189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2" name="Line 406"/>
            <p:cNvSpPr>
              <a:spLocks noChangeShapeType="1"/>
            </p:cNvSpPr>
            <p:nvPr/>
          </p:nvSpPr>
          <p:spPr bwMode="auto">
            <a:xfrm>
              <a:off x="818" y="1249"/>
              <a:ext cx="18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07"/>
            <p:cNvSpPr>
              <a:spLocks noChangeArrowheads="1"/>
            </p:cNvSpPr>
            <p:nvPr/>
          </p:nvSpPr>
          <p:spPr bwMode="auto">
            <a:xfrm>
              <a:off x="2709" y="1249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4" name="Line 408"/>
            <p:cNvSpPr>
              <a:spLocks noChangeShapeType="1"/>
            </p:cNvSpPr>
            <p:nvPr/>
          </p:nvSpPr>
          <p:spPr bwMode="auto">
            <a:xfrm>
              <a:off x="2709" y="124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09"/>
            <p:cNvSpPr>
              <a:spLocks noChangeShapeType="1"/>
            </p:cNvSpPr>
            <p:nvPr/>
          </p:nvSpPr>
          <p:spPr bwMode="auto">
            <a:xfrm>
              <a:off x="2709" y="12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0"/>
            <p:cNvSpPr>
              <a:spLocks noChangeArrowheads="1"/>
            </p:cNvSpPr>
            <p:nvPr/>
          </p:nvSpPr>
          <p:spPr bwMode="auto">
            <a:xfrm>
              <a:off x="2721" y="1249"/>
              <a:ext cx="187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7" name="Line 411"/>
            <p:cNvSpPr>
              <a:spLocks noChangeShapeType="1"/>
            </p:cNvSpPr>
            <p:nvPr/>
          </p:nvSpPr>
          <p:spPr bwMode="auto">
            <a:xfrm>
              <a:off x="2721" y="1249"/>
              <a:ext cx="18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412"/>
            <p:cNvSpPr>
              <a:spLocks noChangeArrowheads="1"/>
            </p:cNvSpPr>
            <p:nvPr/>
          </p:nvSpPr>
          <p:spPr bwMode="auto">
            <a:xfrm>
              <a:off x="4595" y="12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29" name="Line 413"/>
            <p:cNvSpPr>
              <a:spLocks noChangeShapeType="1"/>
            </p:cNvSpPr>
            <p:nvPr/>
          </p:nvSpPr>
          <p:spPr bwMode="auto">
            <a:xfrm>
              <a:off x="4595" y="124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14"/>
            <p:cNvSpPr>
              <a:spLocks noChangeShapeType="1"/>
            </p:cNvSpPr>
            <p:nvPr/>
          </p:nvSpPr>
          <p:spPr bwMode="auto">
            <a:xfrm>
              <a:off x="4595" y="12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415"/>
            <p:cNvSpPr>
              <a:spLocks noChangeArrowheads="1"/>
            </p:cNvSpPr>
            <p:nvPr/>
          </p:nvSpPr>
          <p:spPr bwMode="auto">
            <a:xfrm>
              <a:off x="4595" y="12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2" name="Line 416"/>
            <p:cNvSpPr>
              <a:spLocks noChangeShapeType="1"/>
            </p:cNvSpPr>
            <p:nvPr/>
          </p:nvSpPr>
          <p:spPr bwMode="auto">
            <a:xfrm>
              <a:off x="4595" y="1249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17"/>
            <p:cNvSpPr>
              <a:spLocks noChangeShapeType="1"/>
            </p:cNvSpPr>
            <p:nvPr/>
          </p:nvSpPr>
          <p:spPr bwMode="auto">
            <a:xfrm>
              <a:off x="4595" y="12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8"/>
            <p:cNvSpPr>
              <a:spLocks noChangeArrowheads="1"/>
            </p:cNvSpPr>
            <p:nvPr/>
          </p:nvSpPr>
          <p:spPr bwMode="auto">
            <a:xfrm>
              <a:off x="805" y="1262"/>
              <a:ext cx="13" cy="4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5" name="Line 419"/>
            <p:cNvSpPr>
              <a:spLocks noChangeShapeType="1"/>
            </p:cNvSpPr>
            <p:nvPr/>
          </p:nvSpPr>
          <p:spPr bwMode="auto">
            <a:xfrm>
              <a:off x="805" y="1262"/>
              <a:ext cx="1" cy="4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20"/>
            <p:cNvSpPr>
              <a:spLocks noChangeArrowheads="1"/>
            </p:cNvSpPr>
            <p:nvPr/>
          </p:nvSpPr>
          <p:spPr bwMode="auto">
            <a:xfrm>
              <a:off x="2709" y="1262"/>
              <a:ext cx="6" cy="4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7" name="Line 421"/>
            <p:cNvSpPr>
              <a:spLocks noChangeShapeType="1"/>
            </p:cNvSpPr>
            <p:nvPr/>
          </p:nvSpPr>
          <p:spPr bwMode="auto">
            <a:xfrm>
              <a:off x="2709" y="1262"/>
              <a:ext cx="1" cy="4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22"/>
            <p:cNvSpPr>
              <a:spLocks noChangeArrowheads="1"/>
            </p:cNvSpPr>
            <p:nvPr/>
          </p:nvSpPr>
          <p:spPr bwMode="auto">
            <a:xfrm>
              <a:off x="4595" y="1262"/>
              <a:ext cx="13" cy="4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9" name="Line 423"/>
            <p:cNvSpPr>
              <a:spLocks noChangeShapeType="1"/>
            </p:cNvSpPr>
            <p:nvPr/>
          </p:nvSpPr>
          <p:spPr bwMode="auto">
            <a:xfrm>
              <a:off x="4595" y="1262"/>
              <a:ext cx="1" cy="4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24"/>
            <p:cNvSpPr>
              <a:spLocks noChangeArrowheads="1"/>
            </p:cNvSpPr>
            <p:nvPr/>
          </p:nvSpPr>
          <p:spPr bwMode="auto">
            <a:xfrm>
              <a:off x="1478" y="1732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0 0 0 0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1" name="Rectangle 425"/>
            <p:cNvSpPr>
              <a:spLocks noChangeArrowheads="1"/>
            </p:cNvSpPr>
            <p:nvPr/>
          </p:nvSpPr>
          <p:spPr bwMode="auto">
            <a:xfrm>
              <a:off x="2032" y="1763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42" name="Rectangle 426"/>
            <p:cNvSpPr>
              <a:spLocks noChangeArrowheads="1"/>
            </p:cNvSpPr>
            <p:nvPr/>
          </p:nvSpPr>
          <p:spPr bwMode="auto">
            <a:xfrm>
              <a:off x="3366" y="1739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0 0 1 1</a:t>
              </a:r>
              <a:endParaRPr lang="en-US" altLang="en-US" sz="1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3" name="Rectangle 427"/>
            <p:cNvSpPr>
              <a:spLocks noChangeArrowheads="1"/>
            </p:cNvSpPr>
            <p:nvPr/>
          </p:nvSpPr>
          <p:spPr bwMode="auto">
            <a:xfrm>
              <a:off x="3927" y="1763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44" name="Rectangle 428"/>
            <p:cNvSpPr>
              <a:spLocks noChangeArrowheads="1"/>
            </p:cNvSpPr>
            <p:nvPr/>
          </p:nvSpPr>
          <p:spPr bwMode="auto">
            <a:xfrm>
              <a:off x="805" y="174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5" name="Line 429"/>
            <p:cNvSpPr>
              <a:spLocks noChangeShapeType="1"/>
            </p:cNvSpPr>
            <p:nvPr/>
          </p:nvSpPr>
          <p:spPr bwMode="auto">
            <a:xfrm>
              <a:off x="805" y="1741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0"/>
            <p:cNvSpPr>
              <a:spLocks noChangeShapeType="1"/>
            </p:cNvSpPr>
            <p:nvPr/>
          </p:nvSpPr>
          <p:spPr bwMode="auto">
            <a:xfrm>
              <a:off x="805" y="1741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31"/>
            <p:cNvSpPr>
              <a:spLocks noChangeArrowheads="1"/>
            </p:cNvSpPr>
            <p:nvPr/>
          </p:nvSpPr>
          <p:spPr bwMode="auto">
            <a:xfrm>
              <a:off x="818" y="1741"/>
              <a:ext cx="18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8" name="Line 432"/>
            <p:cNvSpPr>
              <a:spLocks noChangeShapeType="1"/>
            </p:cNvSpPr>
            <p:nvPr/>
          </p:nvSpPr>
          <p:spPr bwMode="auto">
            <a:xfrm>
              <a:off x="818" y="1741"/>
              <a:ext cx="18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33"/>
            <p:cNvSpPr>
              <a:spLocks noChangeArrowheads="1"/>
            </p:cNvSpPr>
            <p:nvPr/>
          </p:nvSpPr>
          <p:spPr bwMode="auto">
            <a:xfrm>
              <a:off x="2706" y="174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0" name="Line 434"/>
            <p:cNvSpPr>
              <a:spLocks noChangeShapeType="1"/>
            </p:cNvSpPr>
            <p:nvPr/>
          </p:nvSpPr>
          <p:spPr bwMode="auto">
            <a:xfrm>
              <a:off x="2706" y="1741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5"/>
            <p:cNvSpPr>
              <a:spLocks noChangeShapeType="1"/>
            </p:cNvSpPr>
            <p:nvPr/>
          </p:nvSpPr>
          <p:spPr bwMode="auto">
            <a:xfrm>
              <a:off x="2706" y="1741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36"/>
            <p:cNvSpPr>
              <a:spLocks noChangeArrowheads="1"/>
            </p:cNvSpPr>
            <p:nvPr/>
          </p:nvSpPr>
          <p:spPr bwMode="auto">
            <a:xfrm>
              <a:off x="2719" y="174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3" name="Line 437"/>
            <p:cNvSpPr>
              <a:spLocks noChangeShapeType="1"/>
            </p:cNvSpPr>
            <p:nvPr/>
          </p:nvSpPr>
          <p:spPr bwMode="auto">
            <a:xfrm>
              <a:off x="2719" y="1741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38"/>
            <p:cNvSpPr>
              <a:spLocks noChangeShapeType="1"/>
            </p:cNvSpPr>
            <p:nvPr/>
          </p:nvSpPr>
          <p:spPr bwMode="auto">
            <a:xfrm>
              <a:off x="2719" y="1741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39"/>
            <p:cNvSpPr>
              <a:spLocks noChangeArrowheads="1"/>
            </p:cNvSpPr>
            <p:nvPr/>
          </p:nvSpPr>
          <p:spPr bwMode="auto">
            <a:xfrm>
              <a:off x="2732" y="1741"/>
              <a:ext cx="186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6" name="Line 440"/>
            <p:cNvSpPr>
              <a:spLocks noChangeShapeType="1"/>
            </p:cNvSpPr>
            <p:nvPr/>
          </p:nvSpPr>
          <p:spPr bwMode="auto">
            <a:xfrm>
              <a:off x="2732" y="1741"/>
              <a:ext cx="18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441"/>
            <p:cNvSpPr>
              <a:spLocks noChangeArrowheads="1"/>
            </p:cNvSpPr>
            <p:nvPr/>
          </p:nvSpPr>
          <p:spPr bwMode="auto">
            <a:xfrm>
              <a:off x="4595" y="174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58" name="Line 442"/>
            <p:cNvSpPr>
              <a:spLocks noChangeShapeType="1"/>
            </p:cNvSpPr>
            <p:nvPr/>
          </p:nvSpPr>
          <p:spPr bwMode="auto">
            <a:xfrm>
              <a:off x="4595" y="1741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43"/>
            <p:cNvSpPr>
              <a:spLocks noChangeShapeType="1"/>
            </p:cNvSpPr>
            <p:nvPr/>
          </p:nvSpPr>
          <p:spPr bwMode="auto">
            <a:xfrm>
              <a:off x="4595" y="1741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444"/>
            <p:cNvSpPr>
              <a:spLocks noChangeArrowheads="1"/>
            </p:cNvSpPr>
            <p:nvPr/>
          </p:nvSpPr>
          <p:spPr bwMode="auto">
            <a:xfrm>
              <a:off x="805" y="1754"/>
              <a:ext cx="13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1" name="Line 445"/>
            <p:cNvSpPr>
              <a:spLocks noChangeShapeType="1"/>
            </p:cNvSpPr>
            <p:nvPr/>
          </p:nvSpPr>
          <p:spPr bwMode="auto">
            <a:xfrm>
              <a:off x="805" y="1754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446"/>
            <p:cNvSpPr>
              <a:spLocks noChangeArrowheads="1"/>
            </p:cNvSpPr>
            <p:nvPr/>
          </p:nvSpPr>
          <p:spPr bwMode="auto">
            <a:xfrm>
              <a:off x="2706" y="1754"/>
              <a:ext cx="13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3" name="Line 447"/>
            <p:cNvSpPr>
              <a:spLocks noChangeShapeType="1"/>
            </p:cNvSpPr>
            <p:nvPr/>
          </p:nvSpPr>
          <p:spPr bwMode="auto">
            <a:xfrm>
              <a:off x="2706" y="1754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448"/>
            <p:cNvSpPr>
              <a:spLocks noChangeArrowheads="1"/>
            </p:cNvSpPr>
            <p:nvPr/>
          </p:nvSpPr>
          <p:spPr bwMode="auto">
            <a:xfrm>
              <a:off x="4595" y="1754"/>
              <a:ext cx="13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65" name="Line 449"/>
            <p:cNvSpPr>
              <a:spLocks noChangeShapeType="1"/>
            </p:cNvSpPr>
            <p:nvPr/>
          </p:nvSpPr>
          <p:spPr bwMode="auto">
            <a:xfrm>
              <a:off x="4595" y="1754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450"/>
            <p:cNvSpPr>
              <a:spLocks noChangeArrowheads="1"/>
            </p:cNvSpPr>
            <p:nvPr/>
          </p:nvSpPr>
          <p:spPr bwMode="auto">
            <a:xfrm>
              <a:off x="1488" y="1971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0 0 0 1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7" name="Rectangle 451"/>
            <p:cNvSpPr>
              <a:spLocks noChangeArrowheads="1"/>
            </p:cNvSpPr>
            <p:nvPr/>
          </p:nvSpPr>
          <p:spPr bwMode="auto">
            <a:xfrm>
              <a:off x="2032" y="1971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68" name="Rectangle 452"/>
            <p:cNvSpPr>
              <a:spLocks noChangeArrowheads="1"/>
            </p:cNvSpPr>
            <p:nvPr/>
          </p:nvSpPr>
          <p:spPr bwMode="auto">
            <a:xfrm>
              <a:off x="3366" y="1947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0 1 0 0</a:t>
              </a:r>
              <a:endParaRPr lang="en-US" altLang="en-US" sz="1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69" name="Rectangle 453"/>
            <p:cNvSpPr>
              <a:spLocks noChangeArrowheads="1"/>
            </p:cNvSpPr>
            <p:nvPr/>
          </p:nvSpPr>
          <p:spPr bwMode="auto">
            <a:xfrm>
              <a:off x="3927" y="1971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70" name="Rectangle 454"/>
            <p:cNvSpPr>
              <a:spLocks noChangeArrowheads="1"/>
            </p:cNvSpPr>
            <p:nvPr/>
          </p:nvSpPr>
          <p:spPr bwMode="auto">
            <a:xfrm>
              <a:off x="805" y="1962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1" name="Line 455"/>
            <p:cNvSpPr>
              <a:spLocks noChangeShapeType="1"/>
            </p:cNvSpPr>
            <p:nvPr/>
          </p:nvSpPr>
          <p:spPr bwMode="auto">
            <a:xfrm>
              <a:off x="805" y="1962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456"/>
            <p:cNvSpPr>
              <a:spLocks noChangeArrowheads="1"/>
            </p:cNvSpPr>
            <p:nvPr/>
          </p:nvSpPr>
          <p:spPr bwMode="auto">
            <a:xfrm>
              <a:off x="2706" y="1962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3" name="Line 457"/>
            <p:cNvSpPr>
              <a:spLocks noChangeShapeType="1"/>
            </p:cNvSpPr>
            <p:nvPr/>
          </p:nvSpPr>
          <p:spPr bwMode="auto">
            <a:xfrm>
              <a:off x="2706" y="1962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458"/>
            <p:cNvSpPr>
              <a:spLocks noChangeArrowheads="1"/>
            </p:cNvSpPr>
            <p:nvPr/>
          </p:nvSpPr>
          <p:spPr bwMode="auto">
            <a:xfrm>
              <a:off x="4595" y="1962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5" name="Line 459"/>
            <p:cNvSpPr>
              <a:spLocks noChangeShapeType="1"/>
            </p:cNvSpPr>
            <p:nvPr/>
          </p:nvSpPr>
          <p:spPr bwMode="auto">
            <a:xfrm>
              <a:off x="4595" y="1962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60"/>
            <p:cNvSpPr>
              <a:spLocks noChangeArrowheads="1"/>
            </p:cNvSpPr>
            <p:nvPr/>
          </p:nvSpPr>
          <p:spPr bwMode="auto">
            <a:xfrm>
              <a:off x="1488" y="2193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0 0 1 0</a:t>
              </a:r>
              <a:endParaRPr lang="en-US" altLang="en-US" sz="20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77" name="Rectangle 461"/>
            <p:cNvSpPr>
              <a:spLocks noChangeArrowheads="1"/>
            </p:cNvSpPr>
            <p:nvPr/>
          </p:nvSpPr>
          <p:spPr bwMode="auto">
            <a:xfrm>
              <a:off x="2032" y="2193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78" name="Rectangle 462"/>
            <p:cNvSpPr>
              <a:spLocks noChangeArrowheads="1"/>
            </p:cNvSpPr>
            <p:nvPr/>
          </p:nvSpPr>
          <p:spPr bwMode="auto">
            <a:xfrm>
              <a:off x="3366" y="2169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0 1 0 1</a:t>
              </a:r>
              <a:endParaRPr lang="en-US" altLang="en-US" sz="18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79" name="Rectangle 463"/>
            <p:cNvSpPr>
              <a:spLocks noChangeArrowheads="1"/>
            </p:cNvSpPr>
            <p:nvPr/>
          </p:nvSpPr>
          <p:spPr bwMode="auto">
            <a:xfrm>
              <a:off x="3927" y="2193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80" name="Rectangle 464"/>
            <p:cNvSpPr>
              <a:spLocks noChangeArrowheads="1"/>
            </p:cNvSpPr>
            <p:nvPr/>
          </p:nvSpPr>
          <p:spPr bwMode="auto">
            <a:xfrm>
              <a:off x="805" y="2184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81" name="Line 465"/>
            <p:cNvSpPr>
              <a:spLocks noChangeShapeType="1"/>
            </p:cNvSpPr>
            <p:nvPr/>
          </p:nvSpPr>
          <p:spPr bwMode="auto">
            <a:xfrm>
              <a:off x="805" y="2184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466"/>
            <p:cNvSpPr>
              <a:spLocks noChangeArrowheads="1"/>
            </p:cNvSpPr>
            <p:nvPr/>
          </p:nvSpPr>
          <p:spPr bwMode="auto">
            <a:xfrm>
              <a:off x="2706" y="2184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83" name="Line 467"/>
            <p:cNvSpPr>
              <a:spLocks noChangeShapeType="1"/>
            </p:cNvSpPr>
            <p:nvPr/>
          </p:nvSpPr>
          <p:spPr bwMode="auto">
            <a:xfrm>
              <a:off x="2706" y="2184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468"/>
            <p:cNvSpPr>
              <a:spLocks noChangeArrowheads="1"/>
            </p:cNvSpPr>
            <p:nvPr/>
          </p:nvSpPr>
          <p:spPr bwMode="auto">
            <a:xfrm>
              <a:off x="4595" y="2184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85" name="Line 469"/>
            <p:cNvSpPr>
              <a:spLocks noChangeShapeType="1"/>
            </p:cNvSpPr>
            <p:nvPr/>
          </p:nvSpPr>
          <p:spPr bwMode="auto">
            <a:xfrm>
              <a:off x="4595" y="2184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470"/>
            <p:cNvSpPr>
              <a:spLocks noChangeArrowheads="1"/>
            </p:cNvSpPr>
            <p:nvPr/>
          </p:nvSpPr>
          <p:spPr bwMode="auto">
            <a:xfrm>
              <a:off x="1488" y="2414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0 0 1 1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7" name="Rectangle 471"/>
            <p:cNvSpPr>
              <a:spLocks noChangeArrowheads="1"/>
            </p:cNvSpPr>
            <p:nvPr/>
          </p:nvSpPr>
          <p:spPr bwMode="auto">
            <a:xfrm>
              <a:off x="2032" y="2414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88" name="Rectangle 472"/>
            <p:cNvSpPr>
              <a:spLocks noChangeArrowheads="1"/>
            </p:cNvSpPr>
            <p:nvPr/>
          </p:nvSpPr>
          <p:spPr bwMode="auto">
            <a:xfrm>
              <a:off x="3366" y="2391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0 1 1 0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9" name="Rectangle 473"/>
            <p:cNvSpPr>
              <a:spLocks noChangeArrowheads="1"/>
            </p:cNvSpPr>
            <p:nvPr/>
          </p:nvSpPr>
          <p:spPr bwMode="auto">
            <a:xfrm>
              <a:off x="3927" y="2414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90" name="Rectangle 474"/>
            <p:cNvSpPr>
              <a:spLocks noChangeArrowheads="1"/>
            </p:cNvSpPr>
            <p:nvPr/>
          </p:nvSpPr>
          <p:spPr bwMode="auto">
            <a:xfrm>
              <a:off x="805" y="2405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91" name="Line 475"/>
            <p:cNvSpPr>
              <a:spLocks noChangeShapeType="1"/>
            </p:cNvSpPr>
            <p:nvPr/>
          </p:nvSpPr>
          <p:spPr bwMode="auto">
            <a:xfrm>
              <a:off x="805" y="2405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76"/>
            <p:cNvSpPr>
              <a:spLocks noChangeArrowheads="1"/>
            </p:cNvSpPr>
            <p:nvPr/>
          </p:nvSpPr>
          <p:spPr bwMode="auto">
            <a:xfrm>
              <a:off x="2706" y="2405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93" name="Line 477"/>
            <p:cNvSpPr>
              <a:spLocks noChangeShapeType="1"/>
            </p:cNvSpPr>
            <p:nvPr/>
          </p:nvSpPr>
          <p:spPr bwMode="auto">
            <a:xfrm>
              <a:off x="2706" y="2405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478"/>
            <p:cNvSpPr>
              <a:spLocks noChangeArrowheads="1"/>
            </p:cNvSpPr>
            <p:nvPr/>
          </p:nvSpPr>
          <p:spPr bwMode="auto">
            <a:xfrm>
              <a:off x="4595" y="2405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95" name="Line 479"/>
            <p:cNvSpPr>
              <a:spLocks noChangeShapeType="1"/>
            </p:cNvSpPr>
            <p:nvPr/>
          </p:nvSpPr>
          <p:spPr bwMode="auto">
            <a:xfrm>
              <a:off x="4595" y="2405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480"/>
            <p:cNvSpPr>
              <a:spLocks noChangeArrowheads="1"/>
            </p:cNvSpPr>
            <p:nvPr/>
          </p:nvSpPr>
          <p:spPr bwMode="auto">
            <a:xfrm>
              <a:off x="1488" y="2636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0 1 0 0</a:t>
              </a:r>
              <a:endParaRPr lang="en-US" altLang="en-US" sz="20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97" name="Rectangle 481"/>
            <p:cNvSpPr>
              <a:spLocks noChangeArrowheads="1"/>
            </p:cNvSpPr>
            <p:nvPr/>
          </p:nvSpPr>
          <p:spPr bwMode="auto">
            <a:xfrm>
              <a:off x="2032" y="2636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98" name="Rectangle 482"/>
            <p:cNvSpPr>
              <a:spLocks noChangeArrowheads="1"/>
            </p:cNvSpPr>
            <p:nvPr/>
          </p:nvSpPr>
          <p:spPr bwMode="auto">
            <a:xfrm>
              <a:off x="3366" y="2613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0 1 1 1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99" name="Rectangle 483"/>
            <p:cNvSpPr>
              <a:spLocks noChangeArrowheads="1"/>
            </p:cNvSpPr>
            <p:nvPr/>
          </p:nvSpPr>
          <p:spPr bwMode="auto">
            <a:xfrm>
              <a:off x="3927" y="2636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00" name="Rectangle 484"/>
            <p:cNvSpPr>
              <a:spLocks noChangeArrowheads="1"/>
            </p:cNvSpPr>
            <p:nvPr/>
          </p:nvSpPr>
          <p:spPr bwMode="auto">
            <a:xfrm>
              <a:off x="805" y="2627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01" name="Line 485"/>
            <p:cNvSpPr>
              <a:spLocks noChangeShapeType="1"/>
            </p:cNvSpPr>
            <p:nvPr/>
          </p:nvSpPr>
          <p:spPr bwMode="auto">
            <a:xfrm>
              <a:off x="805" y="2627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486"/>
            <p:cNvSpPr>
              <a:spLocks noChangeArrowheads="1"/>
            </p:cNvSpPr>
            <p:nvPr/>
          </p:nvSpPr>
          <p:spPr bwMode="auto">
            <a:xfrm>
              <a:off x="2706" y="2627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03" name="Line 487"/>
            <p:cNvSpPr>
              <a:spLocks noChangeShapeType="1"/>
            </p:cNvSpPr>
            <p:nvPr/>
          </p:nvSpPr>
          <p:spPr bwMode="auto">
            <a:xfrm>
              <a:off x="2706" y="2627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488"/>
            <p:cNvSpPr>
              <a:spLocks noChangeArrowheads="1"/>
            </p:cNvSpPr>
            <p:nvPr/>
          </p:nvSpPr>
          <p:spPr bwMode="auto">
            <a:xfrm>
              <a:off x="4595" y="2627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05" name="Line 489"/>
            <p:cNvSpPr>
              <a:spLocks noChangeShapeType="1"/>
            </p:cNvSpPr>
            <p:nvPr/>
          </p:nvSpPr>
          <p:spPr bwMode="auto">
            <a:xfrm>
              <a:off x="4595" y="2627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490"/>
            <p:cNvSpPr>
              <a:spLocks noChangeArrowheads="1"/>
            </p:cNvSpPr>
            <p:nvPr/>
          </p:nvSpPr>
          <p:spPr bwMode="auto">
            <a:xfrm>
              <a:off x="1488" y="2857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0 1 0 1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491"/>
            <p:cNvSpPr>
              <a:spLocks noChangeArrowheads="1"/>
            </p:cNvSpPr>
            <p:nvPr/>
          </p:nvSpPr>
          <p:spPr bwMode="auto">
            <a:xfrm>
              <a:off x="2032" y="2857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08" name="Rectangle 492"/>
            <p:cNvSpPr>
              <a:spLocks noChangeArrowheads="1"/>
            </p:cNvSpPr>
            <p:nvPr/>
          </p:nvSpPr>
          <p:spPr bwMode="auto">
            <a:xfrm>
              <a:off x="3366" y="2834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1 0 0 0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09" name="Rectangle 493"/>
            <p:cNvSpPr>
              <a:spLocks noChangeArrowheads="1"/>
            </p:cNvSpPr>
            <p:nvPr/>
          </p:nvSpPr>
          <p:spPr bwMode="auto">
            <a:xfrm>
              <a:off x="3927" y="2857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10" name="Rectangle 494"/>
            <p:cNvSpPr>
              <a:spLocks noChangeArrowheads="1"/>
            </p:cNvSpPr>
            <p:nvPr/>
          </p:nvSpPr>
          <p:spPr bwMode="auto">
            <a:xfrm>
              <a:off x="805" y="2848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1" name="Line 495"/>
            <p:cNvSpPr>
              <a:spLocks noChangeShapeType="1"/>
            </p:cNvSpPr>
            <p:nvPr/>
          </p:nvSpPr>
          <p:spPr bwMode="auto">
            <a:xfrm>
              <a:off x="805" y="2848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96"/>
            <p:cNvSpPr>
              <a:spLocks noChangeArrowheads="1"/>
            </p:cNvSpPr>
            <p:nvPr/>
          </p:nvSpPr>
          <p:spPr bwMode="auto">
            <a:xfrm>
              <a:off x="2706" y="2848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3" name="Line 497"/>
            <p:cNvSpPr>
              <a:spLocks noChangeShapeType="1"/>
            </p:cNvSpPr>
            <p:nvPr/>
          </p:nvSpPr>
          <p:spPr bwMode="auto">
            <a:xfrm>
              <a:off x="2706" y="2848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498"/>
            <p:cNvSpPr>
              <a:spLocks noChangeArrowheads="1"/>
            </p:cNvSpPr>
            <p:nvPr/>
          </p:nvSpPr>
          <p:spPr bwMode="auto">
            <a:xfrm>
              <a:off x="4595" y="2848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15" name="Line 499"/>
            <p:cNvSpPr>
              <a:spLocks noChangeShapeType="1"/>
            </p:cNvSpPr>
            <p:nvPr/>
          </p:nvSpPr>
          <p:spPr bwMode="auto">
            <a:xfrm>
              <a:off x="4595" y="2848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500"/>
            <p:cNvSpPr>
              <a:spLocks noChangeArrowheads="1"/>
            </p:cNvSpPr>
            <p:nvPr/>
          </p:nvSpPr>
          <p:spPr bwMode="auto">
            <a:xfrm>
              <a:off x="1488" y="3079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0 1 1 0</a:t>
              </a:r>
              <a:endParaRPr lang="en-US" altLang="en-US" sz="20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7" name="Rectangle 501"/>
            <p:cNvSpPr>
              <a:spLocks noChangeArrowheads="1"/>
            </p:cNvSpPr>
            <p:nvPr/>
          </p:nvSpPr>
          <p:spPr bwMode="auto">
            <a:xfrm>
              <a:off x="2032" y="3079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18" name="Rectangle 502"/>
            <p:cNvSpPr>
              <a:spLocks noChangeArrowheads="1"/>
            </p:cNvSpPr>
            <p:nvPr/>
          </p:nvSpPr>
          <p:spPr bwMode="auto">
            <a:xfrm>
              <a:off x="3366" y="3056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1 0 0 1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19" name="Rectangle 503"/>
            <p:cNvSpPr>
              <a:spLocks noChangeArrowheads="1"/>
            </p:cNvSpPr>
            <p:nvPr/>
          </p:nvSpPr>
          <p:spPr bwMode="auto">
            <a:xfrm>
              <a:off x="3927" y="3079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20" name="Rectangle 504"/>
            <p:cNvSpPr>
              <a:spLocks noChangeArrowheads="1"/>
            </p:cNvSpPr>
            <p:nvPr/>
          </p:nvSpPr>
          <p:spPr bwMode="auto">
            <a:xfrm>
              <a:off x="805" y="3070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21" name="Line 505"/>
            <p:cNvSpPr>
              <a:spLocks noChangeShapeType="1"/>
            </p:cNvSpPr>
            <p:nvPr/>
          </p:nvSpPr>
          <p:spPr bwMode="auto">
            <a:xfrm>
              <a:off x="805" y="3070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506"/>
            <p:cNvSpPr>
              <a:spLocks noChangeArrowheads="1"/>
            </p:cNvSpPr>
            <p:nvPr/>
          </p:nvSpPr>
          <p:spPr bwMode="auto">
            <a:xfrm>
              <a:off x="2706" y="3070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23" name="Line 507"/>
            <p:cNvSpPr>
              <a:spLocks noChangeShapeType="1"/>
            </p:cNvSpPr>
            <p:nvPr/>
          </p:nvSpPr>
          <p:spPr bwMode="auto">
            <a:xfrm>
              <a:off x="2706" y="3070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508"/>
            <p:cNvSpPr>
              <a:spLocks noChangeArrowheads="1"/>
            </p:cNvSpPr>
            <p:nvPr/>
          </p:nvSpPr>
          <p:spPr bwMode="auto">
            <a:xfrm>
              <a:off x="4595" y="3070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25" name="Line 509"/>
            <p:cNvSpPr>
              <a:spLocks noChangeShapeType="1"/>
            </p:cNvSpPr>
            <p:nvPr/>
          </p:nvSpPr>
          <p:spPr bwMode="auto">
            <a:xfrm>
              <a:off x="4595" y="3070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510"/>
            <p:cNvSpPr>
              <a:spLocks noChangeArrowheads="1"/>
            </p:cNvSpPr>
            <p:nvPr/>
          </p:nvSpPr>
          <p:spPr bwMode="auto">
            <a:xfrm>
              <a:off x="1488" y="3300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95000"/>
                    </a:schemeClr>
                  </a:solidFill>
                </a:rPr>
                <a:t>0 1 1 1</a:t>
              </a:r>
              <a:endParaRPr lang="en-US" altLang="en-US" sz="2000" b="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27" name="Rectangle 511"/>
            <p:cNvSpPr>
              <a:spLocks noChangeArrowheads="1"/>
            </p:cNvSpPr>
            <p:nvPr/>
          </p:nvSpPr>
          <p:spPr bwMode="auto">
            <a:xfrm>
              <a:off x="2032" y="3300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28" name="Rectangle 512"/>
            <p:cNvSpPr>
              <a:spLocks noChangeArrowheads="1"/>
            </p:cNvSpPr>
            <p:nvPr/>
          </p:nvSpPr>
          <p:spPr bwMode="auto">
            <a:xfrm>
              <a:off x="3366" y="3276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1 0 1 0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29" name="Rectangle 513"/>
            <p:cNvSpPr>
              <a:spLocks noChangeArrowheads="1"/>
            </p:cNvSpPr>
            <p:nvPr/>
          </p:nvSpPr>
          <p:spPr bwMode="auto">
            <a:xfrm>
              <a:off x="3927" y="3300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30" name="Rectangle 514"/>
            <p:cNvSpPr>
              <a:spLocks noChangeArrowheads="1"/>
            </p:cNvSpPr>
            <p:nvPr/>
          </p:nvSpPr>
          <p:spPr bwMode="auto">
            <a:xfrm>
              <a:off x="805" y="3291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31" name="Line 515"/>
            <p:cNvSpPr>
              <a:spLocks noChangeShapeType="1"/>
            </p:cNvSpPr>
            <p:nvPr/>
          </p:nvSpPr>
          <p:spPr bwMode="auto">
            <a:xfrm>
              <a:off x="805" y="3291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516"/>
            <p:cNvSpPr>
              <a:spLocks noChangeArrowheads="1"/>
            </p:cNvSpPr>
            <p:nvPr/>
          </p:nvSpPr>
          <p:spPr bwMode="auto">
            <a:xfrm>
              <a:off x="2706" y="3291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33" name="Line 517"/>
            <p:cNvSpPr>
              <a:spLocks noChangeShapeType="1"/>
            </p:cNvSpPr>
            <p:nvPr/>
          </p:nvSpPr>
          <p:spPr bwMode="auto">
            <a:xfrm>
              <a:off x="2706" y="3291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518"/>
            <p:cNvSpPr>
              <a:spLocks noChangeArrowheads="1"/>
            </p:cNvSpPr>
            <p:nvPr/>
          </p:nvSpPr>
          <p:spPr bwMode="auto">
            <a:xfrm>
              <a:off x="4595" y="3291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35" name="Line 519"/>
            <p:cNvSpPr>
              <a:spLocks noChangeShapeType="1"/>
            </p:cNvSpPr>
            <p:nvPr/>
          </p:nvSpPr>
          <p:spPr bwMode="auto">
            <a:xfrm>
              <a:off x="4595" y="3291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520"/>
            <p:cNvSpPr>
              <a:spLocks noChangeArrowheads="1"/>
            </p:cNvSpPr>
            <p:nvPr/>
          </p:nvSpPr>
          <p:spPr bwMode="auto">
            <a:xfrm>
              <a:off x="1488" y="3522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1 0 0 0</a:t>
              </a:r>
              <a:endParaRPr lang="en-US" altLang="en-US" sz="20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7" name="Rectangle 521"/>
            <p:cNvSpPr>
              <a:spLocks noChangeArrowheads="1"/>
            </p:cNvSpPr>
            <p:nvPr/>
          </p:nvSpPr>
          <p:spPr bwMode="auto">
            <a:xfrm>
              <a:off x="2032" y="3522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38" name="Rectangle 522"/>
            <p:cNvSpPr>
              <a:spLocks noChangeArrowheads="1"/>
            </p:cNvSpPr>
            <p:nvPr/>
          </p:nvSpPr>
          <p:spPr bwMode="auto">
            <a:xfrm>
              <a:off x="3366" y="3498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1 0 1 1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9" name="Rectangle 523"/>
            <p:cNvSpPr>
              <a:spLocks noChangeArrowheads="1"/>
            </p:cNvSpPr>
            <p:nvPr/>
          </p:nvSpPr>
          <p:spPr bwMode="auto">
            <a:xfrm>
              <a:off x="3927" y="3522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40" name="Rectangle 524"/>
            <p:cNvSpPr>
              <a:spLocks noChangeArrowheads="1"/>
            </p:cNvSpPr>
            <p:nvPr/>
          </p:nvSpPr>
          <p:spPr bwMode="auto">
            <a:xfrm>
              <a:off x="805" y="3513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41" name="Line 525"/>
            <p:cNvSpPr>
              <a:spLocks noChangeShapeType="1"/>
            </p:cNvSpPr>
            <p:nvPr/>
          </p:nvSpPr>
          <p:spPr bwMode="auto">
            <a:xfrm>
              <a:off x="805" y="3513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526"/>
            <p:cNvSpPr>
              <a:spLocks noChangeArrowheads="1"/>
            </p:cNvSpPr>
            <p:nvPr/>
          </p:nvSpPr>
          <p:spPr bwMode="auto">
            <a:xfrm>
              <a:off x="2706" y="3513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43" name="Line 527"/>
            <p:cNvSpPr>
              <a:spLocks noChangeShapeType="1"/>
            </p:cNvSpPr>
            <p:nvPr/>
          </p:nvSpPr>
          <p:spPr bwMode="auto">
            <a:xfrm>
              <a:off x="2706" y="3513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528"/>
            <p:cNvSpPr>
              <a:spLocks noChangeArrowheads="1"/>
            </p:cNvSpPr>
            <p:nvPr/>
          </p:nvSpPr>
          <p:spPr bwMode="auto">
            <a:xfrm>
              <a:off x="4595" y="3513"/>
              <a:ext cx="13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45" name="Line 529"/>
            <p:cNvSpPr>
              <a:spLocks noChangeShapeType="1"/>
            </p:cNvSpPr>
            <p:nvPr/>
          </p:nvSpPr>
          <p:spPr bwMode="auto">
            <a:xfrm>
              <a:off x="4595" y="3513"/>
              <a:ext cx="1" cy="2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530"/>
            <p:cNvSpPr>
              <a:spLocks noChangeArrowheads="1"/>
            </p:cNvSpPr>
            <p:nvPr/>
          </p:nvSpPr>
          <p:spPr bwMode="auto">
            <a:xfrm>
              <a:off x="1488" y="3743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1 0 0 1</a:t>
              </a:r>
              <a:endParaRPr lang="en-US" altLang="en-US" sz="20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7" name="Rectangle 531"/>
            <p:cNvSpPr>
              <a:spLocks noChangeArrowheads="1"/>
            </p:cNvSpPr>
            <p:nvPr/>
          </p:nvSpPr>
          <p:spPr bwMode="auto">
            <a:xfrm>
              <a:off x="2032" y="3743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48" name="Rectangle 532"/>
            <p:cNvSpPr>
              <a:spLocks noChangeArrowheads="1"/>
            </p:cNvSpPr>
            <p:nvPr/>
          </p:nvSpPr>
          <p:spPr bwMode="auto">
            <a:xfrm>
              <a:off x="3366" y="3720"/>
              <a:ext cx="5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>
                      <a:lumMod val="95000"/>
                    </a:schemeClr>
                  </a:solidFill>
                </a:rPr>
                <a:t>1 0 1 1</a:t>
              </a:r>
              <a:endParaRPr lang="en-US" altLang="en-US" sz="1800" b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9" name="Rectangle 533"/>
            <p:cNvSpPr>
              <a:spLocks noChangeArrowheads="1"/>
            </p:cNvSpPr>
            <p:nvPr/>
          </p:nvSpPr>
          <p:spPr bwMode="auto">
            <a:xfrm>
              <a:off x="3927" y="3743"/>
              <a:ext cx="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  <p:sp>
          <p:nvSpPr>
            <p:cNvPr id="150" name="Rectangle 534"/>
            <p:cNvSpPr>
              <a:spLocks noChangeArrowheads="1"/>
            </p:cNvSpPr>
            <p:nvPr/>
          </p:nvSpPr>
          <p:spPr bwMode="auto">
            <a:xfrm>
              <a:off x="805" y="3734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51" name="Line 535"/>
            <p:cNvSpPr>
              <a:spLocks noChangeShapeType="1"/>
            </p:cNvSpPr>
            <p:nvPr/>
          </p:nvSpPr>
          <p:spPr bwMode="auto">
            <a:xfrm>
              <a:off x="805" y="3734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536"/>
            <p:cNvSpPr>
              <a:spLocks noChangeArrowheads="1"/>
            </p:cNvSpPr>
            <p:nvPr/>
          </p:nvSpPr>
          <p:spPr bwMode="auto">
            <a:xfrm>
              <a:off x="805" y="3956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53" name="Line 537"/>
            <p:cNvSpPr>
              <a:spLocks noChangeShapeType="1"/>
            </p:cNvSpPr>
            <p:nvPr/>
          </p:nvSpPr>
          <p:spPr bwMode="auto">
            <a:xfrm>
              <a:off x="805" y="3956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538"/>
            <p:cNvSpPr>
              <a:spLocks noChangeShapeType="1"/>
            </p:cNvSpPr>
            <p:nvPr/>
          </p:nvSpPr>
          <p:spPr bwMode="auto">
            <a:xfrm>
              <a:off x="805" y="395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539"/>
            <p:cNvSpPr>
              <a:spLocks noChangeArrowheads="1"/>
            </p:cNvSpPr>
            <p:nvPr/>
          </p:nvSpPr>
          <p:spPr bwMode="auto">
            <a:xfrm>
              <a:off x="805" y="3956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56" name="Line 540"/>
            <p:cNvSpPr>
              <a:spLocks noChangeShapeType="1"/>
            </p:cNvSpPr>
            <p:nvPr/>
          </p:nvSpPr>
          <p:spPr bwMode="auto">
            <a:xfrm>
              <a:off x="805" y="3956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541"/>
            <p:cNvSpPr>
              <a:spLocks noChangeShapeType="1"/>
            </p:cNvSpPr>
            <p:nvPr/>
          </p:nvSpPr>
          <p:spPr bwMode="auto">
            <a:xfrm>
              <a:off x="805" y="395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542"/>
            <p:cNvSpPr>
              <a:spLocks noChangeArrowheads="1"/>
            </p:cNvSpPr>
            <p:nvPr/>
          </p:nvSpPr>
          <p:spPr bwMode="auto">
            <a:xfrm>
              <a:off x="818" y="3956"/>
              <a:ext cx="188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59" name="Line 543"/>
            <p:cNvSpPr>
              <a:spLocks noChangeShapeType="1"/>
            </p:cNvSpPr>
            <p:nvPr/>
          </p:nvSpPr>
          <p:spPr bwMode="auto">
            <a:xfrm>
              <a:off x="818" y="3956"/>
              <a:ext cx="18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544"/>
            <p:cNvSpPr>
              <a:spLocks noChangeArrowheads="1"/>
            </p:cNvSpPr>
            <p:nvPr/>
          </p:nvSpPr>
          <p:spPr bwMode="auto">
            <a:xfrm>
              <a:off x="2706" y="3734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61" name="Line 545"/>
            <p:cNvSpPr>
              <a:spLocks noChangeShapeType="1"/>
            </p:cNvSpPr>
            <p:nvPr/>
          </p:nvSpPr>
          <p:spPr bwMode="auto">
            <a:xfrm>
              <a:off x="2706" y="3734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546"/>
            <p:cNvSpPr>
              <a:spLocks noChangeArrowheads="1"/>
            </p:cNvSpPr>
            <p:nvPr/>
          </p:nvSpPr>
          <p:spPr bwMode="auto">
            <a:xfrm>
              <a:off x="2706" y="3956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63" name="Line 547"/>
            <p:cNvSpPr>
              <a:spLocks noChangeShapeType="1"/>
            </p:cNvSpPr>
            <p:nvPr/>
          </p:nvSpPr>
          <p:spPr bwMode="auto">
            <a:xfrm>
              <a:off x="2706" y="3956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548"/>
            <p:cNvSpPr>
              <a:spLocks noChangeShapeType="1"/>
            </p:cNvSpPr>
            <p:nvPr/>
          </p:nvSpPr>
          <p:spPr bwMode="auto">
            <a:xfrm>
              <a:off x="2706" y="395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549"/>
            <p:cNvSpPr>
              <a:spLocks noChangeArrowheads="1"/>
            </p:cNvSpPr>
            <p:nvPr/>
          </p:nvSpPr>
          <p:spPr bwMode="auto">
            <a:xfrm>
              <a:off x="2719" y="3956"/>
              <a:ext cx="187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66" name="Line 550"/>
            <p:cNvSpPr>
              <a:spLocks noChangeShapeType="1"/>
            </p:cNvSpPr>
            <p:nvPr/>
          </p:nvSpPr>
          <p:spPr bwMode="auto">
            <a:xfrm>
              <a:off x="2702" y="3933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67" name="Rectangle 551"/>
            <p:cNvSpPr>
              <a:spLocks noChangeArrowheads="1"/>
            </p:cNvSpPr>
            <p:nvPr/>
          </p:nvSpPr>
          <p:spPr bwMode="auto">
            <a:xfrm>
              <a:off x="4595" y="3734"/>
              <a:ext cx="13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68" name="Line 552"/>
            <p:cNvSpPr>
              <a:spLocks noChangeShapeType="1"/>
            </p:cNvSpPr>
            <p:nvPr/>
          </p:nvSpPr>
          <p:spPr bwMode="auto">
            <a:xfrm>
              <a:off x="4595" y="3734"/>
              <a:ext cx="1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Rectangle 553"/>
            <p:cNvSpPr>
              <a:spLocks noChangeArrowheads="1"/>
            </p:cNvSpPr>
            <p:nvPr/>
          </p:nvSpPr>
          <p:spPr bwMode="auto">
            <a:xfrm>
              <a:off x="4595" y="3956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70" name="Line 554"/>
            <p:cNvSpPr>
              <a:spLocks noChangeShapeType="1"/>
            </p:cNvSpPr>
            <p:nvPr/>
          </p:nvSpPr>
          <p:spPr bwMode="auto">
            <a:xfrm>
              <a:off x="4595" y="3956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555"/>
            <p:cNvSpPr>
              <a:spLocks noChangeShapeType="1"/>
            </p:cNvSpPr>
            <p:nvPr/>
          </p:nvSpPr>
          <p:spPr bwMode="auto">
            <a:xfrm>
              <a:off x="4595" y="395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556"/>
            <p:cNvSpPr>
              <a:spLocks noChangeArrowheads="1"/>
            </p:cNvSpPr>
            <p:nvPr/>
          </p:nvSpPr>
          <p:spPr bwMode="auto">
            <a:xfrm>
              <a:off x="4595" y="3956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73" name="Line 557"/>
            <p:cNvSpPr>
              <a:spLocks noChangeShapeType="1"/>
            </p:cNvSpPr>
            <p:nvPr/>
          </p:nvSpPr>
          <p:spPr bwMode="auto">
            <a:xfrm>
              <a:off x="4595" y="3956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558"/>
            <p:cNvSpPr>
              <a:spLocks noChangeShapeType="1"/>
            </p:cNvSpPr>
            <p:nvPr/>
          </p:nvSpPr>
          <p:spPr bwMode="auto">
            <a:xfrm>
              <a:off x="4595" y="395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559"/>
            <p:cNvSpPr>
              <a:spLocks noChangeArrowheads="1"/>
            </p:cNvSpPr>
            <p:nvPr/>
          </p:nvSpPr>
          <p:spPr bwMode="auto">
            <a:xfrm>
              <a:off x="255" y="3974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b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1368852" y="1422371"/>
                <a:ext cx="23138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-6096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𝐵𝐷</m:t>
                      </m:r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52" y="1422371"/>
                <a:ext cx="2313896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73349"/>
              </p:ext>
            </p:extLst>
          </p:nvPr>
        </p:nvGraphicFramePr>
        <p:xfrm>
          <a:off x="1565521" y="1949451"/>
          <a:ext cx="3770297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97"/>
                <a:gridCol w="295275"/>
                <a:gridCol w="304800"/>
                <a:gridCol w="304800"/>
                <a:gridCol w="476250"/>
                <a:gridCol w="466725"/>
                <a:gridCol w="1228725"/>
                <a:gridCol w="390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A+BC+BD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Example: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Simulation procedure:</a:t>
            </a:r>
          </a:p>
          <a:p>
            <a:r>
              <a:rPr lang="en-US" dirty="0"/>
              <a:t>Use a schematic editor or text editor to enter a gate level representation of the final circuit</a:t>
            </a:r>
          </a:p>
          <a:p>
            <a:r>
              <a:rPr lang="en-US" dirty="0"/>
              <a:t>Use a waveform editor or text editor to enter  a test consisting of a sequence of input combinations to be applied to the circuit</a:t>
            </a:r>
          </a:p>
          <a:p>
            <a:pPr lvl="1"/>
            <a:r>
              <a:rPr lang="en-US" dirty="0"/>
              <a:t>This test should guarantee the correctness of the circuit if the simulated responses to it are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2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4384"/>
            <a:ext cx="9905998" cy="147857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Combinational Circuits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064153"/>
            <a:ext cx="9905999" cy="3541714"/>
          </a:xfrm>
        </p:spPr>
        <p:txBody>
          <a:bodyPr/>
          <a:lstStyle/>
          <a:p>
            <a:r>
              <a:rPr lang="en-US" altLang="en-US" sz="2800" dirty="0" smtClean="0">
                <a:cs typeface="Times New Roman" panose="02020603050405020304" pitchFamily="18" charset="0"/>
              </a:rPr>
              <a:t>A combinational logic circuit has:</a:t>
            </a: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A set of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m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Boolean inputs,</a:t>
            </a: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A set of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Boolean outputs, and</a:t>
            </a:r>
          </a:p>
          <a:p>
            <a:pPr lvl="1"/>
            <a:r>
              <a:rPr lang="en-US" alt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switching functions, each mapping the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2</a:t>
            </a:r>
            <a:r>
              <a:rPr lang="en-US" altLang="en-US" sz="2400" i="1" baseline="30000" dirty="0" err="1" smtClean="0">
                <a:cs typeface="Times New Roman" panose="02020603050405020304" pitchFamily="18" charset="0"/>
              </a:rPr>
              <a:t>m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input combinations to an output such that the current output depends only on the current input values</a:t>
            </a:r>
          </a:p>
          <a:p>
            <a:r>
              <a:rPr lang="en-US" altLang="en-US" sz="2800" dirty="0" smtClean="0">
                <a:cs typeface="Times New Roman" panose="02020603050405020304" pitchFamily="18" charset="0"/>
              </a:rPr>
              <a:t>A block diagram:</a:t>
            </a:r>
          </a:p>
          <a:p>
            <a:endParaRPr lang="en-US" altLang="en-US" sz="2800" dirty="0" smtClean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065703" y="3761560"/>
            <a:ext cx="6349598" cy="2708918"/>
            <a:chOff x="2126" y="2628"/>
            <a:chExt cx="2901" cy="1238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2770" y="2628"/>
              <a:ext cx="1363" cy="96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" name="Line 6"/>
            <p:cNvSpPr>
              <a:spLocks noChangeAspect="1" noChangeShapeType="1"/>
            </p:cNvSpPr>
            <p:nvPr/>
          </p:nvSpPr>
          <p:spPr bwMode="auto">
            <a:xfrm>
              <a:off x="2330" y="2737"/>
              <a:ext cx="438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 flipH="1" flipV="1">
              <a:off x="2651" y="2703"/>
              <a:ext cx="117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 flipH="1">
              <a:off x="2651" y="2737"/>
              <a:ext cx="88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Aspect="1" noChangeShapeType="1"/>
            </p:cNvSpPr>
            <p:nvPr/>
          </p:nvSpPr>
          <p:spPr bwMode="auto">
            <a:xfrm>
              <a:off x="2330" y="2850"/>
              <a:ext cx="438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Aspect="1" noChangeShapeType="1"/>
            </p:cNvSpPr>
            <p:nvPr/>
          </p:nvSpPr>
          <p:spPr bwMode="auto">
            <a:xfrm flipH="1" flipV="1">
              <a:off x="2651" y="2816"/>
              <a:ext cx="117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Aspect="1" noChangeShapeType="1"/>
            </p:cNvSpPr>
            <p:nvPr/>
          </p:nvSpPr>
          <p:spPr bwMode="auto">
            <a:xfrm flipH="1">
              <a:off x="2651" y="2850"/>
              <a:ext cx="88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Aspect="1" noChangeShapeType="1"/>
            </p:cNvSpPr>
            <p:nvPr/>
          </p:nvSpPr>
          <p:spPr bwMode="auto">
            <a:xfrm>
              <a:off x="2330" y="3529"/>
              <a:ext cx="438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Aspect="1" noChangeShapeType="1"/>
            </p:cNvSpPr>
            <p:nvPr/>
          </p:nvSpPr>
          <p:spPr bwMode="auto">
            <a:xfrm flipH="1" flipV="1">
              <a:off x="2651" y="3495"/>
              <a:ext cx="117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Aspect="1" noChangeShapeType="1"/>
            </p:cNvSpPr>
            <p:nvPr/>
          </p:nvSpPr>
          <p:spPr bwMode="auto">
            <a:xfrm flipH="1">
              <a:off x="2651" y="3529"/>
              <a:ext cx="88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Aspect="1" noChangeShapeType="1"/>
            </p:cNvSpPr>
            <p:nvPr/>
          </p:nvSpPr>
          <p:spPr bwMode="auto">
            <a:xfrm>
              <a:off x="4150" y="2748"/>
              <a:ext cx="438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Aspect="1" noChangeShapeType="1"/>
            </p:cNvSpPr>
            <p:nvPr/>
          </p:nvSpPr>
          <p:spPr bwMode="auto">
            <a:xfrm flipH="1" flipV="1">
              <a:off x="4471" y="2714"/>
              <a:ext cx="117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Aspect="1" noChangeShapeType="1"/>
            </p:cNvSpPr>
            <p:nvPr/>
          </p:nvSpPr>
          <p:spPr bwMode="auto">
            <a:xfrm flipH="1">
              <a:off x="4471" y="2748"/>
              <a:ext cx="88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Aspect="1" noChangeShapeType="1"/>
            </p:cNvSpPr>
            <p:nvPr/>
          </p:nvSpPr>
          <p:spPr bwMode="auto">
            <a:xfrm>
              <a:off x="4150" y="2861"/>
              <a:ext cx="438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Aspect="1" noChangeShapeType="1"/>
            </p:cNvSpPr>
            <p:nvPr/>
          </p:nvSpPr>
          <p:spPr bwMode="auto">
            <a:xfrm flipH="1" flipV="1">
              <a:off x="4471" y="2827"/>
              <a:ext cx="117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Aspect="1" noChangeShapeType="1"/>
            </p:cNvSpPr>
            <p:nvPr/>
          </p:nvSpPr>
          <p:spPr bwMode="auto">
            <a:xfrm flipH="1">
              <a:off x="4471" y="2861"/>
              <a:ext cx="88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Aspect="1" noChangeShapeType="1"/>
            </p:cNvSpPr>
            <p:nvPr/>
          </p:nvSpPr>
          <p:spPr bwMode="auto">
            <a:xfrm>
              <a:off x="4150" y="3540"/>
              <a:ext cx="438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Aspect="1" noChangeShapeType="1"/>
            </p:cNvSpPr>
            <p:nvPr/>
          </p:nvSpPr>
          <p:spPr bwMode="auto">
            <a:xfrm flipH="1" flipV="1">
              <a:off x="4471" y="3506"/>
              <a:ext cx="117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Aspect="1" noChangeShapeType="1"/>
            </p:cNvSpPr>
            <p:nvPr/>
          </p:nvSpPr>
          <p:spPr bwMode="auto">
            <a:xfrm flipH="1">
              <a:off x="4471" y="3540"/>
              <a:ext cx="88" cy="3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spect="1" noChangeArrowheads="1"/>
            </p:cNvSpPr>
            <p:nvPr/>
          </p:nvSpPr>
          <p:spPr bwMode="auto">
            <a:xfrm>
              <a:off x="2126" y="3732"/>
              <a:ext cx="9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900" i="1" dirty="0">
                  <a:latin typeface="SWISS" charset="0"/>
                </a:rPr>
                <a:t>m</a:t>
              </a:r>
              <a:r>
                <a:rPr lang="en-US" altLang="en-US" sz="1900" dirty="0">
                  <a:latin typeface="SWISS" charset="0"/>
                </a:rPr>
                <a:t>  Boolean Inputs</a:t>
              </a:r>
              <a:endParaRPr lang="en-US" altLang="en-US" sz="2400" dirty="0"/>
            </a:p>
          </p:txBody>
        </p:sp>
        <p:sp>
          <p:nvSpPr>
            <p:cNvPr id="26" name="Rectangle 25"/>
            <p:cNvSpPr>
              <a:spLocks noChangeAspect="1" noChangeArrowheads="1"/>
            </p:cNvSpPr>
            <p:nvPr/>
          </p:nvSpPr>
          <p:spPr bwMode="auto">
            <a:xfrm>
              <a:off x="4029" y="3704"/>
              <a:ext cx="9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900" i="1" dirty="0">
                  <a:latin typeface="SWISS" charset="0"/>
                </a:rPr>
                <a:t>n</a:t>
              </a:r>
              <a:r>
                <a:rPr lang="en-US" altLang="en-US" sz="1900" dirty="0">
                  <a:latin typeface="SWISS" charset="0"/>
                </a:rPr>
                <a:t> Boolean Outputs</a:t>
              </a:r>
              <a:endParaRPr lang="en-US" altLang="en-US" sz="2400" dirty="0"/>
            </a:p>
          </p:txBody>
        </p:sp>
        <p:sp>
          <p:nvSpPr>
            <p:cNvPr id="27" name="Rectangle 26"/>
            <p:cNvSpPr>
              <a:spLocks noChangeAspect="1" noChangeArrowheads="1"/>
            </p:cNvSpPr>
            <p:nvPr/>
          </p:nvSpPr>
          <p:spPr bwMode="auto">
            <a:xfrm>
              <a:off x="3089" y="2816"/>
              <a:ext cx="7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SWISS" charset="0"/>
                </a:rPr>
                <a:t>Combinatorial</a:t>
              </a:r>
              <a:endParaRPr lang="en-US" altLang="en-US" sz="2800"/>
            </a:p>
          </p:txBody>
        </p:sp>
        <p:sp>
          <p:nvSpPr>
            <p:cNvPr id="28" name="Rectangle 27"/>
            <p:cNvSpPr>
              <a:spLocks noChangeAspect="1" noChangeArrowheads="1"/>
            </p:cNvSpPr>
            <p:nvPr/>
          </p:nvSpPr>
          <p:spPr bwMode="auto">
            <a:xfrm>
              <a:off x="3089" y="2991"/>
              <a:ext cx="31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SWISS" charset="0"/>
                </a:rPr>
                <a:t>Logic</a:t>
              </a:r>
              <a:r>
                <a:rPr lang="en-US" altLang="en-US" sz="1900">
                  <a:solidFill>
                    <a:srgbClr val="000000"/>
                  </a:solidFill>
                  <a:latin typeface="SWISS" charset="0"/>
                </a:rPr>
                <a:t> </a:t>
              </a:r>
              <a:endParaRPr lang="en-US" altLang="en-US" sz="2400"/>
            </a:p>
          </p:txBody>
        </p:sp>
        <p:sp>
          <p:nvSpPr>
            <p:cNvPr id="29" name="Rectangle 28"/>
            <p:cNvSpPr>
              <a:spLocks noChangeAspect="1" noChangeArrowheads="1"/>
            </p:cNvSpPr>
            <p:nvPr/>
          </p:nvSpPr>
          <p:spPr bwMode="auto">
            <a:xfrm>
              <a:off x="3089" y="3166"/>
              <a:ext cx="37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SWISS" charset="0"/>
                </a:rPr>
                <a:t>Circuit</a:t>
              </a:r>
              <a:endParaRPr lang="en-US" altLang="en-US" sz="2800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4320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>
              <a:off x="4320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2" name="Oval 31"/>
            <p:cNvSpPr>
              <a:spLocks noChangeAspect="1" noChangeArrowheads="1"/>
            </p:cNvSpPr>
            <p:nvPr/>
          </p:nvSpPr>
          <p:spPr bwMode="auto">
            <a:xfrm>
              <a:off x="4320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2496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249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2496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</p:grpSp>
    </p:spTree>
    <p:extLst>
      <p:ext uri="{BB962C8B-B14F-4D97-AF65-F5344CB8AC3E}">
        <p14:creationId xmlns:p14="http://schemas.microsoft.com/office/powerpoint/2010/main" val="99381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Verification Example: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69826"/>
            <a:ext cx="9905999" cy="579438"/>
          </a:xfrm>
        </p:spPr>
        <p:txBody>
          <a:bodyPr/>
          <a:lstStyle/>
          <a:p>
            <a:r>
              <a:rPr lang="en-US" dirty="0"/>
              <a:t>Enter BCD-to-Excess-3 Code Converter Circuit Schematic</a:t>
            </a:r>
          </a:p>
          <a:p>
            <a:endParaRPr lang="en-US" dirty="0"/>
          </a:p>
        </p:txBody>
      </p:sp>
      <p:pic>
        <p:nvPicPr>
          <p:cNvPr id="4" name="Picture 4" descr="sim_schematic_3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020876"/>
            <a:ext cx="4975225" cy="45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3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3" y="2466945"/>
            <a:ext cx="9517062" cy="322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785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Enter waveform that applies all possible input combinations: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7" descr="fig_3-21_input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838450"/>
            <a:ext cx="871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03387" y="5867370"/>
            <a:ext cx="8782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Are all BCD input combinations present? (Low is a 0 and high is a 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3" y="1742955"/>
            <a:ext cx="6598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Enter waveform that applies all possible input combinations:</a:t>
            </a:r>
          </a:p>
        </p:txBody>
      </p:sp>
    </p:spTree>
    <p:extLst>
      <p:ext uri="{BB962C8B-B14F-4D97-AF65-F5344CB8AC3E}">
        <p14:creationId xmlns:p14="http://schemas.microsoft.com/office/powerpoint/2010/main" val="18535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8088" y="1695450"/>
            <a:ext cx="9517062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570"/>
            <a:ext cx="9905998" cy="1478570"/>
          </a:xfrm>
        </p:spPr>
        <p:txBody>
          <a:bodyPr/>
          <a:lstStyle/>
          <a:p>
            <a:r>
              <a:rPr lang="en-US" smtClean="0"/>
              <a:t>Verification Example: Simulation</a:t>
            </a:r>
            <a:endParaRPr lang="en-US" dirty="0"/>
          </a:p>
        </p:txBody>
      </p:sp>
      <p:pic>
        <p:nvPicPr>
          <p:cNvPr id="4" name="Picture 5" descr="fig_3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862137"/>
            <a:ext cx="89058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9274" y="6205537"/>
            <a:ext cx="871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 the simulation output combinations match the original truth table?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8088" y="1315495"/>
            <a:ext cx="407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 the simulation  of the circuit for 120 ns</a:t>
            </a:r>
          </a:p>
        </p:txBody>
      </p:sp>
    </p:spTree>
    <p:extLst>
      <p:ext uri="{BB962C8B-B14F-4D97-AF65-F5344CB8AC3E}">
        <p14:creationId xmlns:p14="http://schemas.microsoft.com/office/powerpoint/2010/main" val="7714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46" y="237518"/>
            <a:ext cx="9905998" cy="147857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altLang="en-US" u="sng" dirty="0">
                <a:cs typeface="Times New Roman" panose="02020603050405020304" pitchFamily="18" charset="0"/>
              </a:rPr>
              <a:t>BCD to Excess-3 code converter</a:t>
            </a:r>
            <a:br>
              <a:rPr lang="en-US" altLang="en-US" u="sng" dirty="0">
                <a:cs typeface="Times New Roman" panose="02020603050405020304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946" y="1453620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Specification: </a:t>
            </a:r>
            <a:r>
              <a:rPr lang="en-US" dirty="0" smtClean="0"/>
              <a:t> </a:t>
            </a: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Excess-3 </a:t>
            </a:r>
            <a:r>
              <a:rPr lang="en-US" altLang="en-US" dirty="0">
                <a:cs typeface="Times New Roman" panose="02020603050405020304" pitchFamily="18" charset="0"/>
              </a:rPr>
              <a:t>code </a:t>
            </a:r>
            <a:r>
              <a:rPr lang="en-US" altLang="en-US" dirty="0" smtClean="0">
                <a:cs typeface="Times New Roman" panose="02020603050405020304" pitchFamily="18" charset="0"/>
              </a:rPr>
              <a:t>for a decimal digit is the binary combination corresponding to the decimal digit plus 3. 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Transforms BCD code  for the decimal digits to Excess-3 code for the decimal digits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BCD code words for digits 0 through 9: 4-bit patterns 0000 to 1001, respectively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Excess-3 code words for digits 0 through 9: 4-bit patterns consisting of 3 (binary 0011) added to each BCD code word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315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Formulation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76789"/>
              </p:ext>
            </p:extLst>
          </p:nvPr>
        </p:nvGraphicFramePr>
        <p:xfrm>
          <a:off x="6291033" y="2497440"/>
          <a:ext cx="5738511" cy="3541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719"/>
                <a:gridCol w="1469005"/>
                <a:gridCol w="2357787"/>
              </a:tblGrid>
              <a:tr h="5902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Decimal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Input BCD</a:t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>
                          <a:effectLst/>
                        </a:rPr>
                        <a:t>A B C 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Output Excess-3</a:t>
                      </a:r>
                      <a:br>
                        <a:rPr lang="en-US" sz="1900">
                          <a:effectLst/>
                        </a:rPr>
                      </a:br>
                      <a:r>
                        <a:rPr lang="en-US" sz="1900">
                          <a:effectLst/>
                        </a:rPr>
                        <a:t>WXYZ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0 0 1 1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0 1 0 0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0 1 0 1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1 1 0 0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62149" y="171726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Conversion of 4-bit codes can be most easily formulated by a truth table</a:t>
            </a:r>
          </a:p>
          <a:p>
            <a:pPr marL="990600" lvl="1" indent="-533400"/>
            <a:r>
              <a:rPr lang="en-US" altLang="en-US" sz="2400" dirty="0">
                <a:cs typeface="Times New Roman" panose="02020603050405020304" pitchFamily="18" charset="0"/>
              </a:rPr>
              <a:t>Variables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- </a:t>
            </a:r>
            <a:r>
              <a:rPr lang="en-US" altLang="en-US" sz="2400" u="sng" dirty="0">
                <a:cs typeface="Times New Roman" panose="02020603050405020304" pitchFamily="18" charset="0"/>
              </a:rPr>
              <a:t>BCD</a:t>
            </a:r>
            <a:r>
              <a:rPr lang="en-US" altLang="en-US" sz="2400" dirty="0">
                <a:cs typeface="Times New Roman" panose="02020603050405020304" pitchFamily="18" charset="0"/>
              </a:rPr>
              <a:t>: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cs typeface="Times New Roman" panose="02020603050405020304" pitchFamily="18" charset="0"/>
              </a:rPr>
              <a:t>A,B,C,D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990600" lvl="1" indent="-533400"/>
            <a:r>
              <a:rPr lang="en-US" altLang="en-US" sz="2400" dirty="0">
                <a:cs typeface="Times New Roman" panose="02020603050405020304" pitchFamily="18" charset="0"/>
              </a:rPr>
              <a:t>Variables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- </a:t>
            </a:r>
            <a:r>
              <a:rPr lang="en-US" altLang="en-US" sz="2400" u="sng" dirty="0">
                <a:cs typeface="Times New Roman" panose="02020603050405020304" pitchFamily="18" charset="0"/>
              </a:rPr>
              <a:t>Excess-3</a:t>
            </a:r>
            <a:r>
              <a:rPr lang="en-US" altLang="en-US" sz="2400" dirty="0"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cs typeface="Times New Roman" panose="02020603050405020304" pitchFamily="18" charset="0"/>
              </a:rPr>
              <a:t>W,X,Y,Z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990600" lvl="1" indent="-533400"/>
            <a:r>
              <a:rPr lang="en-US" altLang="en-US" sz="2400" dirty="0">
                <a:cs typeface="Times New Roman" panose="02020603050405020304" pitchFamily="18" charset="0"/>
              </a:rPr>
              <a:t>Don’t Cares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- BCD 1010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   to 1111</a:t>
            </a:r>
          </a:p>
        </p:txBody>
      </p:sp>
    </p:spTree>
    <p:extLst>
      <p:ext uri="{BB962C8B-B14F-4D97-AF65-F5344CB8AC3E}">
        <p14:creationId xmlns:p14="http://schemas.microsoft.com/office/powerpoint/2010/main" val="7107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4924709" y="1956747"/>
            <a:ext cx="2760362" cy="3026623"/>
            <a:chOff x="1536902" y="2516751"/>
            <a:chExt cx="2760362" cy="3026623"/>
          </a:xfrm>
        </p:grpSpPr>
        <p:sp>
          <p:nvSpPr>
            <p:cNvPr id="120" name="Rectangle 120"/>
            <p:cNvSpPr>
              <a:spLocks noChangeAspect="1" noChangeArrowheads="1"/>
            </p:cNvSpPr>
            <p:nvPr/>
          </p:nvSpPr>
          <p:spPr bwMode="auto">
            <a:xfrm>
              <a:off x="2282748" y="3528608"/>
              <a:ext cx="1742781" cy="168578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125" name="Line 125"/>
            <p:cNvSpPr>
              <a:spLocks noChangeAspect="1" noChangeShapeType="1"/>
            </p:cNvSpPr>
            <p:nvPr/>
          </p:nvSpPr>
          <p:spPr bwMode="auto">
            <a:xfrm>
              <a:off x="2008970" y="4376608"/>
              <a:ext cx="2016559" cy="20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6"/>
            <p:cNvSpPr>
              <a:spLocks noChangeAspect="1" noChangeShapeType="1"/>
            </p:cNvSpPr>
            <p:nvPr/>
          </p:nvSpPr>
          <p:spPr bwMode="auto">
            <a:xfrm>
              <a:off x="3153117" y="3316097"/>
              <a:ext cx="2043" cy="191055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27"/>
            <p:cNvSpPr>
              <a:spLocks noChangeAspect="1" noChangeShapeType="1"/>
            </p:cNvSpPr>
            <p:nvPr/>
          </p:nvSpPr>
          <p:spPr bwMode="auto">
            <a:xfrm>
              <a:off x="2717933" y="3528608"/>
              <a:ext cx="2043" cy="20147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8"/>
            <p:cNvSpPr>
              <a:spLocks noChangeAspect="1" noChangeShapeType="1"/>
            </p:cNvSpPr>
            <p:nvPr/>
          </p:nvSpPr>
          <p:spPr bwMode="auto">
            <a:xfrm>
              <a:off x="3590345" y="3528608"/>
              <a:ext cx="2043" cy="20147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9"/>
            <p:cNvSpPr>
              <a:spLocks noChangeAspect="1" noChangeShapeType="1"/>
            </p:cNvSpPr>
            <p:nvPr/>
          </p:nvSpPr>
          <p:spPr bwMode="auto">
            <a:xfrm>
              <a:off x="2282748" y="4801630"/>
              <a:ext cx="2014516" cy="20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0"/>
            <p:cNvSpPr>
              <a:spLocks noChangeAspect="1" noChangeShapeType="1"/>
            </p:cNvSpPr>
            <p:nvPr/>
          </p:nvSpPr>
          <p:spPr bwMode="auto">
            <a:xfrm>
              <a:off x="2282748" y="3953630"/>
              <a:ext cx="2014516" cy="20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31"/>
            <p:cNvSpPr>
              <a:spLocks noChangeAspect="1" noChangeArrowheads="1"/>
            </p:cNvSpPr>
            <p:nvPr/>
          </p:nvSpPr>
          <p:spPr bwMode="auto">
            <a:xfrm>
              <a:off x="2609647" y="3788117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 dirty="0"/>
                <a:t>0</a:t>
              </a:r>
              <a:endParaRPr lang="en-US" altLang="en-US" dirty="0"/>
            </a:p>
          </p:txBody>
        </p:sp>
        <p:sp>
          <p:nvSpPr>
            <p:cNvPr id="132" name="Rectangle 132"/>
            <p:cNvSpPr>
              <a:spLocks noChangeAspect="1" noChangeArrowheads="1"/>
            </p:cNvSpPr>
            <p:nvPr/>
          </p:nvSpPr>
          <p:spPr bwMode="auto">
            <a:xfrm>
              <a:off x="3044832" y="3788117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</a:t>
              </a:r>
              <a:endParaRPr lang="en-US" altLang="en-US"/>
            </a:p>
          </p:txBody>
        </p:sp>
        <p:sp>
          <p:nvSpPr>
            <p:cNvPr id="133" name="Rectangle 133"/>
            <p:cNvSpPr>
              <a:spLocks noChangeAspect="1" noChangeArrowheads="1"/>
            </p:cNvSpPr>
            <p:nvPr/>
          </p:nvSpPr>
          <p:spPr bwMode="auto">
            <a:xfrm>
              <a:off x="3480016" y="3788117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3</a:t>
              </a:r>
              <a:endParaRPr lang="en-US" altLang="en-US"/>
            </a:p>
          </p:txBody>
        </p:sp>
        <p:sp>
          <p:nvSpPr>
            <p:cNvPr id="134" name="Rectangle 134"/>
            <p:cNvSpPr>
              <a:spLocks noChangeAspect="1" noChangeArrowheads="1"/>
            </p:cNvSpPr>
            <p:nvPr/>
          </p:nvSpPr>
          <p:spPr bwMode="auto">
            <a:xfrm>
              <a:off x="3917244" y="3788117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2</a:t>
              </a:r>
              <a:endParaRPr lang="en-US" altLang="en-US"/>
            </a:p>
          </p:txBody>
        </p:sp>
        <p:sp>
          <p:nvSpPr>
            <p:cNvPr id="135" name="Rectangle 135"/>
            <p:cNvSpPr>
              <a:spLocks noChangeAspect="1" noChangeArrowheads="1"/>
            </p:cNvSpPr>
            <p:nvPr/>
          </p:nvSpPr>
          <p:spPr bwMode="auto">
            <a:xfrm>
              <a:off x="2609647" y="42110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4</a:t>
              </a:r>
              <a:endParaRPr lang="en-US" altLang="en-US"/>
            </a:p>
          </p:txBody>
        </p:sp>
        <p:sp>
          <p:nvSpPr>
            <p:cNvPr id="136" name="Rectangle 136"/>
            <p:cNvSpPr>
              <a:spLocks noChangeAspect="1" noChangeArrowheads="1"/>
            </p:cNvSpPr>
            <p:nvPr/>
          </p:nvSpPr>
          <p:spPr bwMode="auto">
            <a:xfrm>
              <a:off x="3044832" y="42110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5</a:t>
              </a:r>
              <a:endParaRPr lang="en-US" altLang="en-US"/>
            </a:p>
          </p:txBody>
        </p:sp>
        <p:sp>
          <p:nvSpPr>
            <p:cNvPr id="137" name="Rectangle 137"/>
            <p:cNvSpPr>
              <a:spLocks noChangeAspect="1" noChangeArrowheads="1"/>
            </p:cNvSpPr>
            <p:nvPr/>
          </p:nvSpPr>
          <p:spPr bwMode="auto">
            <a:xfrm>
              <a:off x="3480016" y="42110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7</a:t>
              </a:r>
              <a:endParaRPr lang="en-US" altLang="en-US"/>
            </a:p>
          </p:txBody>
        </p:sp>
        <p:sp>
          <p:nvSpPr>
            <p:cNvPr id="138" name="Rectangle 138"/>
            <p:cNvSpPr>
              <a:spLocks noChangeAspect="1" noChangeArrowheads="1"/>
            </p:cNvSpPr>
            <p:nvPr/>
          </p:nvSpPr>
          <p:spPr bwMode="auto">
            <a:xfrm>
              <a:off x="3917244" y="42110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6</a:t>
              </a:r>
              <a:endParaRPr lang="en-US" altLang="en-US"/>
            </a:p>
          </p:txBody>
        </p:sp>
        <p:sp>
          <p:nvSpPr>
            <p:cNvPr id="139" name="Rectangle 139"/>
            <p:cNvSpPr>
              <a:spLocks noChangeAspect="1" noChangeArrowheads="1"/>
            </p:cNvSpPr>
            <p:nvPr/>
          </p:nvSpPr>
          <p:spPr bwMode="auto">
            <a:xfrm>
              <a:off x="2554483" y="4636117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12</a:t>
              </a:r>
              <a:endParaRPr lang="en-US" altLang="en-US"/>
            </a:p>
          </p:txBody>
        </p:sp>
        <p:sp>
          <p:nvSpPr>
            <p:cNvPr id="140" name="Rectangle 140"/>
            <p:cNvSpPr>
              <a:spLocks noChangeAspect="1" noChangeArrowheads="1"/>
            </p:cNvSpPr>
            <p:nvPr/>
          </p:nvSpPr>
          <p:spPr bwMode="auto">
            <a:xfrm>
              <a:off x="2989668" y="4636117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13</a:t>
              </a:r>
              <a:endParaRPr lang="en-US" altLang="en-US"/>
            </a:p>
          </p:txBody>
        </p:sp>
        <p:sp>
          <p:nvSpPr>
            <p:cNvPr id="141" name="Rectangle 141"/>
            <p:cNvSpPr>
              <a:spLocks noChangeAspect="1" noChangeArrowheads="1"/>
            </p:cNvSpPr>
            <p:nvPr/>
          </p:nvSpPr>
          <p:spPr bwMode="auto">
            <a:xfrm>
              <a:off x="3426895" y="4636117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 dirty="0"/>
                <a:t>15</a:t>
              </a:r>
              <a:endParaRPr lang="en-US" altLang="en-US" dirty="0"/>
            </a:p>
          </p:txBody>
        </p:sp>
        <p:sp>
          <p:nvSpPr>
            <p:cNvPr id="142" name="Rectangle 142"/>
            <p:cNvSpPr>
              <a:spLocks noChangeAspect="1" noChangeArrowheads="1"/>
            </p:cNvSpPr>
            <p:nvPr/>
          </p:nvSpPr>
          <p:spPr bwMode="auto">
            <a:xfrm>
              <a:off x="3862080" y="4636117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14</a:t>
              </a:r>
              <a:endParaRPr lang="en-US" altLang="en-US"/>
            </a:p>
          </p:txBody>
        </p:sp>
        <p:sp>
          <p:nvSpPr>
            <p:cNvPr id="143" name="Rectangle 143"/>
            <p:cNvSpPr>
              <a:spLocks noChangeAspect="1" noChangeArrowheads="1"/>
            </p:cNvSpPr>
            <p:nvPr/>
          </p:nvSpPr>
          <p:spPr bwMode="auto">
            <a:xfrm>
              <a:off x="2609647" y="5061138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8</a:t>
              </a:r>
              <a:endParaRPr lang="en-US" altLang="en-US"/>
            </a:p>
          </p:txBody>
        </p:sp>
        <p:sp>
          <p:nvSpPr>
            <p:cNvPr id="144" name="Rectangle 144"/>
            <p:cNvSpPr>
              <a:spLocks noChangeAspect="1" noChangeArrowheads="1"/>
            </p:cNvSpPr>
            <p:nvPr/>
          </p:nvSpPr>
          <p:spPr bwMode="auto">
            <a:xfrm>
              <a:off x="3044832" y="5061138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9</a:t>
              </a:r>
              <a:endParaRPr lang="en-US" altLang="en-US"/>
            </a:p>
          </p:txBody>
        </p:sp>
        <p:sp>
          <p:nvSpPr>
            <p:cNvPr id="145" name="Rectangle 145"/>
            <p:cNvSpPr>
              <a:spLocks noChangeAspect="1" noChangeArrowheads="1"/>
            </p:cNvSpPr>
            <p:nvPr/>
          </p:nvSpPr>
          <p:spPr bwMode="auto">
            <a:xfrm>
              <a:off x="3426895" y="5061138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11</a:t>
              </a:r>
              <a:endParaRPr lang="en-US" altLang="en-US"/>
            </a:p>
          </p:txBody>
        </p:sp>
        <p:sp>
          <p:nvSpPr>
            <p:cNvPr id="146" name="Rectangle 146"/>
            <p:cNvSpPr>
              <a:spLocks noChangeAspect="1" noChangeArrowheads="1"/>
            </p:cNvSpPr>
            <p:nvPr/>
          </p:nvSpPr>
          <p:spPr bwMode="auto">
            <a:xfrm>
              <a:off x="3862080" y="5061138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10</a:t>
              </a:r>
              <a:endParaRPr lang="en-US" altLang="en-US"/>
            </a:p>
          </p:txBody>
        </p:sp>
        <p:sp>
          <p:nvSpPr>
            <p:cNvPr id="147" name="Rectangle 147"/>
            <p:cNvSpPr>
              <a:spLocks noChangeAspect="1" noChangeArrowheads="1"/>
            </p:cNvSpPr>
            <p:nvPr/>
          </p:nvSpPr>
          <p:spPr bwMode="auto">
            <a:xfrm>
              <a:off x="2936547" y="3988367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148" name="Rectangle 148"/>
            <p:cNvSpPr>
              <a:spLocks noChangeAspect="1" noChangeArrowheads="1"/>
            </p:cNvSpPr>
            <p:nvPr/>
          </p:nvSpPr>
          <p:spPr bwMode="auto">
            <a:xfrm>
              <a:off x="3753794" y="3988367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dirty="0"/>
                <a:t>1</a:t>
              </a:r>
              <a:endParaRPr lang="en-US" altLang="en-US" dirty="0"/>
            </a:p>
          </p:txBody>
        </p:sp>
        <p:sp>
          <p:nvSpPr>
            <p:cNvPr id="149" name="Rectangle 149"/>
            <p:cNvSpPr>
              <a:spLocks noChangeAspect="1" noChangeArrowheads="1"/>
            </p:cNvSpPr>
            <p:nvPr/>
          </p:nvSpPr>
          <p:spPr bwMode="auto">
            <a:xfrm>
              <a:off x="2446198" y="4838411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150" name="Rectangle 150"/>
            <p:cNvSpPr>
              <a:spLocks noChangeAspect="1" noChangeArrowheads="1"/>
            </p:cNvSpPr>
            <p:nvPr/>
          </p:nvSpPr>
          <p:spPr bwMode="auto">
            <a:xfrm>
              <a:off x="2446198" y="4413389"/>
              <a:ext cx="140975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51" name="Rectangle 151"/>
            <p:cNvSpPr>
              <a:spLocks noChangeAspect="1" noChangeArrowheads="1"/>
            </p:cNvSpPr>
            <p:nvPr/>
          </p:nvSpPr>
          <p:spPr bwMode="auto">
            <a:xfrm>
              <a:off x="2826218" y="4413389"/>
              <a:ext cx="140975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52" name="Rectangle 152"/>
            <p:cNvSpPr>
              <a:spLocks noChangeAspect="1" noChangeArrowheads="1"/>
            </p:cNvSpPr>
            <p:nvPr/>
          </p:nvSpPr>
          <p:spPr bwMode="auto">
            <a:xfrm>
              <a:off x="3316567" y="4413389"/>
              <a:ext cx="140975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53" name="Rectangle 153"/>
            <p:cNvSpPr>
              <a:spLocks noChangeAspect="1" noChangeArrowheads="1"/>
            </p:cNvSpPr>
            <p:nvPr/>
          </p:nvSpPr>
          <p:spPr bwMode="auto">
            <a:xfrm>
              <a:off x="3316567" y="4838411"/>
              <a:ext cx="140975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54" name="Rectangle 154"/>
            <p:cNvSpPr>
              <a:spLocks noChangeAspect="1" noChangeArrowheads="1"/>
            </p:cNvSpPr>
            <p:nvPr/>
          </p:nvSpPr>
          <p:spPr bwMode="auto">
            <a:xfrm>
              <a:off x="3698630" y="4838411"/>
              <a:ext cx="140975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55" name="Rectangle 155"/>
            <p:cNvSpPr>
              <a:spLocks noChangeAspect="1" noChangeArrowheads="1"/>
            </p:cNvSpPr>
            <p:nvPr/>
          </p:nvSpPr>
          <p:spPr bwMode="auto">
            <a:xfrm>
              <a:off x="3753794" y="4413389"/>
              <a:ext cx="140975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56" name="Rectangle 156"/>
            <p:cNvSpPr>
              <a:spLocks noChangeAspect="1" noChangeArrowheads="1"/>
            </p:cNvSpPr>
            <p:nvPr/>
          </p:nvSpPr>
          <p:spPr bwMode="auto">
            <a:xfrm>
              <a:off x="2881382" y="4838411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157" name="Rectangle 157"/>
            <p:cNvSpPr>
              <a:spLocks noChangeAspect="1" noChangeArrowheads="1"/>
            </p:cNvSpPr>
            <p:nvPr/>
          </p:nvSpPr>
          <p:spPr bwMode="auto">
            <a:xfrm>
              <a:off x="3324739" y="3988367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158" name="Rectangle 158"/>
            <p:cNvSpPr>
              <a:spLocks noChangeAspect="1" noChangeArrowheads="1"/>
            </p:cNvSpPr>
            <p:nvPr/>
          </p:nvSpPr>
          <p:spPr bwMode="auto">
            <a:xfrm>
              <a:off x="3036660" y="2516751"/>
              <a:ext cx="279907" cy="43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latin typeface="SWISS" charset="0"/>
                </a:rPr>
                <a:t>w</a:t>
              </a:r>
              <a:endParaRPr lang="en-US" altLang="en-US" sz="2800" dirty="0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2375990" y="3238198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00</a:t>
              </a:r>
              <a:endParaRPr lang="en-US" altLang="en-US" sz="2000" dirty="0"/>
            </a:p>
          </p:txBody>
        </p:sp>
        <p:sp>
          <p:nvSpPr>
            <p:cNvPr id="164" name="Rectangle 17"/>
            <p:cNvSpPr>
              <a:spLocks noChangeAspect="1" noChangeArrowheads="1"/>
            </p:cNvSpPr>
            <p:nvPr/>
          </p:nvSpPr>
          <p:spPr bwMode="auto">
            <a:xfrm>
              <a:off x="2823673" y="3232623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01</a:t>
              </a:r>
              <a:endParaRPr lang="en-US" altLang="en-US" sz="2000" dirty="0"/>
            </a:p>
          </p:txBody>
        </p:sp>
        <p:sp>
          <p:nvSpPr>
            <p:cNvPr id="165" name="Rectangle 17"/>
            <p:cNvSpPr>
              <a:spLocks noChangeAspect="1" noChangeArrowheads="1"/>
            </p:cNvSpPr>
            <p:nvPr/>
          </p:nvSpPr>
          <p:spPr bwMode="auto">
            <a:xfrm>
              <a:off x="3207131" y="3238198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1</a:t>
              </a: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166" name="Rectangle 17"/>
            <p:cNvSpPr>
              <a:spLocks noChangeAspect="1" noChangeArrowheads="1"/>
            </p:cNvSpPr>
            <p:nvPr/>
          </p:nvSpPr>
          <p:spPr bwMode="auto">
            <a:xfrm>
              <a:off x="1937038" y="4796597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sp>
          <p:nvSpPr>
            <p:cNvPr id="167" name="Rectangle 17"/>
            <p:cNvSpPr>
              <a:spLocks noChangeAspect="1" noChangeArrowheads="1"/>
            </p:cNvSpPr>
            <p:nvPr/>
          </p:nvSpPr>
          <p:spPr bwMode="auto">
            <a:xfrm>
              <a:off x="1977572" y="3577205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00</a:t>
              </a:r>
              <a:endParaRPr lang="en-US" altLang="en-US" sz="2000" dirty="0"/>
            </a:p>
          </p:txBody>
        </p:sp>
        <p:sp>
          <p:nvSpPr>
            <p:cNvPr id="168" name="Rectangle 17"/>
            <p:cNvSpPr>
              <a:spLocks noChangeAspect="1" noChangeArrowheads="1"/>
            </p:cNvSpPr>
            <p:nvPr/>
          </p:nvSpPr>
          <p:spPr bwMode="auto">
            <a:xfrm>
              <a:off x="1967939" y="3986321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01</a:t>
              </a:r>
              <a:endParaRPr lang="en-US" altLang="en-US" sz="2000" dirty="0"/>
            </a:p>
          </p:txBody>
        </p:sp>
        <p:sp>
          <p:nvSpPr>
            <p:cNvPr id="169" name="Rectangle 17"/>
            <p:cNvSpPr>
              <a:spLocks noChangeAspect="1" noChangeArrowheads="1"/>
            </p:cNvSpPr>
            <p:nvPr/>
          </p:nvSpPr>
          <p:spPr bwMode="auto">
            <a:xfrm>
              <a:off x="1954196" y="4365366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1</a:t>
              </a:r>
              <a:r>
                <a:rPr lang="en-US" altLang="en-US" sz="2000" dirty="0" smtClean="0"/>
                <a:t>1</a:t>
              </a:r>
              <a:endParaRPr lang="en-US" altLang="en-US" sz="2000" dirty="0"/>
            </a:p>
          </p:txBody>
        </p:sp>
        <p:sp>
          <p:nvSpPr>
            <p:cNvPr id="170" name="Rectangle 17"/>
            <p:cNvSpPr>
              <a:spLocks noChangeAspect="1" noChangeArrowheads="1"/>
            </p:cNvSpPr>
            <p:nvPr/>
          </p:nvSpPr>
          <p:spPr bwMode="auto">
            <a:xfrm>
              <a:off x="3628949" y="3221935"/>
              <a:ext cx="4396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/>
                <a:t>10</a:t>
              </a:r>
              <a:endParaRPr lang="en-US" altLang="en-US" sz="2000" dirty="0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2360745" y="3041810"/>
              <a:ext cx="1536537" cy="272960"/>
              <a:chOff x="2360745" y="3041810"/>
              <a:chExt cx="1536537" cy="272960"/>
            </a:xfrm>
          </p:grpSpPr>
          <p:sp>
            <p:nvSpPr>
              <p:cNvPr id="122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2360745" y="305933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123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2801589" y="3065145"/>
                <a:ext cx="35056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182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174473" y="3068549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183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602329" y="306194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>
                <a:off x="2360745" y="305269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504566" y="305269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793896" y="306194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756894" y="3041810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Rectangle 122"/>
            <p:cNvSpPr>
              <a:spLocks noChangeAspect="1" noChangeArrowheads="1"/>
            </p:cNvSpPr>
            <p:nvPr/>
          </p:nvSpPr>
          <p:spPr bwMode="auto">
            <a:xfrm>
              <a:off x="1562948" y="3586894"/>
              <a:ext cx="2949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 smtClean="0">
                  <a:latin typeface="SWISS" charset="0"/>
                </a:rPr>
                <a:t>AB</a:t>
              </a:r>
              <a:endParaRPr lang="en-US" altLang="en-US" sz="1600" dirty="0"/>
            </a:p>
          </p:txBody>
        </p:sp>
        <p:sp>
          <p:nvSpPr>
            <p:cNvPr id="185" name="Rectangle 122"/>
            <p:cNvSpPr>
              <a:spLocks noChangeAspect="1" noChangeArrowheads="1"/>
            </p:cNvSpPr>
            <p:nvPr/>
          </p:nvSpPr>
          <p:spPr bwMode="auto">
            <a:xfrm>
              <a:off x="1562948" y="4001778"/>
              <a:ext cx="2949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 smtClean="0">
                  <a:latin typeface="SWISS" charset="0"/>
                </a:rPr>
                <a:t>AB</a:t>
              </a:r>
              <a:endParaRPr lang="en-US" altLang="en-US" sz="1600" dirty="0"/>
            </a:p>
          </p:txBody>
        </p:sp>
        <p:sp>
          <p:nvSpPr>
            <p:cNvPr id="186" name="Rectangle 122"/>
            <p:cNvSpPr>
              <a:spLocks noChangeAspect="1" noChangeArrowheads="1"/>
            </p:cNvSpPr>
            <p:nvPr/>
          </p:nvSpPr>
          <p:spPr bwMode="auto">
            <a:xfrm>
              <a:off x="1562948" y="4416662"/>
              <a:ext cx="2949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 smtClean="0">
                  <a:latin typeface="SWISS" charset="0"/>
                </a:rPr>
                <a:t>AB</a:t>
              </a:r>
              <a:endParaRPr lang="en-US" altLang="en-US" sz="1600" dirty="0"/>
            </a:p>
          </p:txBody>
        </p:sp>
        <p:sp>
          <p:nvSpPr>
            <p:cNvPr id="187" name="Rectangle 122"/>
            <p:cNvSpPr>
              <a:spLocks noChangeAspect="1" noChangeArrowheads="1"/>
            </p:cNvSpPr>
            <p:nvPr/>
          </p:nvSpPr>
          <p:spPr bwMode="auto">
            <a:xfrm>
              <a:off x="1536902" y="4823091"/>
              <a:ext cx="2949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 smtClean="0">
                  <a:latin typeface="SWISS" charset="0"/>
                </a:rPr>
                <a:t>AB</a:t>
              </a:r>
              <a:endParaRPr lang="en-US" altLang="en-US" sz="16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1578306" y="3572973"/>
              <a:ext cx="253549" cy="0"/>
              <a:chOff x="2498476" y="3423402"/>
              <a:chExt cx="253549" cy="0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2498476" y="3423402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642297" y="3423402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Connector 201"/>
            <p:cNvCxnSpPr/>
            <p:nvPr/>
          </p:nvCxnSpPr>
          <p:spPr>
            <a:xfrm>
              <a:off x="1578306" y="3981602"/>
              <a:ext cx="1097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701424" y="4802496"/>
              <a:ext cx="1097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8192984" y="2142692"/>
            <a:ext cx="2649424" cy="2875026"/>
            <a:chOff x="7545425" y="3707083"/>
            <a:chExt cx="2649424" cy="2875026"/>
          </a:xfrm>
        </p:grpSpPr>
        <p:grpSp>
          <p:nvGrpSpPr>
            <p:cNvPr id="210" name="Group 209"/>
            <p:cNvGrpSpPr/>
            <p:nvPr/>
          </p:nvGrpSpPr>
          <p:grpSpPr>
            <a:xfrm>
              <a:off x="7886833" y="3707083"/>
              <a:ext cx="2308016" cy="2875026"/>
              <a:chOff x="5113987" y="3428670"/>
              <a:chExt cx="2308016" cy="2875026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5133709" y="3428670"/>
                <a:ext cx="2288294" cy="2875026"/>
                <a:chOff x="5133709" y="3428670"/>
                <a:chExt cx="2288294" cy="2875026"/>
              </a:xfrm>
            </p:grpSpPr>
            <p:sp>
              <p:nvSpPr>
                <p:cNvPr id="82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5407487" y="4288930"/>
                  <a:ext cx="1742781" cy="1685783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b="0"/>
                </a:p>
              </p:txBody>
            </p:sp>
            <p:sp>
              <p:nvSpPr>
                <p:cNvPr id="87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5133709" y="5136930"/>
                  <a:ext cx="2016559" cy="204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6277856" y="4076419"/>
                  <a:ext cx="2043" cy="191055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5842672" y="4288930"/>
                  <a:ext cx="2043" cy="2014766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6715084" y="4288930"/>
                  <a:ext cx="2043" cy="2014766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5407487" y="5561952"/>
                  <a:ext cx="2014516" cy="204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5407487" y="4713952"/>
                  <a:ext cx="2014516" cy="204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5734386" y="4548439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0</a:t>
                  </a:r>
                  <a:endParaRPr lang="en-US" altLang="en-US"/>
                </a:p>
              </p:txBody>
            </p:sp>
            <p:sp>
              <p:nvSpPr>
                <p:cNvPr id="94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6169571" y="4548439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</a:t>
                  </a:r>
                  <a:endParaRPr lang="en-US" altLang="en-US"/>
                </a:p>
              </p:txBody>
            </p:sp>
            <p:sp>
              <p:nvSpPr>
                <p:cNvPr id="95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6604755" y="4548439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3</a:t>
                  </a:r>
                  <a:endParaRPr lang="en-US" altLang="en-US"/>
                </a:p>
              </p:txBody>
            </p:sp>
            <p:sp>
              <p:nvSpPr>
                <p:cNvPr id="96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7041983" y="4548439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2</a:t>
                  </a:r>
                  <a:endParaRPr lang="en-US" altLang="en-US"/>
                </a:p>
              </p:txBody>
            </p:sp>
            <p:sp>
              <p:nvSpPr>
                <p:cNvPr id="97" name="Rectangle 97"/>
                <p:cNvSpPr>
                  <a:spLocks noChangeAspect="1" noChangeArrowheads="1"/>
                </p:cNvSpPr>
                <p:nvPr/>
              </p:nvSpPr>
              <p:spPr bwMode="auto">
                <a:xfrm>
                  <a:off x="5734386" y="4971417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4</a:t>
                  </a:r>
                  <a:endParaRPr lang="en-US" altLang="en-US"/>
                </a:p>
              </p:txBody>
            </p:sp>
            <p:sp>
              <p:nvSpPr>
                <p:cNvPr id="98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6169571" y="4971417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5</a:t>
                  </a:r>
                  <a:endParaRPr lang="en-US" altLang="en-US"/>
                </a:p>
              </p:txBody>
            </p:sp>
            <p:sp>
              <p:nvSpPr>
                <p:cNvPr id="99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6604755" y="4971417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7</a:t>
                  </a:r>
                  <a:endParaRPr lang="en-US" altLang="en-US"/>
                </a:p>
              </p:txBody>
            </p:sp>
            <p:sp>
              <p:nvSpPr>
                <p:cNvPr id="100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7041983" y="4971417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6</a:t>
                  </a:r>
                  <a:endParaRPr lang="en-US" altLang="en-US"/>
                </a:p>
              </p:txBody>
            </p:sp>
            <p:sp>
              <p:nvSpPr>
                <p:cNvPr id="101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5679222" y="5396439"/>
                  <a:ext cx="102156" cy="124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12</a:t>
                  </a:r>
                  <a:endParaRPr lang="en-US" altLang="en-US"/>
                </a:p>
              </p:txBody>
            </p:sp>
            <p:sp>
              <p:nvSpPr>
                <p:cNvPr id="102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6114406" y="5396439"/>
                  <a:ext cx="102156" cy="124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13</a:t>
                  </a:r>
                  <a:endParaRPr lang="en-US" altLang="en-US"/>
                </a:p>
              </p:txBody>
            </p:sp>
            <p:sp>
              <p:nvSpPr>
                <p:cNvPr id="103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6551634" y="5396439"/>
                  <a:ext cx="102156" cy="124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15</a:t>
                  </a:r>
                  <a:endParaRPr lang="en-US" altLang="en-US"/>
                </a:p>
              </p:txBody>
            </p:sp>
            <p:sp>
              <p:nvSpPr>
                <p:cNvPr id="104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6986818" y="5396439"/>
                  <a:ext cx="102156" cy="124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14</a:t>
                  </a:r>
                  <a:endParaRPr lang="en-US" altLang="en-US"/>
                </a:p>
              </p:txBody>
            </p:sp>
            <p:sp>
              <p:nvSpPr>
                <p:cNvPr id="105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5734386" y="5821460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8</a:t>
                  </a:r>
                  <a:endParaRPr lang="en-US" altLang="en-US"/>
                </a:p>
              </p:txBody>
            </p:sp>
            <p:sp>
              <p:nvSpPr>
                <p:cNvPr id="106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6169571" y="5821460"/>
                  <a:ext cx="51078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9</a:t>
                  </a:r>
                  <a:endParaRPr lang="en-US" altLang="en-US"/>
                </a:p>
              </p:txBody>
            </p:sp>
            <p:sp>
              <p:nvSpPr>
                <p:cNvPr id="10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6551634" y="5821460"/>
                  <a:ext cx="102156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11</a:t>
                  </a:r>
                  <a:endParaRPr lang="en-US" altLang="en-US"/>
                </a:p>
              </p:txBody>
            </p:sp>
            <p:sp>
              <p:nvSpPr>
                <p:cNvPr id="108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6986818" y="5821460"/>
                  <a:ext cx="102156" cy="122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/>
                    <a:t>10</a:t>
                  </a:r>
                  <a:endParaRPr lang="en-US" altLang="en-US"/>
                </a:p>
              </p:txBody>
            </p:sp>
            <p:sp>
              <p:nvSpPr>
                <p:cNvPr id="109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6061285" y="4325711"/>
                  <a:ext cx="96027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1</a:t>
                  </a:r>
                  <a:endParaRPr lang="en-US" altLang="en-US"/>
                </a:p>
              </p:txBody>
            </p:sp>
            <p:sp>
              <p:nvSpPr>
                <p:cNvPr id="110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6441306" y="4325711"/>
                  <a:ext cx="96027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1</a:t>
                  </a:r>
                  <a:endParaRPr lang="en-US" altLang="en-US"/>
                </a:p>
              </p:txBody>
            </p:sp>
            <p:sp>
              <p:nvSpPr>
                <p:cNvPr id="111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5570937" y="4748689"/>
                  <a:ext cx="96027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1</a:t>
                  </a:r>
                  <a:endParaRPr lang="en-US" altLang="en-US"/>
                </a:p>
              </p:txBody>
            </p:sp>
            <p:sp>
              <p:nvSpPr>
                <p:cNvPr id="112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6006121" y="5598733"/>
                  <a:ext cx="96027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1</a:t>
                  </a:r>
                  <a:endParaRPr lang="en-US" altLang="en-US"/>
                </a:p>
              </p:txBody>
            </p:sp>
            <p:sp>
              <p:nvSpPr>
                <p:cNvPr id="113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5570937" y="5173711"/>
                  <a:ext cx="140975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X</a:t>
                  </a:r>
                  <a:endParaRPr lang="en-US" altLang="en-US"/>
                </a:p>
              </p:txBody>
            </p:sp>
            <p:sp>
              <p:nvSpPr>
                <p:cNvPr id="114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5950957" y="5173711"/>
                  <a:ext cx="138932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X</a:t>
                  </a:r>
                  <a:endParaRPr lang="en-US" altLang="en-US"/>
                </a:p>
              </p:txBody>
            </p:sp>
            <p:sp>
              <p:nvSpPr>
                <p:cNvPr id="115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6441306" y="5173711"/>
                  <a:ext cx="138932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X</a:t>
                  </a:r>
                  <a:endParaRPr lang="en-US" altLang="en-US"/>
                </a:p>
              </p:txBody>
            </p:sp>
            <p:sp>
              <p:nvSpPr>
                <p:cNvPr id="11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6441306" y="5598733"/>
                  <a:ext cx="140975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X</a:t>
                  </a:r>
                  <a:endParaRPr lang="en-US" altLang="en-US"/>
                </a:p>
              </p:txBody>
            </p:sp>
            <p:sp>
              <p:nvSpPr>
                <p:cNvPr id="117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6823369" y="5598733"/>
                  <a:ext cx="140975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X</a:t>
                  </a:r>
                  <a:endParaRPr lang="en-US" altLang="en-US"/>
                </a:p>
              </p:txBody>
            </p:sp>
            <p:sp>
              <p:nvSpPr>
                <p:cNvPr id="118" name="Rectangle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8533" y="5173711"/>
                  <a:ext cx="138932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/>
                    <a:t>X</a:t>
                  </a:r>
                  <a:endParaRPr lang="en-US" altLang="en-US"/>
                </a:p>
              </p:txBody>
            </p:sp>
            <p:sp>
              <p:nvSpPr>
                <p:cNvPr id="119" name="Rectangle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8533" y="4325711"/>
                  <a:ext cx="96027" cy="230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500" dirty="0"/>
                    <a:t>1</a:t>
                  </a:r>
                  <a:endParaRPr lang="en-US" altLang="en-US" dirty="0"/>
                </a:p>
              </p:txBody>
            </p:sp>
            <p:sp>
              <p:nvSpPr>
                <p:cNvPr id="161" name="Rectangle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6202260" y="3428670"/>
                  <a:ext cx="202269" cy="4331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800" dirty="0">
                      <a:latin typeface="SWISS" charset="0"/>
                    </a:rPr>
                    <a:t>x</a:t>
                  </a:r>
                  <a:endParaRPr lang="en-US" altLang="en-US" sz="2800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5113987" y="3999494"/>
                <a:ext cx="2131598" cy="1882439"/>
                <a:chOff x="2017023" y="3647531"/>
                <a:chExt cx="2131598" cy="1882439"/>
              </a:xfrm>
            </p:grpSpPr>
            <p:sp>
              <p:nvSpPr>
                <p:cNvPr id="17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455975" y="3663794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00</a:t>
                  </a:r>
                  <a:endParaRPr lang="en-US" altLang="en-US" sz="2000" dirty="0"/>
                </a:p>
              </p:txBody>
            </p:sp>
            <p:sp>
              <p:nvSpPr>
                <p:cNvPr id="174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3658" y="3658219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01</a:t>
                  </a:r>
                  <a:endParaRPr lang="en-US" altLang="en-US" sz="2000" dirty="0"/>
                </a:p>
              </p:txBody>
            </p:sp>
            <p:sp>
              <p:nvSpPr>
                <p:cNvPr id="175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287116" y="3663794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/>
                    <a:t>1</a:t>
                  </a:r>
                  <a:r>
                    <a:rPr lang="en-US" altLang="en-US" sz="2000" dirty="0" smtClean="0"/>
                    <a:t>1</a:t>
                  </a:r>
                  <a:endParaRPr lang="en-US" altLang="en-US" sz="2000" dirty="0"/>
                </a:p>
              </p:txBody>
            </p:sp>
            <p:sp>
              <p:nvSpPr>
                <p:cNvPr id="176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023" y="5222193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10</a:t>
                  </a:r>
                  <a:endParaRPr lang="en-US" altLang="en-US" sz="2000" dirty="0"/>
                </a:p>
              </p:txBody>
            </p:sp>
            <p:sp>
              <p:nvSpPr>
                <p:cNvPr id="177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7557" y="4002801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00</a:t>
                  </a:r>
                  <a:endParaRPr lang="en-US" altLang="en-US" sz="2000" dirty="0"/>
                </a:p>
              </p:txBody>
            </p:sp>
            <p:sp>
              <p:nvSpPr>
                <p:cNvPr id="178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47924" y="4411917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01</a:t>
                  </a:r>
                  <a:endParaRPr lang="en-US" altLang="en-US" sz="2000" dirty="0"/>
                </a:p>
              </p:txBody>
            </p:sp>
            <p:sp>
              <p:nvSpPr>
                <p:cNvPr id="179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181" y="4790962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/>
                    <a:t>1</a:t>
                  </a:r>
                  <a:r>
                    <a:rPr lang="en-US" altLang="en-US" sz="2000" dirty="0" smtClean="0"/>
                    <a:t>1</a:t>
                  </a:r>
                  <a:endParaRPr lang="en-US" altLang="en-US" sz="2000" dirty="0"/>
                </a:p>
              </p:txBody>
            </p:sp>
            <p:sp>
              <p:nvSpPr>
                <p:cNvPr id="180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708934" y="3647531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10</a:t>
                  </a:r>
                  <a:endParaRPr lang="en-US" altLang="en-US" sz="2000" dirty="0"/>
                </a:p>
              </p:txBody>
            </p:sp>
          </p:grpSp>
        </p:grpSp>
        <p:grpSp>
          <p:nvGrpSpPr>
            <p:cNvPr id="212" name="Group 211"/>
            <p:cNvGrpSpPr/>
            <p:nvPr/>
          </p:nvGrpSpPr>
          <p:grpSpPr>
            <a:xfrm>
              <a:off x="7545425" y="4655021"/>
              <a:ext cx="320999" cy="1496339"/>
              <a:chOff x="1536902" y="3572973"/>
              <a:chExt cx="320999" cy="1496339"/>
            </a:xfrm>
          </p:grpSpPr>
          <p:sp>
            <p:nvSpPr>
              <p:cNvPr id="213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62948" y="358689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sp>
            <p:nvSpPr>
              <p:cNvPr id="214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62948" y="4001778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sp>
            <p:nvSpPr>
              <p:cNvPr id="215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62948" y="4416662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sp>
            <p:nvSpPr>
              <p:cNvPr id="216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36902" y="4823091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>
                <a:off x="1578306" y="3572973"/>
                <a:ext cx="253549" cy="0"/>
                <a:chOff x="2498476" y="3423402"/>
                <a:chExt cx="253549" cy="0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2498476" y="3423402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642297" y="3423402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>
                <a:off x="1578306" y="3981602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701424" y="4802496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8305347" y="4115722"/>
              <a:ext cx="1536537" cy="272960"/>
              <a:chOff x="2360745" y="3041810"/>
              <a:chExt cx="1536537" cy="272960"/>
            </a:xfrm>
          </p:grpSpPr>
          <p:sp>
            <p:nvSpPr>
              <p:cNvPr id="244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2360745" y="305933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245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2801589" y="3065145"/>
                <a:ext cx="35056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246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174473" y="3068549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247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602329" y="306194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2360745" y="305269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504566" y="305269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793896" y="306194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3756894" y="3041810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51" name="Table 3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94510"/>
              </p:ext>
            </p:extLst>
          </p:nvPr>
        </p:nvGraphicFramePr>
        <p:xfrm>
          <a:off x="794442" y="2232907"/>
          <a:ext cx="3525665" cy="382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535"/>
                <a:gridCol w="902537"/>
                <a:gridCol w="1448593"/>
              </a:tblGrid>
              <a:tr h="5902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Decimal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Input BCD</a:t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>
                          <a:effectLst/>
                        </a:rPr>
                        <a:t>A B C 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Output Excess-3</a:t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 err="1">
                          <a:effectLst/>
                        </a:rPr>
                        <a:t>WXYZ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0 0 1 1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0 1 0 0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0 1 0 1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1 1 0 0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ectangle 351"/>
              <p:cNvSpPr/>
              <p:nvPr/>
            </p:nvSpPr>
            <p:spPr>
              <a:xfrm>
                <a:off x="5301230" y="5182872"/>
                <a:ext cx="23138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-6096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𝐵𝐷</m:t>
                      </m:r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2" name="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30" y="5182872"/>
                <a:ext cx="2313896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/>
              <p:cNvSpPr txBox="1"/>
              <p:nvPr/>
            </p:nvSpPr>
            <p:spPr>
              <a:xfrm>
                <a:off x="8482635" y="5191764"/>
                <a:ext cx="2375650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3" name="TextBox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635" y="5191764"/>
                <a:ext cx="2375650" cy="308482"/>
              </a:xfrm>
              <a:prstGeom prst="rect">
                <a:avLst/>
              </a:prstGeom>
              <a:blipFill rotWithShape="0">
                <a:blip r:embed="rId4"/>
                <a:stretch>
                  <a:fillRect l="-1799" r="-1748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4" name="Group 248"/>
          <p:cNvGrpSpPr>
            <a:grpSpLocks/>
          </p:cNvGrpSpPr>
          <p:nvPr/>
        </p:nvGrpSpPr>
        <p:grpSpPr bwMode="auto">
          <a:xfrm>
            <a:off x="9299798" y="2923997"/>
            <a:ext cx="796925" cy="1825625"/>
            <a:chOff x="2856" y="2858"/>
            <a:chExt cx="502" cy="1150"/>
          </a:xfrm>
        </p:grpSpPr>
        <p:grpSp>
          <p:nvGrpSpPr>
            <p:cNvPr id="355" name="Group 205"/>
            <p:cNvGrpSpPr>
              <a:grpSpLocks/>
            </p:cNvGrpSpPr>
            <p:nvPr/>
          </p:nvGrpSpPr>
          <p:grpSpPr bwMode="auto">
            <a:xfrm>
              <a:off x="2862" y="3737"/>
              <a:ext cx="496" cy="271"/>
              <a:chOff x="2862" y="3713"/>
              <a:chExt cx="496" cy="271"/>
            </a:xfrm>
          </p:grpSpPr>
          <p:sp>
            <p:nvSpPr>
              <p:cNvPr id="362" name="Arc 196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" name="Line 197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98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Arc 199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" name="Line 20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6" name="Group 206"/>
            <p:cNvGrpSpPr>
              <a:grpSpLocks/>
            </p:cNvGrpSpPr>
            <p:nvPr/>
          </p:nvGrpSpPr>
          <p:grpSpPr bwMode="auto">
            <a:xfrm flipV="1">
              <a:off x="2856" y="2858"/>
              <a:ext cx="496" cy="271"/>
              <a:chOff x="2862" y="3713"/>
              <a:chExt cx="496" cy="271"/>
            </a:xfrm>
          </p:grpSpPr>
          <p:sp>
            <p:nvSpPr>
              <p:cNvPr id="357" name="Arc 207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" name="Line 208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209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Arc 210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" name="Line 21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7" name="Group 249"/>
          <p:cNvGrpSpPr>
            <a:grpSpLocks/>
          </p:cNvGrpSpPr>
          <p:nvPr/>
        </p:nvGrpSpPr>
        <p:grpSpPr bwMode="auto">
          <a:xfrm>
            <a:off x="9733186" y="2890660"/>
            <a:ext cx="796925" cy="1820862"/>
            <a:chOff x="3129" y="2837"/>
            <a:chExt cx="502" cy="1147"/>
          </a:xfrm>
        </p:grpSpPr>
        <p:grpSp>
          <p:nvGrpSpPr>
            <p:cNvPr id="368" name="Group 212"/>
            <p:cNvGrpSpPr>
              <a:grpSpLocks/>
            </p:cNvGrpSpPr>
            <p:nvPr/>
          </p:nvGrpSpPr>
          <p:grpSpPr bwMode="auto">
            <a:xfrm flipV="1">
              <a:off x="3129" y="2837"/>
              <a:ext cx="496" cy="271"/>
              <a:chOff x="2862" y="3713"/>
              <a:chExt cx="496" cy="271"/>
            </a:xfrm>
          </p:grpSpPr>
          <p:sp>
            <p:nvSpPr>
              <p:cNvPr id="375" name="Arc 213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Line 214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15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Arc 216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217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" name="Group 218"/>
            <p:cNvGrpSpPr>
              <a:grpSpLocks/>
            </p:cNvGrpSpPr>
            <p:nvPr/>
          </p:nvGrpSpPr>
          <p:grpSpPr bwMode="auto">
            <a:xfrm>
              <a:off x="3135" y="3713"/>
              <a:ext cx="496" cy="271"/>
              <a:chOff x="2862" y="3713"/>
              <a:chExt cx="496" cy="271"/>
            </a:xfrm>
          </p:grpSpPr>
          <p:sp>
            <p:nvSpPr>
              <p:cNvPr id="370" name="Arc 219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Line 220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21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Arc 222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223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0" name="AutoShape 242"/>
          <p:cNvSpPr>
            <a:spLocks noChangeArrowheads="1"/>
          </p:cNvSpPr>
          <p:nvPr/>
        </p:nvSpPr>
        <p:spPr bwMode="auto">
          <a:xfrm>
            <a:off x="8899748" y="3439935"/>
            <a:ext cx="307975" cy="784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381" name="AutoShape 192"/>
          <p:cNvSpPr>
            <a:spLocks noChangeArrowheads="1"/>
          </p:cNvSpPr>
          <p:nvPr/>
        </p:nvSpPr>
        <p:spPr bwMode="auto">
          <a:xfrm>
            <a:off x="6153707" y="3399201"/>
            <a:ext cx="771525" cy="784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382" name="AutoShape 193"/>
          <p:cNvSpPr>
            <a:spLocks noChangeArrowheads="1"/>
          </p:cNvSpPr>
          <p:nvPr/>
        </p:nvSpPr>
        <p:spPr bwMode="auto">
          <a:xfrm>
            <a:off x="6625194" y="3438889"/>
            <a:ext cx="714375" cy="7096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383" name="AutoShape 194"/>
          <p:cNvSpPr>
            <a:spLocks noChangeArrowheads="1"/>
          </p:cNvSpPr>
          <p:nvPr/>
        </p:nvSpPr>
        <p:spPr bwMode="auto">
          <a:xfrm>
            <a:off x="5747307" y="3851639"/>
            <a:ext cx="1628775" cy="7556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3" grpId="0"/>
      <p:bldP spid="380" grpId="0" animBg="1"/>
      <p:bldP spid="381" grpId="0" animBg="1"/>
      <p:bldP spid="382" grpId="0" animBg="1"/>
      <p:bldP spid="3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86547" y="2303945"/>
            <a:ext cx="2663971" cy="2950772"/>
            <a:chOff x="4721256" y="383903"/>
            <a:chExt cx="2663971" cy="2950772"/>
          </a:xfrm>
        </p:grpSpPr>
        <p:sp>
          <p:nvSpPr>
            <p:cNvPr id="5" name="Line 13"/>
            <p:cNvSpPr>
              <a:spLocks noChangeAspect="1" noChangeShapeType="1"/>
            </p:cNvSpPr>
            <p:nvPr/>
          </p:nvSpPr>
          <p:spPr bwMode="auto">
            <a:xfrm>
              <a:off x="5803852" y="1319909"/>
              <a:ext cx="2043" cy="20147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Aspect="1" noChangeShapeType="1"/>
            </p:cNvSpPr>
            <p:nvPr/>
          </p:nvSpPr>
          <p:spPr bwMode="auto">
            <a:xfrm>
              <a:off x="6676264" y="1319909"/>
              <a:ext cx="2043" cy="20147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21256" y="383903"/>
              <a:ext cx="2663971" cy="2632006"/>
              <a:chOff x="4721256" y="383903"/>
              <a:chExt cx="2663971" cy="2632006"/>
            </a:xfrm>
          </p:grpSpPr>
          <p:sp>
            <p:nvSpPr>
              <p:cNvPr id="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5368668" y="1319909"/>
                <a:ext cx="1742781" cy="1685783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b="0"/>
              </a:p>
            </p:txBody>
          </p:sp>
          <p:sp>
            <p:nvSpPr>
              <p:cNvPr id="9" name="Line 11"/>
              <p:cNvSpPr>
                <a:spLocks noChangeAspect="1" noChangeShapeType="1"/>
              </p:cNvSpPr>
              <p:nvPr/>
            </p:nvSpPr>
            <p:spPr bwMode="auto">
              <a:xfrm>
                <a:off x="5096933" y="2167909"/>
                <a:ext cx="2014516" cy="20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2"/>
              <p:cNvSpPr>
                <a:spLocks noChangeAspect="1" noChangeShapeType="1"/>
              </p:cNvSpPr>
              <p:nvPr/>
            </p:nvSpPr>
            <p:spPr bwMode="auto">
              <a:xfrm>
                <a:off x="6241080" y="1107398"/>
                <a:ext cx="2043" cy="190851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Aspect="1" noChangeShapeType="1"/>
              </p:cNvSpPr>
              <p:nvPr/>
            </p:nvSpPr>
            <p:spPr bwMode="auto">
              <a:xfrm>
                <a:off x="5368668" y="2592930"/>
                <a:ext cx="2016559" cy="20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6"/>
              <p:cNvSpPr>
                <a:spLocks noChangeAspect="1" noChangeShapeType="1"/>
              </p:cNvSpPr>
              <p:nvPr/>
            </p:nvSpPr>
            <p:spPr bwMode="auto">
              <a:xfrm>
                <a:off x="5368668" y="1744930"/>
                <a:ext cx="2016559" cy="20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6130751" y="1577374"/>
                <a:ext cx="51078" cy="124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1</a:t>
                </a:r>
                <a:endParaRPr lang="en-US" altLang="en-US"/>
              </a:p>
            </p:txBody>
          </p:sp>
          <p:sp>
            <p:nvSpPr>
              <p:cNvPr id="14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6567979" y="1577374"/>
                <a:ext cx="51078" cy="124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3</a:t>
                </a:r>
                <a:endParaRPr lang="en-US" altLang="en-US"/>
              </a:p>
            </p:txBody>
          </p:sp>
          <p:sp>
            <p:nvSpPr>
              <p:cNvPr id="15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7003163" y="1577374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2</a:t>
                </a:r>
                <a:endParaRPr lang="en-US" altLang="en-US"/>
              </a:p>
            </p:txBody>
          </p:sp>
          <p:sp>
            <p:nvSpPr>
              <p:cNvPr id="16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5695567" y="2002395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dirty="0"/>
                  <a:t>4</a:t>
                </a:r>
                <a:endParaRPr lang="en-US" altLang="en-US" dirty="0"/>
              </a:p>
            </p:txBody>
          </p:sp>
          <p:sp>
            <p:nvSpPr>
              <p:cNvPr id="17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6130751" y="2002395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5</a:t>
                </a:r>
                <a:endParaRPr lang="en-US" altLang="en-US"/>
              </a:p>
            </p:txBody>
          </p:sp>
          <p:sp>
            <p:nvSpPr>
              <p:cNvPr id="18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6567979" y="2002395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7</a:t>
                </a:r>
                <a:endParaRPr lang="en-US" altLang="en-US"/>
              </a:p>
            </p:txBody>
          </p:sp>
          <p:sp>
            <p:nvSpPr>
              <p:cNvPr id="19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7003163" y="2002395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6</a:t>
                </a:r>
                <a:endParaRPr lang="en-US" altLang="en-US"/>
              </a:p>
            </p:txBody>
          </p:sp>
          <p:sp>
            <p:nvSpPr>
              <p:cNvPr id="20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5640403" y="2427417"/>
                <a:ext cx="102156" cy="124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12</a:t>
                </a:r>
                <a:endParaRPr lang="en-US" altLang="en-US"/>
              </a:p>
            </p:txBody>
          </p:sp>
          <p:sp>
            <p:nvSpPr>
              <p:cNvPr id="2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077630" y="2427417"/>
                <a:ext cx="102156" cy="124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13</a:t>
                </a:r>
                <a:endParaRPr lang="en-US" altLang="en-US"/>
              </a:p>
            </p:txBody>
          </p:sp>
          <p:sp>
            <p:nvSpPr>
              <p:cNvPr id="22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6512815" y="2427417"/>
                <a:ext cx="102156" cy="124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15</a:t>
                </a:r>
                <a:endParaRPr lang="en-US" altLang="en-US"/>
              </a:p>
            </p:txBody>
          </p:sp>
          <p:sp>
            <p:nvSpPr>
              <p:cNvPr id="23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947999" y="2427417"/>
                <a:ext cx="102156" cy="124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14</a:t>
                </a:r>
                <a:endParaRPr lang="en-US" altLang="en-US"/>
              </a:p>
            </p:txBody>
          </p:sp>
          <p:sp>
            <p:nvSpPr>
              <p:cNvPr id="24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5695567" y="2850395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8</a:t>
                </a:r>
                <a:endParaRPr lang="en-US" altLang="en-US"/>
              </a:p>
            </p:txBody>
          </p:sp>
          <p:sp>
            <p:nvSpPr>
              <p:cNvPr id="25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6130751" y="2850395"/>
                <a:ext cx="51078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9</a:t>
                </a:r>
                <a:endParaRPr lang="en-US" altLang="en-US"/>
              </a:p>
            </p:txBody>
          </p:sp>
          <p:sp>
            <p:nvSpPr>
              <p:cNvPr id="26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6512815" y="2850395"/>
                <a:ext cx="102156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dirty="0"/>
                  <a:t>11</a:t>
                </a:r>
                <a:endParaRPr lang="en-US" altLang="en-US" dirty="0"/>
              </a:p>
            </p:txBody>
          </p:sp>
          <p:sp>
            <p:nvSpPr>
              <p:cNvPr id="27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6947999" y="2850395"/>
                <a:ext cx="102156" cy="12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/>
                  <a:t>10</a:t>
                </a:r>
                <a:endParaRPr lang="en-US" altLang="en-US"/>
              </a:p>
            </p:txBody>
          </p:sp>
          <p:sp>
            <p:nvSpPr>
              <p:cNvPr id="28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532117" y="1354646"/>
                <a:ext cx="96027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1</a:t>
                </a:r>
                <a:endParaRPr lang="en-US" altLang="en-US"/>
              </a:p>
            </p:txBody>
          </p:sp>
          <p:sp>
            <p:nvSpPr>
              <p:cNvPr id="29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6839714" y="1779668"/>
                <a:ext cx="96027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1</a:t>
                </a:r>
                <a:endParaRPr lang="en-US" altLang="en-US"/>
              </a:p>
            </p:txBody>
          </p:sp>
          <p:sp>
            <p:nvSpPr>
              <p:cNvPr id="30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5532117" y="1779668"/>
                <a:ext cx="96027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1</a:t>
                </a:r>
                <a:endParaRPr lang="en-US" altLang="en-US"/>
              </a:p>
            </p:txBody>
          </p:sp>
          <p:sp>
            <p:nvSpPr>
              <p:cNvPr id="31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5532117" y="2627668"/>
                <a:ext cx="96027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1</a:t>
                </a:r>
                <a:endParaRPr lang="en-US" altLang="en-US"/>
              </a:p>
            </p:txBody>
          </p:sp>
          <p:sp>
            <p:nvSpPr>
              <p:cNvPr id="32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5532117" y="2204689"/>
                <a:ext cx="138932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X</a:t>
                </a:r>
                <a:endParaRPr lang="en-US" altLang="en-US"/>
              </a:p>
            </p:txBody>
          </p:sp>
          <p:sp>
            <p:nvSpPr>
              <p:cNvPr id="33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5914181" y="2204689"/>
                <a:ext cx="138932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X</a:t>
                </a:r>
                <a:endParaRPr lang="en-US" altLang="en-US"/>
              </a:p>
            </p:txBody>
          </p:sp>
          <p:sp>
            <p:nvSpPr>
              <p:cNvPr id="34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6404529" y="2204689"/>
                <a:ext cx="138932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X</a:t>
                </a:r>
                <a:endParaRPr lang="en-US" altLang="en-US"/>
              </a:p>
            </p:txBody>
          </p:sp>
          <p:sp>
            <p:nvSpPr>
              <p:cNvPr id="35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6404529" y="2627668"/>
                <a:ext cx="138932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X</a:t>
                </a:r>
                <a:endParaRPr lang="en-US" altLang="en-US"/>
              </a:p>
            </p:txBody>
          </p:sp>
          <p:sp>
            <p:nvSpPr>
              <p:cNvPr id="36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6784550" y="2627668"/>
                <a:ext cx="138932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X</a:t>
                </a:r>
                <a:endParaRPr lang="en-US" altLang="en-US"/>
              </a:p>
            </p:txBody>
          </p:sp>
          <p:sp>
            <p:nvSpPr>
              <p:cNvPr id="37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6839714" y="2204689"/>
                <a:ext cx="138932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/>
                  <a:t>X</a:t>
                </a:r>
                <a:endParaRPr lang="en-US" altLang="en-US"/>
              </a:p>
            </p:txBody>
          </p:sp>
          <p:sp>
            <p:nvSpPr>
              <p:cNvPr id="38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6839714" y="1354646"/>
                <a:ext cx="96027" cy="230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500" dirty="0"/>
                  <a:t>1</a:t>
                </a:r>
                <a:endParaRPr lang="en-US" altLang="en-US" dirty="0"/>
              </a:p>
            </p:txBody>
          </p:sp>
          <p:sp>
            <p:nvSpPr>
              <p:cNvPr id="39" name="Rectangle 159"/>
              <p:cNvSpPr>
                <a:spLocks noChangeAspect="1" noChangeArrowheads="1"/>
              </p:cNvSpPr>
              <p:nvPr/>
            </p:nvSpPr>
            <p:spPr bwMode="auto">
              <a:xfrm>
                <a:off x="6188423" y="383903"/>
                <a:ext cx="179795" cy="4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800" dirty="0">
                    <a:latin typeface="SWISS" charset="0"/>
                  </a:rPr>
                  <a:t>z</a:t>
                </a:r>
                <a:endParaRPr lang="en-US" altLang="en-US" sz="2800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041896" y="1019032"/>
                <a:ext cx="2131598" cy="1882439"/>
                <a:chOff x="2017023" y="3647531"/>
                <a:chExt cx="2131598" cy="1882439"/>
              </a:xfrm>
            </p:grpSpPr>
            <p:sp>
              <p:nvSpPr>
                <p:cNvPr id="60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455975" y="3663794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00</a:t>
                  </a:r>
                  <a:endParaRPr lang="en-US" altLang="en-US" sz="2000" dirty="0"/>
                </a:p>
              </p:txBody>
            </p:sp>
            <p:sp>
              <p:nvSpPr>
                <p:cNvPr id="61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3658" y="3658219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01</a:t>
                  </a:r>
                  <a:endParaRPr lang="en-US" altLang="en-US" sz="2000" dirty="0"/>
                </a:p>
              </p:txBody>
            </p:sp>
            <p:sp>
              <p:nvSpPr>
                <p:cNvPr id="62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287116" y="3663794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/>
                    <a:t>1</a:t>
                  </a:r>
                  <a:r>
                    <a:rPr lang="en-US" altLang="en-US" sz="2000" dirty="0" smtClean="0"/>
                    <a:t>1</a:t>
                  </a:r>
                  <a:endParaRPr lang="en-US" altLang="en-US" sz="2000" dirty="0"/>
                </a:p>
              </p:txBody>
            </p:sp>
            <p:sp>
              <p:nvSpPr>
                <p:cNvPr id="6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023" y="5222193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10</a:t>
                  </a:r>
                  <a:endParaRPr lang="en-US" altLang="en-US" sz="2000" dirty="0"/>
                </a:p>
              </p:txBody>
            </p:sp>
            <p:sp>
              <p:nvSpPr>
                <p:cNvPr id="64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7557" y="4002801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00</a:t>
                  </a:r>
                  <a:endParaRPr lang="en-US" altLang="en-US" sz="2000" dirty="0"/>
                </a:p>
              </p:txBody>
            </p:sp>
            <p:sp>
              <p:nvSpPr>
                <p:cNvPr id="65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47924" y="4411917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01</a:t>
                  </a:r>
                  <a:endParaRPr lang="en-US" altLang="en-US" sz="2000" dirty="0"/>
                </a:p>
              </p:txBody>
            </p:sp>
            <p:sp>
              <p:nvSpPr>
                <p:cNvPr id="66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181" y="4790962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/>
                    <a:t>1</a:t>
                  </a:r>
                  <a:r>
                    <a:rPr lang="en-US" altLang="en-US" sz="2000" dirty="0" smtClean="0"/>
                    <a:t>1</a:t>
                  </a:r>
                  <a:endParaRPr lang="en-US" altLang="en-US" sz="2000" dirty="0"/>
                </a:p>
              </p:txBody>
            </p:sp>
            <p:sp>
              <p:nvSpPr>
                <p:cNvPr id="67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708934" y="3647531"/>
                  <a:ext cx="4396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2000" dirty="0" smtClean="0"/>
                    <a:t>10</a:t>
                  </a:r>
                  <a:endParaRPr lang="en-US" altLang="en-US" sz="20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721256" y="1415357"/>
                <a:ext cx="320999" cy="1496339"/>
                <a:chOff x="1536902" y="3572973"/>
                <a:chExt cx="320999" cy="1496339"/>
              </a:xfrm>
            </p:grpSpPr>
            <p:sp>
              <p:nvSpPr>
                <p:cNvPr id="51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62948" y="3586894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AB</a:t>
                  </a:r>
                  <a:endParaRPr lang="en-US" altLang="en-US" sz="1600" dirty="0"/>
                </a:p>
              </p:txBody>
            </p:sp>
            <p:sp>
              <p:nvSpPr>
                <p:cNvPr id="52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62948" y="4001778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AB</a:t>
                  </a:r>
                  <a:endParaRPr lang="en-US" altLang="en-US" sz="1600" dirty="0"/>
                </a:p>
              </p:txBody>
            </p:sp>
            <p:sp>
              <p:nvSpPr>
                <p:cNvPr id="53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62948" y="4416662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AB</a:t>
                  </a:r>
                  <a:endParaRPr lang="en-US" altLang="en-US" sz="1600" dirty="0"/>
                </a:p>
              </p:txBody>
            </p:sp>
            <p:sp>
              <p:nvSpPr>
                <p:cNvPr id="54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902" y="4823091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AB</a:t>
                  </a:r>
                  <a:endParaRPr lang="en-US" altLang="en-US" sz="1600" dirty="0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1578306" y="3572973"/>
                  <a:ext cx="253549" cy="0"/>
                  <a:chOff x="2498476" y="3423402"/>
                  <a:chExt cx="253549" cy="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498476" y="3423402"/>
                    <a:ext cx="10972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42297" y="3423402"/>
                    <a:ext cx="10972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78306" y="3981602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701424" y="4802496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462540" y="824288"/>
                <a:ext cx="1536537" cy="272960"/>
                <a:chOff x="2360745" y="3041810"/>
                <a:chExt cx="1536537" cy="272960"/>
              </a:xfrm>
            </p:grpSpPr>
            <p:sp>
              <p:nvSpPr>
                <p:cNvPr id="43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2360745" y="3059334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CD</a:t>
                  </a:r>
                  <a:endParaRPr lang="en-US" altLang="en-US" sz="1600" dirty="0"/>
                </a:p>
              </p:txBody>
            </p:sp>
            <p:sp>
              <p:nvSpPr>
                <p:cNvPr id="44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01589" y="3065145"/>
                  <a:ext cx="35056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CD</a:t>
                  </a:r>
                  <a:endParaRPr lang="en-US" altLang="en-US" sz="1600" dirty="0"/>
                </a:p>
              </p:txBody>
            </p:sp>
            <p:sp>
              <p:nvSpPr>
                <p:cNvPr id="45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3174473" y="3068549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CD</a:t>
                  </a:r>
                  <a:endParaRPr lang="en-US" altLang="en-US" sz="1600" dirty="0"/>
                </a:p>
              </p:txBody>
            </p:sp>
            <p:sp>
              <p:nvSpPr>
                <p:cNvPr id="46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3602329" y="3061944"/>
                  <a:ext cx="29495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dirty="0" smtClean="0">
                      <a:latin typeface="SWISS" charset="0"/>
                    </a:rPr>
                    <a:t>CD</a:t>
                  </a:r>
                  <a:endParaRPr lang="en-US" altLang="en-US" sz="1600" dirty="0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360745" y="3052694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504566" y="3052694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93896" y="3061944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756894" y="3041810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/>
          <p:cNvGrpSpPr/>
          <p:nvPr/>
        </p:nvGrpSpPr>
        <p:grpSpPr>
          <a:xfrm>
            <a:off x="5644189" y="2251764"/>
            <a:ext cx="2709217" cy="2967124"/>
            <a:chOff x="7573153" y="367551"/>
            <a:chExt cx="2709217" cy="2967124"/>
          </a:xfrm>
        </p:grpSpPr>
        <p:sp>
          <p:nvSpPr>
            <p:cNvPr id="69" name="Rectangle 44"/>
            <p:cNvSpPr>
              <a:spLocks noChangeAspect="1" noChangeArrowheads="1"/>
            </p:cNvSpPr>
            <p:nvPr/>
          </p:nvSpPr>
          <p:spPr bwMode="auto">
            <a:xfrm>
              <a:off x="8265811" y="1319909"/>
              <a:ext cx="1742781" cy="168578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70" name="Line 49"/>
            <p:cNvSpPr>
              <a:spLocks noChangeAspect="1" noChangeShapeType="1"/>
            </p:cNvSpPr>
            <p:nvPr/>
          </p:nvSpPr>
          <p:spPr bwMode="auto">
            <a:xfrm>
              <a:off x="7994076" y="2167909"/>
              <a:ext cx="2014516" cy="20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50"/>
            <p:cNvSpPr>
              <a:spLocks noChangeAspect="1" noChangeShapeType="1"/>
            </p:cNvSpPr>
            <p:nvPr/>
          </p:nvSpPr>
          <p:spPr bwMode="auto">
            <a:xfrm>
              <a:off x="9138223" y="1107398"/>
              <a:ext cx="2043" cy="190851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51"/>
            <p:cNvSpPr>
              <a:spLocks noChangeAspect="1" noChangeShapeType="1"/>
            </p:cNvSpPr>
            <p:nvPr/>
          </p:nvSpPr>
          <p:spPr bwMode="auto">
            <a:xfrm>
              <a:off x="8700995" y="1319909"/>
              <a:ext cx="2043" cy="20147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2"/>
            <p:cNvSpPr>
              <a:spLocks noChangeAspect="1" noChangeShapeType="1"/>
            </p:cNvSpPr>
            <p:nvPr/>
          </p:nvSpPr>
          <p:spPr bwMode="auto">
            <a:xfrm>
              <a:off x="9573407" y="1319909"/>
              <a:ext cx="2043" cy="20147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3"/>
            <p:cNvSpPr>
              <a:spLocks noChangeAspect="1" noChangeShapeType="1"/>
            </p:cNvSpPr>
            <p:nvPr/>
          </p:nvSpPr>
          <p:spPr bwMode="auto">
            <a:xfrm>
              <a:off x="8265811" y="2592930"/>
              <a:ext cx="2016559" cy="20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4"/>
            <p:cNvSpPr>
              <a:spLocks noChangeAspect="1" noChangeShapeType="1"/>
            </p:cNvSpPr>
            <p:nvPr/>
          </p:nvSpPr>
          <p:spPr bwMode="auto">
            <a:xfrm>
              <a:off x="8265811" y="1744930"/>
              <a:ext cx="2016559" cy="20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55"/>
            <p:cNvSpPr>
              <a:spLocks noChangeAspect="1" noChangeArrowheads="1"/>
            </p:cNvSpPr>
            <p:nvPr/>
          </p:nvSpPr>
          <p:spPr bwMode="auto">
            <a:xfrm>
              <a:off x="8592710" y="1577374"/>
              <a:ext cx="51078" cy="1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0</a:t>
              </a:r>
              <a:endParaRPr lang="en-US" altLang="en-US"/>
            </a:p>
          </p:txBody>
        </p:sp>
        <p:sp>
          <p:nvSpPr>
            <p:cNvPr id="77" name="Rectangle 56"/>
            <p:cNvSpPr>
              <a:spLocks noChangeAspect="1" noChangeArrowheads="1"/>
            </p:cNvSpPr>
            <p:nvPr/>
          </p:nvSpPr>
          <p:spPr bwMode="auto">
            <a:xfrm>
              <a:off x="9027895" y="1577374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</a:t>
              </a:r>
              <a:endParaRPr lang="en-US" altLang="en-US"/>
            </a:p>
          </p:txBody>
        </p:sp>
        <p:sp>
          <p:nvSpPr>
            <p:cNvPr id="78" name="Rectangle 57"/>
            <p:cNvSpPr>
              <a:spLocks noChangeAspect="1" noChangeArrowheads="1"/>
            </p:cNvSpPr>
            <p:nvPr/>
          </p:nvSpPr>
          <p:spPr bwMode="auto">
            <a:xfrm>
              <a:off x="9465122" y="1577374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3</a:t>
              </a:r>
              <a:endParaRPr lang="en-US" altLang="en-US"/>
            </a:p>
          </p:txBody>
        </p:sp>
        <p:sp>
          <p:nvSpPr>
            <p:cNvPr id="79" name="Rectangle 58"/>
            <p:cNvSpPr>
              <a:spLocks noChangeAspect="1" noChangeArrowheads="1"/>
            </p:cNvSpPr>
            <p:nvPr/>
          </p:nvSpPr>
          <p:spPr bwMode="auto">
            <a:xfrm>
              <a:off x="9900307" y="1577374"/>
              <a:ext cx="51078" cy="1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2</a:t>
              </a:r>
              <a:endParaRPr lang="en-US" altLang="en-US"/>
            </a:p>
          </p:txBody>
        </p:sp>
        <p:sp>
          <p:nvSpPr>
            <p:cNvPr id="80" name="Rectangle 59"/>
            <p:cNvSpPr>
              <a:spLocks noChangeAspect="1" noChangeArrowheads="1"/>
            </p:cNvSpPr>
            <p:nvPr/>
          </p:nvSpPr>
          <p:spPr bwMode="auto">
            <a:xfrm>
              <a:off x="8592710" y="20023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4</a:t>
              </a:r>
              <a:endParaRPr lang="en-US" altLang="en-US"/>
            </a:p>
          </p:txBody>
        </p:sp>
        <p:sp>
          <p:nvSpPr>
            <p:cNvPr id="81" name="Rectangle 60"/>
            <p:cNvSpPr>
              <a:spLocks noChangeAspect="1" noChangeArrowheads="1"/>
            </p:cNvSpPr>
            <p:nvPr/>
          </p:nvSpPr>
          <p:spPr bwMode="auto">
            <a:xfrm>
              <a:off x="9027895" y="20023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5</a:t>
              </a:r>
              <a:endParaRPr lang="en-US" altLang="en-US"/>
            </a:p>
          </p:txBody>
        </p:sp>
        <p:sp>
          <p:nvSpPr>
            <p:cNvPr id="82" name="Rectangle 61"/>
            <p:cNvSpPr>
              <a:spLocks noChangeAspect="1" noChangeArrowheads="1"/>
            </p:cNvSpPr>
            <p:nvPr/>
          </p:nvSpPr>
          <p:spPr bwMode="auto">
            <a:xfrm>
              <a:off x="9465122" y="20023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7</a:t>
              </a:r>
              <a:endParaRPr lang="en-US" altLang="en-US"/>
            </a:p>
          </p:txBody>
        </p:sp>
        <p:sp>
          <p:nvSpPr>
            <p:cNvPr id="83" name="Rectangle 62"/>
            <p:cNvSpPr>
              <a:spLocks noChangeAspect="1" noChangeArrowheads="1"/>
            </p:cNvSpPr>
            <p:nvPr/>
          </p:nvSpPr>
          <p:spPr bwMode="auto">
            <a:xfrm>
              <a:off x="9900307" y="20023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6</a:t>
              </a:r>
              <a:endParaRPr lang="en-US" altLang="en-US"/>
            </a:p>
          </p:txBody>
        </p:sp>
        <p:sp>
          <p:nvSpPr>
            <p:cNvPr id="84" name="Rectangle 63"/>
            <p:cNvSpPr>
              <a:spLocks noChangeAspect="1" noChangeArrowheads="1"/>
            </p:cNvSpPr>
            <p:nvPr/>
          </p:nvSpPr>
          <p:spPr bwMode="auto">
            <a:xfrm>
              <a:off x="8537546" y="2427417"/>
              <a:ext cx="102156" cy="1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12</a:t>
              </a:r>
              <a:endParaRPr lang="en-US" altLang="en-US"/>
            </a:p>
          </p:txBody>
        </p:sp>
        <p:sp>
          <p:nvSpPr>
            <p:cNvPr id="85" name="Rectangle 64"/>
            <p:cNvSpPr>
              <a:spLocks noChangeAspect="1" noChangeArrowheads="1"/>
            </p:cNvSpPr>
            <p:nvPr/>
          </p:nvSpPr>
          <p:spPr bwMode="auto">
            <a:xfrm>
              <a:off x="8974773" y="2427417"/>
              <a:ext cx="102156" cy="1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13</a:t>
              </a:r>
              <a:endParaRPr lang="en-US" altLang="en-US"/>
            </a:p>
          </p:txBody>
        </p:sp>
        <p:sp>
          <p:nvSpPr>
            <p:cNvPr id="86" name="Rectangle 65"/>
            <p:cNvSpPr>
              <a:spLocks noChangeAspect="1" noChangeArrowheads="1"/>
            </p:cNvSpPr>
            <p:nvPr/>
          </p:nvSpPr>
          <p:spPr bwMode="auto">
            <a:xfrm>
              <a:off x="9409958" y="2427417"/>
              <a:ext cx="102156" cy="1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15</a:t>
              </a:r>
              <a:endParaRPr lang="en-US" altLang="en-US"/>
            </a:p>
          </p:txBody>
        </p:sp>
        <p:sp>
          <p:nvSpPr>
            <p:cNvPr id="87" name="Rectangle 66"/>
            <p:cNvSpPr>
              <a:spLocks noChangeAspect="1" noChangeArrowheads="1"/>
            </p:cNvSpPr>
            <p:nvPr/>
          </p:nvSpPr>
          <p:spPr bwMode="auto">
            <a:xfrm>
              <a:off x="9845142" y="2427417"/>
              <a:ext cx="102156" cy="1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14</a:t>
              </a:r>
              <a:endParaRPr lang="en-US" altLang="en-US"/>
            </a:p>
          </p:txBody>
        </p:sp>
        <p:sp>
          <p:nvSpPr>
            <p:cNvPr id="88" name="Rectangle 67"/>
            <p:cNvSpPr>
              <a:spLocks noChangeAspect="1" noChangeArrowheads="1"/>
            </p:cNvSpPr>
            <p:nvPr/>
          </p:nvSpPr>
          <p:spPr bwMode="auto">
            <a:xfrm>
              <a:off x="8592710" y="28503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8</a:t>
              </a:r>
              <a:endParaRPr lang="en-US" altLang="en-US"/>
            </a:p>
          </p:txBody>
        </p:sp>
        <p:sp>
          <p:nvSpPr>
            <p:cNvPr id="89" name="Rectangle 68"/>
            <p:cNvSpPr>
              <a:spLocks noChangeAspect="1" noChangeArrowheads="1"/>
            </p:cNvSpPr>
            <p:nvPr/>
          </p:nvSpPr>
          <p:spPr bwMode="auto">
            <a:xfrm>
              <a:off x="9027895" y="2850395"/>
              <a:ext cx="51078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9</a:t>
              </a:r>
              <a:endParaRPr lang="en-US" altLang="en-US"/>
            </a:p>
          </p:txBody>
        </p:sp>
        <p:sp>
          <p:nvSpPr>
            <p:cNvPr id="90" name="Rectangle 69"/>
            <p:cNvSpPr>
              <a:spLocks noChangeAspect="1" noChangeArrowheads="1"/>
            </p:cNvSpPr>
            <p:nvPr/>
          </p:nvSpPr>
          <p:spPr bwMode="auto">
            <a:xfrm>
              <a:off x="9409958" y="2850395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11</a:t>
              </a:r>
              <a:endParaRPr lang="en-US" altLang="en-US"/>
            </a:p>
          </p:txBody>
        </p:sp>
        <p:sp>
          <p:nvSpPr>
            <p:cNvPr id="91" name="Rectangle 70"/>
            <p:cNvSpPr>
              <a:spLocks noChangeAspect="1" noChangeArrowheads="1"/>
            </p:cNvSpPr>
            <p:nvPr/>
          </p:nvSpPr>
          <p:spPr bwMode="auto">
            <a:xfrm>
              <a:off x="9845142" y="2850395"/>
              <a:ext cx="102156" cy="12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00"/>
                <a:t>10</a:t>
              </a:r>
              <a:endParaRPr lang="en-US" altLang="en-US"/>
            </a:p>
          </p:txBody>
        </p:sp>
        <p:sp>
          <p:nvSpPr>
            <p:cNvPr id="92" name="Rectangle 71"/>
            <p:cNvSpPr>
              <a:spLocks noChangeAspect="1" noChangeArrowheads="1"/>
            </p:cNvSpPr>
            <p:nvPr/>
          </p:nvSpPr>
          <p:spPr bwMode="auto">
            <a:xfrm>
              <a:off x="8429261" y="1354646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93" name="Rectangle 72"/>
            <p:cNvSpPr>
              <a:spLocks noChangeAspect="1" noChangeArrowheads="1"/>
            </p:cNvSpPr>
            <p:nvPr/>
          </p:nvSpPr>
          <p:spPr bwMode="auto">
            <a:xfrm>
              <a:off x="9301673" y="1779668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94" name="Rectangle 73"/>
            <p:cNvSpPr>
              <a:spLocks noChangeAspect="1" noChangeArrowheads="1"/>
            </p:cNvSpPr>
            <p:nvPr/>
          </p:nvSpPr>
          <p:spPr bwMode="auto">
            <a:xfrm>
              <a:off x="8429261" y="1779668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95" name="Rectangle 74"/>
            <p:cNvSpPr>
              <a:spLocks noChangeAspect="1" noChangeArrowheads="1"/>
            </p:cNvSpPr>
            <p:nvPr/>
          </p:nvSpPr>
          <p:spPr bwMode="auto">
            <a:xfrm>
              <a:off x="8429261" y="2627668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96" name="Rectangle 75"/>
            <p:cNvSpPr>
              <a:spLocks noChangeAspect="1" noChangeArrowheads="1"/>
            </p:cNvSpPr>
            <p:nvPr/>
          </p:nvSpPr>
          <p:spPr bwMode="auto">
            <a:xfrm>
              <a:off x="8429261" y="2204689"/>
              <a:ext cx="138932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97" name="Rectangle 76"/>
            <p:cNvSpPr>
              <a:spLocks noChangeAspect="1" noChangeArrowheads="1"/>
            </p:cNvSpPr>
            <p:nvPr/>
          </p:nvSpPr>
          <p:spPr bwMode="auto">
            <a:xfrm>
              <a:off x="8811324" y="2204689"/>
              <a:ext cx="138932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98" name="Rectangle 77"/>
            <p:cNvSpPr>
              <a:spLocks noChangeAspect="1" noChangeArrowheads="1"/>
            </p:cNvSpPr>
            <p:nvPr/>
          </p:nvSpPr>
          <p:spPr bwMode="auto">
            <a:xfrm>
              <a:off x="9301673" y="2204689"/>
              <a:ext cx="138932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99" name="Rectangle 78"/>
            <p:cNvSpPr>
              <a:spLocks noChangeAspect="1" noChangeArrowheads="1"/>
            </p:cNvSpPr>
            <p:nvPr/>
          </p:nvSpPr>
          <p:spPr bwMode="auto">
            <a:xfrm>
              <a:off x="9301673" y="2627668"/>
              <a:ext cx="138932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00" name="Rectangle 79"/>
            <p:cNvSpPr>
              <a:spLocks noChangeAspect="1" noChangeArrowheads="1"/>
            </p:cNvSpPr>
            <p:nvPr/>
          </p:nvSpPr>
          <p:spPr bwMode="auto">
            <a:xfrm>
              <a:off x="9681693" y="2627668"/>
              <a:ext cx="138932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01" name="Rectangle 80"/>
            <p:cNvSpPr>
              <a:spLocks noChangeAspect="1" noChangeArrowheads="1"/>
            </p:cNvSpPr>
            <p:nvPr/>
          </p:nvSpPr>
          <p:spPr bwMode="auto">
            <a:xfrm>
              <a:off x="9736857" y="2204689"/>
              <a:ext cx="138932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X</a:t>
              </a:r>
              <a:endParaRPr lang="en-US" altLang="en-US"/>
            </a:p>
          </p:txBody>
        </p:sp>
        <p:sp>
          <p:nvSpPr>
            <p:cNvPr id="102" name="Rectangle 81"/>
            <p:cNvSpPr>
              <a:spLocks noChangeAspect="1" noChangeArrowheads="1"/>
            </p:cNvSpPr>
            <p:nvPr/>
          </p:nvSpPr>
          <p:spPr bwMode="auto">
            <a:xfrm>
              <a:off x="9301673" y="1354646"/>
              <a:ext cx="96027" cy="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/>
                <a:t>1</a:t>
              </a:r>
              <a:endParaRPr lang="en-US" altLang="en-US"/>
            </a:p>
          </p:txBody>
        </p:sp>
        <p:sp>
          <p:nvSpPr>
            <p:cNvPr id="103" name="Rectangle 160"/>
            <p:cNvSpPr>
              <a:spLocks noChangeAspect="1" noChangeArrowheads="1"/>
            </p:cNvSpPr>
            <p:nvPr/>
          </p:nvSpPr>
          <p:spPr bwMode="auto">
            <a:xfrm>
              <a:off x="9076240" y="367551"/>
              <a:ext cx="202269" cy="43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latin typeface="SWISS" charset="0"/>
                </a:rPr>
                <a:t>y</a:t>
              </a:r>
              <a:endParaRPr lang="en-US" altLang="en-US" sz="2800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911332" y="1019194"/>
              <a:ext cx="2131598" cy="1882439"/>
              <a:chOff x="2017023" y="3647531"/>
              <a:chExt cx="2131598" cy="1882439"/>
            </a:xfrm>
          </p:grpSpPr>
          <p:sp>
            <p:nvSpPr>
              <p:cNvPr id="124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455975" y="3663794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 smtClean="0"/>
                  <a:t>00</a:t>
                </a:r>
                <a:endParaRPr lang="en-US" altLang="en-US" sz="2000" dirty="0"/>
              </a:p>
            </p:txBody>
          </p:sp>
          <p:sp>
            <p:nvSpPr>
              <p:cNvPr id="12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903658" y="3658219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 smtClean="0"/>
                  <a:t>01</a:t>
                </a:r>
                <a:endParaRPr lang="en-US" altLang="en-US" sz="2000" dirty="0"/>
              </a:p>
            </p:txBody>
          </p:sp>
          <p:sp>
            <p:nvSpPr>
              <p:cNvPr id="126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287116" y="3663794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/>
                  <a:t>1</a:t>
                </a:r>
                <a:r>
                  <a:rPr lang="en-US" altLang="en-US" sz="2000" dirty="0" smtClean="0"/>
                  <a:t>1</a:t>
                </a:r>
                <a:endParaRPr lang="en-US" altLang="en-US" sz="2000" dirty="0"/>
              </a:p>
            </p:txBody>
          </p:sp>
          <p:sp>
            <p:nvSpPr>
              <p:cNvPr id="127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017023" y="5222193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 smtClean="0"/>
                  <a:t>10</a:t>
                </a:r>
                <a:endParaRPr lang="en-US" altLang="en-US" sz="2000" dirty="0"/>
              </a:p>
            </p:txBody>
          </p:sp>
          <p:sp>
            <p:nvSpPr>
              <p:cNvPr id="128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057557" y="4002801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 smtClean="0"/>
                  <a:t>00</a:t>
                </a:r>
                <a:endParaRPr lang="en-US" altLang="en-US" sz="2000" dirty="0"/>
              </a:p>
            </p:txBody>
          </p:sp>
          <p:sp>
            <p:nvSpPr>
              <p:cNvPr id="12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047924" y="4411917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 smtClean="0"/>
                  <a:t>01</a:t>
                </a:r>
                <a:endParaRPr lang="en-US" altLang="en-US" sz="2000" dirty="0"/>
              </a:p>
            </p:txBody>
          </p:sp>
          <p:sp>
            <p:nvSpPr>
              <p:cNvPr id="130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034181" y="4790962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/>
                  <a:t>1</a:t>
                </a:r>
                <a:r>
                  <a:rPr lang="en-US" altLang="en-US" sz="2000" dirty="0" smtClean="0"/>
                  <a:t>1</a:t>
                </a:r>
                <a:endParaRPr lang="en-US" altLang="en-US" sz="2000" dirty="0"/>
              </a:p>
            </p:txBody>
          </p:sp>
          <p:sp>
            <p:nvSpPr>
              <p:cNvPr id="131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708934" y="3647531"/>
                <a:ext cx="4396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dirty="0" smtClean="0"/>
                  <a:t>10</a:t>
                </a:r>
                <a:endParaRPr lang="en-US" altLang="en-US" sz="2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573153" y="1405132"/>
              <a:ext cx="320999" cy="1496339"/>
              <a:chOff x="1536902" y="3572973"/>
              <a:chExt cx="320999" cy="1496339"/>
            </a:xfrm>
          </p:grpSpPr>
          <p:sp>
            <p:nvSpPr>
              <p:cNvPr id="115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62948" y="358689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sp>
            <p:nvSpPr>
              <p:cNvPr id="116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62948" y="4001778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sp>
            <p:nvSpPr>
              <p:cNvPr id="117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62948" y="4416662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sp>
            <p:nvSpPr>
              <p:cNvPr id="118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1536902" y="4823091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AB</a:t>
                </a:r>
                <a:endParaRPr lang="en-US" altLang="en-US" sz="1600" dirty="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1578306" y="3572973"/>
                <a:ext cx="253549" cy="0"/>
                <a:chOff x="2498476" y="3423402"/>
                <a:chExt cx="253549" cy="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498476" y="3423402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642297" y="3423402"/>
                  <a:ext cx="1097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1578306" y="3981602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701424" y="4802496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8335350" y="804767"/>
              <a:ext cx="1536537" cy="272960"/>
              <a:chOff x="2360745" y="3041810"/>
              <a:chExt cx="1536537" cy="272960"/>
            </a:xfrm>
          </p:grpSpPr>
          <p:sp>
            <p:nvSpPr>
              <p:cNvPr id="107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2360745" y="305933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108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2801589" y="3065145"/>
                <a:ext cx="35056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109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174473" y="3068549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sp>
            <p:nvSpPr>
              <p:cNvPr id="110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602329" y="3061944"/>
                <a:ext cx="2949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dirty="0" smtClean="0">
                    <a:latin typeface="SWISS" charset="0"/>
                  </a:rPr>
                  <a:t>CD</a:t>
                </a:r>
                <a:endParaRPr lang="en-US" altLang="en-US" sz="1600" dirty="0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2360745" y="305269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504566" y="305269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793896" y="3061944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756894" y="3041810"/>
                <a:ext cx="1097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8212"/>
              </p:ext>
            </p:extLst>
          </p:nvPr>
        </p:nvGraphicFramePr>
        <p:xfrm>
          <a:off x="1419865" y="2251764"/>
          <a:ext cx="3525665" cy="382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535"/>
                <a:gridCol w="902537"/>
                <a:gridCol w="1448593"/>
              </a:tblGrid>
              <a:tr h="5902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Decimal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Input BCD</a:t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>
                          <a:effectLst/>
                        </a:rPr>
                        <a:t>A B C 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Output Excess-3</a:t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 err="1">
                          <a:effectLst/>
                        </a:rPr>
                        <a:t>WXYZ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0 0 1 1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0 1 0 0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0 1 0 1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0 0 1 1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0 1 1 1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1 0 1 0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1 0 1 1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95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1 0 0 1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1 1 0 0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3" name="Group 247"/>
          <p:cNvGrpSpPr>
            <a:grpSpLocks/>
          </p:cNvGrpSpPr>
          <p:nvPr/>
        </p:nvGrpSpPr>
        <p:grpSpPr bwMode="auto">
          <a:xfrm>
            <a:off x="9357931" y="3285580"/>
            <a:ext cx="1946275" cy="1593850"/>
            <a:chOff x="2460" y="1051"/>
            <a:chExt cx="1226" cy="1004"/>
          </a:xfrm>
        </p:grpSpPr>
        <p:grpSp>
          <p:nvGrpSpPr>
            <p:cNvPr id="134" name="Group 230"/>
            <p:cNvGrpSpPr>
              <a:grpSpLocks/>
            </p:cNvGrpSpPr>
            <p:nvPr/>
          </p:nvGrpSpPr>
          <p:grpSpPr bwMode="auto">
            <a:xfrm rot="5400000" flipH="1" flipV="1">
              <a:off x="3033" y="1397"/>
              <a:ext cx="999" cy="307"/>
              <a:chOff x="2862" y="3713"/>
              <a:chExt cx="496" cy="271"/>
            </a:xfrm>
          </p:grpSpPr>
          <p:sp>
            <p:nvSpPr>
              <p:cNvPr id="141" name="Arc 231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232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233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Arc 234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235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5" name="Group 236"/>
            <p:cNvGrpSpPr>
              <a:grpSpLocks/>
            </p:cNvGrpSpPr>
            <p:nvPr/>
          </p:nvGrpSpPr>
          <p:grpSpPr bwMode="auto">
            <a:xfrm rot="16200000" flipV="1">
              <a:off x="2114" y="1402"/>
              <a:ext cx="999" cy="307"/>
              <a:chOff x="2862" y="3713"/>
              <a:chExt cx="496" cy="271"/>
            </a:xfrm>
          </p:grpSpPr>
          <p:sp>
            <p:nvSpPr>
              <p:cNvPr id="136" name="Arc 237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238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239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Arc 240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24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" name="AutoShape 195"/>
          <p:cNvSpPr>
            <a:spLocks noChangeArrowheads="1"/>
          </p:cNvSpPr>
          <p:nvPr/>
        </p:nvSpPr>
        <p:spPr bwMode="auto">
          <a:xfrm>
            <a:off x="6391773" y="3259413"/>
            <a:ext cx="323850" cy="15668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p:sp>
        <p:nvSpPr>
          <p:cNvPr id="147" name="AutoShape 243"/>
          <p:cNvSpPr>
            <a:spLocks noChangeArrowheads="1"/>
          </p:cNvSpPr>
          <p:nvPr/>
        </p:nvSpPr>
        <p:spPr bwMode="auto">
          <a:xfrm>
            <a:off x="7258548" y="3254651"/>
            <a:ext cx="323850" cy="15668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990328" y="5419510"/>
                <a:ext cx="2313896" cy="400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-6096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28" y="5419510"/>
                <a:ext cx="2313896" cy="400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9114121" y="5419510"/>
                <a:ext cx="2313896" cy="400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-6096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21" y="5419510"/>
                <a:ext cx="2313896" cy="400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(continued)</a:t>
            </a:r>
            <a:br>
              <a:rPr lang="en-US" dirty="0"/>
            </a:b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41413" y="1900350"/>
            <a:ext cx="3222552" cy="1489953"/>
            <a:chOff x="1370400" y="2154619"/>
            <a:chExt cx="3222552" cy="148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126231" y="2154619"/>
                  <a:ext cx="231389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09600" indent="-6096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231" y="2154619"/>
                  <a:ext cx="2313896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217302" y="2554729"/>
                  <a:ext cx="2375650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302" y="2554729"/>
                  <a:ext cx="2375650" cy="30848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38" r="-17436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824728" y="2862506"/>
                  <a:ext cx="2313896" cy="4008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09600" indent="-6096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728" y="2862506"/>
                  <a:ext cx="2313896" cy="4008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70400" y="3243757"/>
                  <a:ext cx="2313896" cy="4008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09600" indent="-6096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400" y="3243757"/>
                  <a:ext cx="2313896" cy="40081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4455036" y="2451183"/>
            <a:ext cx="47083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4"/>
            <a:r>
              <a:rPr lang="en-US" altLang="en-US" sz="2000" b="1" dirty="0">
                <a:cs typeface="Times New Roman" panose="02020603050405020304" pitchFamily="18" charset="0"/>
              </a:rPr>
              <a:t>G = 6 + 10 + 6 + 1 = 23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80160" y="4131943"/>
            <a:ext cx="2895216" cy="2002833"/>
            <a:chOff x="1528044" y="3931888"/>
            <a:chExt cx="2895216" cy="20028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1915798" y="4351964"/>
                  <a:ext cx="17280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798" y="4351964"/>
                  <a:ext cx="172803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1528044" y="3931888"/>
                  <a:ext cx="24840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044" y="3931888"/>
                  <a:ext cx="2484078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1528044" y="4732897"/>
                  <a:ext cx="28952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044" y="4732897"/>
                  <a:ext cx="2895216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528173" y="5212947"/>
                  <a:ext cx="2632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73" y="5212947"/>
                  <a:ext cx="2632965" cy="40011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528173" y="5534611"/>
                  <a:ext cx="19343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990600" lvl="1" indent="-533400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73" y="5534611"/>
                  <a:ext cx="1934312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/>
          <p:cNvSpPr/>
          <p:nvPr/>
        </p:nvSpPr>
        <p:spPr>
          <a:xfrm>
            <a:off x="1412011" y="3752989"/>
            <a:ext cx="396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 extraction, finding factor: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47859" y="1519099"/>
            <a:ext cx="3759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Multiple-level using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539648" y="4938549"/>
                <a:ext cx="2050882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48" y="4938549"/>
                <a:ext cx="2050882" cy="370230"/>
              </a:xfrm>
              <a:prstGeom prst="rect">
                <a:avLst/>
              </a:prstGeom>
              <a:blipFill rotWithShape="0">
                <a:blip r:embed="rId20"/>
                <a:stretch>
                  <a:fillRect l="-2679" t="-6557" r="-982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150552" y="5734666"/>
            <a:ext cx="3223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000" b="1" dirty="0"/>
              <a:t>G = 2 + 4 + 6 + 5 + 1 = 18!</a:t>
            </a:r>
          </a:p>
        </p:txBody>
      </p:sp>
    </p:spTree>
    <p:extLst>
      <p:ext uri="{BB962C8B-B14F-4D97-AF65-F5344CB8AC3E}">
        <p14:creationId xmlns:p14="http://schemas.microsoft.com/office/powerpoint/2010/main" val="10456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2197"/>
            <a:ext cx="9905998" cy="1478570"/>
          </a:xfrm>
        </p:spPr>
        <p:txBody>
          <a:bodyPr/>
          <a:lstStyle/>
          <a:p>
            <a:r>
              <a:rPr lang="en-US" dirty="0"/>
              <a:t>Design Example (continued)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198813" y="2485814"/>
            <a:ext cx="5343526" cy="3886199"/>
            <a:chOff x="267" y="1423"/>
            <a:chExt cx="3366" cy="2448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90" y="1493"/>
              <a:ext cx="3102" cy="2286"/>
            </a:xfrm>
            <a:custGeom>
              <a:avLst/>
              <a:gdLst>
                <a:gd name="T0" fmla="*/ 0 w 2214"/>
                <a:gd name="T1" fmla="*/ 0 h 1631"/>
                <a:gd name="T2" fmla="*/ 24260 w 2214"/>
                <a:gd name="T3" fmla="*/ 0 h 1631"/>
                <a:gd name="T4" fmla="*/ 24260 w 2214"/>
                <a:gd name="T5" fmla="*/ 1267 h 1631"/>
                <a:gd name="T6" fmla="*/ 27555 w 2214"/>
                <a:gd name="T7" fmla="*/ 1267 h 1631"/>
                <a:gd name="T8" fmla="*/ 27265 w 2214"/>
                <a:gd name="T9" fmla="*/ 2625 h 1631"/>
                <a:gd name="T10" fmla="*/ 24260 w 2214"/>
                <a:gd name="T11" fmla="*/ 2625 h 1631"/>
                <a:gd name="T12" fmla="*/ 24260 w 2214"/>
                <a:gd name="T13" fmla="*/ 4568 h 1631"/>
                <a:gd name="T14" fmla="*/ 20908 w 2214"/>
                <a:gd name="T15" fmla="*/ 4568 h 1631"/>
                <a:gd name="T16" fmla="*/ 19280 w 2214"/>
                <a:gd name="T17" fmla="*/ 3922 h 1631"/>
                <a:gd name="T18" fmla="*/ 3059 w 2214"/>
                <a:gd name="T19" fmla="*/ 3922 h 1631"/>
                <a:gd name="T20" fmla="*/ 3059 w 2214"/>
                <a:gd name="T21" fmla="*/ 10722 h 1631"/>
                <a:gd name="T22" fmla="*/ 0 w 2214"/>
                <a:gd name="T23" fmla="*/ 10743 h 1631"/>
                <a:gd name="T24" fmla="*/ 16409 w 2214"/>
                <a:gd name="T25" fmla="*/ 10743 h 1631"/>
                <a:gd name="T26" fmla="*/ 16409 w 2214"/>
                <a:gd name="T27" fmla="*/ 12675 h 1631"/>
                <a:gd name="T28" fmla="*/ 18810 w 2214"/>
                <a:gd name="T29" fmla="*/ 12675 h 1631"/>
                <a:gd name="T30" fmla="*/ 20477 w 2214"/>
                <a:gd name="T31" fmla="*/ 9043 h 1631"/>
                <a:gd name="T32" fmla="*/ 24260 w 2214"/>
                <a:gd name="T33" fmla="*/ 9043 h 1631"/>
                <a:gd name="T34" fmla="*/ 24260 w 2214"/>
                <a:gd name="T35" fmla="*/ 10443 h 1631"/>
                <a:gd name="T36" fmla="*/ 27217 w 2214"/>
                <a:gd name="T37" fmla="*/ 10443 h 1631"/>
                <a:gd name="T38" fmla="*/ 3112 w 2214"/>
                <a:gd name="T39" fmla="*/ 20845 h 1631"/>
                <a:gd name="T40" fmla="*/ 3112 w 2214"/>
                <a:gd name="T41" fmla="*/ 13346 h 1631"/>
                <a:gd name="T42" fmla="*/ 24260 w 2214"/>
                <a:gd name="T43" fmla="*/ 13346 h 1631"/>
                <a:gd name="T44" fmla="*/ 24260 w 2214"/>
                <a:gd name="T45" fmla="*/ 11726 h 1631"/>
                <a:gd name="T46" fmla="*/ 27217 w 2214"/>
                <a:gd name="T47" fmla="*/ 11726 h 1631"/>
                <a:gd name="T48" fmla="*/ 18913 w 2214"/>
                <a:gd name="T49" fmla="*/ 5264 h 1631"/>
                <a:gd name="T50" fmla="*/ 14217 w 2214"/>
                <a:gd name="T51" fmla="*/ 5264 h 1631"/>
                <a:gd name="T52" fmla="*/ 14217 w 2214"/>
                <a:gd name="T53" fmla="*/ 16881 h 1631"/>
                <a:gd name="T54" fmla="*/ 10204 w 2214"/>
                <a:gd name="T55" fmla="*/ 16881 h 1631"/>
                <a:gd name="T56" fmla="*/ 18966 w 2214"/>
                <a:gd name="T57" fmla="*/ 8354 h 1631"/>
                <a:gd name="T58" fmla="*/ 3059 w 2214"/>
                <a:gd name="T59" fmla="*/ 8354 h 1631"/>
                <a:gd name="T60" fmla="*/ 18707 w 2214"/>
                <a:gd name="T61" fmla="*/ 9686 h 1631"/>
                <a:gd name="T62" fmla="*/ 14256 w 2214"/>
                <a:gd name="T63" fmla="*/ 9686 h 1631"/>
                <a:gd name="T64" fmla="*/ 5999 w 2214"/>
                <a:gd name="T65" fmla="*/ 24283 h 1631"/>
                <a:gd name="T66" fmla="*/ 32875 w 2214"/>
                <a:gd name="T67" fmla="*/ 24283 h 1631"/>
                <a:gd name="T68" fmla="*/ 4013 w 2214"/>
                <a:gd name="T69" fmla="*/ 21939 h 1631"/>
                <a:gd name="T70" fmla="*/ 4013 w 2214"/>
                <a:gd name="T71" fmla="*/ 17468 h 1631"/>
                <a:gd name="T72" fmla="*/ 9560 w 2214"/>
                <a:gd name="T73" fmla="*/ 17468 h 1631"/>
                <a:gd name="T74" fmla="*/ 9251 w 2214"/>
                <a:gd name="T75" fmla="*/ 16270 h 1631"/>
                <a:gd name="T76" fmla="*/ 3112 w 2214"/>
                <a:gd name="T77" fmla="*/ 16270 h 1631"/>
                <a:gd name="T78" fmla="*/ 16409 w 2214"/>
                <a:gd name="T79" fmla="*/ 24292 h 1631"/>
                <a:gd name="T80" fmla="*/ 16409 w 2214"/>
                <a:gd name="T81" fmla="*/ 14020 h 1631"/>
                <a:gd name="T82" fmla="*/ 18859 w 2214"/>
                <a:gd name="T83" fmla="*/ 14020 h 1631"/>
                <a:gd name="T84" fmla="*/ 29420 w 2214"/>
                <a:gd name="T85" fmla="*/ 11040 h 1631"/>
                <a:gd name="T86" fmla="*/ 32875 w 2214"/>
                <a:gd name="T87" fmla="*/ 11040 h 1631"/>
                <a:gd name="T88" fmla="*/ 29420 w 2214"/>
                <a:gd name="T89" fmla="*/ 1903 h 1631"/>
                <a:gd name="T90" fmla="*/ 32875 w 2214"/>
                <a:gd name="T91" fmla="*/ 1903 h 16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14"/>
                <a:gd name="T139" fmla="*/ 0 h 1631"/>
                <a:gd name="T140" fmla="*/ 2214 w 2214"/>
                <a:gd name="T141" fmla="*/ 1631 h 16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14" h="1631">
                  <a:moveTo>
                    <a:pt x="0" y="0"/>
                  </a:moveTo>
                  <a:cubicBezTo>
                    <a:pt x="1634" y="0"/>
                    <a:pt x="1634" y="0"/>
                    <a:pt x="1634" y="0"/>
                  </a:cubicBezTo>
                  <a:cubicBezTo>
                    <a:pt x="1634" y="85"/>
                    <a:pt x="1634" y="85"/>
                    <a:pt x="1634" y="85"/>
                  </a:cubicBezTo>
                  <a:cubicBezTo>
                    <a:pt x="1856" y="85"/>
                    <a:pt x="1856" y="85"/>
                    <a:pt x="1856" y="85"/>
                  </a:cubicBezTo>
                  <a:moveTo>
                    <a:pt x="1836" y="176"/>
                  </a:moveTo>
                  <a:cubicBezTo>
                    <a:pt x="1634" y="176"/>
                    <a:pt x="1634" y="176"/>
                    <a:pt x="1634" y="176"/>
                  </a:cubicBezTo>
                  <a:cubicBezTo>
                    <a:pt x="1634" y="307"/>
                    <a:pt x="1634" y="307"/>
                    <a:pt x="1634" y="307"/>
                  </a:cubicBezTo>
                  <a:cubicBezTo>
                    <a:pt x="1408" y="307"/>
                    <a:pt x="1408" y="307"/>
                    <a:pt x="1408" y="307"/>
                  </a:cubicBezTo>
                  <a:moveTo>
                    <a:pt x="1298" y="263"/>
                  </a:moveTo>
                  <a:cubicBezTo>
                    <a:pt x="206" y="263"/>
                    <a:pt x="206" y="263"/>
                    <a:pt x="206" y="263"/>
                  </a:cubicBezTo>
                  <a:cubicBezTo>
                    <a:pt x="206" y="720"/>
                    <a:pt x="206" y="720"/>
                    <a:pt x="206" y="720"/>
                  </a:cubicBezTo>
                  <a:moveTo>
                    <a:pt x="0" y="721"/>
                  </a:moveTo>
                  <a:cubicBezTo>
                    <a:pt x="1105" y="721"/>
                    <a:pt x="1105" y="721"/>
                    <a:pt x="1105" y="721"/>
                  </a:cubicBezTo>
                  <a:cubicBezTo>
                    <a:pt x="1105" y="851"/>
                    <a:pt x="1105" y="851"/>
                    <a:pt x="1105" y="851"/>
                  </a:cubicBezTo>
                  <a:cubicBezTo>
                    <a:pt x="1267" y="851"/>
                    <a:pt x="1267" y="851"/>
                    <a:pt x="1267" y="851"/>
                  </a:cubicBezTo>
                  <a:moveTo>
                    <a:pt x="1379" y="607"/>
                  </a:moveTo>
                  <a:cubicBezTo>
                    <a:pt x="1634" y="607"/>
                    <a:pt x="1634" y="607"/>
                    <a:pt x="1634" y="607"/>
                  </a:cubicBezTo>
                  <a:cubicBezTo>
                    <a:pt x="1634" y="701"/>
                    <a:pt x="1634" y="701"/>
                    <a:pt x="1634" y="701"/>
                  </a:cubicBezTo>
                  <a:cubicBezTo>
                    <a:pt x="1833" y="701"/>
                    <a:pt x="1833" y="701"/>
                    <a:pt x="1833" y="701"/>
                  </a:cubicBezTo>
                  <a:moveTo>
                    <a:pt x="209" y="1400"/>
                  </a:moveTo>
                  <a:cubicBezTo>
                    <a:pt x="209" y="896"/>
                    <a:pt x="209" y="896"/>
                    <a:pt x="209" y="896"/>
                  </a:cubicBezTo>
                  <a:cubicBezTo>
                    <a:pt x="1634" y="896"/>
                    <a:pt x="1634" y="896"/>
                    <a:pt x="1634" y="896"/>
                  </a:cubicBezTo>
                  <a:cubicBezTo>
                    <a:pt x="1634" y="788"/>
                    <a:pt x="1634" y="788"/>
                    <a:pt x="1634" y="788"/>
                  </a:cubicBezTo>
                  <a:cubicBezTo>
                    <a:pt x="1833" y="788"/>
                    <a:pt x="1833" y="788"/>
                    <a:pt x="1833" y="788"/>
                  </a:cubicBezTo>
                  <a:moveTo>
                    <a:pt x="1273" y="353"/>
                  </a:moveTo>
                  <a:cubicBezTo>
                    <a:pt x="957" y="353"/>
                    <a:pt x="957" y="353"/>
                    <a:pt x="957" y="353"/>
                  </a:cubicBezTo>
                  <a:cubicBezTo>
                    <a:pt x="957" y="1134"/>
                    <a:pt x="957" y="1134"/>
                    <a:pt x="957" y="1134"/>
                  </a:cubicBezTo>
                  <a:cubicBezTo>
                    <a:pt x="687" y="1134"/>
                    <a:pt x="687" y="1134"/>
                    <a:pt x="687" y="1134"/>
                  </a:cubicBezTo>
                  <a:moveTo>
                    <a:pt x="1277" y="561"/>
                  </a:moveTo>
                  <a:cubicBezTo>
                    <a:pt x="206" y="561"/>
                    <a:pt x="206" y="561"/>
                    <a:pt x="206" y="561"/>
                  </a:cubicBezTo>
                  <a:moveTo>
                    <a:pt x="1260" y="651"/>
                  </a:moveTo>
                  <a:cubicBezTo>
                    <a:pt x="1260" y="651"/>
                    <a:pt x="964" y="651"/>
                    <a:pt x="960" y="651"/>
                  </a:cubicBezTo>
                  <a:moveTo>
                    <a:pt x="404" y="1630"/>
                  </a:moveTo>
                  <a:cubicBezTo>
                    <a:pt x="2214" y="1630"/>
                    <a:pt x="2214" y="1630"/>
                    <a:pt x="2214" y="1630"/>
                  </a:cubicBezTo>
                  <a:moveTo>
                    <a:pt x="270" y="1473"/>
                  </a:moveTo>
                  <a:cubicBezTo>
                    <a:pt x="270" y="1173"/>
                    <a:pt x="270" y="1173"/>
                    <a:pt x="270" y="1173"/>
                  </a:cubicBezTo>
                  <a:cubicBezTo>
                    <a:pt x="644" y="1173"/>
                    <a:pt x="644" y="1173"/>
                    <a:pt x="644" y="1173"/>
                  </a:cubicBezTo>
                  <a:moveTo>
                    <a:pt x="623" y="1092"/>
                  </a:moveTo>
                  <a:cubicBezTo>
                    <a:pt x="209" y="1092"/>
                    <a:pt x="209" y="1092"/>
                    <a:pt x="209" y="1092"/>
                  </a:cubicBezTo>
                  <a:moveTo>
                    <a:pt x="1105" y="1631"/>
                  </a:moveTo>
                  <a:cubicBezTo>
                    <a:pt x="1105" y="941"/>
                    <a:pt x="1105" y="941"/>
                    <a:pt x="1105" y="941"/>
                  </a:cubicBezTo>
                  <a:cubicBezTo>
                    <a:pt x="1270" y="941"/>
                    <a:pt x="1270" y="941"/>
                    <a:pt x="1270" y="941"/>
                  </a:cubicBezTo>
                  <a:moveTo>
                    <a:pt x="1981" y="741"/>
                  </a:moveTo>
                  <a:cubicBezTo>
                    <a:pt x="2214" y="741"/>
                    <a:pt x="2214" y="741"/>
                    <a:pt x="2214" y="741"/>
                  </a:cubicBezTo>
                  <a:moveTo>
                    <a:pt x="1981" y="128"/>
                  </a:moveTo>
                  <a:cubicBezTo>
                    <a:pt x="2214" y="128"/>
                    <a:pt x="2214" y="128"/>
                    <a:pt x="2214" y="128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367" y="3581"/>
              <a:ext cx="1857" cy="1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68" y="3557"/>
              <a:ext cx="84" cy="225"/>
            </a:xfrm>
            <a:custGeom>
              <a:avLst/>
              <a:gdLst>
                <a:gd name="T0" fmla="*/ 0 w 84"/>
                <a:gd name="T1" fmla="*/ 0 h 225"/>
                <a:gd name="T2" fmla="*/ 0 w 84"/>
                <a:gd name="T3" fmla="*/ 225 h 225"/>
                <a:gd name="T4" fmla="*/ 84 w 84"/>
                <a:gd name="T5" fmla="*/ 225 h 225"/>
                <a:gd name="T6" fmla="*/ 0 60000 65536"/>
                <a:gd name="T7" fmla="*/ 0 60000 65536"/>
                <a:gd name="T8" fmla="*/ 0 60000 65536"/>
                <a:gd name="T9" fmla="*/ 0 w 84"/>
                <a:gd name="T10" fmla="*/ 0 h 225"/>
                <a:gd name="T11" fmla="*/ 84 w 84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225">
                  <a:moveTo>
                    <a:pt x="0" y="0"/>
                  </a:moveTo>
                  <a:lnTo>
                    <a:pt x="0" y="225"/>
                  </a:lnTo>
                  <a:lnTo>
                    <a:pt x="84" y="225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94" y="1423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A</a:t>
              </a:r>
              <a:endParaRPr lang="en-US" altLang="en-US" sz="1600" b="0" dirty="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00" y="2434"/>
              <a:ext cx="8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B</a:t>
              </a:r>
              <a:endParaRPr lang="en-US" altLang="en-US" sz="1600" b="0" dirty="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72" y="3392"/>
              <a:ext cx="8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C</a:t>
              </a:r>
              <a:endParaRPr lang="en-US" altLang="en-US" sz="1600" b="0" dirty="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67" y="3512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D</a:t>
              </a:r>
              <a:endParaRPr lang="en-US" altLang="en-US" sz="1600" b="0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511" y="1602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W</a:t>
              </a:r>
              <a:endParaRPr lang="en-US" altLang="en-US" sz="1600" b="0" dirty="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521" y="2467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X</a:t>
              </a:r>
              <a:endParaRPr lang="en-US" altLang="en-US" sz="1600" b="0" dirty="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509" y="3387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Y</a:t>
              </a:r>
              <a:endParaRPr lang="en-US" altLang="en-US" sz="1600" b="0" dirty="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512" y="3716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 dirty="0">
                  <a:latin typeface="TimesTen" pitchFamily="18" charset="0"/>
                </a:rPr>
                <a:t>Z</a:t>
              </a:r>
              <a:endParaRPr lang="en-US" altLang="en-US" sz="1600" b="0" dirty="0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376" y="3206"/>
              <a:ext cx="561" cy="186"/>
            </a:xfrm>
            <a:custGeom>
              <a:avLst/>
              <a:gdLst>
                <a:gd name="T0" fmla="*/ 0 w 561"/>
                <a:gd name="T1" fmla="*/ 0 h 186"/>
                <a:gd name="T2" fmla="*/ 292 w 561"/>
                <a:gd name="T3" fmla="*/ 0 h 186"/>
                <a:gd name="T4" fmla="*/ 292 w 561"/>
                <a:gd name="T5" fmla="*/ 186 h 186"/>
                <a:gd name="T6" fmla="*/ 561 w 561"/>
                <a:gd name="T7" fmla="*/ 186 h 1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186"/>
                <a:gd name="T14" fmla="*/ 561 w 561"/>
                <a:gd name="T15" fmla="*/ 186 h 1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186">
                  <a:moveTo>
                    <a:pt x="0" y="0"/>
                  </a:moveTo>
                  <a:lnTo>
                    <a:pt x="292" y="0"/>
                  </a:lnTo>
                  <a:lnTo>
                    <a:pt x="292" y="186"/>
                  </a:lnTo>
                  <a:lnTo>
                    <a:pt x="561" y="186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139" y="3452"/>
              <a:ext cx="353" cy="1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833" y="2750"/>
              <a:ext cx="375" cy="391"/>
            </a:xfrm>
            <a:custGeom>
              <a:avLst/>
              <a:gdLst>
                <a:gd name="T0" fmla="*/ 0 w 375"/>
                <a:gd name="T1" fmla="*/ 0 h 391"/>
                <a:gd name="T2" fmla="*/ 0 w 375"/>
                <a:gd name="T3" fmla="*/ 391 h 391"/>
                <a:gd name="T4" fmla="*/ 375 w 375"/>
                <a:gd name="T5" fmla="*/ 391 h 391"/>
                <a:gd name="T6" fmla="*/ 0 60000 65536"/>
                <a:gd name="T7" fmla="*/ 0 60000 65536"/>
                <a:gd name="T8" fmla="*/ 0 60000 65536"/>
                <a:gd name="T9" fmla="*/ 0 w 375"/>
                <a:gd name="T10" fmla="*/ 0 h 391"/>
                <a:gd name="T11" fmla="*/ 375 w 375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5" h="391">
                  <a:moveTo>
                    <a:pt x="0" y="0"/>
                  </a:moveTo>
                  <a:lnTo>
                    <a:pt x="0" y="391"/>
                  </a:lnTo>
                  <a:lnTo>
                    <a:pt x="375" y="391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939" y="3267"/>
              <a:ext cx="269" cy="1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388" y="3520"/>
              <a:ext cx="526" cy="1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67" y="3455"/>
              <a:ext cx="1822" cy="1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2138" y="1828"/>
              <a:ext cx="233" cy="194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2109 h 138"/>
                <a:gd name="T4" fmla="*/ 1444 w 166"/>
                <a:gd name="T5" fmla="*/ 2095 h 138"/>
                <a:gd name="T6" fmla="*/ 2500 w 166"/>
                <a:gd name="T7" fmla="*/ 1049 h 138"/>
                <a:gd name="T8" fmla="*/ 1482 w 166"/>
                <a:gd name="T9" fmla="*/ 0 h 138"/>
                <a:gd name="T10" fmla="*/ 1 w 166"/>
                <a:gd name="T11" fmla="*/ 0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138"/>
                <a:gd name="T20" fmla="*/ 166 w 16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2138" y="2246"/>
              <a:ext cx="233" cy="193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2025 h 138"/>
                <a:gd name="T4" fmla="*/ 1444 w 166"/>
                <a:gd name="T5" fmla="*/ 2025 h 138"/>
                <a:gd name="T6" fmla="*/ 2500 w 166"/>
                <a:gd name="T7" fmla="*/ 1029 h 138"/>
                <a:gd name="T8" fmla="*/ 1482 w 166"/>
                <a:gd name="T9" fmla="*/ 0 h 138"/>
                <a:gd name="T10" fmla="*/ 1 w 166"/>
                <a:gd name="T11" fmla="*/ 0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138"/>
                <a:gd name="T20" fmla="*/ 166 w 16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2138" y="2652"/>
              <a:ext cx="233" cy="194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2109 h 138"/>
                <a:gd name="T4" fmla="*/ 1444 w 166"/>
                <a:gd name="T5" fmla="*/ 2095 h 138"/>
                <a:gd name="T6" fmla="*/ 2500 w 166"/>
                <a:gd name="T7" fmla="*/ 1049 h 138"/>
                <a:gd name="T8" fmla="*/ 1482 w 166"/>
                <a:gd name="T9" fmla="*/ 0 h 138"/>
                <a:gd name="T10" fmla="*/ 1 w 166"/>
                <a:gd name="T11" fmla="*/ 0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138"/>
                <a:gd name="T20" fmla="*/ 166 w 16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2144" y="3108"/>
              <a:ext cx="232" cy="193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2025 h 138"/>
                <a:gd name="T4" fmla="*/ 1392 w 166"/>
                <a:gd name="T5" fmla="*/ 2025 h 138"/>
                <a:gd name="T6" fmla="*/ 2416 w 166"/>
                <a:gd name="T7" fmla="*/ 1029 h 138"/>
                <a:gd name="T8" fmla="*/ 1421 w 166"/>
                <a:gd name="T9" fmla="*/ 0 h 138"/>
                <a:gd name="T10" fmla="*/ 1 w 166"/>
                <a:gd name="T11" fmla="*/ 0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138"/>
                <a:gd name="T20" fmla="*/ 166 w 16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2155" y="3422"/>
              <a:ext cx="233" cy="193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2025 h 138"/>
                <a:gd name="T4" fmla="*/ 1444 w 166"/>
                <a:gd name="T5" fmla="*/ 2025 h 138"/>
                <a:gd name="T6" fmla="*/ 2500 w 166"/>
                <a:gd name="T7" fmla="*/ 1029 h 138"/>
                <a:gd name="T8" fmla="*/ 1482 w 166"/>
                <a:gd name="T9" fmla="*/ 0 h 138"/>
                <a:gd name="T10" fmla="*/ 1 w 166"/>
                <a:gd name="T11" fmla="*/ 0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138"/>
                <a:gd name="T20" fmla="*/ 166 w 16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2916" y="1579"/>
              <a:ext cx="246" cy="195"/>
            </a:xfrm>
            <a:custGeom>
              <a:avLst/>
              <a:gdLst>
                <a:gd name="T0" fmla="*/ 29 w 176"/>
                <a:gd name="T1" fmla="*/ 2022 h 139"/>
                <a:gd name="T2" fmla="*/ 295 w 176"/>
                <a:gd name="T3" fmla="*/ 1007 h 139"/>
                <a:gd name="T4" fmla="*/ 41 w 176"/>
                <a:gd name="T5" fmla="*/ 41 h 139"/>
                <a:gd name="T6" fmla="*/ 1 w 176"/>
                <a:gd name="T7" fmla="*/ 0 h 139"/>
                <a:gd name="T8" fmla="*/ 844 w 176"/>
                <a:gd name="T9" fmla="*/ 0 h 139"/>
                <a:gd name="T10" fmla="*/ 2563 w 176"/>
                <a:gd name="T11" fmla="*/ 1007 h 139"/>
                <a:gd name="T12" fmla="*/ 2549 w 176"/>
                <a:gd name="T13" fmla="*/ 1080 h 139"/>
                <a:gd name="T14" fmla="*/ 844 w 176"/>
                <a:gd name="T15" fmla="*/ 2087 h 139"/>
                <a:gd name="T16" fmla="*/ 0 w 176"/>
                <a:gd name="T17" fmla="*/ 2087 h 139"/>
                <a:gd name="T18" fmla="*/ 29 w 176"/>
                <a:gd name="T19" fmla="*/ 2022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139"/>
                <a:gd name="T32" fmla="*/ 176 w 176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2914" y="2438"/>
              <a:ext cx="247" cy="195"/>
            </a:xfrm>
            <a:custGeom>
              <a:avLst/>
              <a:gdLst>
                <a:gd name="T0" fmla="*/ 29 w 176"/>
                <a:gd name="T1" fmla="*/ 2022 h 139"/>
                <a:gd name="T2" fmla="*/ 299 w 176"/>
                <a:gd name="T3" fmla="*/ 1007 h 139"/>
                <a:gd name="T4" fmla="*/ 41 w 176"/>
                <a:gd name="T5" fmla="*/ 41 h 139"/>
                <a:gd name="T6" fmla="*/ 1 w 176"/>
                <a:gd name="T7" fmla="*/ 0 h 139"/>
                <a:gd name="T8" fmla="*/ 873 w 176"/>
                <a:gd name="T9" fmla="*/ 0 h 139"/>
                <a:gd name="T10" fmla="*/ 2651 w 176"/>
                <a:gd name="T11" fmla="*/ 1007 h 139"/>
                <a:gd name="T12" fmla="*/ 2633 w 176"/>
                <a:gd name="T13" fmla="*/ 1080 h 139"/>
                <a:gd name="T14" fmla="*/ 873 w 176"/>
                <a:gd name="T15" fmla="*/ 2087 h 139"/>
                <a:gd name="T16" fmla="*/ 0 w 176"/>
                <a:gd name="T17" fmla="*/ 2087 h 139"/>
                <a:gd name="T18" fmla="*/ 29 w 176"/>
                <a:gd name="T19" fmla="*/ 2022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139"/>
                <a:gd name="T32" fmla="*/ 176 w 176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1211" y="2989"/>
              <a:ext cx="246" cy="193"/>
            </a:xfrm>
            <a:custGeom>
              <a:avLst/>
              <a:gdLst>
                <a:gd name="T0" fmla="*/ 29 w 176"/>
                <a:gd name="T1" fmla="*/ 1958 h 138"/>
                <a:gd name="T2" fmla="*/ 295 w 176"/>
                <a:gd name="T3" fmla="*/ 980 h 138"/>
                <a:gd name="T4" fmla="*/ 41 w 176"/>
                <a:gd name="T5" fmla="*/ 41 h 138"/>
                <a:gd name="T6" fmla="*/ 1 w 176"/>
                <a:gd name="T7" fmla="*/ 0 h 138"/>
                <a:gd name="T8" fmla="*/ 844 w 176"/>
                <a:gd name="T9" fmla="*/ 0 h 138"/>
                <a:gd name="T10" fmla="*/ 2563 w 176"/>
                <a:gd name="T11" fmla="*/ 980 h 138"/>
                <a:gd name="T12" fmla="*/ 2549 w 176"/>
                <a:gd name="T13" fmla="*/ 1035 h 138"/>
                <a:gd name="T14" fmla="*/ 844 w 176"/>
                <a:gd name="T15" fmla="*/ 2025 h 138"/>
                <a:gd name="T16" fmla="*/ 0 w 176"/>
                <a:gd name="T17" fmla="*/ 2025 h 138"/>
                <a:gd name="T18" fmla="*/ 29 w 176"/>
                <a:gd name="T19" fmla="*/ 1958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138"/>
                <a:gd name="T32" fmla="*/ 176 w 176"/>
                <a:gd name="T33" fmla="*/ 138 h 1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138">
                  <a:moveTo>
                    <a:pt x="2" y="134"/>
                  </a:moveTo>
                  <a:cubicBezTo>
                    <a:pt x="14" y="114"/>
                    <a:pt x="20" y="90"/>
                    <a:pt x="20" y="67"/>
                  </a:cubicBezTo>
                  <a:cubicBezTo>
                    <a:pt x="20" y="44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5"/>
                    <a:pt x="176" y="67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50" y="113"/>
                    <a:pt x="106" y="138"/>
                    <a:pt x="58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" y="134"/>
                    <a:pt x="2" y="134"/>
                    <a:pt x="2" y="134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892" y="3358"/>
              <a:ext cx="247" cy="195"/>
            </a:xfrm>
            <a:custGeom>
              <a:avLst/>
              <a:gdLst>
                <a:gd name="T0" fmla="*/ 29 w 176"/>
                <a:gd name="T1" fmla="*/ 2022 h 139"/>
                <a:gd name="T2" fmla="*/ 299 w 176"/>
                <a:gd name="T3" fmla="*/ 1007 h 139"/>
                <a:gd name="T4" fmla="*/ 41 w 176"/>
                <a:gd name="T5" fmla="*/ 41 h 139"/>
                <a:gd name="T6" fmla="*/ 1 w 176"/>
                <a:gd name="T7" fmla="*/ 0 h 139"/>
                <a:gd name="T8" fmla="*/ 873 w 176"/>
                <a:gd name="T9" fmla="*/ 0 h 139"/>
                <a:gd name="T10" fmla="*/ 2651 w 176"/>
                <a:gd name="T11" fmla="*/ 1007 h 139"/>
                <a:gd name="T12" fmla="*/ 2633 w 176"/>
                <a:gd name="T13" fmla="*/ 1066 h 139"/>
                <a:gd name="T14" fmla="*/ 873 w 176"/>
                <a:gd name="T15" fmla="*/ 2087 h 139"/>
                <a:gd name="T16" fmla="*/ 0 w 176"/>
                <a:gd name="T17" fmla="*/ 2087 h 139"/>
                <a:gd name="T18" fmla="*/ 29 w 176"/>
                <a:gd name="T19" fmla="*/ 2022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"/>
                <a:gd name="T31" fmla="*/ 0 h 139"/>
                <a:gd name="T32" fmla="*/ 176 w 176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0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1243" y="2195"/>
              <a:ext cx="136" cy="173"/>
            </a:xfrm>
            <a:custGeom>
              <a:avLst/>
              <a:gdLst>
                <a:gd name="T0" fmla="*/ 0 w 136"/>
                <a:gd name="T1" fmla="*/ 0 h 173"/>
                <a:gd name="T2" fmla="*/ 0 w 136"/>
                <a:gd name="T3" fmla="*/ 173 h 173"/>
                <a:gd name="T4" fmla="*/ 136 w 136"/>
                <a:gd name="T5" fmla="*/ 85 h 173"/>
                <a:gd name="T6" fmla="*/ 0 w 136"/>
                <a:gd name="T7" fmla="*/ 0 h 173"/>
                <a:gd name="T8" fmla="*/ 0 w 136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73"/>
                <a:gd name="T17" fmla="*/ 136 w 136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73">
                  <a:moveTo>
                    <a:pt x="0" y="0"/>
                  </a:moveTo>
                  <a:lnTo>
                    <a:pt x="0" y="173"/>
                  </a:lnTo>
                  <a:lnTo>
                    <a:pt x="136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1379" y="2252"/>
              <a:ext cx="56" cy="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801" y="2665"/>
              <a:ext cx="136" cy="174"/>
            </a:xfrm>
            <a:custGeom>
              <a:avLst/>
              <a:gdLst>
                <a:gd name="T0" fmla="*/ 0 w 136"/>
                <a:gd name="T1" fmla="*/ 0 h 174"/>
                <a:gd name="T2" fmla="*/ 0 w 136"/>
                <a:gd name="T3" fmla="*/ 174 h 174"/>
                <a:gd name="T4" fmla="*/ 136 w 136"/>
                <a:gd name="T5" fmla="*/ 84 h 174"/>
                <a:gd name="T6" fmla="*/ 0 w 136"/>
                <a:gd name="T7" fmla="*/ 0 h 174"/>
                <a:gd name="T8" fmla="*/ 0 w 136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74"/>
                <a:gd name="T17" fmla="*/ 136 w 136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74">
                  <a:moveTo>
                    <a:pt x="0" y="0"/>
                  </a:moveTo>
                  <a:lnTo>
                    <a:pt x="0" y="174"/>
                  </a:lnTo>
                  <a:lnTo>
                    <a:pt x="136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937" y="2721"/>
              <a:ext cx="56" cy="56"/>
            </a:xfrm>
            <a:custGeom>
              <a:avLst/>
              <a:gdLst>
                <a:gd name="T0" fmla="*/ 295 w 40"/>
                <a:gd name="T1" fmla="*/ 588 h 40"/>
                <a:gd name="T2" fmla="*/ 0 w 40"/>
                <a:gd name="T3" fmla="*/ 295 h 40"/>
                <a:gd name="T4" fmla="*/ 295 w 40"/>
                <a:gd name="T5" fmla="*/ 0 h 40"/>
                <a:gd name="T6" fmla="*/ 588 w 40"/>
                <a:gd name="T7" fmla="*/ 295 h 40"/>
                <a:gd name="T8" fmla="*/ 295 w 40"/>
                <a:gd name="T9" fmla="*/ 58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20" y="40"/>
                  </a:moveTo>
                  <a:cubicBezTo>
                    <a:pt x="8" y="40"/>
                    <a:pt x="0" y="32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848" y="3692"/>
              <a:ext cx="136" cy="174"/>
            </a:xfrm>
            <a:custGeom>
              <a:avLst/>
              <a:gdLst>
                <a:gd name="T0" fmla="*/ 0 w 136"/>
                <a:gd name="T1" fmla="*/ 0 h 174"/>
                <a:gd name="T2" fmla="*/ 0 w 136"/>
                <a:gd name="T3" fmla="*/ 174 h 174"/>
                <a:gd name="T4" fmla="*/ 136 w 136"/>
                <a:gd name="T5" fmla="*/ 85 h 174"/>
                <a:gd name="T6" fmla="*/ 0 w 136"/>
                <a:gd name="T7" fmla="*/ 0 h 174"/>
                <a:gd name="T8" fmla="*/ 0 w 136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74"/>
                <a:gd name="T17" fmla="*/ 136 w 136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74">
                  <a:moveTo>
                    <a:pt x="0" y="0"/>
                  </a:moveTo>
                  <a:lnTo>
                    <a:pt x="0" y="174"/>
                  </a:lnTo>
                  <a:lnTo>
                    <a:pt x="136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tx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984" y="3749"/>
              <a:ext cx="56" cy="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661" y="2263"/>
              <a:ext cx="34" cy="3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661" y="2486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714" y="2389"/>
              <a:ext cx="33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1816" y="2734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666" y="3007"/>
              <a:ext cx="33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666" y="3438"/>
              <a:ext cx="33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751" y="3564"/>
              <a:ext cx="34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1922" y="3251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1921" y="3761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>
                  <a:lumMod val="85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 b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438434" y="1381740"/>
            <a:ext cx="94995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Technology Mapping </a:t>
            </a:r>
          </a:p>
          <a:p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dirty="0"/>
              <a:t>with a library containing  inverters and 2-input </a:t>
            </a:r>
            <a:r>
              <a:rPr lang="en-US" dirty="0" smtClean="0"/>
              <a:t>AND</a:t>
            </a:r>
            <a:r>
              <a:rPr lang="en-US" dirty="0"/>
              <a:t>, 2-input </a:t>
            </a:r>
            <a:r>
              <a:rPr lang="en-US" dirty="0" smtClean="0"/>
              <a:t>OR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333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7151</TotalTime>
  <Words>2021</Words>
  <Application>Microsoft Office PowerPoint</Application>
  <PresentationFormat>Widescreen</PresentationFormat>
  <Paragraphs>628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SWISS</vt:lpstr>
      <vt:lpstr>Times New Roman</vt:lpstr>
      <vt:lpstr>TimesTen</vt:lpstr>
      <vt:lpstr>Trebuchet MS</vt:lpstr>
      <vt:lpstr>Tw Cen MT</vt:lpstr>
      <vt:lpstr>Wingdings</vt:lpstr>
      <vt:lpstr>Circuit</vt:lpstr>
      <vt:lpstr>Combinational Logic Circuit</vt:lpstr>
      <vt:lpstr>Design Procedure</vt:lpstr>
      <vt:lpstr>Combinational Circuits</vt:lpstr>
      <vt:lpstr>Example: BCD to Excess-3 code converter  </vt:lpstr>
      <vt:lpstr>2. Formulation </vt:lpstr>
      <vt:lpstr>optimization</vt:lpstr>
      <vt:lpstr>Optimization</vt:lpstr>
      <vt:lpstr>Optimization (continued) </vt:lpstr>
      <vt:lpstr>Design Example (continued)</vt:lpstr>
      <vt:lpstr>Example : BCD to Seven Segment decoder </vt:lpstr>
      <vt:lpstr>Formulation </vt:lpstr>
      <vt:lpstr>Optimization </vt:lpstr>
      <vt:lpstr>Display of Decoder </vt:lpstr>
      <vt:lpstr>Beginning Hierarchical Design</vt:lpstr>
      <vt:lpstr>Example : Design of a 4 bit Equality comparator</vt:lpstr>
      <vt:lpstr>Formulation </vt:lpstr>
      <vt:lpstr>Optimization</vt:lpstr>
      <vt:lpstr>Reusable Functions</vt:lpstr>
      <vt:lpstr>Technology Mapping</vt:lpstr>
      <vt:lpstr>Mapping to NAND gates</vt:lpstr>
      <vt:lpstr>NAND Mapping Algorithm</vt:lpstr>
      <vt:lpstr>NAND Mapping Example</vt:lpstr>
      <vt:lpstr>Mapping to NOR gates</vt:lpstr>
      <vt:lpstr>NOR Mapping Algorithm</vt:lpstr>
      <vt:lpstr>NOR Mapping Example</vt:lpstr>
      <vt:lpstr>Basic Verification Methods</vt:lpstr>
      <vt:lpstr>Verification Example: Manual Analysis</vt:lpstr>
      <vt:lpstr>Verification Example: Manual Analysis</vt:lpstr>
      <vt:lpstr>Verification Example: Simulation</vt:lpstr>
      <vt:lpstr>Verification Example: Simulation</vt:lpstr>
      <vt:lpstr>Enter waveform that applies all possible input combinations: </vt:lpstr>
      <vt:lpstr>Verification Example: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Circuit</dc:title>
  <dc:creator>nimat Shamim</dc:creator>
  <cp:lastModifiedBy>nimat Shamim</cp:lastModifiedBy>
  <cp:revision>65</cp:revision>
  <dcterms:created xsi:type="dcterms:W3CDTF">2019-02-15T01:58:34Z</dcterms:created>
  <dcterms:modified xsi:type="dcterms:W3CDTF">2019-02-20T01:10:59Z</dcterms:modified>
</cp:coreProperties>
</file>