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85" r:id="rId3"/>
    <p:sldId id="286" r:id="rId4"/>
    <p:sldId id="288" r:id="rId5"/>
    <p:sldId id="290" r:id="rId6"/>
    <p:sldId id="291" r:id="rId7"/>
    <p:sldId id="293" r:id="rId8"/>
    <p:sldId id="294" r:id="rId9"/>
    <p:sldId id="296" r:id="rId10"/>
    <p:sldId id="299" r:id="rId11"/>
    <p:sldId id="300" r:id="rId12"/>
    <p:sldId id="301" r:id="rId13"/>
    <p:sldId id="302" r:id="rId14"/>
    <p:sldId id="304" r:id="rId15"/>
    <p:sldId id="305" r:id="rId16"/>
    <p:sldId id="306" r:id="rId17"/>
    <p:sldId id="311" r:id="rId18"/>
    <p:sldId id="312" r:id="rId19"/>
    <p:sldId id="313" r:id="rId20"/>
    <p:sldId id="315" r:id="rId21"/>
    <p:sldId id="316" r:id="rId22"/>
    <p:sldId id="317" r:id="rId23"/>
    <p:sldId id="319" r:id="rId24"/>
    <p:sldId id="320" r:id="rId25"/>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87" autoAdjust="0"/>
    <p:restoredTop sz="94660"/>
  </p:normalViewPr>
  <p:slideViewPr>
    <p:cSldViewPr snapToGrid="0">
      <p:cViewPr varScale="1">
        <p:scale>
          <a:sx n="181" d="100"/>
          <a:sy n="181" d="100"/>
        </p:scale>
        <p:origin x="20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tags" Target="tags/tag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91966-4CB7-4902-97B3-C2E58FB17018}" type="datetimeFigureOut">
              <a:rPr lang="en-US" smtClean="0"/>
              <a:t>5/27/17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C7524-055F-4900-80C8-C1AC42051C12}" type="slidenum">
              <a:rPr lang="en-US" smtClean="0"/>
              <a:t>‹#›</a:t>
            </a:fld>
            <a:endParaRPr lang="en-US"/>
          </a:p>
        </p:txBody>
      </p:sp>
    </p:spTree>
    <p:extLst>
      <p:ext uri="{BB962C8B-B14F-4D97-AF65-F5344CB8AC3E}">
        <p14:creationId xmlns:p14="http://schemas.microsoft.com/office/powerpoint/2010/main" val="776912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312D17F2-0009-FE4E-AFBB-E43432209BF6}" type="slidenum">
              <a:rPr lang="en-US" altLang="en-US"/>
              <a:pPr/>
              <a:t>2</a:t>
            </a:fld>
            <a:endParaRPr lang="en-US" altLang="en-US"/>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768042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A2CE8904-7A6A-3C4B-A7BD-DE7FDC7AE086}" type="slidenum">
              <a:rPr lang="en-US" altLang="en-US"/>
              <a:pPr/>
              <a:t>11</a:t>
            </a:fld>
            <a:endParaRPr lang="en-US" altLang="en-US"/>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35581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538614F8-BA87-B947-895E-C7F75F1E20F3}" type="slidenum">
              <a:rPr lang="en-US" altLang="en-US"/>
              <a:pPr/>
              <a:t>12</a:t>
            </a:fld>
            <a:endParaRPr lang="en-US" altLang="en-US"/>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849040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C70A943-42F7-0642-ADBC-B8D9FCFA64FB}" type="slidenum">
              <a:rPr lang="en-US" altLang="en-US"/>
              <a:pPr/>
              <a:t>13</a:t>
            </a:fld>
            <a:endParaRPr lang="en-US" altLang="en-US"/>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420352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F0FA60F-F64D-8445-90CF-D4EC5A9EC96F}" type="slidenum">
              <a:rPr lang="en-US" altLang="en-US"/>
              <a:pPr/>
              <a:t>14</a:t>
            </a:fld>
            <a:endParaRPr lang="en-US" altLang="en-US"/>
          </a:p>
        </p:txBody>
      </p:sp>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464592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F7F6C7FD-8793-6F42-861D-AB141786242E}" type="slidenum">
              <a:rPr lang="en-US" altLang="en-US"/>
              <a:pPr/>
              <a:t>15</a:t>
            </a:fld>
            <a:endParaRPr lang="en-US" altLang="en-US"/>
          </a:p>
        </p:txBody>
      </p:sp>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079962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FBF6E42-EDEF-B94D-8FD4-294BC155D77E}" type="slidenum">
              <a:rPr lang="en-US" altLang="en-US"/>
              <a:pPr/>
              <a:t>16</a:t>
            </a:fld>
            <a:endParaRPr lang="en-US" altLang="en-US"/>
          </a:p>
        </p:txBody>
      </p:sp>
      <p:sp>
        <p:nvSpPr>
          <p:cNvPr id="60418" name="Rectangle 2"/>
          <p:cNvSpPr>
            <a:spLocks noRo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650844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426C1E7-0C8E-1643-8D16-F8BEC916E4D2}" type="slidenum">
              <a:rPr lang="en-US" altLang="en-US"/>
              <a:pPr/>
              <a:t>17</a:t>
            </a:fld>
            <a:endParaRPr lang="en-US" altLang="en-US"/>
          </a:p>
        </p:txBody>
      </p:sp>
      <p:sp>
        <p:nvSpPr>
          <p:cNvPr id="70658" name="Rectangle 2"/>
          <p:cNvSpPr>
            <a:spLocks noRo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639118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2879ABD4-8B6A-764D-ACC8-9E2476D08450}" type="slidenum">
              <a:rPr lang="en-US" altLang="en-US"/>
              <a:pPr/>
              <a:t>18</a:t>
            </a:fld>
            <a:endParaRPr lang="en-US" altLang="en-US"/>
          </a:p>
        </p:txBody>
      </p:sp>
      <p:sp>
        <p:nvSpPr>
          <p:cNvPr id="72706" name="Rectangle 2"/>
          <p:cNvSpPr>
            <a:spLocks noRo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936491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79484B3A-DC7B-524B-A057-AC720516A25A}" type="slidenum">
              <a:rPr lang="en-US" altLang="en-US"/>
              <a:pPr/>
              <a:t>19</a:t>
            </a:fld>
            <a:endParaRPr lang="en-US" altLang="en-US"/>
          </a:p>
        </p:txBody>
      </p:sp>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76378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B1996DFC-6B01-7D43-A7C2-91E6F025718B}" type="slidenum">
              <a:rPr lang="en-US" altLang="en-US"/>
              <a:pPr/>
              <a:t>20</a:t>
            </a:fld>
            <a:endParaRPr lang="en-US" altLang="en-US"/>
          </a:p>
        </p:txBody>
      </p:sp>
      <p:sp>
        <p:nvSpPr>
          <p:cNvPr id="77826" name="Rectangle 2"/>
          <p:cNvSpPr>
            <a:spLocks noRo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06551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6AE05E07-AD63-9346-9543-737BB3369BC6}" type="slidenum">
              <a:rPr lang="en-US" altLang="en-US"/>
              <a:pPr/>
              <a:t>3</a:t>
            </a:fld>
            <a:endParaRPr lang="en-US" altLang="en-US"/>
          </a:p>
        </p:txBody>
      </p:sp>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93640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EFC72F-99B4-0344-B26B-09C28C8A5466}" type="slidenum">
              <a:rPr lang="en-US" altLang="en-US"/>
              <a:pPr/>
              <a:t>21</a:t>
            </a:fld>
            <a:endParaRPr lang="en-US" altLang="en-US"/>
          </a:p>
        </p:txBody>
      </p:sp>
      <p:sp>
        <p:nvSpPr>
          <p:cNvPr id="79874" name="Rectangle 2"/>
          <p:cNvSpPr>
            <a:spLocks noRo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830064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54E85F7-EAF8-5141-BEC7-47D81FD942F1}" type="slidenum">
              <a:rPr lang="en-US" altLang="en-US"/>
              <a:pPr/>
              <a:t>22</a:t>
            </a:fld>
            <a:endParaRPr lang="en-US" altLang="en-US"/>
          </a:p>
        </p:txBody>
      </p:sp>
      <p:sp>
        <p:nvSpPr>
          <p:cNvPr id="81922" name="Rectangle 2"/>
          <p:cNvSpPr>
            <a:spLocks noRo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765042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61CF067-E860-D340-B017-FC7DDADBE12C}" type="slidenum">
              <a:rPr lang="en-US" altLang="en-US"/>
              <a:pPr/>
              <a:t>23</a:t>
            </a:fld>
            <a:endParaRPr lang="en-US" altLang="en-US"/>
          </a:p>
        </p:txBody>
      </p:sp>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10074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F8630A2-DE90-9C47-89C3-EE1F3665106F}" type="slidenum">
              <a:rPr lang="en-US" altLang="en-US"/>
              <a:pPr/>
              <a:t>4</a:t>
            </a:fld>
            <a:endParaRPr lang="en-US" altLang="en-US"/>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76103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621C8F2-D75B-6E48-9F6D-692A853B7E61}" type="slidenum">
              <a:rPr lang="en-US" altLang="en-US"/>
              <a:pPr/>
              <a:t>5</a:t>
            </a:fld>
            <a:endParaRPr lang="en-US" altLang="en-US"/>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76777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F0E76688-D80E-0145-B528-9126B31C74C3}" type="slidenum">
              <a:rPr lang="en-US" altLang="en-US"/>
              <a:pPr/>
              <a:t>6</a:t>
            </a:fld>
            <a:endParaRPr lang="en-US" altLang="en-US"/>
          </a:p>
        </p:txBody>
      </p:sp>
      <p:sp>
        <p:nvSpPr>
          <p:cNvPr id="29698" name="Rectangle 2"/>
          <p:cNvSpPr>
            <a:spLocks noRo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151361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C66E0987-773F-8944-8449-7C6467060D72}" type="slidenum">
              <a:rPr lang="en-US" altLang="en-US"/>
              <a:pPr/>
              <a:t>7</a:t>
            </a:fld>
            <a:endParaRPr lang="en-US" altLang="en-US"/>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7589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BEF5FB7B-E2C8-8344-B7EE-25528CEB2288}" type="slidenum">
              <a:rPr lang="en-US" altLang="en-US"/>
              <a:pPr/>
              <a:t>8</a:t>
            </a:fld>
            <a:endParaRPr lang="en-US" altLang="en-US"/>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748752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BAC8B9F-0A46-3F49-86D3-286D4F9A053D}" type="slidenum">
              <a:rPr lang="en-US" altLang="en-US"/>
              <a:pPr/>
              <a:t>9</a:t>
            </a:fld>
            <a:endParaRPr lang="en-US" altLang="en-US"/>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533646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38173D7B-1556-0845-9291-F1979D3F980B}" type="slidenum">
              <a:rPr lang="en-US" altLang="en-US"/>
              <a:pPr/>
              <a:t>10</a:t>
            </a:fld>
            <a:endParaRPr lang="en-US" altLang="en-US"/>
          </a:p>
        </p:txBody>
      </p:sp>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47840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5/27/17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5/27/17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5/27/17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5/27/17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5/27/17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b="0" i="0" u="non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5/27/17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b="0" i="0" u="none"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615013"/>
            <a:ext cx="10725869" cy="1430410"/>
          </a:xfrm>
        </p:spPr>
        <p:txBody>
          <a:bodyPr>
            <a:normAutofit fontScale="90000"/>
          </a:bodyPr>
          <a:lstStyle/>
          <a:p>
            <a:r>
              <a:rPr lang="en-US" sz="7200" b="1" smtClean="0">
                <a:latin typeface="Helvetica Neue Condensed" charset="0"/>
                <a:ea typeface="Helvetica Neue Condensed" charset="0"/>
                <a:cs typeface="Helvetica Neue Condensed" charset="0"/>
              </a:rPr>
              <a:t/>
            </a:r>
            <a:br>
              <a:rPr lang="en-US" sz="7200" b="1" smtClean="0">
                <a:latin typeface="Helvetica Neue Condensed" charset="0"/>
                <a:ea typeface="Helvetica Neue Condensed" charset="0"/>
                <a:cs typeface="Helvetica Neue Condensed" charset="0"/>
              </a:rPr>
            </a:br>
            <a:r>
              <a:rPr lang="en-US" sz="7200" b="1" smtClean="0">
                <a:latin typeface="Helvetica Neue Condensed" charset="0"/>
                <a:ea typeface="Helvetica Neue Condensed" charset="0"/>
                <a:cs typeface="Helvetica Neue Condensed" charset="0"/>
              </a:rPr>
              <a:t>Mediated Public Speaking</a:t>
            </a:r>
            <a:endParaRPr lang="en-US" sz="7200" b="1" dirty="0">
              <a:latin typeface="Helvetica Neue Condensed" charset="0"/>
              <a:ea typeface="Helvetica Neue Condensed" charset="0"/>
              <a:cs typeface="Helvetica Neue Condensed" charset="0"/>
            </a:endParaRPr>
          </a:p>
        </p:txBody>
      </p:sp>
    </p:spTree>
    <p:extLst>
      <p:ext uri="{BB962C8B-B14F-4D97-AF65-F5344CB8AC3E}">
        <p14:creationId xmlns:p14="http://schemas.microsoft.com/office/powerpoint/2010/main" val="514610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altLang="en-US">
                <a:ea typeface="ＭＳ Ｐゴシック" charset="-128"/>
              </a:rPr>
              <a:t>Challenges of Mediated Presentations</a:t>
            </a:r>
          </a:p>
        </p:txBody>
      </p:sp>
      <p:sp>
        <p:nvSpPr>
          <p:cNvPr id="45058" name="Rectangle 3"/>
          <p:cNvSpPr>
            <a:spLocks noGrp="1" noChangeArrowheads="1"/>
          </p:cNvSpPr>
          <p:nvPr>
            <p:ph type="body" idx="1"/>
          </p:nvPr>
        </p:nvSpPr>
        <p:spPr/>
        <p:txBody>
          <a:bodyPr/>
          <a:lstStyle/>
          <a:p>
            <a:r>
              <a:rPr lang="en-US" altLang="en-US" sz="3200" dirty="0">
                <a:ea typeface="ＭＳ Ｐゴシック" charset="-128"/>
              </a:rPr>
              <a:t>Loss of naturalness</a:t>
            </a:r>
          </a:p>
          <a:p>
            <a:pPr lvl="1"/>
            <a:r>
              <a:rPr lang="en-US" altLang="en-US" sz="2800" b="1" dirty="0">
                <a:ea typeface="ＭＳ Ｐゴシック" charset="-128"/>
              </a:rPr>
              <a:t>Naturalness</a:t>
            </a:r>
            <a:r>
              <a:rPr lang="en-US" altLang="en-US" sz="2800" dirty="0">
                <a:ea typeface="ＭＳ Ｐゴシック" charset="-128"/>
              </a:rPr>
              <a:t> is determined by the extent to which it matches the features of face-to-face interaction.</a:t>
            </a:r>
          </a:p>
          <a:p>
            <a:pPr lvl="1"/>
            <a:r>
              <a:rPr lang="en-US" altLang="en-US" sz="2800" dirty="0">
                <a:ea typeface="ＭＳ Ｐゴシック" charset="-128"/>
              </a:rPr>
              <a:t>Key factors that contribute to naturalness include</a:t>
            </a:r>
          </a:p>
          <a:p>
            <a:pPr lvl="2"/>
            <a:r>
              <a:rPr lang="en-US" altLang="en-US" sz="2000" dirty="0">
                <a:ea typeface="ＭＳ Ｐゴシック" charset="-128"/>
              </a:rPr>
              <a:t>Sharing the same space.</a:t>
            </a:r>
          </a:p>
          <a:p>
            <a:pPr lvl="2"/>
            <a:r>
              <a:rPr lang="en-US" altLang="en-US" sz="2000" dirty="0">
                <a:ea typeface="ＭＳ Ｐゴシック" charset="-128"/>
              </a:rPr>
              <a:t>Sending and receiving messages quickly.</a:t>
            </a:r>
          </a:p>
          <a:p>
            <a:pPr lvl="2"/>
            <a:r>
              <a:rPr lang="en-US" altLang="en-US" sz="2000" dirty="0">
                <a:ea typeface="ＭＳ Ｐゴシック" charset="-128"/>
              </a:rPr>
              <a:t>Being able to send and receive both verbal and nonverbal expressions.</a:t>
            </a:r>
          </a:p>
          <a:p>
            <a:pPr lvl="2"/>
            <a:endParaRPr lang="en-US" altLang="en-US" dirty="0">
              <a:ea typeface="ＭＳ Ｐゴシック" charset="-128"/>
            </a:endParaRPr>
          </a:p>
        </p:txBody>
      </p:sp>
    </p:spTree>
    <p:extLst>
      <p:ext uri="{BB962C8B-B14F-4D97-AF65-F5344CB8AC3E}">
        <p14:creationId xmlns:p14="http://schemas.microsoft.com/office/powerpoint/2010/main" val="32380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en-US" altLang="en-US">
                <a:ea typeface="ＭＳ Ｐゴシック" charset="-128"/>
              </a:rPr>
              <a:t>Challenges of Mediated Presentations (cont.)</a:t>
            </a:r>
          </a:p>
        </p:txBody>
      </p:sp>
      <p:sp>
        <p:nvSpPr>
          <p:cNvPr id="47106" name="Rectangle 3"/>
          <p:cNvSpPr>
            <a:spLocks noGrp="1" noChangeArrowheads="1"/>
          </p:cNvSpPr>
          <p:nvPr>
            <p:ph type="body" idx="1"/>
          </p:nvPr>
        </p:nvSpPr>
        <p:spPr/>
        <p:txBody>
          <a:bodyPr/>
          <a:lstStyle/>
          <a:p>
            <a:r>
              <a:rPr lang="en-US" altLang="en-US" sz="3200" dirty="0">
                <a:ea typeface="ＭＳ Ｐゴシック" charset="-128"/>
              </a:rPr>
              <a:t>Loss of immediacy</a:t>
            </a:r>
          </a:p>
          <a:p>
            <a:pPr lvl="1"/>
            <a:r>
              <a:rPr lang="en-US" altLang="en-US" sz="2800" dirty="0">
                <a:ea typeface="ＭＳ Ｐゴシック" charset="-128"/>
              </a:rPr>
              <a:t>A sense of connection is reduced when the speaker and audience do not share the same space.</a:t>
            </a:r>
          </a:p>
          <a:p>
            <a:pPr lvl="1"/>
            <a:r>
              <a:rPr lang="en-US" altLang="en-US" sz="2800" dirty="0">
                <a:ea typeface="ＭＳ Ｐゴシック" charset="-128"/>
              </a:rPr>
              <a:t>Speakers face greater challenges establishing credibility and building common ground.</a:t>
            </a:r>
          </a:p>
          <a:p>
            <a:pPr lvl="1"/>
            <a:r>
              <a:rPr lang="en-US" altLang="en-US" sz="2800" dirty="0">
                <a:ea typeface="ＭＳ Ｐゴシック" charset="-128"/>
              </a:rPr>
              <a:t>You may feel less of a bond with the audience when presenting to a camera.</a:t>
            </a:r>
          </a:p>
          <a:p>
            <a:pPr lvl="1"/>
            <a:endParaRPr lang="en-US" altLang="en-US" dirty="0">
              <a:ea typeface="ＭＳ Ｐゴシック" charset="-128"/>
            </a:endParaRPr>
          </a:p>
          <a:p>
            <a:pPr lvl="2"/>
            <a:endParaRPr lang="en-US" altLang="en-US" dirty="0">
              <a:ea typeface="ＭＳ Ｐゴシック" charset="-128"/>
            </a:endParaRPr>
          </a:p>
        </p:txBody>
      </p:sp>
    </p:spTree>
    <p:extLst>
      <p:ext uri="{BB962C8B-B14F-4D97-AF65-F5344CB8AC3E}">
        <p14:creationId xmlns:p14="http://schemas.microsoft.com/office/powerpoint/2010/main" val="313891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US" altLang="en-US">
                <a:ea typeface="ＭＳ Ｐゴシック" charset="-128"/>
              </a:rPr>
              <a:t>Challenges of Mediated Presentations (cont.)</a:t>
            </a:r>
          </a:p>
        </p:txBody>
      </p:sp>
      <p:sp>
        <p:nvSpPr>
          <p:cNvPr id="49154" name="Rectangle 3"/>
          <p:cNvSpPr>
            <a:spLocks noGrp="1" noChangeArrowheads="1"/>
          </p:cNvSpPr>
          <p:nvPr>
            <p:ph type="body" idx="1"/>
          </p:nvPr>
        </p:nvSpPr>
        <p:spPr/>
        <p:txBody>
          <a:bodyPr/>
          <a:lstStyle/>
          <a:p>
            <a:r>
              <a:rPr lang="en-US" altLang="en-US" sz="3200" dirty="0">
                <a:ea typeface="ＭＳ Ｐゴシック" charset="-128"/>
              </a:rPr>
              <a:t>Decreased nonverbal communication</a:t>
            </a:r>
          </a:p>
          <a:p>
            <a:pPr lvl="1"/>
            <a:r>
              <a:rPr lang="en-US" altLang="en-US" sz="2800" dirty="0">
                <a:ea typeface="ＭＳ Ｐゴシック" charset="-128"/>
              </a:rPr>
              <a:t>Mediated presentations limit and alter how listeners see and interpret the speaker’</a:t>
            </a:r>
            <a:r>
              <a:rPr lang="en-US" altLang="ja-JP" sz="2800" dirty="0">
                <a:ea typeface="ＭＳ Ｐゴシック" charset="-128"/>
              </a:rPr>
              <a:t>s nonverbal messages.</a:t>
            </a:r>
          </a:p>
          <a:p>
            <a:r>
              <a:rPr lang="en-US" altLang="en-US" sz="3200" dirty="0">
                <a:ea typeface="ＭＳ Ｐゴシック" charset="-128"/>
              </a:rPr>
              <a:t>Diminished feedback</a:t>
            </a:r>
          </a:p>
          <a:p>
            <a:pPr lvl="1"/>
            <a:r>
              <a:rPr lang="en-US" altLang="en-US" sz="2800" dirty="0">
                <a:ea typeface="ＭＳ Ｐゴシック" charset="-128"/>
              </a:rPr>
              <a:t>The speaker cannot gauge audience interest, comprehension, or positive reactions.</a:t>
            </a:r>
          </a:p>
          <a:p>
            <a:pPr lvl="1"/>
            <a:endParaRPr lang="en-US" altLang="en-US" dirty="0">
              <a:ea typeface="ＭＳ Ｐゴシック" charset="-128"/>
            </a:endParaRPr>
          </a:p>
          <a:p>
            <a:pPr lvl="2"/>
            <a:endParaRPr lang="en-US" altLang="en-US" dirty="0">
              <a:ea typeface="ＭＳ Ｐゴシック" charset="-128"/>
            </a:endParaRPr>
          </a:p>
        </p:txBody>
      </p:sp>
    </p:spTree>
    <p:extLst>
      <p:ext uri="{BB962C8B-B14F-4D97-AF65-F5344CB8AC3E}">
        <p14:creationId xmlns:p14="http://schemas.microsoft.com/office/powerpoint/2010/main" val="20972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en-US">
                <a:ea typeface="ＭＳ Ｐゴシック" charset="-128"/>
              </a:rPr>
              <a:t>Challenges of Mediated Presentations (cont.)</a:t>
            </a:r>
          </a:p>
        </p:txBody>
      </p:sp>
      <p:sp>
        <p:nvSpPr>
          <p:cNvPr id="51202" name="Rectangle 3"/>
          <p:cNvSpPr>
            <a:spLocks noGrp="1" noChangeArrowheads="1"/>
          </p:cNvSpPr>
          <p:nvPr>
            <p:ph type="body" idx="1"/>
          </p:nvPr>
        </p:nvSpPr>
        <p:spPr/>
        <p:txBody>
          <a:bodyPr/>
          <a:lstStyle/>
          <a:p>
            <a:r>
              <a:rPr lang="en-US" altLang="en-US" sz="3200" dirty="0">
                <a:ea typeface="ＭＳ Ｐゴシック" charset="-128"/>
              </a:rPr>
              <a:t>Difficulty managing distractions</a:t>
            </a:r>
          </a:p>
          <a:p>
            <a:pPr lvl="1"/>
            <a:r>
              <a:rPr lang="en-US" altLang="en-US" sz="2800" b="1" dirty="0">
                <a:ea typeface="ＭＳ Ｐゴシック" charset="-128"/>
              </a:rPr>
              <a:t>Multitasking</a:t>
            </a:r>
            <a:r>
              <a:rPr lang="en-US" altLang="en-US" sz="2800" dirty="0">
                <a:ea typeface="ＭＳ Ｐゴシック" charset="-128"/>
              </a:rPr>
              <a:t> is juggling multiple tasks with and without technological devices.</a:t>
            </a:r>
          </a:p>
          <a:p>
            <a:pPr lvl="2"/>
            <a:r>
              <a:rPr lang="en-US" altLang="en-US" sz="2000" dirty="0">
                <a:ea typeface="ＭＳ Ｐゴシック" charset="-128"/>
              </a:rPr>
              <a:t>Listeners are more likely to multitask when the speaker is in a different location.</a:t>
            </a:r>
          </a:p>
          <a:p>
            <a:pPr lvl="1"/>
            <a:r>
              <a:rPr lang="en-US" altLang="en-US" sz="2800" dirty="0">
                <a:ea typeface="ＭＳ Ｐゴシック" charset="-128"/>
              </a:rPr>
              <a:t>Speakers lose opportunities to use nonverbal strategies to regain audience attention.</a:t>
            </a:r>
          </a:p>
          <a:p>
            <a:pPr lvl="1"/>
            <a:r>
              <a:rPr lang="en-US" altLang="en-US" sz="2800" dirty="0">
                <a:ea typeface="ＭＳ Ｐゴシック" charset="-128"/>
              </a:rPr>
              <a:t>They have few or no opportunities to notice things that are distracting listeners.</a:t>
            </a:r>
          </a:p>
          <a:p>
            <a:pPr lvl="1"/>
            <a:endParaRPr lang="en-US" altLang="en-US" dirty="0">
              <a:ea typeface="ＭＳ Ｐゴシック" charset="-128"/>
            </a:endParaRPr>
          </a:p>
          <a:p>
            <a:pPr lvl="2"/>
            <a:endParaRPr lang="en-US" altLang="en-US" dirty="0">
              <a:ea typeface="ＭＳ Ｐゴシック" charset="-128"/>
            </a:endParaRPr>
          </a:p>
        </p:txBody>
      </p:sp>
    </p:spTree>
    <p:extLst>
      <p:ext uri="{BB962C8B-B14F-4D97-AF65-F5344CB8AC3E}">
        <p14:creationId xmlns:p14="http://schemas.microsoft.com/office/powerpoint/2010/main" val="1948753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altLang="en-US">
                <a:ea typeface="ＭＳ Ｐゴシック" charset="-128"/>
              </a:rPr>
              <a:t>Challenges of Mediated Presentations (cont.)</a:t>
            </a:r>
          </a:p>
        </p:txBody>
      </p:sp>
      <p:sp>
        <p:nvSpPr>
          <p:cNvPr id="55298" name="Rectangle 3"/>
          <p:cNvSpPr>
            <a:spLocks noGrp="1" noChangeArrowheads="1"/>
          </p:cNvSpPr>
          <p:nvPr>
            <p:ph type="body" idx="1"/>
          </p:nvPr>
        </p:nvSpPr>
        <p:spPr>
          <a:xfrm>
            <a:off x="1097280" y="1905802"/>
            <a:ext cx="9113520" cy="4418798"/>
          </a:xfrm>
        </p:spPr>
        <p:txBody>
          <a:bodyPr/>
          <a:lstStyle/>
          <a:p>
            <a:r>
              <a:rPr lang="en-US" altLang="en-US" sz="3600" dirty="0">
                <a:ea typeface="ＭＳ Ｐゴシック" charset="-128"/>
              </a:rPr>
              <a:t>Technological difficulties</a:t>
            </a:r>
          </a:p>
          <a:p>
            <a:pPr lvl="1"/>
            <a:r>
              <a:rPr lang="en-US" altLang="en-US" sz="3200" dirty="0">
                <a:ea typeface="ＭＳ Ｐゴシック" charset="-128"/>
              </a:rPr>
              <a:t>Prevent technological issues by</a:t>
            </a:r>
          </a:p>
          <a:p>
            <a:pPr lvl="2"/>
            <a:r>
              <a:rPr lang="en-US" altLang="en-US" sz="2400" dirty="0" smtClean="0">
                <a:ea typeface="ＭＳ Ｐゴシック" charset="-128"/>
              </a:rPr>
              <a:t>Download and install everything you need beforehand</a:t>
            </a:r>
          </a:p>
          <a:p>
            <a:pPr lvl="2"/>
            <a:r>
              <a:rPr lang="en-US" altLang="en-US" sz="2400" dirty="0" smtClean="0">
                <a:ea typeface="ＭＳ Ｐゴシック" charset="-128"/>
              </a:rPr>
              <a:t>Practicing </a:t>
            </a:r>
            <a:r>
              <a:rPr lang="en-US" altLang="en-US" sz="2400" dirty="0">
                <a:ea typeface="ＭＳ Ｐゴシック" charset="-128"/>
              </a:rPr>
              <a:t>with the technology beforehand.</a:t>
            </a:r>
          </a:p>
          <a:p>
            <a:pPr lvl="2"/>
            <a:r>
              <a:rPr lang="en-US" altLang="en-US" sz="2400" dirty="0">
                <a:ea typeface="ＭＳ Ｐゴシック" charset="-128"/>
              </a:rPr>
              <a:t>Making sure a backup device is available.</a:t>
            </a:r>
          </a:p>
          <a:p>
            <a:pPr lvl="2"/>
            <a:r>
              <a:rPr lang="en-US" altLang="ja-JP" sz="2400" dirty="0">
                <a:ea typeface="ＭＳ Ｐゴシック" charset="-128"/>
              </a:rPr>
              <a:t>Opening a Web site in a different browser or disconnecting and reconnecting to the Internet. </a:t>
            </a:r>
          </a:p>
          <a:p>
            <a:pPr lvl="1"/>
            <a:endParaRPr lang="en-US" altLang="en-US" dirty="0">
              <a:ea typeface="ＭＳ Ｐゴシック" charset="-128"/>
            </a:endParaRPr>
          </a:p>
          <a:p>
            <a:pPr lvl="2"/>
            <a:endParaRPr lang="en-US" altLang="en-US" dirty="0">
              <a:ea typeface="ＭＳ Ｐゴシック" charset="-128"/>
            </a:endParaRPr>
          </a:p>
        </p:txBody>
      </p:sp>
    </p:spTree>
    <p:extLst>
      <p:ext uri="{BB962C8B-B14F-4D97-AF65-F5344CB8AC3E}">
        <p14:creationId xmlns:p14="http://schemas.microsoft.com/office/powerpoint/2010/main" val="328847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altLang="en-US">
                <a:ea typeface="ＭＳ Ｐゴシック" charset="-128"/>
              </a:rPr>
              <a:t>Optimizing Delivery and Messages in Mediated Presentations</a:t>
            </a:r>
          </a:p>
        </p:txBody>
      </p:sp>
      <p:sp>
        <p:nvSpPr>
          <p:cNvPr id="57346" name="Rectangle 3"/>
          <p:cNvSpPr>
            <a:spLocks noGrp="1" noChangeArrowheads="1"/>
          </p:cNvSpPr>
          <p:nvPr>
            <p:ph type="body" idx="1"/>
          </p:nvPr>
        </p:nvSpPr>
        <p:spPr>
          <a:xfrm>
            <a:off x="1097280" y="1982804"/>
            <a:ext cx="9113520" cy="4494196"/>
          </a:xfrm>
        </p:spPr>
        <p:txBody>
          <a:bodyPr>
            <a:normAutofit/>
          </a:bodyPr>
          <a:lstStyle/>
          <a:p>
            <a:r>
              <a:rPr lang="en-US" altLang="en-US" sz="3200" dirty="0">
                <a:ea typeface="ＭＳ Ｐゴシック" charset="-128"/>
              </a:rPr>
              <a:t>Delivery considerations</a:t>
            </a:r>
          </a:p>
          <a:p>
            <a:pPr lvl="1"/>
            <a:r>
              <a:rPr lang="en-US" altLang="en-US" sz="2800" dirty="0">
                <a:ea typeface="ＭＳ Ｐゴシック" charset="-128"/>
              </a:rPr>
              <a:t>Voice</a:t>
            </a:r>
          </a:p>
          <a:p>
            <a:pPr lvl="2"/>
            <a:r>
              <a:rPr lang="en-US" altLang="en-US" sz="2000" dirty="0">
                <a:ea typeface="ＭＳ Ｐゴシック" charset="-128"/>
              </a:rPr>
              <a:t>Speak at the same volume you would use when addressing people seated in a conference room.</a:t>
            </a:r>
          </a:p>
          <a:p>
            <a:pPr lvl="2"/>
            <a:r>
              <a:rPr lang="en-US" altLang="en-US" sz="2000" dirty="0">
                <a:ea typeface="ＭＳ Ｐゴシック" charset="-128"/>
              </a:rPr>
              <a:t>If you are prerecording, do a quick </a:t>
            </a:r>
            <a:r>
              <a:rPr lang="ja-JP" altLang="en-US" sz="2000" dirty="0">
                <a:ea typeface="ＭＳ Ｐゴシック" charset="-128"/>
              </a:rPr>
              <a:t>“</a:t>
            </a:r>
            <a:r>
              <a:rPr lang="en-US" altLang="ja-JP" sz="2000" dirty="0">
                <a:ea typeface="ＭＳ Ｐゴシック" charset="-128"/>
              </a:rPr>
              <a:t>voice check</a:t>
            </a:r>
            <a:r>
              <a:rPr lang="ja-JP" altLang="en-US" sz="2000" dirty="0">
                <a:ea typeface="ＭＳ Ｐゴシック" charset="-128"/>
              </a:rPr>
              <a:t>” </a:t>
            </a:r>
            <a:r>
              <a:rPr lang="en-US" altLang="ja-JP" sz="2000" dirty="0">
                <a:ea typeface="ＭＳ Ｐゴシック" charset="-128"/>
              </a:rPr>
              <a:t>by recording yourself saying the beginning of your introduction and playing it back to ensure appropriate volume.</a:t>
            </a:r>
          </a:p>
          <a:p>
            <a:pPr lvl="2"/>
            <a:r>
              <a:rPr lang="en-US" altLang="ja-JP" sz="2000" dirty="0">
                <a:ea typeface="ＭＳ Ｐゴシック" charset="-128"/>
              </a:rPr>
              <a:t>Maintain an effective rate of speaking, and p</a:t>
            </a:r>
            <a:r>
              <a:rPr lang="en-US" altLang="en-US" sz="2000" dirty="0">
                <a:ea typeface="ＭＳ Ｐゴシック" charset="-128"/>
              </a:rPr>
              <a:t>ause at natural stopping points in your speech</a:t>
            </a:r>
            <a:r>
              <a:rPr lang="en-US" altLang="en-US" sz="2000" dirty="0" smtClean="0">
                <a:ea typeface="ＭＳ Ｐゴシック" charset="-128"/>
              </a:rPr>
              <a:t>.</a:t>
            </a:r>
          </a:p>
          <a:p>
            <a:pPr lvl="2"/>
            <a:r>
              <a:rPr lang="en-US" altLang="en-US" sz="2000" dirty="0">
                <a:ea typeface="ＭＳ Ｐゴシック" charset="-128"/>
              </a:rPr>
              <a:t>Imagine you are speaking to a live audience, and try to maintain an energetic delivery.</a:t>
            </a:r>
          </a:p>
          <a:p>
            <a:pPr lvl="2"/>
            <a:r>
              <a:rPr lang="en-US" altLang="en-US" sz="2000" dirty="0">
                <a:ea typeface="ＭＳ Ｐゴシック" charset="-128"/>
              </a:rPr>
              <a:t>Consider asking the audience to use high-quality ear buds when listening to you.</a:t>
            </a:r>
          </a:p>
          <a:p>
            <a:pPr lvl="2"/>
            <a:endParaRPr lang="en-US" altLang="en-US" sz="2000" dirty="0">
              <a:ea typeface="ＭＳ Ｐゴシック" charset="-128"/>
            </a:endParaRPr>
          </a:p>
        </p:txBody>
      </p:sp>
    </p:spTree>
    <p:extLst>
      <p:ext uri="{BB962C8B-B14F-4D97-AF65-F5344CB8AC3E}">
        <p14:creationId xmlns:p14="http://schemas.microsoft.com/office/powerpoint/2010/main" val="953694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altLang="en-US">
                <a:ea typeface="ＭＳ Ｐゴシック" charset="-128"/>
              </a:rPr>
              <a:t>Optimizing Delivery and Messages in Mediated Presentations (cont.)</a:t>
            </a:r>
          </a:p>
        </p:txBody>
      </p:sp>
      <p:sp>
        <p:nvSpPr>
          <p:cNvPr id="59394" name="Rectangle 3"/>
          <p:cNvSpPr>
            <a:spLocks noGrp="1" noChangeArrowheads="1"/>
          </p:cNvSpPr>
          <p:nvPr>
            <p:ph type="body" idx="1"/>
          </p:nvPr>
        </p:nvSpPr>
        <p:spPr>
          <a:xfrm>
            <a:off x="1097280" y="1876926"/>
            <a:ext cx="6939815" cy="4371474"/>
          </a:xfrm>
        </p:spPr>
        <p:txBody>
          <a:bodyPr>
            <a:normAutofit/>
          </a:bodyPr>
          <a:lstStyle/>
          <a:p>
            <a:pPr lvl="1"/>
            <a:r>
              <a:rPr lang="en-US" altLang="en-US" sz="3200" dirty="0" smtClean="0">
                <a:ea typeface="ＭＳ Ｐゴシック" charset="-128"/>
              </a:rPr>
              <a:t>Eye </a:t>
            </a:r>
            <a:r>
              <a:rPr lang="en-US" altLang="en-US" sz="3200" dirty="0">
                <a:ea typeface="ＭＳ Ｐゴシック" charset="-128"/>
              </a:rPr>
              <a:t>contact</a:t>
            </a:r>
          </a:p>
          <a:p>
            <a:pPr lvl="2"/>
            <a:r>
              <a:rPr lang="en-US" altLang="en-US" sz="2400" dirty="0">
                <a:ea typeface="ＭＳ Ｐゴシック" charset="-128"/>
              </a:rPr>
              <a:t>Look toward the camera while presenting.</a:t>
            </a:r>
          </a:p>
          <a:p>
            <a:pPr lvl="2"/>
            <a:r>
              <a:rPr lang="en-US" altLang="en-US" sz="2400" dirty="0">
                <a:ea typeface="ＭＳ Ｐゴシック" charset="-128"/>
              </a:rPr>
              <a:t>Make extended eye contact in several directions, just as you would with a live audience</a:t>
            </a:r>
            <a:r>
              <a:rPr lang="en-US" altLang="en-US" sz="2400" dirty="0" smtClean="0">
                <a:ea typeface="ＭＳ Ｐゴシック" charset="-128"/>
              </a:rPr>
              <a:t>.</a:t>
            </a:r>
          </a:p>
          <a:p>
            <a:pPr lvl="1"/>
            <a:r>
              <a:rPr lang="en-US" altLang="en-US" sz="3200" dirty="0">
                <a:ea typeface="ＭＳ Ｐゴシック" charset="-128"/>
              </a:rPr>
              <a:t>Movement and gestures</a:t>
            </a:r>
          </a:p>
          <a:p>
            <a:pPr lvl="2"/>
            <a:r>
              <a:rPr lang="en-US" altLang="en-US" sz="2400" dirty="0">
                <a:ea typeface="ＭＳ Ｐゴシック" charset="-128"/>
              </a:rPr>
              <a:t>Don’t gesture too expansively.</a:t>
            </a:r>
          </a:p>
          <a:p>
            <a:pPr lvl="2"/>
            <a:r>
              <a:rPr lang="en-US" altLang="en-US" sz="2400" dirty="0">
                <a:ea typeface="ＭＳ Ｐゴシック" charset="-128"/>
              </a:rPr>
              <a:t>Ensure that all movement remains within the range of your camera so that you do not move in and out of the screen.</a:t>
            </a:r>
          </a:p>
          <a:p>
            <a:pPr lvl="2"/>
            <a:endParaRPr lang="en-US" altLang="en-US" sz="2400" dirty="0">
              <a:ea typeface="ＭＳ Ｐゴシック" charset="-128"/>
            </a:endParaRPr>
          </a:p>
        </p:txBody>
      </p:sp>
      <p:pic>
        <p:nvPicPr>
          <p:cNvPr id="4" name="Picture 4" descr="The image shows a man standing in front of the camera that is resting on a camera stand. The dialogue balloon of the man reads “Speaking at a good volume.” The height of the camera is adjusted with the height of the man. An arrow is shown starting from the man’s eyes’ level to the camera. The text alongside the arrow reads “MAINTAINING EYE CONTACT.” An arrow points to the hands of the man where he has kept on hand over the other while making his point. The text of the arrow reads “USING APPROPRIATE GES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979" y="2099109"/>
            <a:ext cx="3559729" cy="269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149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r>
              <a:rPr lang="en-US" altLang="en-US">
                <a:ea typeface="ＭＳ Ｐゴシック" charset="-128"/>
              </a:rPr>
              <a:t>Optimizing Delivery and Messages in Mediated Presentations (cont.)</a:t>
            </a:r>
          </a:p>
        </p:txBody>
      </p:sp>
      <p:sp>
        <p:nvSpPr>
          <p:cNvPr id="69634" name="Rectangle 3"/>
          <p:cNvSpPr>
            <a:spLocks noGrp="1" noChangeArrowheads="1"/>
          </p:cNvSpPr>
          <p:nvPr>
            <p:ph type="body" idx="1"/>
          </p:nvPr>
        </p:nvSpPr>
        <p:spPr/>
        <p:txBody>
          <a:bodyPr>
            <a:noAutofit/>
          </a:bodyPr>
          <a:lstStyle/>
          <a:p>
            <a:r>
              <a:rPr lang="en-US" altLang="en-US" sz="3600" dirty="0">
                <a:ea typeface="ＭＳ Ｐゴシック" charset="-128"/>
              </a:rPr>
              <a:t>Practicing delivery and recording</a:t>
            </a:r>
          </a:p>
          <a:p>
            <a:pPr lvl="1"/>
            <a:r>
              <a:rPr lang="en-US" altLang="en-US" sz="3200" dirty="0">
                <a:ea typeface="ＭＳ Ｐゴシック" charset="-128"/>
              </a:rPr>
              <a:t>Practice as you would for face-to-face.</a:t>
            </a:r>
          </a:p>
          <a:p>
            <a:pPr lvl="1"/>
            <a:r>
              <a:rPr lang="en-US" altLang="en-US" sz="3200" dirty="0">
                <a:ea typeface="ＭＳ Ｐゴシック" charset="-128"/>
              </a:rPr>
              <a:t>Review your practice recordings.</a:t>
            </a:r>
          </a:p>
          <a:p>
            <a:pPr lvl="2"/>
            <a:r>
              <a:rPr lang="en-US" altLang="en-US" sz="2400" dirty="0">
                <a:ea typeface="ＭＳ Ｐゴシック" charset="-128"/>
              </a:rPr>
              <a:t>Are your rate and volume appropriate?</a:t>
            </a:r>
          </a:p>
          <a:p>
            <a:pPr lvl="2"/>
            <a:r>
              <a:rPr lang="en-US" altLang="en-US" sz="2400" dirty="0">
                <a:ea typeface="ＭＳ Ｐゴシック" charset="-128"/>
              </a:rPr>
              <a:t>Do you appear to be looking at the audience?</a:t>
            </a:r>
          </a:p>
          <a:p>
            <a:pPr lvl="2"/>
            <a:r>
              <a:rPr lang="en-US" altLang="en-US" sz="2400" dirty="0">
                <a:ea typeface="ＭＳ Ｐゴシック" charset="-128"/>
              </a:rPr>
              <a:t>Can all of your movements and gestures be seen? </a:t>
            </a:r>
          </a:p>
          <a:p>
            <a:pPr lvl="2"/>
            <a:r>
              <a:rPr lang="en-US" altLang="en-US" sz="2400" dirty="0">
                <a:ea typeface="ＭＳ Ｐゴシック" charset="-128"/>
              </a:rPr>
              <a:t>Are your presentation aids both visible and on screen long enough for viewers to process?</a:t>
            </a:r>
          </a:p>
          <a:p>
            <a:pPr lvl="2"/>
            <a:r>
              <a:rPr lang="en-US" altLang="en-US" sz="2400" dirty="0">
                <a:ea typeface="ＭＳ Ｐゴシック" charset="-128"/>
              </a:rPr>
              <a:t>Does the setting of your speech look professional?</a:t>
            </a:r>
          </a:p>
          <a:p>
            <a:pPr lvl="2"/>
            <a:r>
              <a:rPr lang="en-US" altLang="en-US" sz="2400" dirty="0">
                <a:ea typeface="ＭＳ Ｐゴシック" charset="-128"/>
              </a:rPr>
              <a:t>Do the lighting and background make a clear picture of you?</a:t>
            </a:r>
          </a:p>
        </p:txBody>
      </p:sp>
    </p:spTree>
    <p:extLst>
      <p:ext uri="{BB962C8B-B14F-4D97-AF65-F5344CB8AC3E}">
        <p14:creationId xmlns:p14="http://schemas.microsoft.com/office/powerpoint/2010/main" val="621782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r>
              <a:rPr lang="en-US" altLang="en-US">
                <a:ea typeface="ＭＳ Ｐゴシック" charset="-128"/>
              </a:rPr>
              <a:t>Optimizing Delivery and Messages in Mediated Presentations (cont.)</a:t>
            </a:r>
          </a:p>
        </p:txBody>
      </p:sp>
      <p:sp>
        <p:nvSpPr>
          <p:cNvPr id="71682" name="Rectangle 3"/>
          <p:cNvSpPr>
            <a:spLocks noGrp="1" noChangeArrowheads="1"/>
          </p:cNvSpPr>
          <p:nvPr>
            <p:ph type="body" idx="1"/>
          </p:nvPr>
        </p:nvSpPr>
        <p:spPr>
          <a:xfrm>
            <a:off x="1174282" y="1828801"/>
            <a:ext cx="9036518" cy="4297363"/>
          </a:xfrm>
        </p:spPr>
        <p:txBody>
          <a:bodyPr>
            <a:normAutofit/>
          </a:bodyPr>
          <a:lstStyle/>
          <a:p>
            <a:pPr lvl="1"/>
            <a:r>
              <a:rPr lang="en-US" altLang="en-US" sz="2800" dirty="0">
                <a:ea typeface="ＭＳ Ｐゴシック" charset="-128"/>
              </a:rPr>
              <a:t>Have the camera operator record your practice to become familiar with the equipment and your speech.</a:t>
            </a:r>
          </a:p>
          <a:p>
            <a:pPr lvl="1"/>
            <a:r>
              <a:rPr lang="en-US" altLang="en-US" sz="2800" dirty="0">
                <a:ea typeface="ＭＳ Ｐゴシック" charset="-128"/>
              </a:rPr>
              <a:t>During your </a:t>
            </a:r>
            <a:r>
              <a:rPr lang="ja-JP" altLang="en-US" sz="2800" dirty="0">
                <a:ea typeface="ＭＳ Ｐゴシック" charset="-128"/>
              </a:rPr>
              <a:t>“</a:t>
            </a:r>
            <a:r>
              <a:rPr lang="en-US" altLang="ja-JP" sz="2800" dirty="0">
                <a:ea typeface="ＭＳ Ｐゴシック" charset="-128"/>
              </a:rPr>
              <a:t>final take,</a:t>
            </a:r>
            <a:r>
              <a:rPr lang="ja-JP" altLang="en-US" sz="2800" dirty="0">
                <a:ea typeface="ＭＳ Ｐゴシック" charset="-128"/>
              </a:rPr>
              <a:t>”</a:t>
            </a:r>
            <a:r>
              <a:rPr lang="en-US" altLang="ja-JP" sz="2800" dirty="0">
                <a:ea typeface="ＭＳ Ｐゴシック" charset="-128"/>
              </a:rPr>
              <a:t> allow sufficient time for a do-over, and watch it to make sure it is a quality recording.</a:t>
            </a:r>
          </a:p>
          <a:p>
            <a:pPr lvl="1"/>
            <a:r>
              <a:rPr lang="en-US" altLang="ja-JP" sz="2800" dirty="0">
                <a:ea typeface="ＭＳ Ｐゴシック" charset="-128"/>
              </a:rPr>
              <a:t>Save the recording to more than one place.</a:t>
            </a:r>
            <a:endParaRPr lang="en-US" altLang="en-US" sz="2800" dirty="0">
              <a:ea typeface="ＭＳ Ｐゴシック" charset="-128"/>
            </a:endParaRPr>
          </a:p>
        </p:txBody>
      </p:sp>
    </p:spTree>
    <p:extLst>
      <p:ext uri="{BB962C8B-B14F-4D97-AF65-F5344CB8AC3E}">
        <p14:creationId xmlns:p14="http://schemas.microsoft.com/office/powerpoint/2010/main" val="2096557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en-US" altLang="en-US">
                <a:ea typeface="ＭＳ Ｐゴシック" charset="-128"/>
              </a:rPr>
              <a:t>Recording Your Classroom Speech</a:t>
            </a:r>
          </a:p>
        </p:txBody>
      </p:sp>
      <p:sp>
        <p:nvSpPr>
          <p:cNvPr id="73730" name="Rectangle 3"/>
          <p:cNvSpPr>
            <a:spLocks noGrp="1" noChangeArrowheads="1"/>
          </p:cNvSpPr>
          <p:nvPr>
            <p:ph type="body" idx="1"/>
          </p:nvPr>
        </p:nvSpPr>
        <p:spPr/>
        <p:txBody>
          <a:bodyPr/>
          <a:lstStyle/>
          <a:p>
            <a:r>
              <a:rPr lang="en-US" altLang="en-US" sz="3200" dirty="0">
                <a:ea typeface="ＭＳ Ｐゴシック" charset="-128"/>
              </a:rPr>
              <a:t>Camera</a:t>
            </a:r>
          </a:p>
          <a:p>
            <a:pPr lvl="1"/>
            <a:r>
              <a:rPr lang="en-US" altLang="en-US" sz="2800" dirty="0">
                <a:ea typeface="ＭＳ Ｐゴシック" charset="-128"/>
              </a:rPr>
              <a:t>You can use an </a:t>
            </a:r>
            <a:r>
              <a:rPr lang="en-US" altLang="en-US" sz="2800" dirty="0" smtClean="0">
                <a:ea typeface="ＭＳ Ｐゴシック" charset="-128"/>
              </a:rPr>
              <a:t>iPad, smartphone camera, or other camera.</a:t>
            </a:r>
            <a:endParaRPr lang="en-US" altLang="en-US" sz="2800" dirty="0">
              <a:ea typeface="ＭＳ Ｐゴシック" charset="-128"/>
            </a:endParaRPr>
          </a:p>
          <a:p>
            <a:pPr lvl="1"/>
            <a:r>
              <a:rPr lang="en-US" altLang="en-US" sz="2800" dirty="0">
                <a:ea typeface="ＭＳ Ｐゴシック" charset="-128"/>
              </a:rPr>
              <a:t>If you use a smartphone to shoot video,</a:t>
            </a:r>
          </a:p>
          <a:p>
            <a:pPr lvl="2"/>
            <a:r>
              <a:rPr lang="en-US" altLang="en-US" sz="2000" dirty="0">
                <a:ea typeface="ＭＳ Ｐゴシック" charset="-128"/>
              </a:rPr>
              <a:t>Use a tripod, where possible.</a:t>
            </a:r>
          </a:p>
          <a:p>
            <a:pPr lvl="2"/>
            <a:r>
              <a:rPr lang="en-US" altLang="en-US" sz="2000" dirty="0">
                <a:ea typeface="ＭＳ Ｐゴシック" charset="-128"/>
              </a:rPr>
              <a:t>Shoot your video horizontally instead of vertically.</a:t>
            </a:r>
          </a:p>
          <a:p>
            <a:pPr lvl="2"/>
            <a:r>
              <a:rPr lang="en-US" altLang="en-US" sz="2000" dirty="0">
                <a:ea typeface="ＭＳ Ｐゴシック" charset="-128"/>
              </a:rPr>
              <a:t>Shoot a sample, and replay it to check lighting and sound quality.</a:t>
            </a:r>
          </a:p>
          <a:p>
            <a:pPr lvl="2"/>
            <a:r>
              <a:rPr lang="en-US" altLang="en-US" sz="2000" dirty="0">
                <a:ea typeface="ＭＳ Ｐゴシック" charset="-128"/>
              </a:rPr>
              <a:t>Edit on a computer where you have a large screen and can see everything in more detail.</a:t>
            </a:r>
          </a:p>
          <a:p>
            <a:pPr lvl="1"/>
            <a:endParaRPr lang="en-US" altLang="en-US" dirty="0">
              <a:ea typeface="ＭＳ Ｐゴシック" charset="-128"/>
            </a:endParaRPr>
          </a:p>
          <a:p>
            <a:pPr lvl="1"/>
            <a:endParaRPr lang="en-US" altLang="en-US" dirty="0">
              <a:ea typeface="ＭＳ Ｐゴシック" charset="-128"/>
            </a:endParaRPr>
          </a:p>
        </p:txBody>
      </p:sp>
    </p:spTree>
    <p:extLst>
      <p:ext uri="{BB962C8B-B14F-4D97-AF65-F5344CB8AC3E}">
        <p14:creationId xmlns:p14="http://schemas.microsoft.com/office/powerpoint/2010/main" val="70557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en-US" dirty="0">
                <a:ea typeface="ＭＳ Ｐゴシック" charset="-128"/>
              </a:rPr>
              <a:t>Mediated Public Speaking: Introduction</a:t>
            </a:r>
          </a:p>
        </p:txBody>
      </p:sp>
      <p:sp>
        <p:nvSpPr>
          <p:cNvPr id="16386" name="Rectangle 3"/>
          <p:cNvSpPr>
            <a:spLocks noGrp="1" noChangeArrowheads="1"/>
          </p:cNvSpPr>
          <p:nvPr>
            <p:ph type="body" idx="1"/>
          </p:nvPr>
        </p:nvSpPr>
        <p:spPr>
          <a:xfrm>
            <a:off x="1230429" y="1820779"/>
            <a:ext cx="10175507" cy="4449763"/>
          </a:xfrm>
        </p:spPr>
        <p:txBody>
          <a:bodyPr/>
          <a:lstStyle/>
          <a:p>
            <a:pPr marL="342900" lvl="1" indent="-342900">
              <a:buFontTx/>
              <a:buChar char="•"/>
            </a:pPr>
            <a:r>
              <a:rPr lang="en-US" altLang="en-US" sz="3600" b="1" dirty="0">
                <a:ea typeface="ＭＳ Ｐゴシック" charset="-128"/>
              </a:rPr>
              <a:t>Mediated communication</a:t>
            </a:r>
            <a:r>
              <a:rPr lang="en-US" altLang="en-US" sz="3600" dirty="0">
                <a:ea typeface="ＭＳ Ｐゴシック" charset="-128"/>
              </a:rPr>
              <a:t> are messages transmitted through </a:t>
            </a:r>
            <a:r>
              <a:rPr lang="en-US" altLang="ja-JP" sz="3600" dirty="0">
                <a:ea typeface="ＭＳ Ｐゴシック" charset="-128"/>
              </a:rPr>
              <a:t>a mechanical or electronic medium.</a:t>
            </a:r>
          </a:p>
          <a:p>
            <a:pPr marL="342900" lvl="1" indent="-342900">
              <a:buFontTx/>
              <a:buChar char="•"/>
            </a:pPr>
            <a:r>
              <a:rPr lang="en-US" altLang="ja-JP" sz="3600" dirty="0">
                <a:ea typeface="ＭＳ Ｐゴシック" charset="-128"/>
              </a:rPr>
              <a:t>P</a:t>
            </a:r>
            <a:r>
              <a:rPr lang="en-US" altLang="en-US" sz="3600" dirty="0">
                <a:ea typeface="ＭＳ Ｐゴシック" charset="-128"/>
              </a:rPr>
              <a:t>reparation and delivery for both speeches involving mediated communication and traditional face-to-face speeches are similar.</a:t>
            </a:r>
          </a:p>
          <a:p>
            <a:endParaRPr lang="en-US" altLang="en-US" dirty="0">
              <a:ea typeface="ＭＳ Ｐゴシック" charset="-128"/>
            </a:endParaRPr>
          </a:p>
        </p:txBody>
      </p:sp>
    </p:spTree>
    <p:extLst>
      <p:ext uri="{BB962C8B-B14F-4D97-AF65-F5344CB8AC3E}">
        <p14:creationId xmlns:p14="http://schemas.microsoft.com/office/powerpoint/2010/main" val="54732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r>
              <a:rPr lang="en-US" altLang="en-US">
                <a:ea typeface="ＭＳ Ｐゴシック" charset="-128"/>
              </a:rPr>
              <a:t>Recording Your Classroom Speech (cont.)</a:t>
            </a:r>
          </a:p>
        </p:txBody>
      </p:sp>
      <p:sp>
        <p:nvSpPr>
          <p:cNvPr id="76802" name="Rectangle 3"/>
          <p:cNvSpPr>
            <a:spLocks noGrp="1" noChangeArrowheads="1"/>
          </p:cNvSpPr>
          <p:nvPr>
            <p:ph type="body" idx="1"/>
          </p:nvPr>
        </p:nvSpPr>
        <p:spPr/>
        <p:txBody>
          <a:bodyPr/>
          <a:lstStyle/>
          <a:p>
            <a:r>
              <a:rPr lang="en-US" altLang="en-US" sz="3600" dirty="0">
                <a:ea typeface="ＭＳ Ｐゴシック" charset="-128"/>
              </a:rPr>
              <a:t>Setting and background</a:t>
            </a:r>
          </a:p>
          <a:p>
            <a:pPr lvl="1"/>
            <a:r>
              <a:rPr lang="en-US" altLang="en-US" sz="3200" dirty="0">
                <a:ea typeface="ＭＳ Ｐゴシック" charset="-128"/>
              </a:rPr>
              <a:t>Be sure the background looks professional.</a:t>
            </a:r>
          </a:p>
          <a:p>
            <a:pPr lvl="1"/>
            <a:r>
              <a:rPr lang="en-US" altLang="en-US" sz="3200" dirty="0">
                <a:ea typeface="ＭＳ Ｐゴシック" charset="-128"/>
              </a:rPr>
              <a:t>Avoid background noises.</a:t>
            </a:r>
          </a:p>
          <a:p>
            <a:pPr lvl="1"/>
            <a:r>
              <a:rPr lang="en-US" altLang="en-US" sz="3200" dirty="0">
                <a:ea typeface="ＭＳ Ｐゴシック" charset="-128"/>
              </a:rPr>
              <a:t>Place the primary source of light behind the camera operator and directed toward the speaker.</a:t>
            </a:r>
          </a:p>
          <a:p>
            <a:pPr lvl="2"/>
            <a:r>
              <a:rPr lang="en-US" altLang="en-US" sz="2400" dirty="0">
                <a:ea typeface="ＭＳ Ｐゴシック" charset="-128"/>
              </a:rPr>
              <a:t>It is generally better to have more light than less.</a:t>
            </a:r>
          </a:p>
          <a:p>
            <a:pPr lvl="1"/>
            <a:endParaRPr lang="en-US" altLang="en-US" dirty="0">
              <a:ea typeface="ＭＳ Ｐゴシック" charset="-128"/>
            </a:endParaRPr>
          </a:p>
        </p:txBody>
      </p:sp>
    </p:spTree>
    <p:extLst>
      <p:ext uri="{BB962C8B-B14F-4D97-AF65-F5344CB8AC3E}">
        <p14:creationId xmlns:p14="http://schemas.microsoft.com/office/powerpoint/2010/main" val="156645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altLang="en-US">
                <a:ea typeface="ＭＳ Ｐゴシック" charset="-128"/>
              </a:rPr>
              <a:t>Recording Your Classroom Speech (cont.)</a:t>
            </a:r>
          </a:p>
        </p:txBody>
      </p:sp>
      <p:sp>
        <p:nvSpPr>
          <p:cNvPr id="78850" name="Rectangle 3"/>
          <p:cNvSpPr>
            <a:spLocks noGrp="1" noChangeArrowheads="1"/>
          </p:cNvSpPr>
          <p:nvPr>
            <p:ph type="body" idx="1"/>
          </p:nvPr>
        </p:nvSpPr>
        <p:spPr/>
        <p:txBody>
          <a:bodyPr/>
          <a:lstStyle/>
          <a:p>
            <a:r>
              <a:rPr lang="en-US" altLang="en-US" sz="3600" dirty="0">
                <a:ea typeface="ＭＳ Ｐゴシック" charset="-128"/>
              </a:rPr>
              <a:t>Attire</a:t>
            </a:r>
          </a:p>
          <a:p>
            <a:pPr lvl="1"/>
            <a:r>
              <a:rPr lang="en-US" altLang="en-US" sz="3200" dirty="0">
                <a:ea typeface="ＭＳ Ｐゴシック" charset="-128"/>
              </a:rPr>
              <a:t>Select clothing that is appropriate for public speaking and will make a good impression on camera.</a:t>
            </a:r>
          </a:p>
          <a:p>
            <a:pPr lvl="2"/>
            <a:r>
              <a:rPr lang="en-US" altLang="en-US" sz="2400" dirty="0">
                <a:ea typeface="ＭＳ Ｐゴシック" charset="-128"/>
              </a:rPr>
              <a:t>Single, neutral colors are recommended.</a:t>
            </a:r>
          </a:p>
          <a:p>
            <a:pPr lvl="2"/>
            <a:r>
              <a:rPr lang="en-US" altLang="en-US" sz="2400" dirty="0">
                <a:ea typeface="ＭＳ Ｐゴシック" charset="-128"/>
              </a:rPr>
              <a:t>Jewelry should not make noise.</a:t>
            </a:r>
          </a:p>
          <a:p>
            <a:pPr lvl="1"/>
            <a:r>
              <a:rPr lang="en-US" altLang="en-US" sz="3200" dirty="0">
                <a:ea typeface="ＭＳ Ｐゴシック" charset="-128"/>
              </a:rPr>
              <a:t>Record and view a practice speech to see how you and your speech setting will appear to the audience.</a:t>
            </a:r>
          </a:p>
          <a:p>
            <a:pPr lvl="1"/>
            <a:endParaRPr lang="en-US" altLang="en-US" dirty="0">
              <a:ea typeface="ＭＳ Ｐゴシック" charset="-128"/>
            </a:endParaRPr>
          </a:p>
        </p:txBody>
      </p:sp>
    </p:spTree>
    <p:extLst>
      <p:ext uri="{BB962C8B-B14F-4D97-AF65-F5344CB8AC3E}">
        <p14:creationId xmlns:p14="http://schemas.microsoft.com/office/powerpoint/2010/main" val="108822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ltLang="en-US">
                <a:ea typeface="ＭＳ Ｐゴシック" charset="-128"/>
              </a:rPr>
              <a:t>Recording Your Classroom Speech (cont.)</a:t>
            </a:r>
          </a:p>
        </p:txBody>
      </p:sp>
      <p:sp>
        <p:nvSpPr>
          <p:cNvPr id="80898" name="Rectangle 3"/>
          <p:cNvSpPr>
            <a:spLocks noGrp="1" noChangeArrowheads="1"/>
          </p:cNvSpPr>
          <p:nvPr>
            <p:ph type="body" idx="1"/>
          </p:nvPr>
        </p:nvSpPr>
        <p:spPr/>
        <p:txBody>
          <a:bodyPr/>
          <a:lstStyle/>
          <a:p>
            <a:r>
              <a:rPr lang="en-US" altLang="en-US" sz="3200" dirty="0">
                <a:ea typeface="ＭＳ Ｐゴシック" charset="-128"/>
              </a:rPr>
              <a:t>Camera positioning</a:t>
            </a:r>
          </a:p>
          <a:p>
            <a:pPr lvl="1"/>
            <a:r>
              <a:rPr lang="en-US" altLang="en-US" sz="2800" dirty="0">
                <a:ea typeface="ＭＳ Ｐゴシック" charset="-128"/>
              </a:rPr>
              <a:t>Be sure the view is wide enough to capture your movement and gestures.</a:t>
            </a:r>
          </a:p>
          <a:p>
            <a:pPr lvl="1"/>
            <a:r>
              <a:rPr lang="en-US" altLang="en-US" sz="2800" dirty="0">
                <a:ea typeface="ＭＳ Ｐゴシック" charset="-128"/>
              </a:rPr>
              <a:t>Avoid using a </a:t>
            </a:r>
            <a:r>
              <a:rPr lang="ja-JP" altLang="en-US" sz="2800" dirty="0">
                <a:ea typeface="ＭＳ Ｐゴシック" charset="-128"/>
              </a:rPr>
              <a:t>“</a:t>
            </a:r>
            <a:r>
              <a:rPr lang="en-US" altLang="ja-JP" sz="2800" dirty="0">
                <a:ea typeface="ＭＳ Ｐゴシック" charset="-128"/>
              </a:rPr>
              <a:t>talking head</a:t>
            </a:r>
            <a:r>
              <a:rPr lang="ja-JP" altLang="en-US" sz="2800" dirty="0">
                <a:ea typeface="ＭＳ Ｐゴシック" charset="-128"/>
              </a:rPr>
              <a:t>”</a:t>
            </a:r>
            <a:r>
              <a:rPr lang="en-US" altLang="ja-JP" sz="2800" dirty="0">
                <a:ea typeface="ＭＳ Ｐゴシック" charset="-128"/>
              </a:rPr>
              <a:t> shot.</a:t>
            </a:r>
          </a:p>
          <a:p>
            <a:pPr lvl="1"/>
            <a:r>
              <a:rPr lang="en-US" altLang="en-US" sz="2800" dirty="0">
                <a:ea typeface="ＭＳ Ｐゴシック" charset="-128"/>
              </a:rPr>
              <a:t>If a cell phone camera is used, place it on a flat surface to avoid camera shakiness.</a:t>
            </a:r>
          </a:p>
          <a:p>
            <a:pPr lvl="1"/>
            <a:r>
              <a:rPr lang="en-US" altLang="en-US" sz="2800" dirty="0">
                <a:ea typeface="ＭＳ Ｐゴシック" charset="-128"/>
              </a:rPr>
              <a:t>Position the camera to the level of your eyes.</a:t>
            </a:r>
          </a:p>
          <a:p>
            <a:pPr lvl="1"/>
            <a:r>
              <a:rPr lang="en-US" altLang="en-US" sz="2800" dirty="0">
                <a:ea typeface="ＭＳ Ｐゴシック" charset="-128"/>
              </a:rPr>
              <a:t>Consider changing the camera shot, which is challenging but can enliven your speech.</a:t>
            </a:r>
          </a:p>
          <a:p>
            <a:pPr lvl="1"/>
            <a:endParaRPr lang="en-US" altLang="en-US" dirty="0">
              <a:ea typeface="ＭＳ Ｐゴシック" charset="-128"/>
            </a:endParaRPr>
          </a:p>
        </p:txBody>
      </p:sp>
    </p:spTree>
    <p:extLst>
      <p:ext uri="{BB962C8B-B14F-4D97-AF65-F5344CB8AC3E}">
        <p14:creationId xmlns:p14="http://schemas.microsoft.com/office/powerpoint/2010/main" val="1626401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tLang="en-US">
                <a:ea typeface="ＭＳ Ｐゴシック" charset="-128"/>
              </a:rPr>
              <a:t>Special Considerations for Real-Time Presentations</a:t>
            </a:r>
          </a:p>
        </p:txBody>
      </p:sp>
      <p:sp>
        <p:nvSpPr>
          <p:cNvPr id="84994" name="Rectangle 3"/>
          <p:cNvSpPr>
            <a:spLocks noGrp="1" noChangeArrowheads="1"/>
          </p:cNvSpPr>
          <p:nvPr>
            <p:ph type="body" idx="1"/>
          </p:nvPr>
        </p:nvSpPr>
        <p:spPr>
          <a:xfrm>
            <a:off x="1097280" y="1981200"/>
            <a:ext cx="10558914" cy="4648200"/>
          </a:xfrm>
        </p:spPr>
        <p:txBody>
          <a:bodyPr>
            <a:normAutofit/>
          </a:bodyPr>
          <a:lstStyle/>
          <a:p>
            <a:r>
              <a:rPr lang="en-US" altLang="en-US" sz="3600" dirty="0">
                <a:ea typeface="ＭＳ Ｐゴシック" charset="-128"/>
              </a:rPr>
              <a:t>Practice with your equipment to make sure your technology works.</a:t>
            </a:r>
          </a:p>
          <a:p>
            <a:pPr lvl="1"/>
            <a:r>
              <a:rPr lang="en-US" altLang="en-US" sz="3600" dirty="0">
                <a:ea typeface="ＭＳ Ｐゴシック" charset="-128"/>
              </a:rPr>
              <a:t>It is vital to practice real-time mediated speeches with the technology you plan to use.</a:t>
            </a:r>
          </a:p>
          <a:p>
            <a:r>
              <a:rPr lang="en-US" altLang="en-US" sz="3600" dirty="0">
                <a:solidFill>
                  <a:srgbClr val="000000"/>
                </a:solidFill>
                <a:ea typeface="ＭＳ Ｐゴシック" charset="-128"/>
              </a:rPr>
              <a:t>Select a robust Internet connection.</a:t>
            </a:r>
          </a:p>
          <a:p>
            <a:pPr lvl="1"/>
            <a:r>
              <a:rPr lang="en-US" altLang="en-US" sz="3600" dirty="0">
                <a:ea typeface="ＭＳ Ｐゴシック" charset="-128"/>
              </a:rPr>
              <a:t>An Ethernet connection is preferred over </a:t>
            </a:r>
            <a:r>
              <a:rPr lang="en-US" altLang="en-US" sz="3600" dirty="0" err="1">
                <a:ea typeface="ＭＳ Ｐゴシック" charset="-128"/>
              </a:rPr>
              <a:t>wifi</a:t>
            </a:r>
            <a:r>
              <a:rPr lang="en-US" altLang="en-US" sz="3600" dirty="0">
                <a:ea typeface="ＭＳ Ｐゴシック" charset="-128"/>
              </a:rPr>
              <a:t>.</a:t>
            </a:r>
          </a:p>
        </p:txBody>
      </p:sp>
    </p:spTree>
    <p:extLst>
      <p:ext uri="{BB962C8B-B14F-4D97-AF65-F5344CB8AC3E}">
        <p14:creationId xmlns:p14="http://schemas.microsoft.com/office/powerpoint/2010/main" val="1249942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Conferencing Guidelines</a:t>
            </a:r>
            <a:endParaRPr lang="en-US" dirty="0"/>
          </a:p>
        </p:txBody>
      </p:sp>
      <p:sp>
        <p:nvSpPr>
          <p:cNvPr id="3" name="Content Placeholder 2"/>
          <p:cNvSpPr>
            <a:spLocks noGrp="1"/>
          </p:cNvSpPr>
          <p:nvPr>
            <p:ph idx="1"/>
          </p:nvPr>
        </p:nvSpPr>
        <p:spPr/>
        <p:txBody>
          <a:bodyPr>
            <a:normAutofit/>
          </a:bodyPr>
          <a:lstStyle/>
          <a:p>
            <a:r>
              <a:rPr lang="en-US" sz="3200" dirty="0" smtClean="0"/>
              <a:t>Watch the videos in Module 1 for more guidelines for video conferencing! </a:t>
            </a:r>
            <a:endParaRPr lang="en-US" sz="3200" dirty="0"/>
          </a:p>
        </p:txBody>
      </p:sp>
    </p:spTree>
    <p:extLst>
      <p:ext uri="{BB962C8B-B14F-4D97-AF65-F5344CB8AC3E}">
        <p14:creationId xmlns:p14="http://schemas.microsoft.com/office/powerpoint/2010/main" val="138318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en-US" dirty="0">
                <a:ea typeface="ＭＳ Ｐゴシック" charset="-128"/>
              </a:rPr>
              <a:t>The Rise of Mediated Communication</a:t>
            </a:r>
          </a:p>
        </p:txBody>
      </p:sp>
      <p:sp>
        <p:nvSpPr>
          <p:cNvPr id="18434" name="Rectangle 3"/>
          <p:cNvSpPr>
            <a:spLocks noGrp="1" noChangeArrowheads="1"/>
          </p:cNvSpPr>
          <p:nvPr>
            <p:ph type="body" idx="1"/>
          </p:nvPr>
        </p:nvSpPr>
        <p:spPr>
          <a:xfrm>
            <a:off x="1097279" y="1845734"/>
            <a:ext cx="10154653" cy="4023360"/>
          </a:xfrm>
        </p:spPr>
        <p:txBody>
          <a:bodyPr>
            <a:noAutofit/>
          </a:bodyPr>
          <a:lstStyle/>
          <a:p>
            <a:r>
              <a:rPr lang="en-US" altLang="en-US" sz="4000" dirty="0">
                <a:ea typeface="ＭＳ Ｐゴシック" charset="-128"/>
              </a:rPr>
              <a:t>Technological changes have created increasing options for public speakers to reach an audience.</a:t>
            </a:r>
          </a:p>
          <a:p>
            <a:pPr lvl="1"/>
            <a:r>
              <a:rPr lang="en-US" altLang="en-US" sz="3600" dirty="0">
                <a:ea typeface="ＭＳ Ｐゴシック" charset="-128"/>
              </a:rPr>
              <a:t>Face-to-face presentations remain the gold standard of public speaking formats.</a:t>
            </a:r>
          </a:p>
          <a:p>
            <a:pPr lvl="1"/>
            <a:r>
              <a:rPr lang="en-US" altLang="en-US" sz="3600" dirty="0">
                <a:ea typeface="ＭＳ Ｐゴシック" charset="-128"/>
              </a:rPr>
              <a:t>Mediated communication opens up new channels for distributing and viewing presentations.</a:t>
            </a:r>
          </a:p>
        </p:txBody>
      </p:sp>
    </p:spTree>
    <p:extLst>
      <p:ext uri="{BB962C8B-B14F-4D97-AF65-F5344CB8AC3E}">
        <p14:creationId xmlns:p14="http://schemas.microsoft.com/office/powerpoint/2010/main" val="211495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tLang="en-US" dirty="0">
                <a:ea typeface="ＭＳ Ｐゴシック" charset="-128"/>
              </a:rPr>
              <a:t>The Rise of Mediated Communication (cont.)</a:t>
            </a:r>
          </a:p>
        </p:txBody>
      </p:sp>
      <p:sp>
        <p:nvSpPr>
          <p:cNvPr id="22530" name="Rectangle 3"/>
          <p:cNvSpPr>
            <a:spLocks noGrp="1" noChangeArrowheads="1"/>
          </p:cNvSpPr>
          <p:nvPr>
            <p:ph type="body" idx="1"/>
          </p:nvPr>
        </p:nvSpPr>
        <p:spPr/>
        <p:txBody>
          <a:bodyPr>
            <a:normAutofit/>
          </a:bodyPr>
          <a:lstStyle/>
          <a:p>
            <a:r>
              <a:rPr lang="en-US" altLang="en-US" sz="4000" dirty="0">
                <a:ea typeface="ＭＳ Ｐゴシック" charset="-128"/>
              </a:rPr>
              <a:t>The expansion of mediated public speaking</a:t>
            </a:r>
          </a:p>
          <a:p>
            <a:pPr lvl="1"/>
            <a:r>
              <a:rPr lang="en-US" altLang="en-US" sz="3600" dirty="0">
                <a:ea typeface="ＭＳ Ｐゴシック" charset="-128"/>
              </a:rPr>
              <a:t>Mediated presentations include</a:t>
            </a:r>
          </a:p>
          <a:p>
            <a:pPr lvl="2"/>
            <a:r>
              <a:rPr lang="en-US" altLang="en-US" sz="2800" dirty="0">
                <a:ea typeface="ＭＳ Ｐゴシック" charset="-128"/>
              </a:rPr>
              <a:t>Recording a presentation for class.</a:t>
            </a:r>
          </a:p>
          <a:p>
            <a:pPr lvl="2"/>
            <a:r>
              <a:rPr lang="en-US" altLang="en-US" sz="2800" dirty="0">
                <a:ea typeface="ＭＳ Ｐゴシック" charset="-128"/>
              </a:rPr>
              <a:t>Participating in a job or scholarship interview on Skype.</a:t>
            </a:r>
          </a:p>
          <a:p>
            <a:pPr lvl="2"/>
            <a:r>
              <a:rPr lang="en-US" altLang="en-US" sz="2800" dirty="0">
                <a:ea typeface="ＭＳ Ｐゴシック" charset="-128"/>
              </a:rPr>
              <a:t>Creating a YouTube video for </a:t>
            </a:r>
            <a:r>
              <a:rPr lang="en-US" altLang="en-US" sz="2800" dirty="0" smtClean="0">
                <a:ea typeface="ＭＳ Ｐゴシック" charset="-128"/>
              </a:rPr>
              <a:t>a nonprofit organization.</a:t>
            </a:r>
            <a:endParaRPr lang="en-US" altLang="en-US" sz="2800" dirty="0">
              <a:ea typeface="ＭＳ Ｐゴシック" charset="-128"/>
            </a:endParaRPr>
          </a:p>
          <a:p>
            <a:pPr lvl="2"/>
            <a:r>
              <a:rPr lang="en-US" altLang="en-US" sz="2800" dirty="0">
                <a:ea typeface="ＭＳ Ｐゴシック" charset="-128"/>
              </a:rPr>
              <a:t>Podcasting a program you produced.</a:t>
            </a:r>
          </a:p>
          <a:p>
            <a:pPr lvl="2"/>
            <a:r>
              <a:rPr lang="en-US" altLang="en-US" sz="2800" dirty="0">
                <a:ea typeface="ＭＳ Ｐゴシック" charset="-128"/>
              </a:rPr>
              <a:t>Delivering a sales presentation by videoconference</a:t>
            </a:r>
            <a:r>
              <a:rPr lang="en-US" altLang="en-US" sz="2800" dirty="0" smtClean="0">
                <a:ea typeface="ＭＳ Ｐゴシック" charset="-128"/>
              </a:rPr>
              <a:t>.</a:t>
            </a:r>
          </a:p>
        </p:txBody>
      </p:sp>
    </p:spTree>
    <p:extLst>
      <p:ext uri="{BB962C8B-B14F-4D97-AF65-F5344CB8AC3E}">
        <p14:creationId xmlns:p14="http://schemas.microsoft.com/office/powerpoint/2010/main" val="134657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ltLang="en-US">
                <a:ea typeface="ＭＳ Ｐゴシック" charset="-128"/>
              </a:rPr>
              <a:t>The Rise of Mediated Communication (cont.)</a:t>
            </a:r>
          </a:p>
        </p:txBody>
      </p:sp>
      <p:sp>
        <p:nvSpPr>
          <p:cNvPr id="26626" name="Rectangle 3"/>
          <p:cNvSpPr>
            <a:spLocks noGrp="1" noChangeArrowheads="1"/>
          </p:cNvSpPr>
          <p:nvPr>
            <p:ph type="body" idx="1"/>
          </p:nvPr>
        </p:nvSpPr>
        <p:spPr>
          <a:xfrm>
            <a:off x="1029903" y="1905802"/>
            <a:ext cx="10376034" cy="4494998"/>
          </a:xfrm>
        </p:spPr>
        <p:txBody>
          <a:bodyPr>
            <a:normAutofit/>
          </a:bodyPr>
          <a:lstStyle/>
          <a:p>
            <a:pPr lvl="1"/>
            <a:r>
              <a:rPr lang="en-US" altLang="en-US" sz="3600" dirty="0">
                <a:ea typeface="ＭＳ Ｐゴシック" charset="-128"/>
              </a:rPr>
              <a:t>Use of mediated presentations is expanding.</a:t>
            </a:r>
          </a:p>
          <a:p>
            <a:pPr lvl="2"/>
            <a:r>
              <a:rPr lang="en-US" altLang="en-US" sz="2800" dirty="0">
                <a:ea typeface="ＭＳ Ｐゴシック" charset="-128"/>
              </a:rPr>
              <a:t>Over 3/4 of colleges in a recent survey teach online classes.</a:t>
            </a:r>
          </a:p>
          <a:p>
            <a:pPr lvl="2"/>
            <a:r>
              <a:rPr lang="en-US" altLang="en-US" sz="2800" dirty="0">
                <a:ea typeface="ＭＳ Ｐゴシック" charset="-128"/>
              </a:rPr>
              <a:t>Videoconferencing technology exceeds $7 billion worldwide and is expected to grow by almost 10% a year through 2019.</a:t>
            </a:r>
          </a:p>
          <a:p>
            <a:pPr lvl="2"/>
            <a:r>
              <a:rPr lang="en-US" altLang="en-US" sz="2800" dirty="0">
                <a:ea typeface="ＭＳ Ｐゴシック" charset="-128"/>
              </a:rPr>
              <a:t>Many governmental organizations allow people to use technology such as Skype to make comments during public meetings.</a:t>
            </a:r>
          </a:p>
          <a:p>
            <a:pPr lvl="3"/>
            <a:r>
              <a:rPr lang="en-US" altLang="en-US" sz="2800" dirty="0">
                <a:ea typeface="ＭＳ Ｐゴシック" charset="-128"/>
              </a:rPr>
              <a:t>This increases civic engagement for those who cannot attend public meetings in person.</a:t>
            </a:r>
          </a:p>
        </p:txBody>
      </p:sp>
    </p:spTree>
    <p:extLst>
      <p:ext uri="{BB962C8B-B14F-4D97-AF65-F5344CB8AC3E}">
        <p14:creationId xmlns:p14="http://schemas.microsoft.com/office/powerpoint/2010/main" val="103524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en-US">
                <a:ea typeface="ＭＳ Ｐゴシック" charset="-128"/>
              </a:rPr>
              <a:t>The Rise of Mediated Communication (cont.)</a:t>
            </a:r>
          </a:p>
        </p:txBody>
      </p:sp>
      <p:sp>
        <p:nvSpPr>
          <p:cNvPr id="28674" name="Rectangle 3"/>
          <p:cNvSpPr>
            <a:spLocks noGrp="1" noChangeArrowheads="1"/>
          </p:cNvSpPr>
          <p:nvPr>
            <p:ph type="body" idx="1"/>
          </p:nvPr>
        </p:nvSpPr>
        <p:spPr/>
        <p:txBody>
          <a:bodyPr/>
          <a:lstStyle/>
          <a:p>
            <a:r>
              <a:rPr lang="en-US" altLang="en-US" sz="3600" dirty="0">
                <a:ea typeface="ＭＳ Ｐゴシック" charset="-128"/>
              </a:rPr>
              <a:t>Prerecorded and real-time presentations</a:t>
            </a:r>
          </a:p>
          <a:p>
            <a:pPr lvl="1"/>
            <a:r>
              <a:rPr lang="en-US" altLang="en-US" sz="3200" dirty="0">
                <a:ea typeface="ＭＳ Ｐゴシック" charset="-128"/>
              </a:rPr>
              <a:t>A </a:t>
            </a:r>
            <a:r>
              <a:rPr lang="en-US" altLang="en-US" sz="3200" b="1" dirty="0">
                <a:ea typeface="ＭＳ Ｐゴシック" charset="-128"/>
              </a:rPr>
              <a:t>prerecorded</a:t>
            </a:r>
            <a:r>
              <a:rPr lang="en-US" altLang="en-US" sz="3200" dirty="0">
                <a:ea typeface="ＭＳ Ｐゴシック" charset="-128"/>
              </a:rPr>
              <a:t> or </a:t>
            </a:r>
            <a:r>
              <a:rPr lang="en-US" altLang="en-US" sz="3200" b="1" dirty="0">
                <a:ea typeface="ＭＳ Ｐゴシック" charset="-128"/>
              </a:rPr>
              <a:t>asynchronous</a:t>
            </a:r>
            <a:r>
              <a:rPr lang="en-US" altLang="en-US" sz="3200" dirty="0">
                <a:ea typeface="ＭＳ Ｐゴシック" charset="-128"/>
              </a:rPr>
              <a:t> presentation is recorded by the speaker for later viewing by one or more audiences.</a:t>
            </a:r>
          </a:p>
          <a:p>
            <a:pPr lvl="1"/>
            <a:r>
              <a:rPr lang="en-US" altLang="en-US" sz="3200" dirty="0">
                <a:ea typeface="ＭＳ Ｐゴシック" charset="-128"/>
              </a:rPr>
              <a:t>A </a:t>
            </a:r>
            <a:r>
              <a:rPr lang="en-US" altLang="en-US" sz="3200" b="1" dirty="0">
                <a:ea typeface="ＭＳ Ｐゴシック" charset="-128"/>
              </a:rPr>
              <a:t>real-time</a:t>
            </a:r>
            <a:r>
              <a:rPr lang="en-US" altLang="en-US" sz="3200" dirty="0">
                <a:ea typeface="ＭＳ Ｐゴシック" charset="-128"/>
              </a:rPr>
              <a:t> or </a:t>
            </a:r>
            <a:r>
              <a:rPr lang="en-US" altLang="en-US" sz="3200" b="1" dirty="0">
                <a:ea typeface="ＭＳ Ｐゴシック" charset="-128"/>
              </a:rPr>
              <a:t>synchronous</a:t>
            </a:r>
            <a:r>
              <a:rPr lang="en-US" altLang="en-US" sz="3200" dirty="0">
                <a:ea typeface="ＭＳ Ｐゴシック" charset="-128"/>
              </a:rPr>
              <a:t> presentation</a:t>
            </a:r>
          </a:p>
          <a:p>
            <a:pPr lvl="2"/>
            <a:r>
              <a:rPr lang="en-US" altLang="en-US" sz="2400" dirty="0">
                <a:ea typeface="ＭＳ Ｐゴシック" charset="-128"/>
              </a:rPr>
              <a:t>Is delivered directly to the audience as the speaker presents the message from a remote location.</a:t>
            </a:r>
          </a:p>
          <a:p>
            <a:pPr lvl="2"/>
            <a:r>
              <a:rPr lang="en-US" altLang="en-US" sz="2400" dirty="0">
                <a:ea typeface="ＭＳ Ｐゴシック" charset="-128"/>
              </a:rPr>
              <a:t>Is similar to a face-to-face presentation, except that the audience and speaker are not together.</a:t>
            </a:r>
          </a:p>
          <a:p>
            <a:pPr lvl="2"/>
            <a:endParaRPr lang="en-US" altLang="en-US" dirty="0">
              <a:ea typeface="ＭＳ Ｐゴシック" charset="-128"/>
            </a:endParaRPr>
          </a:p>
        </p:txBody>
      </p:sp>
    </p:spTree>
    <p:extLst>
      <p:ext uri="{BB962C8B-B14F-4D97-AF65-F5344CB8AC3E}">
        <p14:creationId xmlns:p14="http://schemas.microsoft.com/office/powerpoint/2010/main" val="171299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altLang="en-US">
                <a:ea typeface="ＭＳ Ｐゴシック" charset="-128"/>
              </a:rPr>
              <a:t>Advantages of Mediated Presentations</a:t>
            </a:r>
          </a:p>
        </p:txBody>
      </p:sp>
      <p:sp>
        <p:nvSpPr>
          <p:cNvPr id="32770" name="Rectangle 3"/>
          <p:cNvSpPr>
            <a:spLocks noGrp="1" noChangeArrowheads="1"/>
          </p:cNvSpPr>
          <p:nvPr>
            <p:ph type="body" idx="1"/>
          </p:nvPr>
        </p:nvSpPr>
        <p:spPr/>
        <p:txBody>
          <a:bodyPr>
            <a:normAutofit lnSpcReduction="10000"/>
          </a:bodyPr>
          <a:lstStyle/>
          <a:p>
            <a:r>
              <a:rPr lang="en-US" altLang="en-US" sz="3600" dirty="0">
                <a:ea typeface="ＭＳ Ｐゴシック" charset="-128"/>
              </a:rPr>
              <a:t>General advantages</a:t>
            </a:r>
          </a:p>
          <a:p>
            <a:pPr lvl="1"/>
            <a:r>
              <a:rPr lang="en-US" altLang="en-US" sz="3200" dirty="0">
                <a:ea typeface="ＭＳ Ｐゴシック" charset="-128"/>
              </a:rPr>
              <a:t>Flexibility</a:t>
            </a:r>
          </a:p>
          <a:p>
            <a:pPr lvl="2"/>
            <a:r>
              <a:rPr lang="en-US" altLang="en-US" sz="2400" dirty="0">
                <a:ea typeface="ＭＳ Ｐゴシック" charset="-128"/>
              </a:rPr>
              <a:t>Audience members can be at multiple and more convenient locations.</a:t>
            </a:r>
          </a:p>
          <a:p>
            <a:pPr lvl="2"/>
            <a:r>
              <a:rPr lang="en-US" altLang="en-US" sz="2400" dirty="0">
                <a:ea typeface="ＭＳ Ｐゴシック" charset="-128"/>
              </a:rPr>
              <a:t>Prerecorded speeches can be viewed at different locations and at different times.</a:t>
            </a:r>
          </a:p>
          <a:p>
            <a:pPr lvl="1"/>
            <a:r>
              <a:rPr lang="en-US" altLang="en-US" sz="3200" dirty="0">
                <a:ea typeface="ＭＳ Ｐゴシック" charset="-128"/>
              </a:rPr>
              <a:t>Savings</a:t>
            </a:r>
          </a:p>
          <a:p>
            <a:pPr lvl="2"/>
            <a:r>
              <a:rPr lang="en-US" altLang="en-US" sz="2400" dirty="0">
                <a:ea typeface="ＭＳ Ｐゴシック" charset="-128"/>
              </a:rPr>
              <a:t>Travel time and money are saved.</a:t>
            </a:r>
          </a:p>
          <a:p>
            <a:pPr lvl="1"/>
            <a:r>
              <a:rPr lang="en-US" altLang="en-US" sz="3200" dirty="0">
                <a:ea typeface="ＭＳ Ｐゴシック" charset="-128"/>
              </a:rPr>
              <a:t>Audience size</a:t>
            </a:r>
          </a:p>
          <a:p>
            <a:pPr lvl="2"/>
            <a:r>
              <a:rPr lang="en-US" altLang="en-US" sz="2400" dirty="0">
                <a:ea typeface="ＭＳ Ｐゴシック" charset="-128"/>
              </a:rPr>
              <a:t>There are no limits on audience size.</a:t>
            </a:r>
          </a:p>
          <a:p>
            <a:pPr lvl="2"/>
            <a:endParaRPr lang="en-US" altLang="en-US" dirty="0">
              <a:ea typeface="ＭＳ Ｐゴシック" charset="-128"/>
            </a:endParaRPr>
          </a:p>
        </p:txBody>
      </p:sp>
    </p:spTree>
    <p:extLst>
      <p:ext uri="{BB962C8B-B14F-4D97-AF65-F5344CB8AC3E}">
        <p14:creationId xmlns:p14="http://schemas.microsoft.com/office/powerpoint/2010/main" val="46716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altLang="en-US">
                <a:ea typeface="ＭＳ Ｐゴシック" charset="-128"/>
              </a:rPr>
              <a:t>Advantages of Mediated Presentations (cont.)</a:t>
            </a:r>
          </a:p>
        </p:txBody>
      </p:sp>
      <p:sp>
        <p:nvSpPr>
          <p:cNvPr id="34818" name="Rectangle 3"/>
          <p:cNvSpPr>
            <a:spLocks noGrp="1" noChangeArrowheads="1"/>
          </p:cNvSpPr>
          <p:nvPr>
            <p:ph type="body" idx="1"/>
          </p:nvPr>
        </p:nvSpPr>
        <p:spPr/>
        <p:txBody>
          <a:bodyPr>
            <a:normAutofit lnSpcReduction="10000"/>
          </a:bodyPr>
          <a:lstStyle/>
          <a:p>
            <a:r>
              <a:rPr lang="en-US" altLang="en-US" sz="3600" dirty="0">
                <a:ea typeface="ＭＳ Ｐゴシック" charset="-128"/>
              </a:rPr>
              <a:t>Advantages of prerecorded speeches</a:t>
            </a:r>
          </a:p>
          <a:p>
            <a:pPr lvl="1"/>
            <a:r>
              <a:rPr lang="en-US" altLang="en-US" sz="3200" dirty="0">
                <a:ea typeface="ＭＳ Ｐゴシック" charset="-128"/>
              </a:rPr>
              <a:t>Do-overs</a:t>
            </a:r>
          </a:p>
          <a:p>
            <a:pPr lvl="2"/>
            <a:r>
              <a:rPr lang="en-US" altLang="en-US" sz="2400" dirty="0">
                <a:ea typeface="ＭＳ Ｐゴシック" charset="-128"/>
              </a:rPr>
              <a:t>If you make a mistake, you can start over.</a:t>
            </a:r>
          </a:p>
          <a:p>
            <a:pPr lvl="2"/>
            <a:r>
              <a:rPr lang="en-US" altLang="en-US" sz="2400" dirty="0">
                <a:ea typeface="ＭＳ Ｐゴシック" charset="-128"/>
              </a:rPr>
              <a:t>Editing may or may not be allowed in your class.</a:t>
            </a:r>
          </a:p>
          <a:p>
            <a:pPr lvl="1"/>
            <a:r>
              <a:rPr lang="en-US" altLang="en-US" sz="3200" dirty="0">
                <a:ea typeface="ＭＳ Ｐゴシック" charset="-128"/>
              </a:rPr>
              <a:t>Pause and rewind buttons</a:t>
            </a:r>
          </a:p>
          <a:p>
            <a:pPr lvl="2"/>
            <a:r>
              <a:rPr lang="en-US" altLang="en-US" sz="2400" dirty="0">
                <a:ea typeface="ＭＳ Ｐゴシック" charset="-128"/>
              </a:rPr>
              <a:t>Listeners have additional opportunities to process and reflect on your message.</a:t>
            </a:r>
          </a:p>
          <a:p>
            <a:pPr lvl="1"/>
            <a:r>
              <a:rPr lang="en-US" altLang="en-US" sz="3200" dirty="0">
                <a:ea typeface="ＭＳ Ｐゴシック" charset="-128"/>
              </a:rPr>
              <a:t>Option to save</a:t>
            </a:r>
          </a:p>
          <a:p>
            <a:pPr lvl="2"/>
            <a:r>
              <a:rPr lang="en-US" altLang="en-US" sz="2400" dirty="0">
                <a:ea typeface="ＭＳ Ｐゴシック" charset="-128"/>
              </a:rPr>
              <a:t>Recording makes a permanent record of your speech for future use.</a:t>
            </a:r>
          </a:p>
          <a:p>
            <a:pPr lvl="2"/>
            <a:endParaRPr lang="en-US" altLang="en-US" dirty="0">
              <a:ea typeface="ＭＳ Ｐゴシック" charset="-128"/>
            </a:endParaRPr>
          </a:p>
        </p:txBody>
      </p:sp>
    </p:spTree>
    <p:extLst>
      <p:ext uri="{BB962C8B-B14F-4D97-AF65-F5344CB8AC3E}">
        <p14:creationId xmlns:p14="http://schemas.microsoft.com/office/powerpoint/2010/main" val="183479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altLang="en-US">
                <a:ea typeface="ＭＳ Ｐゴシック" charset="-128"/>
              </a:rPr>
              <a:t>Advantages of Mediated Presentations (cont.)</a:t>
            </a:r>
          </a:p>
        </p:txBody>
      </p:sp>
      <p:sp>
        <p:nvSpPr>
          <p:cNvPr id="38914" name="Rectangle 3"/>
          <p:cNvSpPr>
            <a:spLocks noGrp="1" noChangeArrowheads="1"/>
          </p:cNvSpPr>
          <p:nvPr>
            <p:ph type="body" idx="1"/>
          </p:nvPr>
        </p:nvSpPr>
        <p:spPr>
          <a:xfrm>
            <a:off x="1097280" y="1845734"/>
            <a:ext cx="10664792" cy="4023360"/>
          </a:xfrm>
        </p:spPr>
        <p:txBody>
          <a:bodyPr>
            <a:normAutofit fontScale="92500" lnSpcReduction="20000"/>
          </a:bodyPr>
          <a:lstStyle/>
          <a:p>
            <a:r>
              <a:rPr lang="en-US" altLang="en-US" sz="3600" dirty="0">
                <a:ea typeface="ＭＳ Ｐゴシック" charset="-128"/>
              </a:rPr>
              <a:t>Advantages of real-time technologies</a:t>
            </a:r>
          </a:p>
          <a:p>
            <a:pPr lvl="1"/>
            <a:r>
              <a:rPr lang="en-US" altLang="en-US" sz="3200" dirty="0" smtClean="0">
                <a:ea typeface="ＭＳ Ｐゴシック" charset="-128"/>
              </a:rPr>
              <a:t>Audience </a:t>
            </a:r>
            <a:r>
              <a:rPr lang="en-US" altLang="en-US" sz="3200" dirty="0">
                <a:ea typeface="ＭＳ Ｐゴシック" charset="-128"/>
              </a:rPr>
              <a:t>feedback</a:t>
            </a:r>
          </a:p>
          <a:p>
            <a:pPr lvl="2"/>
            <a:r>
              <a:rPr lang="en-US" altLang="en-US" sz="2400" dirty="0">
                <a:ea typeface="ＭＳ Ｐゴシック" charset="-128"/>
              </a:rPr>
              <a:t>Certain technologies allow audience feedback, letting you adapt your speech in the moment.</a:t>
            </a:r>
          </a:p>
          <a:p>
            <a:pPr lvl="1"/>
            <a:r>
              <a:rPr lang="en-US" altLang="en-US" sz="3200" dirty="0">
                <a:ea typeface="ＭＳ Ｐゴシック" charset="-128"/>
              </a:rPr>
              <a:t>Audience interaction</a:t>
            </a:r>
          </a:p>
          <a:p>
            <a:pPr lvl="2"/>
            <a:r>
              <a:rPr lang="en-US" altLang="en-US" sz="2400" dirty="0">
                <a:ea typeface="ＭＳ Ｐゴシック" charset="-128"/>
              </a:rPr>
              <a:t>Real-time technology allows audience members to interact with the speaker during or immediately after the speech</a:t>
            </a:r>
            <a:r>
              <a:rPr lang="en-US" altLang="en-US" sz="2400" dirty="0" smtClean="0">
                <a:ea typeface="ＭＳ Ｐゴシック" charset="-128"/>
              </a:rPr>
              <a:t>.</a:t>
            </a:r>
          </a:p>
          <a:p>
            <a:pPr lvl="1"/>
            <a:r>
              <a:rPr lang="en-US" altLang="en-US" sz="3200" dirty="0">
                <a:ea typeface="ＭＳ Ｐゴシック" charset="-128"/>
              </a:rPr>
              <a:t>Option to save</a:t>
            </a:r>
          </a:p>
          <a:p>
            <a:pPr lvl="2"/>
            <a:r>
              <a:rPr lang="en-US" altLang="en-US" sz="2400" dirty="0">
                <a:ea typeface="ＭＳ Ｐゴシック" charset="-128"/>
              </a:rPr>
              <a:t>The audience may have the ability to go back to any point in your speech for clarification or reinforcement.</a:t>
            </a:r>
          </a:p>
          <a:p>
            <a:pPr lvl="2"/>
            <a:r>
              <a:rPr lang="en-US" altLang="en-US" sz="2400" dirty="0">
                <a:ea typeface="ＭＳ Ｐゴシック" charset="-128"/>
              </a:rPr>
              <a:t>If you are able to record your real-time speech, you have the opportunity to share it with an even wider audience later.</a:t>
            </a:r>
          </a:p>
          <a:p>
            <a:pPr lvl="2"/>
            <a:endParaRPr lang="en-US" altLang="en-US" sz="2400" dirty="0">
              <a:ea typeface="ＭＳ Ｐゴシック" charset="-128"/>
            </a:endParaRPr>
          </a:p>
          <a:p>
            <a:pPr lvl="2"/>
            <a:endParaRPr lang="en-US" altLang="en-US" dirty="0">
              <a:ea typeface="ＭＳ Ｐゴシック" charset="-128"/>
            </a:endParaRPr>
          </a:p>
        </p:txBody>
      </p:sp>
    </p:spTree>
    <p:extLst>
      <p:ext uri="{BB962C8B-B14F-4D97-AF65-F5344CB8AC3E}">
        <p14:creationId xmlns:p14="http://schemas.microsoft.com/office/powerpoint/2010/main" val="16564831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31&quot;&gt;&lt;object type=&quot;3&quot; unique_id=&quot;10033&quot;&gt;&lt;property id=&quot;20148&quot; value=&quot;5&quot;/&gt;&lt;property id=&quot;20300&quot; value=&quot;Slide 1 - &amp;quot; Module 4 Lecture Video&amp;quot;&quot;/&gt;&lt;property id=&quot;20307&quot; value=&quot;256&quot;/&gt;&lt;/object&gt;&lt;object type=&quot;3&quot; unique_id=&quot;10036&quot;&gt;&lt;property id=&quot;20148&quot; value=&quot;5&quot;/&gt;&lt;property id=&quot;20300&quot; value=&quot;Slide 2 - &amp;quot;Communication Apprehension&amp;quot;&quot;/&gt;&lt;property id=&quot;20307&quot; value=&quot;262&quot;/&gt;&lt;/object&gt;&lt;object type=&quot;3&quot; unique_id=&quot;10037&quot;&gt;&lt;property id=&quot;20148&quot; value=&quot;5&quot;/&gt;&lt;property id=&quot;20300&quot; value=&quot;Slide 4 - &amp;quot;PRCA-24 Scores&amp;quot;&quot;/&gt;&lt;property id=&quot;20307&quot; value=&quot;263&quot;/&gt;&lt;/object&gt;&lt;object type=&quot;3&quot; unique_id=&quot;13164&quot;&gt;&lt;property id=&quot;20148&quot; value=&quot;5&quot;/&gt;&lt;property id=&quot;20300&quot; value=&quot;Slide 3 - &amp;quot;Communication Apprehension&amp;quot;&quot;/&gt;&lt;property id=&quot;20307&quot; value=&quot;275&quot;/&gt;&lt;/object&gt;&lt;/object&gt;&lt;object type=&quot;8&quot; unique_id=&quot;10055&quot;&gt;&lt;/object&gt;&lt;/object&gt;&lt;/database&gt;"/>
  <p:tag name="SECTOMILLISECCONVERTED" val="1"/>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295</TotalTime>
  <Words>1413</Words>
  <Application>Microsoft Macintosh PowerPoint</Application>
  <PresentationFormat>Widescreen</PresentationFormat>
  <Paragraphs>170</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Calibri Light</vt:lpstr>
      <vt:lpstr>Helvetica Neue Condensed</vt:lpstr>
      <vt:lpstr>ＭＳ Ｐゴシック</vt:lpstr>
      <vt:lpstr>Arial</vt:lpstr>
      <vt:lpstr>Retrospect</vt:lpstr>
      <vt:lpstr> Mediated Public Speaking</vt:lpstr>
      <vt:lpstr>Mediated Public Speaking: Introduction</vt:lpstr>
      <vt:lpstr>The Rise of Mediated Communication</vt:lpstr>
      <vt:lpstr>The Rise of Mediated Communication (cont.)</vt:lpstr>
      <vt:lpstr>The Rise of Mediated Communication (cont.)</vt:lpstr>
      <vt:lpstr>The Rise of Mediated Communication (cont.)</vt:lpstr>
      <vt:lpstr>Advantages of Mediated Presentations</vt:lpstr>
      <vt:lpstr>Advantages of Mediated Presentations (cont.)</vt:lpstr>
      <vt:lpstr>Advantages of Mediated Presentations (cont.)</vt:lpstr>
      <vt:lpstr>Challenges of Mediated Presentations</vt:lpstr>
      <vt:lpstr>Challenges of Mediated Presentations (cont.)</vt:lpstr>
      <vt:lpstr>Challenges of Mediated Presentations (cont.)</vt:lpstr>
      <vt:lpstr>Challenges of Mediated Presentations (cont.)</vt:lpstr>
      <vt:lpstr>Challenges of Mediated Presentations (cont.)</vt:lpstr>
      <vt:lpstr>Optimizing Delivery and Messages in Mediated Presentations</vt:lpstr>
      <vt:lpstr>Optimizing Delivery and Messages in Mediated Presentations (cont.)</vt:lpstr>
      <vt:lpstr>Optimizing Delivery and Messages in Mediated Presentations (cont.)</vt:lpstr>
      <vt:lpstr>Optimizing Delivery and Messages in Mediated Presentations (cont.)</vt:lpstr>
      <vt:lpstr>Recording Your Classroom Speech</vt:lpstr>
      <vt:lpstr>Recording Your Classroom Speech (cont.)</vt:lpstr>
      <vt:lpstr>Recording Your Classroom Speech (cont.)</vt:lpstr>
      <vt:lpstr>Recording Your Classroom Speech (cont.)</vt:lpstr>
      <vt:lpstr>Special Considerations for Real-Time Presentations</vt:lpstr>
      <vt:lpstr>Video Conferencing Guidelines</vt:lpstr>
    </vt:vector>
  </TitlesOfParts>
  <Company>Texas Tech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Lagasse, Leanne</dc:creator>
  <cp:lastModifiedBy>Lagasse, Leanne</cp:lastModifiedBy>
  <cp:revision>62</cp:revision>
  <dcterms:created xsi:type="dcterms:W3CDTF">2015-08-28T17:33:03Z</dcterms:created>
  <dcterms:modified xsi:type="dcterms:W3CDTF">2017-05-27T16:03:08Z</dcterms:modified>
</cp:coreProperties>
</file>