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81" r:id="rId3"/>
    <p:sldId id="262" r:id="rId4"/>
    <p:sldId id="280" r:id="rId5"/>
    <p:sldId id="275" r:id="rId6"/>
    <p:sldId id="282" r:id="rId7"/>
    <p:sldId id="283" r:id="rId8"/>
    <p:sldId id="284" r:id="rId9"/>
    <p:sldId id="285" r:id="rId10"/>
    <p:sldId id="276" r:id="rId11"/>
    <p:sldId id="277" r:id="rId12"/>
    <p:sldId id="278" r:id="rId13"/>
    <p:sldId id="286" r:id="rId14"/>
    <p:sldId id="279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7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20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91966-4CB7-4902-97B3-C2E58FB17018}" type="datetimeFigureOut">
              <a:rPr lang="en-US" smtClean="0"/>
              <a:t>5/27/17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C7524-055F-4900-80C8-C1AC4205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1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5D9AF7-1C1C-44B8-93D3-B7616F6C34AD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17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b="0" i="0" u="non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0" i="0" u="none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507" y="889461"/>
            <a:ext cx="10058400" cy="356616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/>
            </a:r>
            <a:br>
              <a:rPr lang="en-US" sz="7200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</a:br>
            <a:r>
              <a:rPr lang="en-US" sz="7200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Delivering Your Speech</a:t>
            </a:r>
            <a:endParaRPr lang="en-US" sz="7200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Voice </a:t>
            </a:r>
            <a:endParaRPr 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Volume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Relative loudness of a speaker’s voice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Most obvious vocal 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element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Proper speech volume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Somewhat louder than normal conversation</a:t>
            </a:r>
          </a:p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Be sure listeners can hear you.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Adjust your volume as needed.</a:t>
            </a:r>
          </a:p>
          <a:p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40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Voice </a:t>
            </a:r>
            <a:endParaRPr 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764350" cy="4023360"/>
          </a:xfrm>
        </p:spPr>
        <p:txBody>
          <a:bodyPr/>
          <a:lstStyle/>
          <a:p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Pitch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Range of sounds from high to low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Affects the meaning of spoken 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words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Intonation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Rising and falling of vocal pitch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Different types convey different meanings</a:t>
            </a:r>
          </a:p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Vary your pitch to avoid monotony.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1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Rate</a:t>
            </a:r>
            <a:endParaRPr 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937971" cy="4023360"/>
          </a:xfrm>
        </p:spPr>
        <p:txBody>
          <a:bodyPr/>
          <a:lstStyle/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Speaking rate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Pace at which you convey speech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Normally 120-150 words per 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minute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Pay attention to the audience’s reactions.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Speaking too slowly bores listeners.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Speaking too quickly can be confusing.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20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Strategic Pausing </a:t>
            </a:r>
            <a:endParaRPr 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937971" cy="4023360"/>
          </a:xfrm>
        </p:spPr>
        <p:txBody>
          <a:bodyPr/>
          <a:lstStyle/>
          <a:p>
            <a:pPr>
              <a:buClr>
                <a:srgbClr val="61A0D6"/>
              </a:buClr>
            </a:pP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Pauses enhance meaning by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Providing a type of punctuation;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Emphasizing a point;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Drawing attention to a thought;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Allowing listeners to contemplate a point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Speakers and listeners both need pauses.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6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Pronunciation and Articulation </a:t>
            </a:r>
            <a:endParaRPr 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706477" cy="4023360"/>
          </a:xfrm>
        </p:spPr>
        <p:txBody>
          <a:bodyPr/>
          <a:lstStyle/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Pronunciation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  <a:sym typeface="Wingdings" pitchFamily="1" charset="2"/>
              </a:rPr>
              <a:t>Correct formulation of word 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  <a:sym typeface="Wingdings" pitchFamily="1" charset="2"/>
              </a:rPr>
              <a:t>sound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  <a:sym typeface="Wingdings" pitchFamily="1" charset="2"/>
            </a:endParaRPr>
          </a:p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  <a:sym typeface="Wingdings" pitchFamily="1" charset="2"/>
              </a:rPr>
              <a:t>Articulation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  <a:sym typeface="Wingdings" pitchFamily="1" charset="2"/>
              </a:rPr>
              <a:t>Clarity with which sounds are 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  <a:sym typeface="Wingdings" pitchFamily="1" charset="2"/>
              </a:rPr>
              <a:t>made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  <a:sym typeface="Wingdings" pitchFamily="1" charset="2"/>
            </a:endParaRPr>
          </a:p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  <a:sym typeface="Wingdings" pitchFamily="1" charset="2"/>
              </a:rPr>
              <a:t>Incorrect pronunciation and articulation distract audiences.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14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507" y="889461"/>
            <a:ext cx="10058400" cy="356616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/>
            </a:r>
            <a:br>
              <a:rPr lang="en-US" sz="7200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</a:br>
            <a:r>
              <a:rPr lang="en-US" sz="7200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Your Body in Delivery </a:t>
            </a:r>
            <a:endParaRPr lang="en-US" sz="7200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82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Body Language</a:t>
            </a:r>
            <a:endParaRPr 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706477" cy="4023360"/>
          </a:xfrm>
        </p:spPr>
        <p:txBody>
          <a:bodyPr/>
          <a:lstStyle/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Body language includes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Facial expressions;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Eye behavior;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Gestures;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General body movements.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55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Animation </a:t>
            </a:r>
            <a:endParaRPr 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706477" cy="4023360"/>
          </a:xfrm>
        </p:spPr>
        <p:txBody>
          <a:bodyPr/>
          <a:lstStyle/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Smiling is a sign of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Mutual welcome (start of the speech);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Mutual comfort/interest (during the speech);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Mutual goodwill (close of the speech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).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Smiling aids relaxation and improves confidence.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68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Eye Contact </a:t>
            </a:r>
            <a:endParaRPr 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706477" cy="4023360"/>
          </a:xfrm>
        </p:spPr>
        <p:txBody>
          <a:bodyPr/>
          <a:lstStyle/>
          <a:p>
            <a:pPr>
              <a:buClr>
                <a:srgbClr val="61A0D6"/>
              </a:buClr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Eye </a:t>
            </a: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contact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Maintains the quality of directness;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Lets people know they are recognized;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Indicates acknowledgement and respect;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Shows you consider listeners unique people.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90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Gestures</a:t>
            </a:r>
            <a:endParaRPr 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706477" cy="4023360"/>
          </a:xfrm>
        </p:spPr>
        <p:txBody>
          <a:bodyPr/>
          <a:lstStyle/>
          <a:p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Physical </a:t>
            </a: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gestures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Fill in gaps in your message:</a:t>
            </a:r>
          </a:p>
          <a:p>
            <a:pPr lvl="2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Illustrate size or shape of objects.</a:t>
            </a:r>
          </a:p>
          <a:p>
            <a:pPr lvl="2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Express the depth of an emotion.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Should arise from genuine emotions.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Should conform to your personality.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9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507" y="889461"/>
            <a:ext cx="10058400" cy="356616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/>
            </a:r>
            <a:br>
              <a:rPr lang="en-US" sz="7200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</a:br>
            <a:r>
              <a:rPr lang="en-US" sz="7200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Methods of Delivery</a:t>
            </a:r>
            <a:endParaRPr lang="en-US" sz="7200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5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Nonverbal Immediacy </a:t>
            </a:r>
            <a:endParaRPr 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706477" cy="4023360"/>
          </a:xfrm>
        </p:spPr>
        <p:txBody>
          <a:bodyPr/>
          <a:lstStyle/>
          <a:p>
            <a:pPr>
              <a:buClr>
                <a:srgbClr val="61A0D6"/>
              </a:buClr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Nonverbal </a:t>
            </a: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immediacy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Perceived physical and psychological closeness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Makes listeners respond more positively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Helps listeners to learn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87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Dress</a:t>
            </a:r>
            <a:endParaRPr 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706477" cy="40233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Attire is the first thing audiences notice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Critical criteria for determining appropriate dress: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Audience expectations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Nature of the speech occasion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94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Practice </a:t>
            </a:r>
            <a:endParaRPr 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706477" cy="4023360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61A0D6"/>
              </a:buClr>
            </a:pP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Practice </a:t>
            </a: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is essential to effective delivery.</a:t>
            </a:r>
          </a:p>
          <a:p>
            <a:pPr lvl="1"/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More practice leads to greater comfort.</a:t>
            </a:r>
          </a:p>
          <a:p>
            <a:pPr lvl="1"/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Practice with a fully developed outline.</a:t>
            </a:r>
          </a:p>
          <a:p>
            <a:pPr lvl="1"/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buClr>
                <a:srgbClr val="61A0D6"/>
              </a:buClr>
            </a:pP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Focus on the message.</a:t>
            </a:r>
          </a:p>
          <a:p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buClr>
                <a:srgbClr val="61A0D6"/>
              </a:buClr>
            </a:pP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Plan ahead and practice often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  <a:p>
            <a:pPr>
              <a:buClr>
                <a:srgbClr val="61A0D6"/>
              </a:buClr>
            </a:pPr>
            <a:endParaRPr lang="en-US" sz="2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buClr>
                <a:srgbClr val="61A0D6"/>
              </a:buClr>
            </a:pP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Focus </a:t>
            </a: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on your speech ideas.</a:t>
            </a:r>
          </a:p>
          <a:p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buClr>
                <a:srgbClr val="61A0D6"/>
              </a:buClr>
            </a:pP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Time each part of your speech.</a:t>
            </a:r>
          </a:p>
          <a:p>
            <a:pPr>
              <a:buClr>
                <a:srgbClr val="61A0D6"/>
              </a:buClr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8233" y="873139"/>
            <a:ext cx="11307483" cy="9445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1" dirty="0" smtClean="0">
                <a:solidFill>
                  <a:schemeClr val="tx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Effective Delivery </a:t>
            </a:r>
            <a:endParaRPr lang="en-US" altLang="en-US" b="1" dirty="0">
              <a:solidFill>
                <a:schemeClr val="tx1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98234" y="1818177"/>
            <a:ext cx="9423154" cy="449942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Strive </a:t>
            </a: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for naturalness.</a:t>
            </a:r>
          </a:p>
          <a:p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Show enthusiasm.</a:t>
            </a:r>
          </a:p>
          <a:p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Project a sense of confidence.</a:t>
            </a:r>
          </a:p>
          <a:p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Engage directly with audience members.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37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Methods of Delivery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Four basic methods of delivery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Speaking from manuscript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Speaking from memory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Speaking impromptu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Speaking extemporaneously</a:t>
            </a:r>
          </a:p>
          <a:p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11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Manuscript </a:t>
            </a:r>
            <a:endParaRPr lang="en-US" b="1" dirty="0">
              <a:solidFill>
                <a:schemeClr val="tx1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303" y="1737360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Reading a speech verbatim</a:t>
            </a:r>
          </a:p>
          <a:p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Restricts eye contact and body movement</a:t>
            </a:r>
          </a:p>
          <a:p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May limit vocal expressiveness</a:t>
            </a:r>
          </a:p>
          <a:p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Can be monotonous and boring</a:t>
            </a:r>
          </a:p>
        </p:txBody>
      </p:sp>
    </p:spTree>
    <p:extLst>
      <p:ext uri="{BB962C8B-B14F-4D97-AF65-F5344CB8AC3E}">
        <p14:creationId xmlns:p14="http://schemas.microsoft.com/office/powerpoint/2010/main" val="423341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Memory </a:t>
            </a:r>
            <a:endParaRPr lang="en-US" b="1" dirty="0">
              <a:solidFill>
                <a:schemeClr val="tx1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139423" cy="4571076"/>
          </a:xfrm>
        </p:spPr>
        <p:txBody>
          <a:bodyPr>
            <a:normAutofit fontScale="32500" lnSpcReduction="20000"/>
          </a:bodyPr>
          <a:lstStyle/>
          <a:p>
            <a:r>
              <a:rPr lang="en-US" sz="6000" dirty="0">
                <a:latin typeface="Helvetica Neue" charset="0"/>
                <a:ea typeface="Helvetica Neue" charset="0"/>
                <a:cs typeface="Helvetica Neue" charset="0"/>
              </a:rPr>
              <a:t>Formally known as oratory</a:t>
            </a:r>
          </a:p>
          <a:p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6000" dirty="0">
                <a:latin typeface="Helvetica Neue" charset="0"/>
                <a:ea typeface="Helvetica Neue" charset="0"/>
                <a:cs typeface="Helvetica Neue" charset="0"/>
              </a:rPr>
              <a:t>Memorized from verbatim written speech</a:t>
            </a:r>
          </a:p>
          <a:p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6000" dirty="0">
                <a:latin typeface="Helvetica Neue" charset="0"/>
                <a:ea typeface="Helvetica Neue" charset="0"/>
                <a:cs typeface="Helvetica Neue" charset="0"/>
              </a:rPr>
              <a:t>Rarely used in the United </a:t>
            </a:r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States </a:t>
            </a:r>
          </a:p>
          <a:p>
            <a:endParaRPr lang="en-US" sz="60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True </a:t>
            </a:r>
            <a:r>
              <a:rPr lang="en-US" sz="6000" dirty="0">
                <a:latin typeface="Helvetica Neue" charset="0"/>
                <a:ea typeface="Helvetica Neue" charset="0"/>
                <a:cs typeface="Helvetica Neue" charset="0"/>
              </a:rPr>
              <a:t>eye contact is unlikely</a:t>
            </a:r>
          </a:p>
          <a:p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6000" dirty="0">
                <a:latin typeface="Helvetica Neue" charset="0"/>
                <a:ea typeface="Helvetica Neue" charset="0"/>
                <a:cs typeface="Helvetica Neue" charset="0"/>
              </a:rPr>
              <a:t>Invites potential danger (mental lapse)</a:t>
            </a:r>
          </a:p>
          <a:p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6000" dirty="0">
                <a:latin typeface="Helvetica Neue" charset="0"/>
                <a:ea typeface="Helvetica Neue" charset="0"/>
                <a:cs typeface="Helvetica Neue" charset="0"/>
              </a:rPr>
              <a:t>Appropriate for toasts and introductions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138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Impromptu </a:t>
            </a:r>
            <a:endParaRPr lang="en-US" b="1" dirty="0">
              <a:solidFill>
                <a:schemeClr val="tx1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303" y="1737360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Unpracticed </a:t>
            </a: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or improvised speech</a:t>
            </a:r>
          </a:p>
          <a:p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Delivered with relatively short notice </a:t>
            </a:r>
          </a:p>
          <a:p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Try to anticipate impromptu speech situations.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Prepare some remarks beforehand.</a:t>
            </a:r>
          </a:p>
        </p:txBody>
      </p:sp>
    </p:spTree>
    <p:extLst>
      <p:ext uri="{BB962C8B-B14F-4D97-AF65-F5344CB8AC3E}">
        <p14:creationId xmlns:p14="http://schemas.microsoft.com/office/powerpoint/2010/main" val="150518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Extemporaneous  </a:t>
            </a:r>
            <a:endParaRPr lang="en-US" b="1" dirty="0">
              <a:solidFill>
                <a:schemeClr val="tx1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303" y="1737360"/>
            <a:ext cx="10058400" cy="402336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Most </a:t>
            </a: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speeches are delivered this way.</a:t>
            </a:r>
          </a:p>
          <a:p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Prepare well and practice in advance.</a:t>
            </a:r>
          </a:p>
          <a:p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Speak from an outline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. </a:t>
            </a:r>
          </a:p>
          <a:p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This method helps you adapt to the situation.</a:t>
            </a:r>
          </a:p>
          <a:p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Potential for memory lapse still exists.</a:t>
            </a:r>
          </a:p>
          <a:p>
            <a:pPr lvl="1"/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Practice frequently using a speaking outline.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42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507" y="889461"/>
            <a:ext cx="10058400" cy="356616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/>
            </a:r>
            <a:br>
              <a:rPr lang="en-US" sz="7200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</a:br>
            <a:r>
              <a:rPr lang="en-US" sz="7200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Your Voice in Delivery </a:t>
            </a:r>
            <a:endParaRPr lang="en-US" sz="7200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63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31&quot;&gt;&lt;object type=&quot;3&quot; unique_id=&quot;10033&quot;&gt;&lt;property id=&quot;20148&quot; value=&quot;5&quot;/&gt;&lt;property id=&quot;20300&quot; value=&quot;Slide 1 - &amp;quot; Module 4 Lecture Video&amp;quot;&quot;/&gt;&lt;property id=&quot;20307&quot; value=&quot;256&quot;/&gt;&lt;/object&gt;&lt;object type=&quot;3&quot; unique_id=&quot;10036&quot;&gt;&lt;property id=&quot;20148&quot; value=&quot;5&quot;/&gt;&lt;property id=&quot;20300&quot; value=&quot;Slide 2 - &amp;quot;Communication Apprehension&amp;quot;&quot;/&gt;&lt;property id=&quot;20307&quot; value=&quot;262&quot;/&gt;&lt;/object&gt;&lt;object type=&quot;3&quot; unique_id=&quot;10037&quot;&gt;&lt;property id=&quot;20148&quot; value=&quot;5&quot;/&gt;&lt;property id=&quot;20300&quot; value=&quot;Slide 4 - &amp;quot;PRCA-24 Scores&amp;quot;&quot;/&gt;&lt;property id=&quot;20307&quot; value=&quot;263&quot;/&gt;&lt;/object&gt;&lt;object type=&quot;3&quot; unique_id=&quot;13164&quot;&gt;&lt;property id=&quot;20148&quot; value=&quot;5&quot;/&gt;&lt;property id=&quot;20300&quot; value=&quot;Slide 3 - &amp;quot;Communication Apprehension&amp;quot;&quot;/&gt;&lt;property id=&quot;20307&quot; value=&quot;275&quot;/&gt;&lt;/object&gt;&lt;/object&gt;&lt;object type=&quot;8&quot; unique_id=&quot;1005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290</TotalTime>
  <Words>524</Words>
  <Application>Microsoft Macintosh PowerPoint</Application>
  <PresentationFormat>Widescreen</PresentationFormat>
  <Paragraphs>143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Calibri Light</vt:lpstr>
      <vt:lpstr>Helvetica Neue</vt:lpstr>
      <vt:lpstr>Helvetica Neue Condensed</vt:lpstr>
      <vt:lpstr>Wingdings</vt:lpstr>
      <vt:lpstr>Arial</vt:lpstr>
      <vt:lpstr>Retrospect</vt:lpstr>
      <vt:lpstr> Delivering Your Speech</vt:lpstr>
      <vt:lpstr> Methods of Delivery</vt:lpstr>
      <vt:lpstr>Effective Delivery </vt:lpstr>
      <vt:lpstr>Methods of Delivery </vt:lpstr>
      <vt:lpstr>Manuscript </vt:lpstr>
      <vt:lpstr>Memory </vt:lpstr>
      <vt:lpstr>Impromptu </vt:lpstr>
      <vt:lpstr>Extemporaneous  </vt:lpstr>
      <vt:lpstr> Your Voice in Delivery </vt:lpstr>
      <vt:lpstr>Voice </vt:lpstr>
      <vt:lpstr>Voice </vt:lpstr>
      <vt:lpstr>Rate</vt:lpstr>
      <vt:lpstr>Strategic Pausing </vt:lpstr>
      <vt:lpstr>Pronunciation and Articulation </vt:lpstr>
      <vt:lpstr> Your Body in Delivery </vt:lpstr>
      <vt:lpstr>Body Language</vt:lpstr>
      <vt:lpstr>Animation </vt:lpstr>
      <vt:lpstr>Eye Contact </vt:lpstr>
      <vt:lpstr>Gestures</vt:lpstr>
      <vt:lpstr>Nonverbal Immediacy </vt:lpstr>
      <vt:lpstr>Dress</vt:lpstr>
      <vt:lpstr>Practice </vt:lpstr>
    </vt:vector>
  </TitlesOfParts>
  <Company>Texas Tech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Lagasse, Leanne</dc:creator>
  <cp:lastModifiedBy>Lagasse, Leanne</cp:lastModifiedBy>
  <cp:revision>62</cp:revision>
  <dcterms:created xsi:type="dcterms:W3CDTF">2015-08-28T17:33:03Z</dcterms:created>
  <dcterms:modified xsi:type="dcterms:W3CDTF">2017-05-27T17:31:07Z</dcterms:modified>
</cp:coreProperties>
</file>