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9"/>
  </p:notesMasterIdLst>
  <p:handoutMasterIdLst>
    <p:handoutMasterId r:id="rId80"/>
  </p:handoutMasterIdLst>
  <p:sldIdLst>
    <p:sldId id="256" r:id="rId2"/>
    <p:sldId id="281" r:id="rId3"/>
    <p:sldId id="282" r:id="rId4"/>
    <p:sldId id="280" r:id="rId5"/>
    <p:sldId id="283" r:id="rId6"/>
    <p:sldId id="285" r:id="rId7"/>
    <p:sldId id="284" r:id="rId8"/>
    <p:sldId id="311" r:id="rId9"/>
    <p:sldId id="287" r:id="rId10"/>
    <p:sldId id="286" r:id="rId11"/>
    <p:sldId id="257" r:id="rId12"/>
    <p:sldId id="288" r:id="rId13"/>
    <p:sldId id="320" r:id="rId14"/>
    <p:sldId id="322" r:id="rId15"/>
    <p:sldId id="321" r:id="rId16"/>
    <p:sldId id="323" r:id="rId17"/>
    <p:sldId id="258" r:id="rId18"/>
    <p:sldId id="327" r:id="rId19"/>
    <p:sldId id="324" r:id="rId20"/>
    <p:sldId id="313" r:id="rId21"/>
    <p:sldId id="289" r:id="rId22"/>
    <p:sldId id="290" r:id="rId23"/>
    <p:sldId id="261" r:id="rId24"/>
    <p:sldId id="329" r:id="rId25"/>
    <p:sldId id="259" r:id="rId26"/>
    <p:sldId id="260" r:id="rId27"/>
    <p:sldId id="326" r:id="rId28"/>
    <p:sldId id="325" r:id="rId29"/>
    <p:sldId id="299" r:id="rId30"/>
    <p:sldId id="331" r:id="rId31"/>
    <p:sldId id="330" r:id="rId32"/>
    <p:sldId id="262" r:id="rId33"/>
    <p:sldId id="263" r:id="rId34"/>
    <p:sldId id="332" r:id="rId35"/>
    <p:sldId id="312" r:id="rId36"/>
    <p:sldId id="291" r:id="rId37"/>
    <p:sldId id="292" r:id="rId38"/>
    <p:sldId id="264" r:id="rId39"/>
    <p:sldId id="333" r:id="rId40"/>
    <p:sldId id="266" r:id="rId41"/>
    <p:sldId id="337" r:id="rId42"/>
    <p:sldId id="338" r:id="rId43"/>
    <p:sldId id="265" r:id="rId44"/>
    <p:sldId id="300" r:id="rId45"/>
    <p:sldId id="335" r:id="rId46"/>
    <p:sldId id="336" r:id="rId47"/>
    <p:sldId id="334" r:id="rId48"/>
    <p:sldId id="301" r:id="rId49"/>
    <p:sldId id="267" r:id="rId50"/>
    <p:sldId id="268" r:id="rId51"/>
    <p:sldId id="293" r:id="rId52"/>
    <p:sldId id="269" r:id="rId53"/>
    <p:sldId id="315" r:id="rId54"/>
    <p:sldId id="294" r:id="rId55"/>
    <p:sldId id="295" r:id="rId56"/>
    <p:sldId id="270" r:id="rId57"/>
    <p:sldId id="271" r:id="rId58"/>
    <p:sldId id="302" r:id="rId59"/>
    <p:sldId id="278" r:id="rId60"/>
    <p:sldId id="272" r:id="rId61"/>
    <p:sldId id="274" r:id="rId62"/>
    <p:sldId id="273" r:id="rId63"/>
    <p:sldId id="277" r:id="rId64"/>
    <p:sldId id="316" r:id="rId65"/>
    <p:sldId id="303" r:id="rId66"/>
    <p:sldId id="304" r:id="rId67"/>
    <p:sldId id="297" r:id="rId68"/>
    <p:sldId id="305" r:id="rId69"/>
    <p:sldId id="275" r:id="rId70"/>
    <p:sldId id="276" r:id="rId71"/>
    <p:sldId id="306" r:id="rId72"/>
    <p:sldId id="317" r:id="rId73"/>
    <p:sldId id="318" r:id="rId74"/>
    <p:sldId id="319" r:id="rId75"/>
    <p:sldId id="314" r:id="rId76"/>
    <p:sldId id="298" r:id="rId77"/>
    <p:sldId id="339" r:id="rId7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10/7/2019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10/7/2019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t>System boundaries are established to define what is inside and what is outside the system.</a:t>
            </a:r>
          </a:p>
          <a:p>
            <a:pPr lvl="1"/>
            <a:r>
              <a:rPr lang="en-US" dirty="0"/>
              <a:t>They show other systems that are used or depend on the system being developed.</a:t>
            </a:r>
          </a:p>
          <a:p>
            <a:r>
              <a:rPr lang="en-US" dirty="0"/>
              <a:t>The position of the system boundary has a profound effect on the system requirements. </a:t>
            </a:r>
          </a:p>
          <a:p>
            <a:r>
              <a:rPr lang="en-US" dirty="0"/>
              <a:t>Defining a system boundary is a political judgment</a:t>
            </a:r>
          </a:p>
          <a:p>
            <a:pPr lvl="1"/>
            <a:r>
              <a:rPr lang="en-US" dirty="0"/>
              <a:t>There may be pressures to develop system boundaries that increase / decrease the influence or workload of different parts of an organization.</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show the other systems in the environment, not how the system being developed is used in that environment.</a:t>
            </a:r>
          </a:p>
          <a:p>
            <a:r>
              <a:rPr lang="en-US" dirty="0"/>
              <a:t>Process models reveal how the system being developed is used in broader business processes.</a:t>
            </a:r>
          </a:p>
          <a:p>
            <a:r>
              <a:rPr lang="en-US" dirty="0"/>
              <a:t>UML activity diagrams may be used to define business process models.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Model: UML activity diagram</a:t>
            </a:r>
          </a:p>
        </p:txBody>
      </p:sp>
      <p:sp>
        <p:nvSpPr>
          <p:cNvPr id="4" name="Content Placeholder 3"/>
          <p:cNvSpPr>
            <a:spLocks noGrp="1"/>
          </p:cNvSpPr>
          <p:nvPr>
            <p:ph idx="1"/>
          </p:nvPr>
        </p:nvSpPr>
        <p:spPr>
          <a:xfrm>
            <a:off x="646545" y="1600200"/>
            <a:ext cx="7103887" cy="4525963"/>
          </a:xfrm>
        </p:spPr>
        <p:txBody>
          <a:bodyPr/>
          <a:lstStyle/>
          <a:p>
            <a:pPr marL="0" indent="0">
              <a:buNone/>
            </a:pPr>
            <a:r>
              <a:rPr lang="en-US" dirty="0"/>
              <a:t>Activity diagrams help people on the business and development sides of an organization come together to understand the same process and behavior.</a:t>
            </a:r>
          </a:p>
          <a:p>
            <a:pPr marL="0" indent="0">
              <a:buNone/>
            </a:pPr>
            <a:r>
              <a:rPr lang="en-US" dirty="0"/>
              <a:t>Benefits of activity diagrams:</a:t>
            </a:r>
          </a:p>
          <a:p>
            <a:r>
              <a:rPr lang="en-US" sz="2000" dirty="0"/>
              <a:t>Demonstrate the logic of an algorithm</a:t>
            </a:r>
          </a:p>
          <a:p>
            <a:r>
              <a:rPr lang="en-US" sz="2000" dirty="0"/>
              <a:t>Describe the steps performed in a UML use case</a:t>
            </a:r>
          </a:p>
          <a:p>
            <a:r>
              <a:rPr lang="en-US" sz="2000" dirty="0"/>
              <a:t>Illustrate a business process or workflow between users and the system</a:t>
            </a:r>
          </a:p>
          <a:p>
            <a:r>
              <a:rPr lang="en-US" sz="2000" dirty="0"/>
              <a:t>Model software architecture elements, such as method, function, and operation</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0842705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activity diagram – basic components</a:t>
            </a:r>
          </a:p>
        </p:txBody>
      </p:sp>
      <p:sp>
        <p:nvSpPr>
          <p:cNvPr id="4" name="Content Placeholder 3"/>
          <p:cNvSpPr>
            <a:spLocks noGrp="1"/>
          </p:cNvSpPr>
          <p:nvPr>
            <p:ph idx="1"/>
          </p:nvPr>
        </p:nvSpPr>
        <p:spPr>
          <a:xfrm>
            <a:off x="646545" y="1600200"/>
            <a:ext cx="7103887" cy="4525963"/>
          </a:xfrm>
        </p:spPr>
        <p:txBody>
          <a:bodyPr/>
          <a:lstStyle/>
          <a:p>
            <a:r>
              <a:rPr lang="en-US" sz="2000" b="1" dirty="0"/>
              <a:t>Action</a:t>
            </a:r>
            <a:r>
              <a:rPr lang="en-US" sz="2000" dirty="0"/>
              <a:t>: A step in the activity wherein the user of software performs a given task.</a:t>
            </a:r>
          </a:p>
          <a:p>
            <a:r>
              <a:rPr lang="en-US" sz="2000" b="1" dirty="0"/>
              <a:t>Decision node</a:t>
            </a:r>
            <a:r>
              <a:rPr lang="en-US" sz="2000" dirty="0"/>
              <a:t>: A conditional branch in the flow that is represented by a diamond. It includes a single input and two or more outputs.</a:t>
            </a:r>
          </a:p>
          <a:p>
            <a:r>
              <a:rPr lang="en-US" sz="2000" b="1" dirty="0"/>
              <a:t>Control flows</a:t>
            </a:r>
            <a:r>
              <a:rPr lang="en-US" sz="2000" dirty="0"/>
              <a:t>: Another name for the connectors that show the flow between steps in the diagram.</a:t>
            </a:r>
          </a:p>
          <a:p>
            <a:r>
              <a:rPr lang="en-US" sz="2000" b="1" dirty="0"/>
              <a:t>Start node</a:t>
            </a:r>
            <a:r>
              <a:rPr lang="en-US" sz="2000" dirty="0"/>
              <a:t>: Symbolizes the beginning of the activity. That start node is represented by a black circle.</a:t>
            </a:r>
          </a:p>
          <a:p>
            <a:r>
              <a:rPr lang="en-US" sz="2000" b="1" dirty="0"/>
              <a:t>End node</a:t>
            </a:r>
            <a:r>
              <a:rPr lang="en-US" sz="2000" dirty="0"/>
              <a:t>: Represents the final step in the activity. The end node is represented by an outlined black circle.</a:t>
            </a:r>
          </a:p>
          <a:p>
            <a:pPr marL="0" indent="0">
              <a:buNone/>
            </a:pPr>
            <a:endParaRPr lang="en-US" sz="2000"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810867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diagrams symbols</a:t>
            </a:r>
          </a:p>
        </p:txBody>
      </p:sp>
      <p:sp>
        <p:nvSpPr>
          <p:cNvPr id="4" name="Content Placeholder 3"/>
          <p:cNvSpPr>
            <a:spLocks noGrp="1"/>
          </p:cNvSpPr>
          <p:nvPr>
            <p:ph idx="1"/>
          </p:nvPr>
        </p:nvSpPr>
        <p:spPr>
          <a:xfrm>
            <a:off x="1764144" y="1600200"/>
            <a:ext cx="7079817" cy="4525963"/>
          </a:xfrm>
        </p:spPr>
        <p:txBody>
          <a:bodyPr/>
          <a:lstStyle/>
          <a:p>
            <a:pPr marL="0" indent="0">
              <a:buNone/>
            </a:pPr>
            <a:r>
              <a:rPr lang="en-US" dirty="0"/>
              <a:t>Start symbol. Represents the beginning of a process or workflow in an activity diagram</a:t>
            </a:r>
          </a:p>
          <a:p>
            <a:pPr marL="0" indent="0">
              <a:buNone/>
            </a:pPr>
            <a:r>
              <a:rPr lang="en-US" dirty="0"/>
              <a:t>Activity symbol. Indicates the activities that make up a modeled process. </a:t>
            </a:r>
          </a:p>
          <a:p>
            <a:pPr marL="0" indent="0">
              <a:buNone/>
            </a:pPr>
            <a:r>
              <a:rPr lang="en-US" dirty="0"/>
              <a:t>Connector symbol. Shows the directional flow, or control flow, of the activity.</a:t>
            </a:r>
          </a:p>
          <a:p>
            <a:pPr marL="0" indent="0">
              <a:buNone/>
            </a:pPr>
            <a:r>
              <a:rPr lang="en-US" dirty="0"/>
              <a:t>Joint symbol/Synchronization bar. Combines two concurrent activities and re-introduces them to a flow where only one activity occurs at a time.</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pic>
        <p:nvPicPr>
          <p:cNvPr id="1026" name="Picture 2" descr="start Symbol">
            <a:extLst>
              <a:ext uri="{FF2B5EF4-FFF2-40B4-BE49-F238E27FC236}">
                <a16:creationId xmlns:a16="http://schemas.microsoft.com/office/drawing/2014/main" id="{B00EC056-CB75-46B3-8238-2C699E268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509" y="1647825"/>
            <a:ext cx="489527" cy="45985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ctivity Symbol">
            <a:extLst>
              <a:ext uri="{FF2B5EF4-FFF2-40B4-BE49-F238E27FC236}">
                <a16:creationId xmlns:a16="http://schemas.microsoft.com/office/drawing/2014/main" id="{E6762737-FACE-4A96-802E-84BC6590D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27457"/>
            <a:ext cx="8953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nnector Symbol">
            <a:extLst>
              <a:ext uri="{FF2B5EF4-FFF2-40B4-BE49-F238E27FC236}">
                <a16:creationId xmlns:a16="http://schemas.microsoft.com/office/drawing/2014/main" id="{119DF99E-9AB2-448E-A6D7-B71909F1F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579152"/>
            <a:ext cx="1050852" cy="1751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joint Symbol">
            <a:extLst>
              <a:ext uri="{FF2B5EF4-FFF2-40B4-BE49-F238E27FC236}">
                <a16:creationId xmlns:a16="http://schemas.microsoft.com/office/drawing/2014/main" id="{4B9F2460-4596-4C84-A6D3-E9602C5A71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416774"/>
            <a:ext cx="895349" cy="77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89592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diagrams symbols</a:t>
            </a:r>
          </a:p>
        </p:txBody>
      </p:sp>
      <p:sp>
        <p:nvSpPr>
          <p:cNvPr id="4" name="Content Placeholder 3"/>
          <p:cNvSpPr>
            <a:spLocks noGrp="1"/>
          </p:cNvSpPr>
          <p:nvPr>
            <p:ph idx="1"/>
          </p:nvPr>
        </p:nvSpPr>
        <p:spPr>
          <a:xfrm>
            <a:off x="1764144" y="1600200"/>
            <a:ext cx="7079817" cy="4525963"/>
          </a:xfrm>
        </p:spPr>
        <p:txBody>
          <a:bodyPr/>
          <a:lstStyle/>
          <a:p>
            <a:pPr marL="0" indent="0">
              <a:buNone/>
            </a:pPr>
            <a:r>
              <a:rPr lang="en-US" dirty="0"/>
              <a:t>Fork symbol. Splits a single activity flow into two concurrent activities.</a:t>
            </a:r>
          </a:p>
          <a:p>
            <a:pPr marL="0" indent="0">
              <a:buNone/>
            </a:pPr>
            <a:r>
              <a:rPr lang="en-US" dirty="0"/>
              <a:t>Decision symbol. Represents a decision and always has at least two paths branching out with condition text to allow users to view options.</a:t>
            </a:r>
          </a:p>
          <a:p>
            <a:pPr marL="0" indent="0">
              <a:buNone/>
            </a:pPr>
            <a:r>
              <a:rPr lang="en-US" dirty="0"/>
              <a:t>Condition text. Placed next to a decision marker to let you know under what condition an activity flow should split off in that direction.</a:t>
            </a:r>
          </a:p>
          <a:p>
            <a:pPr marL="0" indent="0">
              <a:buNone/>
            </a:pPr>
            <a:r>
              <a:rPr lang="en-US" dirty="0"/>
              <a:t>End symbol. Marks the end state of an activity and represents the completion of all flows of a process.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pic>
        <p:nvPicPr>
          <p:cNvPr id="4098" name="Picture 2" descr="fork Symbol">
            <a:extLst>
              <a:ext uri="{FF2B5EF4-FFF2-40B4-BE49-F238E27FC236}">
                <a16:creationId xmlns:a16="http://schemas.microsoft.com/office/drawing/2014/main" id="{08B10F0E-AFA8-4636-89B1-A5DFCA5ED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32" y="1607016"/>
            <a:ext cx="798945" cy="8388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ecision Symbol">
            <a:extLst>
              <a:ext uri="{FF2B5EF4-FFF2-40B4-BE49-F238E27FC236}">
                <a16:creationId xmlns:a16="http://schemas.microsoft.com/office/drawing/2014/main" id="{B3553B34-3696-43D4-89B2-5B2966A4C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91" y="2594906"/>
            <a:ext cx="917503" cy="83409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ondition text">
            <a:extLst>
              <a:ext uri="{FF2B5EF4-FFF2-40B4-BE49-F238E27FC236}">
                <a16:creationId xmlns:a16="http://schemas.microsoft.com/office/drawing/2014/main" id="{0B25BD1A-C7F9-4A04-82A2-5442EFEC7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799" y="3907384"/>
            <a:ext cx="1312809" cy="43760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end symbol">
            <a:extLst>
              <a:ext uri="{FF2B5EF4-FFF2-40B4-BE49-F238E27FC236}">
                <a16:creationId xmlns:a16="http://schemas.microsoft.com/office/drawing/2014/main" id="{9733AF96-8544-410E-9242-730312828E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49" y="5052995"/>
            <a:ext cx="798945" cy="77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41366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TEP application</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pic>
        <p:nvPicPr>
          <p:cNvPr id="2" name="Picture 1"/>
          <p:cNvPicPr>
            <a:picLocks noChangeAspect="1"/>
          </p:cNvPicPr>
          <p:nvPr/>
        </p:nvPicPr>
        <p:blipFill>
          <a:blip r:embed="rId2"/>
          <a:srcRect/>
          <a:stretch/>
        </p:blipFill>
        <p:spPr>
          <a:xfrm>
            <a:off x="1644532" y="1765299"/>
            <a:ext cx="5753336" cy="4306013"/>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58648483"/>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Activity diagram for a banking system</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pic>
        <p:nvPicPr>
          <p:cNvPr id="4" name="Picture 3">
            <a:extLst>
              <a:ext uri="{FF2B5EF4-FFF2-40B4-BE49-F238E27FC236}">
                <a16:creationId xmlns:a16="http://schemas.microsoft.com/office/drawing/2014/main" id="{94591377-BB08-4B71-8779-685B66ECFAE3}"/>
              </a:ext>
            </a:extLst>
          </p:cNvPr>
          <p:cNvPicPr>
            <a:picLocks noChangeAspect="1"/>
          </p:cNvPicPr>
          <p:nvPr/>
        </p:nvPicPr>
        <p:blipFill>
          <a:blip r:embed="rId2"/>
          <a:srcRect/>
          <a:stretch/>
        </p:blipFill>
        <p:spPr>
          <a:xfrm>
            <a:off x="1171903" y="1566634"/>
            <a:ext cx="6466682" cy="4159910"/>
          </a:xfrm>
          <a:prstGeom prst="rect">
            <a:avLst/>
          </a:prstGeom>
        </p:spPr>
      </p:pic>
    </p:spTree>
    <p:extLst>
      <p:ext uri="{BB962C8B-B14F-4D97-AF65-F5344CB8AC3E}">
        <p14:creationId xmlns:p14="http://schemas.microsoft.com/office/powerpoint/2010/main" val="91476438"/>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user interaction is important as it helps to identify user requirements. </a:t>
            </a:r>
          </a:p>
          <a:p>
            <a:r>
              <a:rPr lang="en-US" dirty="0"/>
              <a:t>Modeling system-to-system interaction highlights the communication problems that may arise. </a:t>
            </a:r>
          </a:p>
          <a:p>
            <a:r>
              <a:rPr lang="en-US" dirty="0"/>
              <a:t>Modeling component interaction helps us understand if a proposed system structure is likely to deliver the required system performance and dependability.</a:t>
            </a:r>
            <a:r>
              <a:rPr lang="en-GB" dirty="0"/>
              <a:t> </a:t>
            </a:r>
          </a:p>
          <a:p>
            <a:r>
              <a:rPr lang="en-GB" dirty="0"/>
              <a:t>Use case diagrams and sequence diagrams may be used for interaction modeling.</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diagrammatically to provide an overview of the use case and in a more detailed textual form.</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a:t>
            </a:r>
            <a:r>
              <a:rPr lang="en-US" dirty="0" err="1"/>
              <a:t>Mentcare</a:t>
            </a:r>
            <a:r>
              <a:rPr lang="en-US" dirty="0"/>
              <a:t> system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components</a:t>
            </a:r>
          </a:p>
        </p:txBody>
      </p:sp>
      <p:sp>
        <p:nvSpPr>
          <p:cNvPr id="3" name="Content Placeholder 2"/>
          <p:cNvSpPr>
            <a:spLocks noGrp="1"/>
          </p:cNvSpPr>
          <p:nvPr>
            <p:ph idx="1"/>
          </p:nvPr>
        </p:nvSpPr>
        <p:spPr/>
        <p:txBody>
          <a:bodyPr/>
          <a:lstStyle/>
          <a:p>
            <a:r>
              <a:rPr lang="en-US" b="1" dirty="0"/>
              <a:t>Actors</a:t>
            </a:r>
            <a:r>
              <a:rPr lang="en-US" dirty="0"/>
              <a:t>: The users that interact with a system. An actor can be a person, an organization, or an outside system that interacts with your application or system. They must be external objects that produce or consume data.</a:t>
            </a:r>
          </a:p>
          <a:p>
            <a:r>
              <a:rPr lang="en-US" b="1" dirty="0"/>
              <a:t>System/Scenario</a:t>
            </a:r>
            <a:r>
              <a:rPr lang="en-US" dirty="0"/>
              <a:t>: A specific sequence of actions and interactions between actors and the system.</a:t>
            </a:r>
          </a:p>
          <a:p>
            <a:r>
              <a:rPr lang="en-US" b="1" dirty="0"/>
              <a:t>Goals</a:t>
            </a:r>
            <a:r>
              <a:rPr lang="en-US" dirty="0"/>
              <a:t>: The end result of most use cases. A successful diagram should describe the activities and variants used to reach the goal.</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73583890"/>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8661915"/>
              </p:ext>
            </p:extLst>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Mentcase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Use case diagram example</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pic>
        <p:nvPicPr>
          <p:cNvPr id="2050" name="Picture 2" descr="Image result for uml use case diagram">
            <a:extLst>
              <a:ext uri="{FF2B5EF4-FFF2-40B4-BE49-F238E27FC236}">
                <a16:creationId xmlns:a16="http://schemas.microsoft.com/office/drawing/2014/main" id="{261FB046-15EC-46B3-8810-399FE49AC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295" y="1513803"/>
            <a:ext cx="5479544" cy="484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805524"/>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Use case diagram example</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pic>
        <p:nvPicPr>
          <p:cNvPr id="1026" name="Picture 2">
            <a:extLst>
              <a:ext uri="{FF2B5EF4-FFF2-40B4-BE49-F238E27FC236}">
                <a16:creationId xmlns:a16="http://schemas.microsoft.com/office/drawing/2014/main" id="{741712D3-17A1-4FA7-A45B-EC3A86A59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426" y="1548680"/>
            <a:ext cx="4540970" cy="4540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629903"/>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diagrams</a:t>
            </a:r>
          </a:p>
        </p:txBody>
      </p:sp>
      <p:sp>
        <p:nvSpPr>
          <p:cNvPr id="3" name="Content Placeholder 2"/>
          <p:cNvSpPr>
            <a:spLocks noGrp="1"/>
          </p:cNvSpPr>
          <p:nvPr>
            <p:ph idx="1"/>
          </p:nvPr>
        </p:nvSpPr>
        <p:spPr/>
        <p:txBody>
          <a:bodyPr/>
          <a:lstStyle/>
          <a:p>
            <a:r>
              <a:rPr lang="en-US" dirty="0"/>
              <a:t>Use case diagrams are not essential.</a:t>
            </a:r>
          </a:p>
          <a:p>
            <a:r>
              <a:rPr lang="en-US" dirty="0"/>
              <a:t>They are helpful in giving an overview, but only secondary in importance to the textual description</a:t>
            </a:r>
          </a:p>
          <a:p>
            <a:r>
              <a:rPr lang="en-US" dirty="0"/>
              <a:t>They do not capture the full information of the actual use cases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objective</a:t>
            </a:r>
          </a:p>
        </p:txBody>
      </p:sp>
      <p:sp>
        <p:nvSpPr>
          <p:cNvPr id="3" name="Content Placeholder 2"/>
          <p:cNvSpPr>
            <a:spLocks noGrp="1"/>
          </p:cNvSpPr>
          <p:nvPr>
            <p:ph idx="1"/>
          </p:nvPr>
        </p:nvSpPr>
        <p:spPr/>
        <p:txBody>
          <a:bodyPr/>
          <a:lstStyle/>
          <a:p>
            <a:r>
              <a:rPr lang="en-US" dirty="0"/>
              <a:t>Specify the context of a system</a:t>
            </a:r>
          </a:p>
          <a:p>
            <a:r>
              <a:rPr lang="en-US" dirty="0"/>
              <a:t>Capture the </a:t>
            </a:r>
            <a:r>
              <a:rPr lang="en-US" u="sng" dirty="0"/>
              <a:t>functional</a:t>
            </a:r>
            <a:r>
              <a:rPr lang="en-US" dirty="0"/>
              <a:t> requirements of a system</a:t>
            </a:r>
          </a:p>
          <a:p>
            <a:r>
              <a:rPr lang="en-US" dirty="0"/>
              <a:t>Validate a system architecture</a:t>
            </a:r>
          </a:p>
          <a:p>
            <a:r>
              <a:rPr lang="en-US" dirty="0"/>
              <a:t>Represent the goals of system-user interactions</a:t>
            </a:r>
          </a:p>
          <a:p>
            <a:r>
              <a:rPr lang="en-US" dirty="0"/>
              <a:t>Model the basic flow of events in a use case</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24584698"/>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3858504"/>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register course</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7" name="TextBox 6">
            <a:extLst>
              <a:ext uri="{FF2B5EF4-FFF2-40B4-BE49-F238E27FC236}">
                <a16:creationId xmlns:a16="http://schemas.microsoft.com/office/drawing/2014/main" id="{FE88E2DA-05FC-4424-B42D-AC235115F090}"/>
              </a:ext>
            </a:extLst>
          </p:cNvPr>
          <p:cNvSpPr txBox="1"/>
          <p:nvPr/>
        </p:nvSpPr>
        <p:spPr>
          <a:xfrm>
            <a:off x="637310" y="1766331"/>
            <a:ext cx="7185890" cy="2031325"/>
          </a:xfrm>
          <a:prstGeom prst="rect">
            <a:avLst/>
          </a:prstGeom>
          <a:noFill/>
        </p:spPr>
        <p:txBody>
          <a:bodyPr wrap="square" rtlCol="0">
            <a:spAutoFit/>
          </a:bodyPr>
          <a:lstStyle/>
          <a:p>
            <a:r>
              <a:rPr lang="en-US" dirty="0"/>
              <a:t>Develop a sequence diagram showing the interactions involved when a student registers for a course in a university. Courses may have limited enrollment, so the registration process must include checks that places are available. Assume that </a:t>
            </a:r>
            <a:r>
              <a:rPr lang="en-US" u="sng" dirty="0"/>
              <a:t>the student is already authorized</a:t>
            </a:r>
            <a:r>
              <a:rPr lang="en-US" dirty="0"/>
              <a:t> to access an electronic course catalog to find out about available courses and is also authorized to register an available course.</a:t>
            </a:r>
          </a:p>
        </p:txBody>
      </p:sp>
    </p:spTree>
    <p:extLst>
      <p:ext uri="{BB962C8B-B14F-4D97-AF65-F5344CB8AC3E}">
        <p14:creationId xmlns:p14="http://schemas.microsoft.com/office/powerpoint/2010/main" val="3956561289"/>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components of one class</a:t>
            </a:r>
          </a:p>
        </p:txBody>
      </p:sp>
      <p:sp>
        <p:nvSpPr>
          <p:cNvPr id="5" name="Content Placeholder 4"/>
          <p:cNvSpPr>
            <a:spLocks noGrp="1"/>
          </p:cNvSpPr>
          <p:nvPr>
            <p:ph idx="1"/>
          </p:nvPr>
        </p:nvSpPr>
        <p:spPr/>
        <p:txBody>
          <a:bodyPr/>
          <a:lstStyle/>
          <a:p>
            <a:r>
              <a:rPr lang="en-US" dirty="0"/>
              <a:t>Class name in top of box. </a:t>
            </a:r>
          </a:p>
          <a:p>
            <a:pPr lvl="1"/>
            <a:r>
              <a:rPr lang="en-US" dirty="0"/>
              <a:t>Write &lt;&lt;interface&gt;&gt; on top of interfaces’ names</a:t>
            </a:r>
          </a:p>
          <a:p>
            <a:pPr lvl="1"/>
            <a:r>
              <a:rPr lang="en-US" dirty="0"/>
              <a:t>Use </a:t>
            </a:r>
            <a:r>
              <a:rPr lang="en-US" i="1" dirty="0"/>
              <a:t>italics</a:t>
            </a:r>
            <a:r>
              <a:rPr lang="en-US" dirty="0"/>
              <a:t> for an </a:t>
            </a:r>
            <a:r>
              <a:rPr lang="en-US" i="1" dirty="0"/>
              <a:t>abstract class</a:t>
            </a:r>
            <a:r>
              <a:rPr lang="en-US" dirty="0"/>
              <a:t> name</a:t>
            </a:r>
          </a:p>
          <a:p>
            <a:r>
              <a:rPr lang="en-US" dirty="0"/>
              <a:t>Attributes (optional).</a:t>
            </a:r>
          </a:p>
          <a:p>
            <a:pPr lvl="1"/>
            <a:r>
              <a:rPr lang="en-US" dirty="0"/>
              <a:t>Should include all fields of the object </a:t>
            </a:r>
          </a:p>
          <a:p>
            <a:r>
              <a:rPr lang="en-US" dirty="0"/>
              <a:t>Operations/Methods (optional).</a:t>
            </a:r>
          </a:p>
          <a:p>
            <a:pPr lvl="1"/>
            <a:r>
              <a:rPr lang="en-US" dirty="0"/>
              <a:t>May omit trivial (get/set) methods</a:t>
            </a:r>
          </a:p>
          <a:p>
            <a:pPr lvl="2"/>
            <a:r>
              <a:rPr lang="en-US" dirty="0"/>
              <a:t>But don’t’ omit any methods from an interface</a:t>
            </a:r>
          </a:p>
          <a:p>
            <a:pPr lvl="1"/>
            <a:r>
              <a:rPr lang="en-US" dirty="0"/>
              <a:t>Should not include inherited methods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56483601"/>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lstStyle/>
          <a:p>
            <a:r>
              <a:rPr lang="en-US" sz="2200" dirty="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a:t>In a model-driven engineering process, it is possible to generate a complete or partial system implementation from the system model.</a:t>
            </a:r>
            <a:r>
              <a:rPr lang="en-US" dirty="0"/>
              <a:t> </a:t>
            </a:r>
            <a:endParaRPr lang="en-GB" dirty="0"/>
          </a:p>
          <a:p>
            <a:endParaRPr lang="en-GB" sz="2000"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Class diagram example: Address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pic>
        <p:nvPicPr>
          <p:cNvPr id="7" name="Picture 6" descr="A picture containing bird&#10;&#10;Description automatically generated">
            <a:extLst>
              <a:ext uri="{FF2B5EF4-FFF2-40B4-BE49-F238E27FC236}">
                <a16:creationId xmlns:a16="http://schemas.microsoft.com/office/drawing/2014/main" id="{EA663826-C015-41A9-B0AE-EDD5AC0DE64F}"/>
              </a:ext>
            </a:extLst>
          </p:cNvPr>
          <p:cNvPicPr>
            <a:picLocks noChangeAspect="1"/>
          </p:cNvPicPr>
          <p:nvPr/>
        </p:nvPicPr>
        <p:blipFill>
          <a:blip r:embed="rId2"/>
          <a:stretch>
            <a:fillRect/>
          </a:stretch>
        </p:blipFill>
        <p:spPr>
          <a:xfrm>
            <a:off x="2888383" y="2068367"/>
            <a:ext cx="2221635" cy="2252068"/>
          </a:xfrm>
          <a:prstGeom prst="rect">
            <a:avLst/>
          </a:prstGeom>
        </p:spPr>
      </p:pic>
    </p:spTree>
    <p:extLst>
      <p:ext uri="{BB962C8B-B14F-4D97-AF65-F5344CB8AC3E}">
        <p14:creationId xmlns:p14="http://schemas.microsoft.com/office/powerpoint/2010/main" val="4121404152"/>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Class diagram example: Loan Account</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pic>
        <p:nvPicPr>
          <p:cNvPr id="4" name="Picture 3" descr="A screenshot of a cell phone&#10;&#10;Description automatically generated">
            <a:extLst>
              <a:ext uri="{FF2B5EF4-FFF2-40B4-BE49-F238E27FC236}">
                <a16:creationId xmlns:a16="http://schemas.microsoft.com/office/drawing/2014/main" id="{5DE3566E-9A36-418F-A0D9-5957B023D7DB}"/>
              </a:ext>
            </a:extLst>
          </p:cNvPr>
          <p:cNvPicPr>
            <a:picLocks noChangeAspect="1"/>
          </p:cNvPicPr>
          <p:nvPr/>
        </p:nvPicPr>
        <p:blipFill>
          <a:blip r:embed="rId2"/>
          <a:stretch>
            <a:fillRect/>
          </a:stretch>
        </p:blipFill>
        <p:spPr>
          <a:xfrm>
            <a:off x="2970068" y="2198558"/>
            <a:ext cx="2340841" cy="2460884"/>
          </a:xfrm>
          <a:prstGeom prst="rect">
            <a:avLst/>
          </a:prstGeom>
        </p:spPr>
      </p:pic>
    </p:spTree>
    <p:extLst>
      <p:ext uri="{BB962C8B-B14F-4D97-AF65-F5344CB8AC3E}">
        <p14:creationId xmlns:p14="http://schemas.microsoft.com/office/powerpoint/2010/main" val="1768458869"/>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5" name="Content Placeholder 4"/>
          <p:cNvSpPr>
            <a:spLocks noGrp="1"/>
          </p:cNvSpPr>
          <p:nvPr>
            <p:ph idx="1"/>
          </p:nvPr>
        </p:nvSpPr>
        <p:spPr>
          <a:xfrm>
            <a:off x="457200" y="1600200"/>
            <a:ext cx="8229600" cy="2343727"/>
          </a:xfrm>
        </p:spPr>
        <p:txBody>
          <a:bodyPr/>
          <a:lstStyle/>
          <a:p>
            <a:r>
              <a:rPr lang="en-US" dirty="0"/>
              <a:t>Based on your knowledge of an email message, model </a:t>
            </a:r>
            <a:r>
              <a:rPr lang="en-US"/>
              <a:t>an Email Message </a:t>
            </a:r>
            <a:r>
              <a:rPr lang="en-US" dirty="0"/>
              <a:t>class in a class diagram.</a:t>
            </a:r>
          </a:p>
          <a:p>
            <a:r>
              <a:rPr lang="en-US" dirty="0"/>
              <a:t>The following screenshot shows the header of an email message</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pic>
        <p:nvPicPr>
          <p:cNvPr id="7" name="Picture 6">
            <a:extLst>
              <a:ext uri="{FF2B5EF4-FFF2-40B4-BE49-F238E27FC236}">
                <a16:creationId xmlns:a16="http://schemas.microsoft.com/office/drawing/2014/main" id="{7C8DDC7A-8147-4307-B50A-6AB029769089}"/>
              </a:ext>
            </a:extLst>
          </p:cNvPr>
          <p:cNvPicPr>
            <a:picLocks noChangeAspect="1"/>
          </p:cNvPicPr>
          <p:nvPr/>
        </p:nvPicPr>
        <p:blipFill>
          <a:blip r:embed="rId2"/>
          <a:stretch>
            <a:fillRect/>
          </a:stretch>
        </p:blipFill>
        <p:spPr>
          <a:xfrm>
            <a:off x="1351927" y="3429000"/>
            <a:ext cx="6200000" cy="2609524"/>
          </a:xfrm>
          <a:prstGeom prst="rect">
            <a:avLst/>
          </a:prstGeom>
        </p:spPr>
      </p:pic>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 Email Message class diagram</a:t>
            </a:r>
          </a:p>
        </p:txBody>
      </p:sp>
      <p:sp>
        <p:nvSpPr>
          <p:cNvPr id="3" name="Footer Placeholder 2"/>
          <p:cNvSpPr>
            <a:spLocks noGrp="1"/>
          </p:cNvSpPr>
          <p:nvPr>
            <p:ph type="ftr" sz="quarter" idx="11"/>
          </p:nvPr>
        </p:nvSpPr>
        <p:spPr/>
        <p:txBody>
          <a:bodyPr/>
          <a:lstStyle/>
          <a:p>
            <a:pPr>
              <a:defRPr/>
            </a:pPr>
            <a:r>
              <a:rPr lang="en-US" dirty="0"/>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9" name="Content Placeholder 8">
            <a:extLst>
              <a:ext uri="{FF2B5EF4-FFF2-40B4-BE49-F238E27FC236}">
                <a16:creationId xmlns:a16="http://schemas.microsoft.com/office/drawing/2014/main" id="{10B5B7BD-5FB5-4106-8040-11DECD0961F8}"/>
              </a:ext>
            </a:extLst>
          </p:cNvPr>
          <p:cNvSpPr>
            <a:spLocks noGrp="1"/>
          </p:cNvSpPr>
          <p:nvPr>
            <p:ph idx="1"/>
          </p:nvPr>
        </p:nvSpPr>
        <p:spPr>
          <a:xfrm>
            <a:off x="457200" y="1600201"/>
            <a:ext cx="8229600" cy="1143000"/>
          </a:xfrm>
        </p:spPr>
        <p:txBody>
          <a:bodyPr/>
          <a:lstStyle/>
          <a:p>
            <a:r>
              <a:rPr lang="en-US" dirty="0"/>
              <a:t>Minimum required number of attributes: 10</a:t>
            </a:r>
          </a:p>
          <a:p>
            <a:r>
              <a:rPr lang="en-US" dirty="0"/>
              <a:t>Minimum required number of methods: 6</a:t>
            </a:r>
          </a:p>
        </p:txBody>
      </p:sp>
    </p:spTree>
    <p:extLst>
      <p:ext uri="{BB962C8B-B14F-4D97-AF65-F5344CB8AC3E}">
        <p14:creationId xmlns:p14="http://schemas.microsoft.com/office/powerpoint/2010/main" val="487355347"/>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class diagrams</a:t>
            </a:r>
          </a:p>
        </p:txBody>
      </p:sp>
      <p:sp>
        <p:nvSpPr>
          <p:cNvPr id="3" name="Footer Placeholder 2"/>
          <p:cNvSpPr>
            <a:spLocks noGrp="1"/>
          </p:cNvSpPr>
          <p:nvPr>
            <p:ph type="ftr" sz="quarter" idx="11"/>
          </p:nvPr>
        </p:nvSpPr>
        <p:spPr/>
        <p:txBody>
          <a:bodyPr/>
          <a:lstStyle/>
          <a:p>
            <a:pPr>
              <a:defRPr/>
            </a:pPr>
            <a:r>
              <a:rPr lang="en-US" dirty="0"/>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9" name="Content Placeholder 8">
            <a:extLst>
              <a:ext uri="{FF2B5EF4-FFF2-40B4-BE49-F238E27FC236}">
                <a16:creationId xmlns:a16="http://schemas.microsoft.com/office/drawing/2014/main" id="{10B5B7BD-5FB5-4106-8040-11DECD0961F8}"/>
              </a:ext>
            </a:extLst>
          </p:cNvPr>
          <p:cNvSpPr>
            <a:spLocks noGrp="1"/>
          </p:cNvSpPr>
          <p:nvPr>
            <p:ph idx="1"/>
          </p:nvPr>
        </p:nvSpPr>
        <p:spPr>
          <a:xfrm>
            <a:off x="457200" y="1600200"/>
            <a:ext cx="8229600" cy="4541981"/>
          </a:xfrm>
        </p:spPr>
        <p:txBody>
          <a:bodyPr/>
          <a:lstStyle/>
          <a:p>
            <a:r>
              <a:rPr lang="en-US" dirty="0"/>
              <a:t>Class diagrams offer a number of benefits for any organization. Use UML class diagrams to:</a:t>
            </a:r>
          </a:p>
          <a:p>
            <a:pPr lvl="1"/>
            <a:r>
              <a:rPr lang="en-US" dirty="0"/>
              <a:t>Illustrate data models for information systems, no matter how simple or complex.</a:t>
            </a:r>
          </a:p>
          <a:p>
            <a:pPr lvl="1"/>
            <a:r>
              <a:rPr lang="en-US" dirty="0"/>
              <a:t>Better understand the general overview of the schematics of an application.</a:t>
            </a:r>
          </a:p>
          <a:p>
            <a:pPr lvl="1"/>
            <a:r>
              <a:rPr lang="en-US" dirty="0"/>
              <a:t>Visually express any specific needs of a system and disseminate that information throughout the business.</a:t>
            </a:r>
          </a:p>
          <a:p>
            <a:pPr lvl="1"/>
            <a:r>
              <a:rPr lang="en-US" dirty="0"/>
              <a:t>Create detailed charts that highlight any specific code needed to be programmed and implemented to the described structure.</a:t>
            </a:r>
          </a:p>
          <a:p>
            <a:pPr lvl="1"/>
            <a:r>
              <a:rPr lang="en-US" dirty="0"/>
              <a:t>Provide an implementation-independent description of types used in a system that are later passed between its components.</a:t>
            </a:r>
          </a:p>
        </p:txBody>
      </p:sp>
    </p:spTree>
    <p:extLst>
      <p:ext uri="{BB962C8B-B14F-4D97-AF65-F5344CB8AC3E}">
        <p14:creationId xmlns:p14="http://schemas.microsoft.com/office/powerpoint/2010/main" val="2272422884"/>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834815201"/>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An external perspective, where you model the context or environment of the system.</a:t>
            </a:r>
            <a:endParaRPr lang="en-GB" dirty="0"/>
          </a:p>
          <a:p>
            <a:r>
              <a:rPr lang="en-US" dirty="0"/>
              <a:t>An interaction perspective, where you model the interactions between a system and its environment, or between the components of a system.</a:t>
            </a:r>
            <a:endParaRPr lang="en-GB" dirty="0"/>
          </a:p>
          <a:p>
            <a:r>
              <a:rPr lang="en-US" dirty="0"/>
              <a:t>A structural perspective, where you model the organization of a system or the structure of the data that is processed by the system.</a:t>
            </a:r>
            <a:endParaRPr lang="en-GB" dirty="0"/>
          </a:p>
          <a:p>
            <a:r>
              <a:rPr lang="en-US" dirty="0"/>
              <a:t>A behavioral perspective, where you model the dynamic behavior of the system and how it responds to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56</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60</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61</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62</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63</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a:t>Model-driven engineering</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64</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67563530"/>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lstStyle/>
          <a:p>
            <a:r>
              <a:rPr lang="en-US" dirty="0"/>
              <a:t>Model-driven engineering (MDE) is an approach to software development where models rather than programs are the principal outputs of the development process. </a:t>
            </a:r>
          </a:p>
          <a:p>
            <a:r>
              <a:rPr lang="en-US" dirty="0"/>
              <a:t>The programs that execute on a hardware/software platform are then generated automatically from the models. </a:t>
            </a:r>
          </a:p>
          <a:p>
            <a:r>
              <a:rPr lang="en-US" dirty="0"/>
              <a:t>Proponents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p:txBody>
          <a:bodyPr/>
          <a:lstStyle/>
          <a:p>
            <a:r>
              <a:rPr lang="en-US" dirty="0"/>
              <a:t>Model-driven engineering is still at an early stage of development, and it is unclear whether or not it will have a significant effect on software engineering practice.</a:t>
            </a:r>
            <a:r>
              <a:rPr lang="en-GB" dirty="0"/>
              <a:t> </a:t>
            </a:r>
          </a:p>
          <a:p>
            <a:r>
              <a:rPr lang="en-GB" dirty="0"/>
              <a:t>Pros</a:t>
            </a:r>
          </a:p>
          <a:p>
            <a:pPr lvl="1"/>
            <a:r>
              <a:rPr lang="en-GB" dirty="0"/>
              <a:t>Allows systems to be considered at higher levels of abstraction</a:t>
            </a:r>
          </a:p>
          <a:p>
            <a:pPr lvl="1"/>
            <a:r>
              <a:rPr lang="en-GB" dirty="0"/>
              <a:t>Generating code automatically means that it is cheaper to adapt systems to new platforms.</a:t>
            </a:r>
          </a:p>
          <a:p>
            <a:r>
              <a:rPr lang="en-GB" dirty="0"/>
              <a:t>Cons</a:t>
            </a:r>
          </a:p>
          <a:p>
            <a:pPr lvl="1"/>
            <a:r>
              <a:rPr lang="en-GB" dirty="0"/>
              <a:t>Models for abstraction and not necessarily right for implementation.</a:t>
            </a:r>
          </a:p>
          <a:p>
            <a:pPr lvl="1"/>
            <a:r>
              <a:rPr lang="en-GB" dirty="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architecture</a:t>
            </a:r>
          </a:p>
        </p:txBody>
      </p:sp>
      <p:sp>
        <p:nvSpPr>
          <p:cNvPr id="5" name="Content Placeholder 4"/>
          <p:cNvSpPr>
            <a:spLocks noGrp="1"/>
          </p:cNvSpPr>
          <p:nvPr>
            <p:ph idx="1"/>
          </p:nvPr>
        </p:nvSpPr>
        <p:spPr/>
        <p:txBody>
          <a:bodyPr/>
          <a:lstStyle/>
          <a:p>
            <a:r>
              <a:rPr lang="en-US" dirty="0"/>
              <a:t>Model-driven architecture (MDA) was the precursor of more general model-driven engineering</a:t>
            </a:r>
          </a:p>
          <a:p>
            <a:r>
              <a:rPr lang="en-US" dirty="0"/>
              <a:t>MDA is a model-focused approach to software design and implementation that uses a subset of UML models to describe a system. </a:t>
            </a:r>
          </a:p>
          <a:p>
            <a:r>
              <a:rPr lang="en-US" dirty="0"/>
              <a:t>Models at different levels of abstraction are created. From a high-level, platform independent model, it is possible, in principle, to generate a working program without manual intervention.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67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a:t>
            </a:r>
          </a:p>
        </p:txBody>
      </p:sp>
      <p:sp>
        <p:nvSpPr>
          <p:cNvPr id="3" name="Content Placeholder 2"/>
          <p:cNvSpPr>
            <a:spLocks noGrp="1"/>
          </p:cNvSpPr>
          <p:nvPr>
            <p:ph idx="1"/>
          </p:nvPr>
        </p:nvSpPr>
        <p:spPr>
          <a:xfrm>
            <a:off x="457200" y="1536700"/>
            <a:ext cx="8229600" cy="4525963"/>
          </a:xfrm>
        </p:spPr>
        <p:txBody>
          <a:bodyPr/>
          <a:lstStyle/>
          <a:p>
            <a:r>
              <a:rPr lang="en-US" dirty="0"/>
              <a:t>A computation independent model (CIM) </a:t>
            </a:r>
          </a:p>
          <a:p>
            <a:pPr lvl="1"/>
            <a:r>
              <a:rPr lang="en-US" dirty="0"/>
              <a:t>These model the important domain abstractions used in a system. </a:t>
            </a:r>
            <a:r>
              <a:rPr lang="en-US" dirty="0" err="1"/>
              <a:t>CIMs</a:t>
            </a:r>
            <a:r>
              <a:rPr lang="en-US" dirty="0"/>
              <a:t> are sometimes called domain models. </a:t>
            </a:r>
          </a:p>
          <a:p>
            <a:r>
              <a:rPr lang="en-US" dirty="0"/>
              <a:t>A platform independent model (PIM) </a:t>
            </a:r>
          </a:p>
          <a:p>
            <a:pPr lvl="1"/>
            <a:r>
              <a:rPr lang="en-US" dirty="0"/>
              <a:t>These model the operation of the system without reference to its implementation. The PIM is usually described using UML models that show the static system structure and how it responds to external and internal events.</a:t>
            </a:r>
          </a:p>
          <a:p>
            <a:r>
              <a:rPr lang="en-US" dirty="0"/>
              <a:t>Platform specific models (PSM) </a:t>
            </a:r>
          </a:p>
          <a:p>
            <a:pPr lvl="1"/>
            <a:r>
              <a:rPr lang="en-US" dirty="0"/>
              <a:t>These are transformations of the platform-independent model with a separate PSM for each application platform. In principle, there may be layers of PSM, with each layer adding some platform-specific detail.</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69</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t>Activity diagrams, which show the activities involved in a process or in data processing .</a:t>
            </a:r>
            <a:endParaRPr lang="en-GB" dirty="0"/>
          </a:p>
          <a:p>
            <a:r>
              <a:rPr lang="en-US" dirty="0"/>
              <a:t>Use case diagrams, which show the interactions between a system and its environment. </a:t>
            </a:r>
            <a:endParaRPr lang="en-GB" dirty="0"/>
          </a:p>
          <a:p>
            <a:r>
              <a:rPr lang="en-US" dirty="0"/>
              <a:t>Sequence diagrams, which show interactions between actors and the system and between system components.</a:t>
            </a:r>
            <a:endParaRPr lang="en-GB" dirty="0"/>
          </a:p>
          <a:p>
            <a:r>
              <a:rPr lang="en-US" dirty="0"/>
              <a:t>Class diagrams, which show the object classes in the system and the associations between these classes.</a:t>
            </a:r>
            <a:endParaRPr lang="en-GB" dirty="0"/>
          </a:p>
          <a:p>
            <a:r>
              <a:rPr lang="en-US" dirty="0"/>
              <a:t>State diagrams, which show how the system reacts to internal and external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Multiple platform-specific models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70</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MDA</a:t>
            </a:r>
          </a:p>
        </p:txBody>
      </p:sp>
      <p:sp>
        <p:nvSpPr>
          <p:cNvPr id="5" name="Content Placeholder 4"/>
          <p:cNvSpPr>
            <a:spLocks noGrp="1"/>
          </p:cNvSpPr>
          <p:nvPr>
            <p:ph idx="1"/>
          </p:nvPr>
        </p:nvSpPr>
        <p:spPr/>
        <p:txBody>
          <a:bodyPr/>
          <a:lstStyle/>
          <a:p>
            <a:r>
              <a:rPr lang="en-US" dirty="0"/>
              <a:t>The developers of MDA claim that it is intended to support an iterative approach to development and so can be used within agile methods. </a:t>
            </a:r>
          </a:p>
          <a:p>
            <a:r>
              <a:rPr lang="en-US" dirty="0"/>
              <a:t>The notion of extensive up-front modeling contradicts the fundamental ideas in the agile manifesto and I suspect that few agile developers feel comfortable with model-driven engineering.  </a:t>
            </a:r>
          </a:p>
          <a:p>
            <a:r>
              <a:rPr lang="en-US" dirty="0"/>
              <a:t>If transformations can be completely automated and a complete program generated from a PIM, then, in principle, MDA could be used in an agile development process as no separate coding would be required.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71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A range of factors has limited the adoption of MDE/MDA</a:t>
            </a:r>
          </a:p>
          <a:p>
            <a:r>
              <a:rPr lang="en-US" dirty="0"/>
              <a:t>Specialized tool support is required to convert models from one level to another</a:t>
            </a:r>
          </a:p>
          <a:p>
            <a:r>
              <a:rPr lang="en-US" dirty="0"/>
              <a:t>There is limited tool availability and organizations may require tool adaptation and customization to their environment</a:t>
            </a:r>
          </a:p>
          <a:p>
            <a:r>
              <a:rPr lang="en-US" dirty="0"/>
              <a:t>For the long-lifetime systems developed using MDA, companies are reluctant to develop their own tools or rely on small companies that may go out of business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46207213"/>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Models are a good way of facilitating discussions about a software design. However, the abstractions that are useful for discussions may not be the right abstractions for implementation. </a:t>
            </a:r>
          </a:p>
          <a:p>
            <a:r>
              <a:rPr lang="en-US" dirty="0"/>
              <a:t>For most complex systems, implementation is not the major problem – requirements engineering, security and dependability, integration with legacy systems and testing are all more significant. </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65400208"/>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r>
              <a:rPr lang="en-GB" dirty="0"/>
              <a:t>The 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83037779"/>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behaviour.</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75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20102005"/>
      </p:ext>
    </p:extLst>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76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a:t>
            </a:r>
          </a:p>
        </p:txBody>
      </p:sp>
      <p:sp>
        <p:nvSpPr>
          <p:cNvPr id="5" name="Content Placeholder 4"/>
          <p:cNvSpPr>
            <a:spLocks noGrp="1"/>
          </p:cNvSpPr>
          <p:nvPr>
            <p:ph idx="1"/>
          </p:nvPr>
        </p:nvSpPr>
        <p:spPr/>
        <p:txBody>
          <a:bodyPr/>
          <a:lstStyle/>
          <a:p>
            <a:r>
              <a:rPr lang="en-US" sz="2200" dirty="0"/>
              <a:t>Four (4) perspectives should be use for developing models of a software system</a:t>
            </a:r>
            <a:endParaRPr lang="en-GB" sz="2200" dirty="0"/>
          </a:p>
          <a:p>
            <a:r>
              <a:rPr lang="en-US" sz="2200" dirty="0"/>
              <a:t>Five (5) UML diagram types that are needed to represent the essential features of a system</a:t>
            </a:r>
            <a:endParaRPr lang="en-GB" sz="2200" dirty="0"/>
          </a:p>
          <a:p>
            <a:r>
              <a:rPr lang="en-US" sz="2200" dirty="0"/>
              <a:t>How are use case diagrams and sequence diagrams used in system modeling</a:t>
            </a:r>
            <a:endParaRPr lang="en-GB" sz="2200" dirty="0"/>
          </a:p>
          <a:p>
            <a:r>
              <a:rPr lang="en-US" sz="2200" dirty="0"/>
              <a:t>Basic assumption that underlies event-driven modeling</a:t>
            </a:r>
          </a:p>
          <a:p>
            <a:r>
              <a:rPr lang="en-US" sz="2200" dirty="0"/>
              <a:t>Name one claimed benefits of model-driven engineering</a:t>
            </a:r>
          </a:p>
          <a:p>
            <a:r>
              <a:rPr lang="en-US" sz="2200" dirty="0"/>
              <a:t>Three (3) types of abstract system model that are recommended by the MDA method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77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48486460"/>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Context models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4669</TotalTime>
  <Words>4289</Words>
  <Application>Microsoft Office PowerPoint</Application>
  <PresentationFormat>On-screen Show (4:3)</PresentationFormat>
  <Paragraphs>529</Paragraphs>
  <Slides>77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77</vt:i4>
      </vt:variant>
    </vt:vector>
  </HeadingPairs>
  <TitlesOfParts>
    <vt:vector size="81" baseType="lpstr">
      <vt:lpstr>Arial</vt:lpstr>
      <vt:lpstr>Calibri</vt:lpstr>
      <vt:lpstr>Wingdings</vt:lpstr>
      <vt:lpstr>SE10 slides</vt:lpstr>
      <vt:lpstr>Chapter 5 – System Modeling</vt:lpstr>
      <vt:lpstr>Topics covered</vt:lpstr>
      <vt:lpstr>System modeling</vt:lpstr>
      <vt:lpstr>Existing and planned system models</vt:lpstr>
      <vt:lpstr>System perspectives</vt:lpstr>
      <vt:lpstr>Use of graphical models</vt:lpstr>
      <vt:lpstr>UML diagram types</vt:lpstr>
      <vt:lpstr>Context models</vt:lpstr>
      <vt:lpstr>Context models</vt:lpstr>
      <vt:lpstr>System boundaries</vt:lpstr>
      <vt:lpstr>The context of the Mentcare system</vt:lpstr>
      <vt:lpstr>Process perspective</vt:lpstr>
      <vt:lpstr>Process Model: UML activity diagram</vt:lpstr>
      <vt:lpstr>UML activity diagram – basic components</vt:lpstr>
      <vt:lpstr>Activity diagrams symbols</vt:lpstr>
      <vt:lpstr>Activity diagrams symbols</vt:lpstr>
      <vt:lpstr>Process model of involuntary detention </vt:lpstr>
      <vt:lpstr>Process model of TEP application</vt:lpstr>
      <vt:lpstr>Activity diagram for a banking system</vt:lpstr>
      <vt:lpstr>Interaction models</vt:lpstr>
      <vt:lpstr>Interaction models</vt:lpstr>
      <vt:lpstr>Use case modeling</vt:lpstr>
      <vt:lpstr>Use cases in the Mentcare system involving the role ‘Medical Receptionist’ </vt:lpstr>
      <vt:lpstr>Use case diagram components</vt:lpstr>
      <vt:lpstr>Transfer-data use case </vt:lpstr>
      <vt:lpstr>Tabular description of the ‘Transfer data’ use-case </vt:lpstr>
      <vt:lpstr>Use case diagram example</vt:lpstr>
      <vt:lpstr>Use case diagram example</vt:lpstr>
      <vt:lpstr>Use case diagrams</vt:lpstr>
      <vt:lpstr>Use case diagram objective</vt:lpstr>
      <vt:lpstr>Sequence diagrams</vt:lpstr>
      <vt:lpstr>Sequence diagram for View patient information </vt:lpstr>
      <vt:lpstr>Sequence diagram for Transfer Data </vt:lpstr>
      <vt:lpstr>Sequence diagram for register course</vt:lpstr>
      <vt:lpstr>Structural models</vt:lpstr>
      <vt:lpstr>Structural models</vt:lpstr>
      <vt:lpstr>Class diagrams</vt:lpstr>
      <vt:lpstr>UML classes and association </vt:lpstr>
      <vt:lpstr>Diagram components of one class</vt:lpstr>
      <vt:lpstr>The Consultation class </vt:lpstr>
      <vt:lpstr>Class diagram example: Address</vt:lpstr>
      <vt:lpstr>Class diagram example: Loan Account</vt:lpstr>
      <vt:lpstr>Classes and associations in the MHC-PMS </vt:lpstr>
      <vt:lpstr>Exercise</vt:lpstr>
      <vt:lpstr>Exercise – Email Message class diagram</vt:lpstr>
      <vt:lpstr>Benefits of class diagrams</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Adoption of MDA</vt:lpstr>
      <vt:lpstr>Key points</vt:lpstr>
      <vt:lpstr>Key points</vt:lpstr>
      <vt:lpstr>Chapter Review</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Zheng, Jianjun</cp:lastModifiedBy>
  <cp:revision>47</cp:revision>
  <dcterms:created xsi:type="dcterms:W3CDTF">2010-01-15T13:50:47Z</dcterms:created>
  <dcterms:modified xsi:type="dcterms:W3CDTF">2019-10-07T19:27:09Z</dcterms:modified>
</cp:coreProperties>
</file>