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notesMasterIdLst>
    <p:notesMasterId r:id="rId25"/>
  </p:notesMasterIdLst>
  <p:sldIdLst>
    <p:sldId id="256" r:id="rId2"/>
    <p:sldId id="257" r:id="rId3"/>
    <p:sldId id="27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2" r:id="rId16"/>
    <p:sldId id="267" r:id="rId17"/>
    <p:sldId id="270" r:id="rId18"/>
    <p:sldId id="271" r:id="rId19"/>
    <p:sldId id="273" r:id="rId20"/>
    <p:sldId id="274" r:id="rId21"/>
    <p:sldId id="276" r:id="rId22"/>
    <p:sldId id="275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3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7BA1F-A8C3-49D7-AAAB-83AA66D8529A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532E6-B981-44FE-9F3E-6EFAA97EDE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https://en.wikipedia.org/wiki/Statistics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532E6-B981-44FE-9F3E-6EFAA97EDE7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D36B-66D8-4644-87D3-B3A4C76D289C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D36B-66D8-4644-87D3-B3A4C76D289C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126C-5576-4940-8F14-74C7D0C4FE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D36B-66D8-4644-87D3-B3A4C76D289C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126C-5576-4940-8F14-74C7D0C4FE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D36B-66D8-4644-87D3-B3A4C76D289C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126C-5576-4940-8F14-74C7D0C4FE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D36B-66D8-4644-87D3-B3A4C76D289C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126C-5576-4940-8F14-74C7D0C4FE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D36B-66D8-4644-87D3-B3A4C76D289C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D36B-66D8-4644-87D3-B3A4C76D289C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126C-5576-4940-8F14-74C7D0C4FE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D36B-66D8-4644-87D3-B3A4C76D289C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126C-5576-4940-8F14-74C7D0C4FE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D36B-66D8-4644-87D3-B3A4C76D289C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126C-5576-4940-8F14-74C7D0C4FE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D36B-66D8-4644-87D3-B3A4C76D289C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126C-5576-4940-8F14-74C7D0C4FE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D36B-66D8-4644-87D3-B3A4C76D289C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126C-5576-4940-8F14-74C7D0C4FE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D36B-66D8-4644-87D3-B3A4C76D289C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E50D36B-66D8-4644-87D3-B3A4C76D289C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8472126C-5576-4940-8F14-74C7D0C4FE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stic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Mathematics" TargetMode="External"/><Relationship Id="rId4" Type="http://schemas.openxmlformats.org/officeDocument/2006/relationships/hyperlink" Target="https://en.wikipedia.org/wiki/Dat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MATH 3342:</a:t>
            </a:r>
            <a:br>
              <a:rPr lang="en-US" dirty="0"/>
            </a:br>
            <a:r>
              <a:rPr lang="en-US" dirty="0"/>
              <a:t>Statistics for </a:t>
            </a:r>
            <a:br>
              <a:rPr lang="en-US" dirty="0"/>
            </a:br>
            <a:r>
              <a:rPr lang="en-US" dirty="0"/>
              <a:t>Scientists and Engineers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and Section 1.1</a:t>
            </a:r>
          </a:p>
        </p:txBody>
      </p:sp>
    </p:spTree>
    <p:extLst>
      <p:ext uri="{BB962C8B-B14F-4D97-AF65-F5344CB8AC3E}">
        <p14:creationId xmlns="" xmlns:p14="http://schemas.microsoft.com/office/powerpoint/2010/main" val="2491543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Questions to Ask Before Producing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group of interest?</a:t>
            </a:r>
          </a:p>
          <a:p>
            <a:r>
              <a:rPr lang="en-US" dirty="0"/>
              <a:t>What information about the group are we interested in?</a:t>
            </a:r>
          </a:p>
          <a:p>
            <a:r>
              <a:rPr lang="en-US" dirty="0"/>
              <a:t>How do we collect this information?</a:t>
            </a:r>
          </a:p>
        </p:txBody>
      </p:sp>
    </p:spTree>
    <p:extLst>
      <p:ext uri="{BB962C8B-B14F-4D97-AF65-F5344CB8AC3E}">
        <p14:creationId xmlns="" xmlns:p14="http://schemas.microsoft.com/office/powerpoint/2010/main" val="3177941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entire group of individuals about which we want to get information.</a:t>
            </a:r>
          </a:p>
          <a:p>
            <a:r>
              <a:rPr lang="en-US" dirty="0"/>
              <a:t>If we </a:t>
            </a:r>
            <a:r>
              <a:rPr lang="en-US" dirty="0">
                <a:solidFill>
                  <a:srgbClr val="FF0000"/>
                </a:solidFill>
              </a:rPr>
              <a:t>can</a:t>
            </a:r>
            <a:r>
              <a:rPr lang="en-US" dirty="0"/>
              <a:t> quickly and/or cheaply do so, we perform a </a:t>
            </a:r>
            <a:r>
              <a:rPr lang="en-US" b="1" dirty="0"/>
              <a:t>census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collection of data from </a:t>
            </a:r>
            <a:r>
              <a:rPr lang="en-US" b="1" i="1" dirty="0"/>
              <a:t>every</a:t>
            </a:r>
            <a:r>
              <a:rPr lang="en-US" dirty="0"/>
              <a:t> member of a population.</a:t>
            </a:r>
          </a:p>
          <a:p>
            <a:r>
              <a:rPr lang="en-US" dirty="0"/>
              <a:t>Often, it is too time-consuming or expensive to obtain data for the entire population.</a:t>
            </a:r>
          </a:p>
          <a:p>
            <a:r>
              <a:rPr lang="en-US" dirty="0"/>
              <a:t>How do we get around these constraints?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71168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subset of the population from which we actually collect data.</a:t>
            </a:r>
          </a:p>
          <a:p>
            <a:r>
              <a:rPr lang="en-US" dirty="0"/>
              <a:t>Selected according to some prescribed manner.</a:t>
            </a:r>
          </a:p>
          <a:p>
            <a:r>
              <a:rPr lang="en-US" dirty="0"/>
              <a:t>For this sample data, we:</a:t>
            </a:r>
          </a:p>
          <a:p>
            <a:pPr lvl="1"/>
            <a:r>
              <a:rPr lang="en-US" dirty="0"/>
              <a:t>Organize</a:t>
            </a:r>
          </a:p>
          <a:p>
            <a:pPr lvl="1"/>
            <a:r>
              <a:rPr lang="en-US" dirty="0"/>
              <a:t>Describe</a:t>
            </a:r>
          </a:p>
          <a:p>
            <a:pPr lvl="1"/>
            <a:r>
              <a:rPr lang="en-US" dirty="0"/>
              <a:t>Analyze</a:t>
            </a:r>
          </a:p>
        </p:txBody>
      </p:sp>
    </p:spTree>
    <p:extLst>
      <p:ext uri="{BB962C8B-B14F-4D97-AF65-F5344CB8AC3E}">
        <p14:creationId xmlns="" xmlns:p14="http://schemas.microsoft.com/office/powerpoint/2010/main" val="2385797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week, the Gallup Poll questions a group of 1500 adult U.S. residents to determine national opinion on a wide variety of issues.</a:t>
            </a:r>
          </a:p>
          <a:p>
            <a:endParaRPr lang="en-US" dirty="0"/>
          </a:p>
          <a:p>
            <a:r>
              <a:rPr lang="en-US" dirty="0"/>
              <a:t>Population =adults U.S. residents</a:t>
            </a:r>
          </a:p>
          <a:p>
            <a:r>
              <a:rPr lang="en-US" dirty="0"/>
              <a:t>Sample =1500</a:t>
            </a: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 adult U.S. residents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3803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2000 Census tried to gather basic information from every household in the United States.  A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long form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requesting much more information was sent to about 17% of households.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Population =</a:t>
            </a: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every</a:t>
            </a: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 household in the United States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Sample =</a:t>
            </a: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17% </a:t>
            </a: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of households in the United States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84258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There are reports that variation in output voltage from regulator devices is affecting the performance of the complete product.  To assess this, 5 regulators are sent to the lab for study.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Population = all regulator of this product</a:t>
            </a:r>
          </a:p>
          <a:p>
            <a:pPr>
              <a:lnSpc>
                <a:spcPct val="90000"/>
              </a:lnSpc>
            </a:pPr>
            <a:r>
              <a:rPr lang="en-US" dirty="0"/>
              <a:t>Sample = 5 regulators sent to the lab</a:t>
            </a:r>
          </a:p>
        </p:txBody>
      </p:sp>
    </p:spTree>
    <p:extLst>
      <p:ext uri="{BB962C8B-B14F-4D97-AF65-F5344CB8AC3E}">
        <p14:creationId xmlns="" xmlns:p14="http://schemas.microsoft.com/office/powerpoint/2010/main" val="1805212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describe objects in a data set?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variable</a:t>
            </a:r>
            <a:r>
              <a:rPr lang="en-US" dirty="0"/>
              <a:t> is </a:t>
            </a:r>
            <a:r>
              <a:rPr lang="en-US" dirty="0">
                <a:solidFill>
                  <a:srgbClr val="92D050"/>
                </a:solidFill>
              </a:rPr>
              <a:t>any</a:t>
            </a:r>
            <a:r>
              <a:rPr lang="en-US" dirty="0"/>
              <a:t> characteristic whose value may change from one object to another in a population.</a:t>
            </a:r>
          </a:p>
          <a:p>
            <a:pPr lvl="2"/>
            <a:r>
              <a:rPr lang="en-US" dirty="0" err="1"/>
              <a:t>Univariate</a:t>
            </a:r>
            <a:r>
              <a:rPr lang="en-US" dirty="0"/>
              <a:t> data</a:t>
            </a:r>
          </a:p>
          <a:p>
            <a:pPr lvl="3"/>
            <a:r>
              <a:rPr lang="en-US" dirty="0"/>
              <a:t>Observations on a single variable</a:t>
            </a:r>
          </a:p>
          <a:p>
            <a:pPr lvl="2"/>
            <a:r>
              <a:rPr lang="en-US" dirty="0"/>
              <a:t>Bivariate data</a:t>
            </a:r>
          </a:p>
          <a:p>
            <a:pPr lvl="3"/>
            <a:r>
              <a:rPr lang="en-US" dirty="0"/>
              <a:t>Observations on each of two variables</a:t>
            </a:r>
          </a:p>
          <a:p>
            <a:pPr lvl="2"/>
            <a:r>
              <a:rPr lang="en-US" dirty="0"/>
              <a:t>Multivariate data</a:t>
            </a:r>
          </a:p>
          <a:p>
            <a:pPr lvl="3"/>
            <a:r>
              <a:rPr lang="en-US" dirty="0"/>
              <a:t>Observations made on more than one variable</a:t>
            </a:r>
          </a:p>
        </p:txBody>
      </p:sp>
    </p:spTree>
    <p:extLst>
      <p:ext uri="{BB962C8B-B14F-4D97-AF65-F5344CB8AC3E}">
        <p14:creationId xmlns="" xmlns:p14="http://schemas.microsoft.com/office/powerpoint/2010/main" val="1721887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Branches of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Statistics:</a:t>
            </a:r>
          </a:p>
          <a:p>
            <a:pPr lvl="1"/>
            <a:r>
              <a:rPr lang="en-US" dirty="0"/>
              <a:t>Summarize and describe key features of the data</a:t>
            </a:r>
          </a:p>
          <a:p>
            <a:pPr lvl="1"/>
            <a:r>
              <a:rPr lang="en-US" dirty="0"/>
              <a:t>Includes graphical methods and calculation of numerical summary measures</a:t>
            </a:r>
          </a:p>
          <a:p>
            <a:pPr lvl="1"/>
            <a:r>
              <a:rPr lang="en-US" dirty="0"/>
              <a:t>Discussed in Ch. 1</a:t>
            </a:r>
          </a:p>
          <a:p>
            <a:r>
              <a:rPr lang="en-US" dirty="0"/>
              <a:t>Inferential Statistics:</a:t>
            </a:r>
          </a:p>
          <a:p>
            <a:pPr lvl="1"/>
            <a:r>
              <a:rPr lang="en-US" dirty="0"/>
              <a:t>Generalize and draw conclusions about the population from the sample data</a:t>
            </a:r>
          </a:p>
          <a:p>
            <a:pPr lvl="1"/>
            <a:r>
              <a:rPr lang="en-US" dirty="0"/>
              <a:t>Discussed in Ch. 6 - 16</a:t>
            </a:r>
          </a:p>
        </p:txBody>
      </p:sp>
    </p:spTree>
    <p:extLst>
      <p:ext uri="{BB962C8B-B14F-4D97-AF65-F5344CB8AC3E}">
        <p14:creationId xmlns="" xmlns:p14="http://schemas.microsoft.com/office/powerpoint/2010/main" val="45108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of Statistical Analysis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03388" y="1866900"/>
            <a:ext cx="3097212" cy="2667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Tahoma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62400" y="2019300"/>
            <a:ext cx="685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54763" y="2028825"/>
            <a:ext cx="696912" cy="904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306638" y="3005138"/>
            <a:ext cx="14355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ahoma" charset="0"/>
              </a:rPr>
              <a:t>Population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183313" y="3005138"/>
            <a:ext cx="13160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Tahoma" charset="0"/>
              </a:rPr>
              <a:t>Sample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703388" y="4630738"/>
            <a:ext cx="3100387" cy="64633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Tahoma" charset="0"/>
              </a:rPr>
              <a:t>Too large/costly to describe directly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620622" y="3553569"/>
            <a:ext cx="2261108" cy="3693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Tahoma" charset="0"/>
              </a:rPr>
              <a:t>Descriptive Statistics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4775" y="6175375"/>
            <a:ext cx="9034194" cy="52322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Tahoma" charset="0"/>
              </a:rPr>
              <a:t>Draw conclusions about the population from the sample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4881563" y="2028825"/>
            <a:ext cx="1239837" cy="325438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7362825" y="2028825"/>
            <a:ext cx="1395413" cy="488950"/>
          </a:xfrm>
          <a:prstGeom prst="rightArrow">
            <a:avLst>
              <a:gd name="adj1" fmla="val 50000"/>
              <a:gd name="adj2" fmla="val 7134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8524875" y="3005138"/>
            <a:ext cx="542925" cy="2846387"/>
          </a:xfrm>
          <a:prstGeom prst="downArrow">
            <a:avLst>
              <a:gd name="adj1" fmla="val 50000"/>
              <a:gd name="adj2" fmla="val 1310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1082675" y="5607050"/>
            <a:ext cx="7210425" cy="487363"/>
          </a:xfrm>
          <a:prstGeom prst="leftArrow">
            <a:avLst>
              <a:gd name="adj1" fmla="val 50000"/>
              <a:gd name="adj2" fmla="val 369869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152400" y="3005138"/>
            <a:ext cx="465138" cy="2846387"/>
          </a:xfrm>
          <a:prstGeom prst="upArrow">
            <a:avLst>
              <a:gd name="adj1" fmla="val 50000"/>
              <a:gd name="adj2" fmla="val 152986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385763" y="2028825"/>
            <a:ext cx="1195565" cy="488950"/>
          </a:xfrm>
          <a:prstGeom prst="rightArrow">
            <a:avLst>
              <a:gd name="adj1" fmla="val 50000"/>
              <a:gd name="adj2" fmla="val 6737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5620622" y="4927881"/>
            <a:ext cx="2261108" cy="3693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Tahoma" charset="0"/>
              </a:rPr>
              <a:t>Inferential Statistics</a:t>
            </a:r>
          </a:p>
        </p:txBody>
      </p:sp>
    </p:spTree>
    <p:extLst>
      <p:ext uri="{BB962C8B-B14F-4D97-AF65-F5344CB8AC3E}">
        <p14:creationId xmlns="" xmlns:p14="http://schemas.microsoft.com/office/powerpoint/2010/main" val="147199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utoUpdateAnimBg="0"/>
      <p:bldP spid="10" grpId="0" animBg="1" autoUpdateAnimBg="0"/>
      <p:bldP spid="11" grpId="0" animBg="1" autoUpdateAnimBg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are Uncertain!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750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Variation is everywhere.</a:t>
            </a:r>
          </a:p>
          <a:p>
            <a:pPr lvl="1"/>
            <a:r>
              <a:rPr lang="en-US" dirty="0"/>
              <a:t>Is a 1% increase in profit due to changes or just a result of natural fluctuations?</a:t>
            </a:r>
          </a:p>
          <a:p>
            <a:r>
              <a:rPr lang="en-US" dirty="0"/>
              <a:t>The data we have might not tell the full story.</a:t>
            </a:r>
          </a:p>
          <a:p>
            <a:pPr lvl="1"/>
            <a:r>
              <a:rPr lang="en-US" dirty="0"/>
              <a:t>Is there crucial information we 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have that may explain the results?</a:t>
            </a:r>
          </a:p>
          <a:p>
            <a:r>
              <a:rPr lang="en-US" dirty="0"/>
              <a:t>How do we choose our samples to get the “best” samples?</a:t>
            </a:r>
          </a:p>
          <a:p>
            <a:pPr lvl="1"/>
            <a:r>
              <a:rPr lang="en-US" i="1" dirty="0"/>
              <a:t>Random</a:t>
            </a:r>
            <a:r>
              <a:rPr lang="en-US" dirty="0"/>
              <a:t> sampling!</a:t>
            </a:r>
          </a:p>
          <a:p>
            <a:pPr lvl="1"/>
            <a:r>
              <a:rPr lang="en-US" b="1" dirty="0"/>
              <a:t>Probability</a:t>
            </a:r>
            <a:r>
              <a:rPr lang="en-US" dirty="0"/>
              <a:t> helps us understand randomness</a:t>
            </a:r>
          </a:p>
          <a:p>
            <a:pPr lvl="1"/>
            <a:r>
              <a:rPr lang="en-US" dirty="0"/>
              <a:t>Ch. 2 - 5</a:t>
            </a:r>
          </a:p>
        </p:txBody>
      </p:sp>
    </p:spTree>
    <p:extLst>
      <p:ext uri="{BB962C8B-B14F-4D97-AF65-F5344CB8AC3E}">
        <p14:creationId xmlns="" xmlns:p14="http://schemas.microsoft.com/office/powerpoint/2010/main" val="5252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What do you think of when you hear “statistics” ?</a:t>
            </a:r>
          </a:p>
        </p:txBody>
      </p:sp>
    </p:spTree>
    <p:extLst>
      <p:ext uri="{BB962C8B-B14F-4D97-AF65-F5344CB8AC3E}">
        <p14:creationId xmlns="" xmlns:p14="http://schemas.microsoft.com/office/powerpoint/2010/main" val="2951424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Random Samples (SRS)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possible sample of a specified size </a:t>
            </a:r>
            <a:r>
              <a:rPr lang="en-US" i="1" dirty="0"/>
              <a:t>has an equal chance</a:t>
            </a:r>
            <a:r>
              <a:rPr lang="en-US" dirty="0"/>
              <a:t> of being selected.</a:t>
            </a:r>
          </a:p>
          <a:p>
            <a:r>
              <a:rPr lang="en-US" dirty="0"/>
              <a:t>Every individual also </a:t>
            </a:r>
            <a:r>
              <a:rPr lang="en-US" i="1" dirty="0"/>
              <a:t>has an equal chance</a:t>
            </a:r>
            <a:r>
              <a:rPr lang="en-US" dirty="0"/>
              <a:t> of being selected for the sample.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3948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1524000"/>
            <a:ext cx="9144000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/>
              <a:t>Researchers wish to test a promising weight loss medication on a group of overweight persons.  The list below needs to be randomly divided into two groups: a treatment and control group.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2895600"/>
            <a:ext cx="5724525" cy="3700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295400" y="2991983"/>
            <a:ext cx="4146550" cy="3742692"/>
            <a:chOff x="816" y="1933"/>
            <a:chExt cx="2612" cy="2083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816" y="1948"/>
              <a:ext cx="414" cy="2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50000"/>
                </a:lnSpc>
                <a:spcBef>
                  <a:spcPts val="700"/>
                </a:spcBef>
                <a:spcAft>
                  <a:spcPts val="850"/>
                </a:spcAft>
              </a:pPr>
              <a:r>
                <a:rPr lang="en-US" sz="2300" dirty="0">
                  <a:solidFill>
                    <a:srgbClr val="000000"/>
                  </a:solidFill>
                </a:rPr>
                <a:t>01</a:t>
              </a:r>
            </a:p>
            <a:p>
              <a:pPr>
                <a:lnSpc>
                  <a:spcPct val="50000"/>
                </a:lnSpc>
                <a:spcBef>
                  <a:spcPts val="700"/>
                </a:spcBef>
                <a:spcAft>
                  <a:spcPts val="850"/>
                </a:spcAft>
              </a:pPr>
              <a:r>
                <a:rPr lang="en-US" sz="2300" dirty="0">
                  <a:solidFill>
                    <a:srgbClr val="000000"/>
                  </a:solidFill>
                </a:rPr>
                <a:t>02</a:t>
              </a:r>
            </a:p>
            <a:p>
              <a:pPr>
                <a:lnSpc>
                  <a:spcPct val="50000"/>
                </a:lnSpc>
                <a:spcBef>
                  <a:spcPts val="700"/>
                </a:spcBef>
                <a:spcAft>
                  <a:spcPts val="850"/>
                </a:spcAft>
              </a:pPr>
              <a:r>
                <a:rPr lang="en-US" sz="2300" dirty="0">
                  <a:solidFill>
                    <a:srgbClr val="000000"/>
                  </a:solidFill>
                </a:rPr>
                <a:t>03</a:t>
              </a:r>
            </a:p>
            <a:p>
              <a:pPr>
                <a:lnSpc>
                  <a:spcPct val="50000"/>
                </a:lnSpc>
                <a:spcBef>
                  <a:spcPts val="700"/>
                </a:spcBef>
                <a:spcAft>
                  <a:spcPts val="850"/>
                </a:spcAft>
              </a:pPr>
              <a:r>
                <a:rPr lang="en-US" sz="2300" dirty="0">
                  <a:solidFill>
                    <a:srgbClr val="000000"/>
                  </a:solidFill>
                </a:rPr>
                <a:t>04</a:t>
              </a:r>
            </a:p>
            <a:p>
              <a:pPr>
                <a:lnSpc>
                  <a:spcPct val="50000"/>
                </a:lnSpc>
                <a:spcBef>
                  <a:spcPts val="700"/>
                </a:spcBef>
                <a:spcAft>
                  <a:spcPts val="850"/>
                </a:spcAft>
              </a:pPr>
              <a:r>
                <a:rPr lang="en-US" sz="2300" dirty="0">
                  <a:solidFill>
                    <a:srgbClr val="000000"/>
                  </a:solidFill>
                </a:rPr>
                <a:t>05</a:t>
              </a:r>
            </a:p>
            <a:p>
              <a:pPr>
                <a:lnSpc>
                  <a:spcPct val="50000"/>
                </a:lnSpc>
                <a:spcBef>
                  <a:spcPts val="700"/>
                </a:spcBef>
                <a:spcAft>
                  <a:spcPts val="850"/>
                </a:spcAft>
              </a:pPr>
              <a:r>
                <a:rPr lang="en-US" sz="2300" dirty="0">
                  <a:solidFill>
                    <a:srgbClr val="000000"/>
                  </a:solidFill>
                </a:rPr>
                <a:t>06</a:t>
              </a:r>
            </a:p>
            <a:p>
              <a:pPr>
                <a:lnSpc>
                  <a:spcPct val="50000"/>
                </a:lnSpc>
                <a:spcBef>
                  <a:spcPts val="700"/>
                </a:spcBef>
                <a:spcAft>
                  <a:spcPts val="850"/>
                </a:spcAft>
              </a:pPr>
              <a:r>
                <a:rPr lang="en-US" sz="2300" dirty="0">
                  <a:solidFill>
                    <a:srgbClr val="000000"/>
                  </a:solidFill>
                </a:rPr>
                <a:t>07</a:t>
              </a:r>
            </a:p>
            <a:p>
              <a:pPr>
                <a:lnSpc>
                  <a:spcPct val="50000"/>
                </a:lnSpc>
                <a:spcBef>
                  <a:spcPts val="700"/>
                </a:spcBef>
                <a:spcAft>
                  <a:spcPts val="850"/>
                </a:spcAft>
              </a:pPr>
              <a:r>
                <a:rPr lang="en-US" sz="2300" dirty="0">
                  <a:solidFill>
                    <a:srgbClr val="000000"/>
                  </a:solidFill>
                </a:rPr>
                <a:t>08</a:t>
              </a:r>
            </a:p>
            <a:p>
              <a:pPr>
                <a:lnSpc>
                  <a:spcPct val="50000"/>
                </a:lnSpc>
                <a:spcBef>
                  <a:spcPts val="700"/>
                </a:spcBef>
                <a:spcAft>
                  <a:spcPts val="850"/>
                </a:spcAft>
              </a:pPr>
              <a:r>
                <a:rPr lang="en-US" sz="2300" dirty="0">
                  <a:solidFill>
                    <a:srgbClr val="000000"/>
                  </a:solidFill>
                </a:rPr>
                <a:t>09</a:t>
              </a:r>
            </a:p>
            <a:p>
              <a:pPr>
                <a:lnSpc>
                  <a:spcPct val="50000"/>
                </a:lnSpc>
                <a:spcBef>
                  <a:spcPts val="700"/>
                </a:spcBef>
              </a:pPr>
              <a:r>
                <a:rPr lang="en-US" sz="2300" dirty="0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024" y="1933"/>
              <a:ext cx="404" cy="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50000"/>
                </a:lnSpc>
                <a:spcBef>
                  <a:spcPts val="700"/>
                </a:spcBef>
                <a:spcAft>
                  <a:spcPts val="850"/>
                </a:spcAft>
              </a:pPr>
              <a:r>
                <a:rPr lang="en-US" sz="2300" dirty="0">
                  <a:solidFill>
                    <a:srgbClr val="000000"/>
                  </a:solidFill>
                </a:rPr>
                <a:t>11</a:t>
              </a:r>
            </a:p>
            <a:p>
              <a:pPr>
                <a:lnSpc>
                  <a:spcPct val="50000"/>
                </a:lnSpc>
                <a:spcBef>
                  <a:spcPts val="700"/>
                </a:spcBef>
                <a:spcAft>
                  <a:spcPts val="850"/>
                </a:spcAft>
              </a:pPr>
              <a:r>
                <a:rPr lang="en-US" sz="2300" dirty="0">
                  <a:solidFill>
                    <a:srgbClr val="000000"/>
                  </a:solidFill>
                </a:rPr>
                <a:t>12</a:t>
              </a:r>
            </a:p>
            <a:p>
              <a:pPr>
                <a:lnSpc>
                  <a:spcPct val="50000"/>
                </a:lnSpc>
                <a:spcBef>
                  <a:spcPts val="700"/>
                </a:spcBef>
                <a:spcAft>
                  <a:spcPts val="850"/>
                </a:spcAft>
              </a:pPr>
              <a:r>
                <a:rPr lang="en-US" sz="2300" dirty="0">
                  <a:solidFill>
                    <a:srgbClr val="000000"/>
                  </a:solidFill>
                </a:rPr>
                <a:t>13</a:t>
              </a:r>
            </a:p>
            <a:p>
              <a:pPr>
                <a:lnSpc>
                  <a:spcPct val="50000"/>
                </a:lnSpc>
                <a:spcBef>
                  <a:spcPts val="700"/>
                </a:spcBef>
                <a:spcAft>
                  <a:spcPts val="850"/>
                </a:spcAft>
              </a:pPr>
              <a:r>
                <a:rPr lang="en-US" sz="2300" dirty="0">
                  <a:solidFill>
                    <a:srgbClr val="000000"/>
                  </a:solidFill>
                </a:rPr>
                <a:t>14</a:t>
              </a:r>
            </a:p>
            <a:p>
              <a:pPr>
                <a:lnSpc>
                  <a:spcPct val="50000"/>
                </a:lnSpc>
                <a:spcBef>
                  <a:spcPts val="700"/>
                </a:spcBef>
                <a:spcAft>
                  <a:spcPts val="850"/>
                </a:spcAft>
              </a:pPr>
              <a:r>
                <a:rPr lang="en-US" sz="2300" dirty="0">
                  <a:solidFill>
                    <a:srgbClr val="000000"/>
                  </a:solidFill>
                </a:rPr>
                <a:t>15</a:t>
              </a:r>
            </a:p>
            <a:p>
              <a:pPr>
                <a:lnSpc>
                  <a:spcPct val="50000"/>
                </a:lnSpc>
                <a:spcBef>
                  <a:spcPts val="700"/>
                </a:spcBef>
                <a:spcAft>
                  <a:spcPts val="850"/>
                </a:spcAft>
              </a:pPr>
              <a:r>
                <a:rPr lang="en-US" sz="2300" dirty="0">
                  <a:solidFill>
                    <a:srgbClr val="000000"/>
                  </a:solidFill>
                </a:rPr>
                <a:t>16</a:t>
              </a:r>
            </a:p>
            <a:p>
              <a:pPr>
                <a:lnSpc>
                  <a:spcPct val="50000"/>
                </a:lnSpc>
                <a:spcBef>
                  <a:spcPts val="700"/>
                </a:spcBef>
                <a:spcAft>
                  <a:spcPts val="850"/>
                </a:spcAft>
              </a:pPr>
              <a:r>
                <a:rPr lang="en-US" sz="2300" dirty="0">
                  <a:solidFill>
                    <a:srgbClr val="000000"/>
                  </a:solidFill>
                </a:rPr>
                <a:t>17</a:t>
              </a:r>
            </a:p>
            <a:p>
              <a:pPr>
                <a:lnSpc>
                  <a:spcPct val="50000"/>
                </a:lnSpc>
                <a:spcBef>
                  <a:spcPts val="700"/>
                </a:spcBef>
                <a:spcAft>
                  <a:spcPts val="850"/>
                </a:spcAft>
              </a:pPr>
              <a:r>
                <a:rPr lang="en-US" sz="2300" dirty="0">
                  <a:solidFill>
                    <a:srgbClr val="000000"/>
                  </a:solidFill>
                </a:rPr>
                <a:t>18</a:t>
              </a:r>
            </a:p>
            <a:p>
              <a:pPr>
                <a:lnSpc>
                  <a:spcPct val="50000"/>
                </a:lnSpc>
                <a:spcBef>
                  <a:spcPts val="700"/>
                </a:spcBef>
                <a:spcAft>
                  <a:spcPts val="850"/>
                </a:spcAft>
              </a:pPr>
              <a:r>
                <a:rPr lang="en-US" sz="2300" dirty="0">
                  <a:solidFill>
                    <a:srgbClr val="000000"/>
                  </a:solidFill>
                </a:rPr>
                <a:t>19</a:t>
              </a:r>
            </a:p>
            <a:p>
              <a:pPr>
                <a:lnSpc>
                  <a:spcPct val="50000"/>
                </a:lnSpc>
                <a:spcBef>
                  <a:spcPts val="700"/>
                </a:spcBef>
                <a:spcAft>
                  <a:spcPts val="850"/>
                </a:spcAft>
              </a:pPr>
              <a:r>
                <a:rPr lang="en-US" sz="2300" dirty="0">
                  <a:solidFill>
                    <a:srgbClr val="000000"/>
                  </a:solidFill>
                </a:rPr>
                <a:t>20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62122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Stratified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divide the population into at least two subgroups.</a:t>
            </a:r>
          </a:p>
          <a:p>
            <a:pPr lvl="1"/>
            <a:r>
              <a:rPr lang="en-US" dirty="0"/>
              <a:t>All of the individuals in each subgroup should share some common characteristic.</a:t>
            </a:r>
          </a:p>
          <a:p>
            <a:pPr lvl="1"/>
            <a:r>
              <a:rPr lang="en-US" dirty="0"/>
              <a:t>The subgroups are called </a:t>
            </a:r>
            <a:r>
              <a:rPr lang="en-US" b="1" dirty="0"/>
              <a:t>strata</a:t>
            </a:r>
            <a:r>
              <a:rPr lang="en-US" dirty="0"/>
              <a:t>.</a:t>
            </a:r>
          </a:p>
          <a:p>
            <a:r>
              <a:rPr lang="en-US" dirty="0"/>
              <a:t>Then draw a SRS from each subgroup.</a:t>
            </a:r>
          </a:p>
        </p:txBody>
      </p:sp>
      <p:pic>
        <p:nvPicPr>
          <p:cNvPr id="4" name="Picture 4" descr="1_St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35" y="4300092"/>
            <a:ext cx="7629525" cy="2322513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80402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Poor Sampling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Voluntary Response Samples</a:t>
            </a:r>
          </a:p>
          <a:p>
            <a:pPr lvl="1"/>
            <a:r>
              <a:rPr lang="en-US" dirty="0"/>
              <a:t>Respondents choose whether to be included in the survey or not</a:t>
            </a:r>
          </a:p>
          <a:p>
            <a:pPr lvl="2"/>
            <a:r>
              <a:rPr lang="en-US" dirty="0"/>
              <a:t>Example: A poll on a website</a:t>
            </a:r>
          </a:p>
          <a:p>
            <a:r>
              <a:rPr lang="en-US" dirty="0"/>
              <a:t>Convenience Samples</a:t>
            </a:r>
          </a:p>
          <a:p>
            <a:pPr lvl="1"/>
            <a:r>
              <a:rPr lang="en-US" dirty="0"/>
              <a:t>Researcher samples those who are readily available/willing</a:t>
            </a:r>
          </a:p>
          <a:p>
            <a:pPr lvl="2"/>
            <a:r>
              <a:rPr lang="en-US" dirty="0"/>
              <a:t>Example: Polling only the students who sit near you in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635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Wikipedia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Merriam-Webster dictionary</a:t>
            </a:r>
            <a:r>
              <a:rPr lang="en-US" dirty="0" smtClean="0"/>
              <a:t> defines statistics as "a </a:t>
            </a:r>
            <a:r>
              <a:rPr lang="en-US" dirty="0" smtClean="0">
                <a:solidFill>
                  <a:srgbClr val="FF0000"/>
                </a:solidFill>
              </a:rPr>
              <a:t>branch</a:t>
            </a:r>
            <a:r>
              <a:rPr lang="en-US" dirty="0" smtClean="0"/>
              <a:t> of mathematics dealing with the collection, analysis, interpretation, and presentation of masses of numerical data."</a:t>
            </a:r>
            <a:r>
              <a:rPr lang="en-US" baseline="30000" dirty="0" smtClean="0">
                <a:hlinkClick r:id="rId3"/>
              </a:rPr>
              <a:t>[6]</a:t>
            </a:r>
            <a:endParaRPr lang="en-US" dirty="0" smtClean="0"/>
          </a:p>
          <a:p>
            <a:r>
              <a:rPr lang="en-US" dirty="0" smtClean="0"/>
              <a:t>Statistics </a:t>
            </a:r>
            <a:r>
              <a:rPr lang="en-US" dirty="0" smtClean="0"/>
              <a:t>is a mathematical body of science that pertains to the collection, analysis, interpretation or explanation, and presentation of </a:t>
            </a:r>
            <a:r>
              <a:rPr lang="en-US" dirty="0" smtClean="0">
                <a:hlinkClick r:id="rId4" tooltip="Data"/>
              </a:rPr>
              <a:t>data</a:t>
            </a:r>
            <a:r>
              <a:rPr lang="en-US" dirty="0" smtClean="0"/>
              <a:t>,</a:t>
            </a:r>
            <a:r>
              <a:rPr lang="en-US" baseline="30000" dirty="0" smtClean="0">
                <a:hlinkClick r:id="rId3"/>
              </a:rPr>
              <a:t>[8]</a:t>
            </a:r>
            <a:r>
              <a:rPr lang="en-US" dirty="0" smtClean="0"/>
              <a:t> or as a branch of </a:t>
            </a:r>
            <a:r>
              <a:rPr lang="en-US" dirty="0" smtClean="0">
                <a:hlinkClick r:id="rId5" tooltip="Mathematics"/>
              </a:rPr>
              <a:t>mathematics</a:t>
            </a:r>
            <a:r>
              <a:rPr lang="en-US" dirty="0" smtClean="0"/>
              <a:t>.</a:t>
            </a:r>
            <a:r>
              <a:rPr lang="en-US" baseline="30000" dirty="0" smtClean="0">
                <a:hlinkClick r:id="rId3"/>
              </a:rPr>
              <a:t>[9]</a:t>
            </a:r>
            <a:r>
              <a:rPr lang="en-US" dirty="0" smtClean="0"/>
              <a:t>Some consider statistics to be a distinct mathematical science rather than a branch of mathematics.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Statistics is the </a:t>
            </a:r>
            <a:r>
              <a:rPr lang="en-US" i="1" dirty="0"/>
              <a:t>science</a:t>
            </a:r>
            <a:r>
              <a:rPr lang="en-US" dirty="0"/>
              <a:t> of collecting, organizing, summarizing, and interpreting </a:t>
            </a:r>
            <a:r>
              <a:rPr lang="en-US" b="1" dirty="0"/>
              <a:t>data</a:t>
            </a:r>
            <a:r>
              <a:rPr lang="en-US" dirty="0"/>
              <a:t>.</a:t>
            </a:r>
          </a:p>
          <a:p>
            <a:r>
              <a:rPr lang="en-US" dirty="0"/>
              <a:t>It is also said to be the </a:t>
            </a:r>
            <a:r>
              <a:rPr lang="en-US" i="1" dirty="0"/>
              <a:t>science</a:t>
            </a:r>
            <a:r>
              <a:rPr lang="en-US" dirty="0"/>
              <a:t> of learning from </a:t>
            </a:r>
            <a:r>
              <a:rPr lang="en-US" b="1" dirty="0"/>
              <a:t>data</a:t>
            </a:r>
            <a:r>
              <a:rPr lang="en-US" dirty="0"/>
              <a:t>.</a:t>
            </a:r>
          </a:p>
          <a:p>
            <a:r>
              <a:rPr lang="en-US" dirty="0"/>
              <a:t>Data: Information or facts that describe a group of interest</a:t>
            </a:r>
          </a:p>
          <a:p>
            <a:pPr lvl="1"/>
            <a:r>
              <a:rPr lang="en-US" dirty="0"/>
              <a:t>Not </a:t>
            </a:r>
            <a:r>
              <a:rPr lang="en-US" i="1" dirty="0"/>
              <a:t>“just” </a:t>
            </a:r>
            <a:r>
              <a:rPr lang="en-US" dirty="0"/>
              <a:t>numbers!</a:t>
            </a:r>
          </a:p>
          <a:p>
            <a:pPr lvl="1"/>
            <a:r>
              <a:rPr lang="en-US" dirty="0"/>
              <a:t>Context is key!</a:t>
            </a:r>
          </a:p>
        </p:txBody>
      </p:sp>
    </p:spTree>
    <p:extLst>
      <p:ext uri="{BB962C8B-B14F-4D97-AF65-F5344CB8AC3E}">
        <p14:creationId xmlns="" xmlns:p14="http://schemas.microsoft.com/office/powerpoint/2010/main" val="128382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think of…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Marketing and Politics</a:t>
            </a:r>
          </a:p>
          <a:p>
            <a:pPr lvl="1"/>
            <a:r>
              <a:rPr lang="en-US" dirty="0"/>
              <a:t>Conducting surveys to obtain opinions and feedback</a:t>
            </a:r>
          </a:p>
          <a:p>
            <a:pPr lvl="1"/>
            <a:endParaRPr lang="en-US" dirty="0"/>
          </a:p>
          <a:p>
            <a:r>
              <a:rPr lang="en-US" dirty="0"/>
              <a:t>Public Health</a:t>
            </a:r>
          </a:p>
          <a:p>
            <a:pPr lvl="1"/>
            <a:r>
              <a:rPr lang="en-US" dirty="0"/>
              <a:t>Identifying sources of disease</a:t>
            </a:r>
          </a:p>
          <a:p>
            <a:pPr lvl="1"/>
            <a:r>
              <a:rPr lang="en-US" dirty="0"/>
              <a:t>Testing new drugs and treatments for diseases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82697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think of…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Bioinformatics and Molecular Biology</a:t>
            </a:r>
          </a:p>
          <a:p>
            <a:pPr lvl="1"/>
            <a:r>
              <a:rPr lang="en-US" dirty="0"/>
              <a:t>Developing new drugs and treatments</a:t>
            </a:r>
          </a:p>
          <a:p>
            <a:pPr lvl="1"/>
            <a:r>
              <a:rPr lang="en-US" dirty="0"/>
              <a:t>Studying the human genome</a:t>
            </a:r>
          </a:p>
          <a:p>
            <a:pPr lvl="1"/>
            <a:r>
              <a:rPr lang="en-US" dirty="0"/>
              <a:t>Using protein structures to predict protein functions</a:t>
            </a:r>
          </a:p>
        </p:txBody>
      </p:sp>
      <p:pic>
        <p:nvPicPr>
          <p:cNvPr id="4" name="Picture 3" descr="1AYL.ATP.png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22852" b="73145" l="22363" r="77441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0553" t="21063" r="19168" b="21017"/>
          <a:stretch/>
        </p:blipFill>
        <p:spPr>
          <a:xfrm>
            <a:off x="677851" y="3407853"/>
            <a:ext cx="3412435" cy="3278930"/>
          </a:xfrm>
          <a:prstGeom prst="rect">
            <a:avLst/>
          </a:prstGeom>
        </p:spPr>
      </p:pic>
      <p:pic>
        <p:nvPicPr>
          <p:cNvPr id="5" name="Picture 4" descr="1E2Q.ATP.png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ackgroundRemoval t="27051" b="72559" l="21875" r="78711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0553" t="26690" r="20440" b="26101"/>
          <a:stretch/>
        </p:blipFill>
        <p:spPr>
          <a:xfrm>
            <a:off x="4432700" y="3504023"/>
            <a:ext cx="3797678" cy="303831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8821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think of…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Civil Engineering</a:t>
            </a:r>
          </a:p>
          <a:p>
            <a:pPr lvl="1"/>
            <a:r>
              <a:rPr lang="en-US" dirty="0"/>
              <a:t>Assessing effects of stress on structural elements</a:t>
            </a:r>
          </a:p>
          <a:p>
            <a:pPr lvl="1"/>
            <a:r>
              <a:rPr lang="en-US" dirty="0"/>
              <a:t>Studying impact of traffic flows on communities</a:t>
            </a:r>
          </a:p>
          <a:p>
            <a:pPr lvl="1"/>
            <a:endParaRPr lang="en-US" dirty="0"/>
          </a:p>
          <a:p>
            <a:r>
              <a:rPr lang="en-US" dirty="0"/>
              <a:t>Materials Engineering</a:t>
            </a:r>
          </a:p>
          <a:p>
            <a:pPr lvl="1"/>
            <a:r>
              <a:rPr lang="en-US" dirty="0"/>
              <a:t>Studying properties of treatments to slow corrosion</a:t>
            </a:r>
          </a:p>
        </p:txBody>
      </p:sp>
    </p:spTree>
    <p:extLst>
      <p:ext uri="{BB962C8B-B14F-4D97-AF65-F5344CB8AC3E}">
        <p14:creationId xmlns="" xmlns:p14="http://schemas.microsoft.com/office/powerpoint/2010/main" val="258171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think of…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and Shape Analysis</a:t>
            </a:r>
          </a:p>
          <a:p>
            <a:pPr lvl="1"/>
            <a:r>
              <a:rPr lang="en-US" dirty="0"/>
              <a:t>Facial recognition</a:t>
            </a:r>
          </a:p>
          <a:p>
            <a:pPr lvl="1"/>
            <a:r>
              <a:rPr lang="en-US" dirty="0"/>
              <a:t>Checking if a product was correctly made according to a blueprint</a:t>
            </a:r>
          </a:p>
        </p:txBody>
      </p:sp>
      <p:pic>
        <p:nvPicPr>
          <p:cNvPr id="4" name="Picture 3" descr="08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08" y="3258807"/>
            <a:ext cx="2540000" cy="33909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Picture 4" descr="18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405" y="3258807"/>
            <a:ext cx="2540000" cy="33909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6" name="Picture 5" descr="blueprint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325" y="3178681"/>
            <a:ext cx="2003634" cy="347102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5515968" y="4370691"/>
            <a:ext cx="168093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accent6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="" xmlns:p14="http://schemas.microsoft.com/office/powerpoint/2010/main" val="403100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think of…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and Shape Analysis</a:t>
            </a:r>
          </a:p>
          <a:p>
            <a:pPr lvl="1"/>
            <a:r>
              <a:rPr lang="en-US" dirty="0"/>
              <a:t>Distinguishing between objects</a:t>
            </a:r>
          </a:p>
        </p:txBody>
      </p:sp>
      <p:pic>
        <p:nvPicPr>
          <p:cNvPr id="5" name="Picture 4" descr="dogs-sample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402" t="4445" r="7806" b="8248"/>
          <a:stretch/>
        </p:blipFill>
        <p:spPr>
          <a:xfrm>
            <a:off x="168473" y="2803453"/>
            <a:ext cx="4463447" cy="3671643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4" name="Picture 3" descr="gest2-samp4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051" t="11063" r="7482" b="12912"/>
          <a:stretch/>
        </p:blipFill>
        <p:spPr>
          <a:xfrm>
            <a:off x="4880947" y="2803453"/>
            <a:ext cx="4121415" cy="3671643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53924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380</TotalTime>
  <Words>850</Words>
  <Application>Microsoft Office PowerPoint</Application>
  <PresentationFormat>On-screen Show (4:3)</PresentationFormat>
  <Paragraphs>145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Breeze</vt:lpstr>
      <vt:lpstr>MATH 3342: Statistics for  Scientists and Engineers</vt:lpstr>
      <vt:lpstr>What is Statistics?</vt:lpstr>
      <vt:lpstr>Wikipedia</vt:lpstr>
      <vt:lpstr>What is Statistics?</vt:lpstr>
      <vt:lpstr>What I think of…</vt:lpstr>
      <vt:lpstr>What I think of…</vt:lpstr>
      <vt:lpstr>What I think of…</vt:lpstr>
      <vt:lpstr>What I think of…</vt:lpstr>
      <vt:lpstr>What I think of…</vt:lpstr>
      <vt:lpstr>Some Questions to Ask Before Producing Data</vt:lpstr>
      <vt:lpstr>The Population</vt:lpstr>
      <vt:lpstr>The Sample</vt:lpstr>
      <vt:lpstr>Example</vt:lpstr>
      <vt:lpstr>Example </vt:lpstr>
      <vt:lpstr>Example</vt:lpstr>
      <vt:lpstr>How do we describe objects in a data set?</vt:lpstr>
      <vt:lpstr>Two Branches of Statistics</vt:lpstr>
      <vt:lpstr>The Process of Statistical Analysis</vt:lpstr>
      <vt:lpstr>Conclusions are Uncertain!</vt:lpstr>
      <vt:lpstr>Simple Random Samples (SRS)</vt:lpstr>
      <vt:lpstr>Example</vt:lpstr>
      <vt:lpstr>Stratified Sampling</vt:lpstr>
      <vt:lpstr>Poor Sampling Methods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Leif Ellingson</dc:creator>
  <cp:lastModifiedBy>Halima</cp:lastModifiedBy>
  <cp:revision>33</cp:revision>
  <dcterms:created xsi:type="dcterms:W3CDTF">2011-08-15T16:58:19Z</dcterms:created>
  <dcterms:modified xsi:type="dcterms:W3CDTF">2018-08-28T12:34:25Z</dcterms:modified>
</cp:coreProperties>
</file>