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7"/>
  </p:notesMasterIdLst>
  <p:sldIdLst>
    <p:sldId id="256" r:id="rId2"/>
    <p:sldId id="258" r:id="rId3"/>
    <p:sldId id="259" r:id="rId4"/>
    <p:sldId id="274" r:id="rId5"/>
    <p:sldId id="272" r:id="rId6"/>
    <p:sldId id="260" r:id="rId7"/>
    <p:sldId id="261" r:id="rId8"/>
    <p:sldId id="269" r:id="rId9"/>
    <p:sldId id="270" r:id="rId10"/>
    <p:sldId id="271" r:id="rId11"/>
    <p:sldId id="262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5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D109D-DE9D-8D45-964E-5D393D461FDA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9D0D-0395-514D-98C5-E115672DE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http://study.com/academy/lesson/random-variables-definition-types-examples.htm</a:t>
            </a:r>
          </a:p>
          <a:p>
            <a:r>
              <a:rPr lang="en-US" dirty="0"/>
              <a:t>https://www.mathsisfun.com/data/random-variables.html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9D0D-0395-514D-98C5-E115672DEC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9D0D-0395-514D-98C5-E115672DEC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single interval is possible infinite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9D0D-0395-514D-98C5-E115672DEC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FC9AC75-ADED-EE4C-9BCC-5E41309E2A2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8180EF-546E-6A4D-80A5-65D8D3044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3.1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42805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752" y="1575583"/>
            <a:ext cx="7998434" cy="86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3029964"/>
            <a:ext cx="8342419" cy="8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random variable whose only possible values are 0 and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3137095"/>
            <a:ext cx="8547211" cy="21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quality control branch of a furniture company randomly selects a computer desk at random to test how much weight can be placed on it before it breaks.</a:t>
            </a:r>
          </a:p>
          <a:p>
            <a:endParaRPr lang="en-US" dirty="0"/>
          </a:p>
          <a:p>
            <a:pPr lvl="1"/>
            <a:r>
              <a:rPr lang="en-US" dirty="0"/>
              <a:t>Define a RV X to describe the outcome of this test.</a:t>
            </a:r>
          </a:p>
        </p:txBody>
      </p:sp>
    </p:spTree>
    <p:extLst>
      <p:ext uri="{BB962C8B-B14F-4D97-AF65-F5344CB8AC3E}">
        <p14:creationId xmlns:p14="http://schemas.microsoft.com/office/powerpoint/2010/main" val="343072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The remainder of Ch. 3</a:t>
            </a:r>
          </a:p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Ch. 4</a:t>
            </a:r>
          </a:p>
        </p:txBody>
      </p:sp>
    </p:spTree>
    <p:extLst>
      <p:ext uri="{BB962C8B-B14F-4D97-AF65-F5344CB8AC3E}">
        <p14:creationId xmlns:p14="http://schemas.microsoft.com/office/powerpoint/2010/main" val="257726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 RV whose possible values either: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Constitute a finite set 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be listed in an infinite </a:t>
            </a:r>
            <a:r>
              <a:rPr lang="en-US" b="1" dirty="0"/>
              <a:t>ordered</a:t>
            </a:r>
            <a:r>
              <a:rPr lang="en-US" dirty="0"/>
              <a:t> sequence</a:t>
            </a:r>
          </a:p>
        </p:txBody>
      </p:sp>
    </p:spTree>
    <p:extLst>
      <p:ext uri="{BB962C8B-B14F-4D97-AF65-F5344CB8AC3E}">
        <p14:creationId xmlns:p14="http://schemas.microsoft.com/office/powerpoint/2010/main" val="207739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RV for which </a:t>
            </a:r>
            <a:r>
              <a:rPr lang="en-US" b="1" i="1" dirty="0"/>
              <a:t>both</a:t>
            </a:r>
            <a:r>
              <a:rPr lang="en-US" dirty="0"/>
              <a:t> of the following are satisfied:</a:t>
            </a:r>
          </a:p>
          <a:p>
            <a:endParaRPr lang="en-US" dirty="0"/>
          </a:p>
          <a:p>
            <a:r>
              <a:rPr lang="en-US" dirty="0"/>
              <a:t>The set of possible values consists of either:</a:t>
            </a:r>
          </a:p>
          <a:p>
            <a:pPr lvl="1"/>
            <a:r>
              <a:rPr lang="en-US" dirty="0"/>
              <a:t>All numbers in a single interval on the number line OR</a:t>
            </a:r>
          </a:p>
          <a:p>
            <a:pPr lvl="1"/>
            <a:r>
              <a:rPr lang="en-US" dirty="0"/>
              <a:t>All numbers in a disjoint union of such intervals</a:t>
            </a:r>
          </a:p>
          <a:p>
            <a:endParaRPr lang="en-US" dirty="0"/>
          </a:p>
          <a:p>
            <a:r>
              <a:rPr lang="en-US" dirty="0"/>
              <a:t>No possible value of the RV has positive probability</a:t>
            </a:r>
          </a:p>
          <a:p>
            <a:pPr lvl="1"/>
            <a:r>
              <a:rPr lang="en-US" dirty="0"/>
              <a:t>i.e. P(X=c) = 0 for any possible value of c</a:t>
            </a:r>
          </a:p>
        </p:txBody>
      </p:sp>
    </p:spTree>
    <p:extLst>
      <p:ext uri="{BB962C8B-B14F-4D97-AF65-F5344CB8AC3E}">
        <p14:creationId xmlns:p14="http://schemas.microsoft.com/office/powerpoint/2010/main" val="7342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Given a sample space </a:t>
            </a:r>
            <a:r>
              <a:rPr lang="en-US" i="1" dirty="0"/>
              <a:t>S</a:t>
            </a:r>
            <a:r>
              <a:rPr lang="en-US" dirty="0"/>
              <a:t> of some random process: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random variable (RV)</a:t>
            </a:r>
            <a:r>
              <a:rPr lang="en-US" dirty="0"/>
              <a:t> is any rule that associates a number with each outcome in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In mathematical terms: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RV </a:t>
            </a:r>
            <a:r>
              <a:rPr lang="en-US" dirty="0"/>
              <a:t>is a function whose </a:t>
            </a:r>
            <a:r>
              <a:rPr lang="en-US" b="1" dirty="0">
                <a:solidFill>
                  <a:srgbClr val="FF0000"/>
                </a:solidFill>
              </a:rPr>
              <a:t>domain is the sample space </a:t>
            </a:r>
            <a:r>
              <a:rPr lang="en-US" dirty="0"/>
              <a:t>and whose </a:t>
            </a:r>
            <a:r>
              <a:rPr lang="en-US" dirty="0">
                <a:solidFill>
                  <a:srgbClr val="00B050"/>
                </a:solidFill>
              </a:rPr>
              <a:t>range is the set of real numbers</a:t>
            </a:r>
          </a:p>
        </p:txBody>
      </p:sp>
    </p:spTree>
    <p:extLst>
      <p:ext uri="{BB962C8B-B14F-4D97-AF65-F5344CB8AC3E}">
        <p14:creationId xmlns:p14="http://schemas.microsoft.com/office/powerpoint/2010/main" val="86102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RV is usually denoted by Uppercase Letters</a:t>
            </a:r>
          </a:p>
          <a:p>
            <a:pPr lvl="1"/>
            <a:r>
              <a:rPr lang="en-US" dirty="0"/>
              <a:t>Such as X or Y</a:t>
            </a:r>
          </a:p>
          <a:p>
            <a:endParaRPr lang="en-US" dirty="0"/>
          </a:p>
          <a:p>
            <a:r>
              <a:rPr lang="en-US" dirty="0"/>
              <a:t>Use a lowercase letter to denote a particular value a RV takes</a:t>
            </a:r>
          </a:p>
          <a:p>
            <a:endParaRPr lang="en-US" dirty="0"/>
          </a:p>
          <a:p>
            <a:r>
              <a:rPr lang="en-US" dirty="0"/>
              <a:t>X(s)=x</a:t>
            </a:r>
          </a:p>
          <a:p>
            <a:pPr lvl="1"/>
            <a:r>
              <a:rPr lang="en-US" dirty="0"/>
              <a:t>Indicates that x is the value associated with the outcome s by RV X</a:t>
            </a:r>
          </a:p>
        </p:txBody>
      </p:sp>
    </p:spTree>
    <p:extLst>
      <p:ext uri="{BB962C8B-B14F-4D97-AF65-F5344CB8AC3E}">
        <p14:creationId xmlns:p14="http://schemas.microsoft.com/office/powerpoint/2010/main" val="212789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4771" y="1594574"/>
            <a:ext cx="8808361" cy="2277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26E8F-968F-4EB8-8B38-EA759C3D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50" y="3813048"/>
            <a:ext cx="67341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0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DC9E-2636-4386-BC60-F0B8A1B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1414-B739-452B-A508-6E8789A5A7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1379266"/>
            <a:ext cx="8503920" cy="4572000"/>
          </a:xfrm>
        </p:spPr>
        <p:txBody>
          <a:bodyPr/>
          <a:lstStyle/>
          <a:p>
            <a:r>
              <a:rPr lang="en-US" dirty="0"/>
              <a:t> We'll start with tossing coins. </a:t>
            </a:r>
          </a:p>
          <a:p>
            <a:pPr marL="274320" lvl="1" indent="0">
              <a:buNone/>
            </a:pPr>
            <a:r>
              <a:rPr lang="en-US" dirty="0"/>
              <a:t>I want to know how many heads I might get if I toss two coins. Since I only toss two coins, the number of heads I could get is zero, one, or two heads. </a:t>
            </a:r>
          </a:p>
          <a:p>
            <a:pPr marL="274320" lvl="1" indent="0">
              <a:buNone/>
            </a:pPr>
            <a:r>
              <a:rPr lang="en-US" dirty="0"/>
              <a:t>So, I define </a:t>
            </a:r>
            <a:r>
              <a:rPr lang="en-US" i="1" dirty="0"/>
              <a:t>X</a:t>
            </a:r>
            <a:r>
              <a:rPr lang="en-US" dirty="0"/>
              <a:t>(my random variable) to be the number of heads that I could get</a:t>
            </a:r>
          </a:p>
        </p:txBody>
      </p:sp>
    </p:spTree>
    <p:extLst>
      <p:ext uri="{BB962C8B-B14F-4D97-AF65-F5344CB8AC3E}">
        <p14:creationId xmlns:p14="http://schemas.microsoft.com/office/powerpoint/2010/main" val="103001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6592"/>
          </a:xfrm>
        </p:spPr>
        <p:txBody>
          <a:bodyPr>
            <a:normAutofit/>
          </a:bodyPr>
          <a:lstStyle/>
          <a:p>
            <a:r>
              <a:rPr lang="en-US" dirty="0"/>
              <a:t>A quality inspector examines four mp3 players and rates each as either </a:t>
            </a:r>
            <a:r>
              <a:rPr lang="en-US" b="1" dirty="0"/>
              <a:t>acceptable</a:t>
            </a:r>
            <a:r>
              <a:rPr lang="en-US" altLang="ja-JP" dirty="0">
                <a:latin typeface="Arial"/>
              </a:rPr>
              <a:t> </a:t>
            </a:r>
            <a:r>
              <a:rPr lang="en-US" dirty="0"/>
              <a:t>or</a:t>
            </a:r>
            <a:r>
              <a:rPr lang="en-US" dirty="0">
                <a:latin typeface="Arial"/>
              </a:rPr>
              <a:t> </a:t>
            </a:r>
            <a:r>
              <a:rPr lang="en-US" b="1" dirty="0"/>
              <a:t>unacceptable</a:t>
            </a:r>
            <a:r>
              <a:rPr lang="en-US" dirty="0"/>
              <a:t>.</a:t>
            </a:r>
          </a:p>
          <a:p>
            <a:endParaRPr lang="en-US" dirty="0"/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First, you record the sequence of ratings.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Define the random variable X by recording the number of units rated </a:t>
            </a:r>
            <a:r>
              <a:rPr lang="en-US" b="1" dirty="0"/>
              <a:t>acceptable</a:t>
            </a:r>
            <a:r>
              <a:rPr lang="en-US" dirty="0"/>
              <a:t>.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Define the random variable Y by recording the number of units it takes to observe an </a:t>
            </a:r>
            <a:r>
              <a:rPr lang="en-US" b="1" dirty="0"/>
              <a:t>unacceptable</a:t>
            </a:r>
            <a:r>
              <a:rPr lang="en-US" dirty="0"/>
              <a:t> unit.</a:t>
            </a:r>
          </a:p>
        </p:txBody>
      </p:sp>
    </p:spTree>
    <p:extLst>
      <p:ext uri="{BB962C8B-B14F-4D97-AF65-F5344CB8AC3E}">
        <p14:creationId xmlns:p14="http://schemas.microsoft.com/office/powerpoint/2010/main" val="345096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polling organization uses a random number dialer to conduct a short survey by randomly calling phone numbers within a given area code.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Define an appropriate RV X to denote whether or not a person who answers completes the survey.</a:t>
            </a:r>
          </a:p>
        </p:txBody>
      </p:sp>
    </p:spTree>
    <p:extLst>
      <p:ext uri="{BB962C8B-B14F-4D97-AF65-F5344CB8AC3E}">
        <p14:creationId xmlns:p14="http://schemas.microsoft.com/office/powerpoint/2010/main" val="417511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4" y="1658329"/>
            <a:ext cx="8645427" cy="1549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4" y="3207925"/>
            <a:ext cx="3198103" cy="25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994" y="1533378"/>
            <a:ext cx="8693916" cy="1181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3" y="2803512"/>
            <a:ext cx="4636008" cy="407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1" y="3297437"/>
            <a:ext cx="4284317" cy="552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3" y="3967581"/>
            <a:ext cx="8614157" cy="464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1" y="4482359"/>
            <a:ext cx="4945498" cy="13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301</TotalTime>
  <Words>414</Words>
  <Application>Microsoft Office PowerPoint</Application>
  <PresentationFormat>On-screen Show (4:3)</PresentationFormat>
  <Paragraphs>63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Ｐ明朝</vt:lpstr>
      <vt:lpstr>Arial</vt:lpstr>
      <vt:lpstr>Calibri</vt:lpstr>
      <vt:lpstr>Georgia</vt:lpstr>
      <vt:lpstr>Wingdings</vt:lpstr>
      <vt:lpstr>Wingdings 2</vt:lpstr>
      <vt:lpstr>Civic</vt:lpstr>
      <vt:lpstr>Random Variables</vt:lpstr>
      <vt:lpstr>Random Variables</vt:lpstr>
      <vt:lpstr>Notation</vt:lpstr>
      <vt:lpstr>Example</vt:lpstr>
      <vt:lpstr>Example</vt:lpstr>
      <vt:lpstr>Example</vt:lpstr>
      <vt:lpstr>Example</vt:lpstr>
      <vt:lpstr>Example </vt:lpstr>
      <vt:lpstr>Example </vt:lpstr>
      <vt:lpstr>Example</vt:lpstr>
      <vt:lpstr>Bernoulli Random Variables</vt:lpstr>
      <vt:lpstr>Example</vt:lpstr>
      <vt:lpstr>Two types of Random Variables</vt:lpstr>
      <vt:lpstr>Discrete Random Variables</vt:lpstr>
      <vt:lpstr>Continuous Random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Variables</dc:title>
  <dc:creator>Leif Ellingson</dc:creator>
  <cp:lastModifiedBy>Belhad, Ahmed</cp:lastModifiedBy>
  <cp:revision>31</cp:revision>
  <dcterms:created xsi:type="dcterms:W3CDTF">2011-08-20T03:07:17Z</dcterms:created>
  <dcterms:modified xsi:type="dcterms:W3CDTF">2019-09-23T15:11:55Z</dcterms:modified>
</cp:coreProperties>
</file>