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2" r:id="rId15"/>
    <p:sldId id="273" r:id="rId16"/>
    <p:sldId id="274" r:id="rId17"/>
    <p:sldId id="270" r:id="rId18"/>
    <p:sldId id="271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144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3A4AB6D-83E1-984C-86F2-F9890C6A1A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3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E1C9-5514-3543-A2F9-7662273E6DB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B2303-3E8A-6349-AC14-9B7F1DD9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Bin(</a:t>
            </a:r>
            <a:r>
              <a:rPr lang="en-US" dirty="0" err="1"/>
              <a:t>n,p</a:t>
            </a:r>
            <a:r>
              <a:rPr lang="en-US" dirty="0"/>
              <a:t>)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B2303-3E8A-6349-AC14-9B7F1DD96A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B2303-3E8A-6349-AC14-9B7F1DD96A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B99CB0-F4BC-8741-809C-F7799E615A1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4102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3" name="Group 7"/>
            <p:cNvGrpSpPr>
              <a:grpSpLocks/>
            </p:cNvGrpSpPr>
            <p:nvPr userDrawn="1"/>
          </p:nvGrpSpPr>
          <p:grpSpPr bwMode="auto">
            <a:xfrm>
              <a:off x="0" y="2208"/>
              <a:ext cx="5756" cy="240"/>
              <a:chOff x="0" y="768"/>
              <a:chExt cx="5760" cy="1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74684-DE32-904F-B88A-A2137BF85A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CA0D-7F36-1D41-900B-ABD914BDD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31F41-544C-7A4C-8C81-08C67F2FB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5DD64-A910-3346-9C73-58F6D849B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7717-D381-7541-A14B-25E51114E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88142-DEB0-2F4E-BC4F-CC9747792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12A9B-0051-6043-A3BF-679275A93E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1C44C-B0B1-3A4D-A368-D17DC5C82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CAF34-16F3-7041-9438-CB5AA06D5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8DD7F-08A2-3F46-8712-39495E6D2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0880DA95-B4F3-9442-978B-DAF67D072DC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3080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w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Binomial Distribution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 3.4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Probabilities</a:t>
            </a:r>
          </a:p>
        </p:txBody>
      </p:sp>
      <p:sp>
        <p:nvSpPr>
          <p:cNvPr id="13384" name="Rectangle 72"/>
          <p:cNvSpPr>
            <a:spLocks noChangeArrowheads="1"/>
          </p:cNvSpPr>
          <p:nvPr/>
        </p:nvSpPr>
        <p:spPr bwMode="auto">
          <a:xfrm>
            <a:off x="609600" y="1066800"/>
            <a:ext cx="77724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en-US" sz="3200">
                <a:latin typeface="Lucida Grande" charset="0"/>
              </a:rPr>
              <a:t>What is the probability of observing exactly one defect?</a:t>
            </a:r>
          </a:p>
        </p:txBody>
      </p: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533400" y="2438400"/>
            <a:ext cx="3657600" cy="4267200"/>
            <a:chOff x="2016" y="1392"/>
            <a:chExt cx="2304" cy="2688"/>
          </a:xfrm>
        </p:grpSpPr>
        <p:grpSp>
          <p:nvGrpSpPr>
            <p:cNvPr id="13386" name="Group 74"/>
            <p:cNvGrpSpPr>
              <a:grpSpLocks/>
            </p:cNvGrpSpPr>
            <p:nvPr/>
          </p:nvGrpSpPr>
          <p:grpSpPr bwMode="auto">
            <a:xfrm>
              <a:off x="2016" y="1392"/>
              <a:ext cx="2304" cy="2688"/>
              <a:chOff x="1152" y="1296"/>
              <a:chExt cx="2304" cy="2688"/>
            </a:xfrm>
          </p:grpSpPr>
          <p:grpSp>
            <p:nvGrpSpPr>
              <p:cNvPr id="13387" name="Group 75"/>
              <p:cNvGrpSpPr>
                <a:grpSpLocks/>
              </p:cNvGrpSpPr>
              <p:nvPr/>
            </p:nvGrpSpPr>
            <p:grpSpPr bwMode="auto">
              <a:xfrm>
                <a:off x="1152" y="1968"/>
                <a:ext cx="480" cy="1344"/>
                <a:chOff x="1248" y="1968"/>
                <a:chExt cx="480" cy="1344"/>
              </a:xfrm>
            </p:grpSpPr>
            <p:sp>
              <p:nvSpPr>
                <p:cNvPr id="1338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1248" y="1968"/>
                  <a:ext cx="48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89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48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390" name="Group 78"/>
              <p:cNvGrpSpPr>
                <a:grpSpLocks/>
              </p:cNvGrpSpPr>
              <p:nvPr/>
            </p:nvGrpSpPr>
            <p:grpSpPr bwMode="auto">
              <a:xfrm>
                <a:off x="1824" y="1632"/>
                <a:ext cx="576" cy="672"/>
                <a:chOff x="2208" y="1584"/>
                <a:chExt cx="576" cy="672"/>
              </a:xfrm>
            </p:grpSpPr>
            <p:sp>
              <p:nvSpPr>
                <p:cNvPr id="1339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208" y="1584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92" name="Line 80"/>
                <p:cNvSpPr>
                  <a:spLocks noChangeShapeType="1"/>
                </p:cNvSpPr>
                <p:nvPr/>
              </p:nvSpPr>
              <p:spPr bwMode="auto">
                <a:xfrm>
                  <a:off x="2208" y="1920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393" name="Group 81"/>
              <p:cNvGrpSpPr>
                <a:grpSpLocks/>
              </p:cNvGrpSpPr>
              <p:nvPr/>
            </p:nvGrpSpPr>
            <p:grpSpPr bwMode="auto">
              <a:xfrm>
                <a:off x="1776" y="2976"/>
                <a:ext cx="576" cy="672"/>
                <a:chOff x="2208" y="1584"/>
                <a:chExt cx="576" cy="672"/>
              </a:xfrm>
            </p:grpSpPr>
            <p:sp>
              <p:nvSpPr>
                <p:cNvPr id="1339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08" y="1584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95" name="Line 83"/>
                <p:cNvSpPr>
                  <a:spLocks noChangeShapeType="1"/>
                </p:cNvSpPr>
                <p:nvPr/>
              </p:nvSpPr>
              <p:spPr bwMode="auto">
                <a:xfrm>
                  <a:off x="2208" y="1920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396" name="Group 84"/>
              <p:cNvGrpSpPr>
                <a:grpSpLocks/>
              </p:cNvGrpSpPr>
              <p:nvPr/>
            </p:nvGrpSpPr>
            <p:grpSpPr bwMode="auto">
              <a:xfrm>
                <a:off x="2592" y="1440"/>
                <a:ext cx="624" cy="384"/>
                <a:chOff x="3168" y="1824"/>
                <a:chExt cx="624" cy="384"/>
              </a:xfrm>
            </p:grpSpPr>
            <p:sp>
              <p:nvSpPr>
                <p:cNvPr id="1339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168" y="1824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98" name="Line 86"/>
                <p:cNvSpPr>
                  <a:spLocks noChangeShapeType="1"/>
                </p:cNvSpPr>
                <p:nvPr/>
              </p:nvSpPr>
              <p:spPr bwMode="auto">
                <a:xfrm>
                  <a:off x="3168" y="2016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399" name="Group 87"/>
              <p:cNvGrpSpPr>
                <a:grpSpLocks/>
              </p:cNvGrpSpPr>
              <p:nvPr/>
            </p:nvGrpSpPr>
            <p:grpSpPr bwMode="auto">
              <a:xfrm>
                <a:off x="2592" y="2112"/>
                <a:ext cx="624" cy="384"/>
                <a:chOff x="3168" y="1824"/>
                <a:chExt cx="624" cy="384"/>
              </a:xfrm>
            </p:grpSpPr>
            <p:sp>
              <p:nvSpPr>
                <p:cNvPr id="1340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168" y="1824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01" name="Line 89"/>
                <p:cNvSpPr>
                  <a:spLocks noChangeShapeType="1"/>
                </p:cNvSpPr>
                <p:nvPr/>
              </p:nvSpPr>
              <p:spPr bwMode="auto">
                <a:xfrm>
                  <a:off x="3168" y="2016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402" name="Group 90"/>
              <p:cNvGrpSpPr>
                <a:grpSpLocks/>
              </p:cNvGrpSpPr>
              <p:nvPr/>
            </p:nvGrpSpPr>
            <p:grpSpPr bwMode="auto">
              <a:xfrm>
                <a:off x="2544" y="2784"/>
                <a:ext cx="624" cy="384"/>
                <a:chOff x="3168" y="1824"/>
                <a:chExt cx="624" cy="384"/>
              </a:xfrm>
            </p:grpSpPr>
            <p:sp>
              <p:nvSpPr>
                <p:cNvPr id="1340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168" y="1824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04" name="Line 92"/>
                <p:cNvSpPr>
                  <a:spLocks noChangeShapeType="1"/>
                </p:cNvSpPr>
                <p:nvPr/>
              </p:nvSpPr>
              <p:spPr bwMode="auto">
                <a:xfrm>
                  <a:off x="3168" y="2016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405" name="Group 93"/>
              <p:cNvGrpSpPr>
                <a:grpSpLocks/>
              </p:cNvGrpSpPr>
              <p:nvPr/>
            </p:nvGrpSpPr>
            <p:grpSpPr bwMode="auto">
              <a:xfrm>
                <a:off x="2496" y="3456"/>
                <a:ext cx="624" cy="384"/>
                <a:chOff x="3168" y="1824"/>
                <a:chExt cx="624" cy="384"/>
              </a:xfrm>
            </p:grpSpPr>
            <p:sp>
              <p:nvSpPr>
                <p:cNvPr id="13406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168" y="1824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07" name="Line 95"/>
                <p:cNvSpPr>
                  <a:spLocks noChangeShapeType="1"/>
                </p:cNvSpPr>
                <p:nvPr/>
              </p:nvSpPr>
              <p:spPr bwMode="auto">
                <a:xfrm>
                  <a:off x="3168" y="2016"/>
                  <a:ext cx="6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08" name="Text Box 96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3409" name="Text Box 9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3410" name="Text Box 98"/>
              <p:cNvSpPr txBox="1">
                <a:spLocks noChangeArrowheads="1"/>
              </p:cNvSpPr>
              <p:nvPr/>
            </p:nvSpPr>
            <p:spPr bwMode="auto">
              <a:xfrm>
                <a:off x="3216" y="12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3411" name="Text Box 99"/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3412" name="Text Box 100"/>
              <p:cNvSpPr txBox="1">
                <a:spLocks noChangeArrowheads="1"/>
              </p:cNvSpPr>
              <p:nvPr/>
            </p:nvSpPr>
            <p:spPr bwMode="auto">
              <a:xfrm>
                <a:off x="3216" y="264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3413" name="Text Box 101"/>
              <p:cNvSpPr txBox="1">
                <a:spLocks noChangeArrowheads="1"/>
              </p:cNvSpPr>
              <p:nvPr/>
            </p:nvSpPr>
            <p:spPr bwMode="auto">
              <a:xfrm>
                <a:off x="3216" y="331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3414" name="Text Box 102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3415" name="Text Box 103"/>
              <p:cNvSpPr txBox="1">
                <a:spLocks noChangeArrowheads="1"/>
              </p:cNvSpPr>
              <p:nvPr/>
            </p:nvSpPr>
            <p:spPr bwMode="auto">
              <a:xfrm>
                <a:off x="2352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3416" name="Text Box 104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3417" name="Text Box 105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3418" name="Text Box 106"/>
              <p:cNvSpPr txBox="1">
                <a:spLocks noChangeArrowheads="1"/>
              </p:cNvSpPr>
              <p:nvPr/>
            </p:nvSpPr>
            <p:spPr bwMode="auto">
              <a:xfrm>
                <a:off x="3216" y="302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3419" name="Text Box 107"/>
              <p:cNvSpPr txBox="1">
                <a:spLocks noChangeArrowheads="1"/>
              </p:cNvSpPr>
              <p:nvPr/>
            </p:nvSpPr>
            <p:spPr bwMode="auto">
              <a:xfrm>
                <a:off x="3216" y="36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3420" name="Text Box 108"/>
              <p:cNvSpPr txBox="1">
                <a:spLocks noChangeArrowheads="1"/>
              </p:cNvSpPr>
              <p:nvPr/>
            </p:nvSpPr>
            <p:spPr bwMode="auto">
              <a:xfrm>
                <a:off x="2304" y="35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3421" name="Text Box 109"/>
              <p:cNvSpPr txBox="1">
                <a:spLocks noChangeArrowheads="1"/>
              </p:cNvSpPr>
              <p:nvPr/>
            </p:nvSpPr>
            <p:spPr bwMode="auto">
              <a:xfrm>
                <a:off x="1584" y="316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3422" name="Group 110"/>
            <p:cNvGrpSpPr>
              <a:grpSpLocks/>
            </p:cNvGrpSpPr>
            <p:nvPr/>
          </p:nvGrpSpPr>
          <p:grpSpPr bwMode="auto">
            <a:xfrm>
              <a:off x="2064" y="1392"/>
              <a:ext cx="1968" cy="2554"/>
              <a:chOff x="2064" y="1392"/>
              <a:chExt cx="1968" cy="2554"/>
            </a:xfrm>
          </p:grpSpPr>
          <p:sp>
            <p:nvSpPr>
              <p:cNvPr id="13423" name="Text Box 111"/>
              <p:cNvSpPr txBox="1">
                <a:spLocks noChangeArrowheads="1"/>
              </p:cNvSpPr>
              <p:nvPr/>
            </p:nvSpPr>
            <p:spPr bwMode="auto">
              <a:xfrm>
                <a:off x="2064" y="216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.1</a:t>
                </a:r>
              </a:p>
            </p:txBody>
          </p:sp>
          <p:sp>
            <p:nvSpPr>
              <p:cNvPr id="13424" name="Text Box 112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.9</a:t>
                </a:r>
              </a:p>
            </p:txBody>
          </p:sp>
          <p:sp>
            <p:nvSpPr>
              <p:cNvPr id="13425" name="Text Box 113"/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.1</a:t>
                </a:r>
              </a:p>
            </p:txBody>
          </p:sp>
          <p:sp>
            <p:nvSpPr>
              <p:cNvPr id="13426" name="Text Box 114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.9</a:t>
                </a:r>
              </a:p>
            </p:txBody>
          </p:sp>
          <p:sp>
            <p:nvSpPr>
              <p:cNvPr id="13427" name="Text Box 115"/>
              <p:cNvSpPr txBox="1">
                <a:spLocks noChangeArrowheads="1"/>
              </p:cNvSpPr>
              <p:nvPr/>
            </p:nvSpPr>
            <p:spPr bwMode="auto">
              <a:xfrm>
                <a:off x="3648" y="139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.1</a:t>
                </a:r>
              </a:p>
            </p:txBody>
          </p:sp>
          <p:sp>
            <p:nvSpPr>
              <p:cNvPr id="13428" name="Text Box 116"/>
              <p:cNvSpPr txBox="1">
                <a:spLocks noChangeArrowheads="1"/>
              </p:cNvSpPr>
              <p:nvPr/>
            </p:nvSpPr>
            <p:spPr bwMode="auto">
              <a:xfrm>
                <a:off x="3792" y="163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.9</a:t>
                </a:r>
              </a:p>
            </p:txBody>
          </p:sp>
          <p:sp>
            <p:nvSpPr>
              <p:cNvPr id="13429" name="Text Box 117"/>
              <p:cNvSpPr txBox="1">
                <a:spLocks noChangeArrowheads="1"/>
              </p:cNvSpPr>
              <p:nvPr/>
            </p:nvSpPr>
            <p:spPr bwMode="auto">
              <a:xfrm>
                <a:off x="2736" y="302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.1</a:t>
                </a:r>
              </a:p>
            </p:txBody>
          </p:sp>
          <p:sp>
            <p:nvSpPr>
              <p:cNvPr id="13430" name="Text Box 118"/>
              <p:cNvSpPr txBox="1">
                <a:spLocks noChangeArrowheads="1"/>
              </p:cNvSpPr>
              <p:nvPr/>
            </p:nvSpPr>
            <p:spPr bwMode="auto">
              <a:xfrm>
                <a:off x="2880" y="336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.9</a:t>
                </a:r>
              </a:p>
            </p:txBody>
          </p:sp>
          <p:sp>
            <p:nvSpPr>
              <p:cNvPr id="13431" name="Text Box 119"/>
              <p:cNvSpPr txBox="1">
                <a:spLocks noChangeArrowheads="1"/>
              </p:cNvSpPr>
              <p:nvPr/>
            </p:nvSpPr>
            <p:spPr bwMode="auto">
              <a:xfrm>
                <a:off x="3648" y="206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.1</a:t>
                </a:r>
              </a:p>
            </p:txBody>
          </p:sp>
          <p:sp>
            <p:nvSpPr>
              <p:cNvPr id="13432" name="Text Box 120"/>
              <p:cNvSpPr txBox="1">
                <a:spLocks noChangeArrowheads="1"/>
              </p:cNvSpPr>
              <p:nvPr/>
            </p:nvSpPr>
            <p:spPr bwMode="auto">
              <a:xfrm>
                <a:off x="3792" y="230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.9</a:t>
                </a:r>
              </a:p>
            </p:txBody>
          </p:sp>
          <p:sp>
            <p:nvSpPr>
              <p:cNvPr id="13433" name="Text Box 121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.1</a:t>
                </a:r>
              </a:p>
            </p:txBody>
          </p:sp>
          <p:sp>
            <p:nvSpPr>
              <p:cNvPr id="13434" name="Text Box 122"/>
              <p:cNvSpPr txBox="1">
                <a:spLocks noChangeArrowheads="1"/>
              </p:cNvSpPr>
              <p:nvPr/>
            </p:nvSpPr>
            <p:spPr bwMode="auto">
              <a:xfrm>
                <a:off x="3792" y="301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.9</a:t>
                </a:r>
              </a:p>
            </p:txBody>
          </p:sp>
          <p:sp>
            <p:nvSpPr>
              <p:cNvPr id="13435" name="Text Box 123"/>
              <p:cNvSpPr txBox="1">
                <a:spLocks noChangeArrowheads="1"/>
              </p:cNvSpPr>
              <p:nvPr/>
            </p:nvSpPr>
            <p:spPr bwMode="auto">
              <a:xfrm>
                <a:off x="3648" y="340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.1</a:t>
                </a:r>
              </a:p>
            </p:txBody>
          </p:sp>
          <p:sp>
            <p:nvSpPr>
              <p:cNvPr id="13436" name="Text Box 124"/>
              <p:cNvSpPr txBox="1">
                <a:spLocks noChangeArrowheads="1"/>
              </p:cNvSpPr>
              <p:nvPr/>
            </p:nvSpPr>
            <p:spPr bwMode="auto">
              <a:xfrm>
                <a:off x="3792" y="369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charset="0"/>
                  </a:rPr>
                  <a:t>.9</a:t>
                </a:r>
              </a:p>
            </p:txBody>
          </p:sp>
        </p:grpSp>
      </p:grpSp>
      <p:sp>
        <p:nvSpPr>
          <p:cNvPr id="13437" name="Oval 125"/>
          <p:cNvSpPr>
            <a:spLocks noChangeArrowheads="1"/>
          </p:cNvSpPr>
          <p:nvPr/>
        </p:nvSpPr>
        <p:spPr bwMode="auto">
          <a:xfrm rot="-1893321">
            <a:off x="685800" y="41148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8" name="Oval 126"/>
          <p:cNvSpPr>
            <a:spLocks noChangeArrowheads="1"/>
          </p:cNvSpPr>
          <p:nvPr/>
        </p:nvSpPr>
        <p:spPr bwMode="auto">
          <a:xfrm rot="-3426669">
            <a:off x="1676400" y="48768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9" name="Oval 127"/>
          <p:cNvSpPr>
            <a:spLocks noChangeArrowheads="1"/>
          </p:cNvSpPr>
          <p:nvPr/>
        </p:nvSpPr>
        <p:spPr bwMode="auto">
          <a:xfrm rot="-6077528">
            <a:off x="3009900" y="4991100"/>
            <a:ext cx="4572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Oval 128"/>
          <p:cNvSpPr>
            <a:spLocks noChangeArrowheads="1"/>
          </p:cNvSpPr>
          <p:nvPr/>
        </p:nvSpPr>
        <p:spPr bwMode="auto">
          <a:xfrm rot="1893321" flipV="1">
            <a:off x="685800" y="29718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1" name="Oval 129"/>
          <p:cNvSpPr>
            <a:spLocks noChangeArrowheads="1"/>
          </p:cNvSpPr>
          <p:nvPr/>
        </p:nvSpPr>
        <p:spPr bwMode="auto">
          <a:xfrm rot="-3426669">
            <a:off x="1752600" y="28194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2" name="Oval 130"/>
          <p:cNvSpPr>
            <a:spLocks noChangeArrowheads="1"/>
          </p:cNvSpPr>
          <p:nvPr/>
        </p:nvSpPr>
        <p:spPr bwMode="auto">
          <a:xfrm rot="-4563953">
            <a:off x="2971800" y="32004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3" name="Oval 131"/>
          <p:cNvSpPr>
            <a:spLocks noChangeArrowheads="1"/>
          </p:cNvSpPr>
          <p:nvPr/>
        </p:nvSpPr>
        <p:spPr bwMode="auto">
          <a:xfrm rot="-4563953">
            <a:off x="2971800" y="41910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4" name="Oval 132"/>
          <p:cNvSpPr>
            <a:spLocks noChangeArrowheads="1"/>
          </p:cNvSpPr>
          <p:nvPr/>
        </p:nvSpPr>
        <p:spPr bwMode="auto">
          <a:xfrm rot="3776426" flipV="1">
            <a:off x="1672431" y="4499769"/>
            <a:ext cx="541338" cy="17526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45" name="Text Box 133"/>
          <p:cNvSpPr txBox="1">
            <a:spLocks noChangeArrowheads="1"/>
          </p:cNvSpPr>
          <p:nvPr/>
        </p:nvSpPr>
        <p:spPr bwMode="auto">
          <a:xfrm>
            <a:off x="4572000" y="4038600"/>
            <a:ext cx="22860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.1(.9)(.9) = .081</a:t>
            </a:r>
          </a:p>
        </p:txBody>
      </p:sp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572000" y="5105400"/>
            <a:ext cx="22860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.9(.1)(.9) = .081</a:t>
            </a:r>
          </a:p>
        </p:txBody>
      </p:sp>
      <p:sp>
        <p:nvSpPr>
          <p:cNvPr id="13447" name="Text Box 135"/>
          <p:cNvSpPr txBox="1">
            <a:spLocks noChangeArrowheads="1"/>
          </p:cNvSpPr>
          <p:nvPr/>
        </p:nvSpPr>
        <p:spPr bwMode="auto">
          <a:xfrm>
            <a:off x="4572000" y="5638800"/>
            <a:ext cx="22860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.9(.9)(.1) = .081</a:t>
            </a:r>
          </a:p>
        </p:txBody>
      </p:sp>
      <p:sp>
        <p:nvSpPr>
          <p:cNvPr id="13448" name="Text Box 136"/>
          <p:cNvSpPr txBox="1">
            <a:spLocks noChangeArrowheads="1"/>
          </p:cNvSpPr>
          <p:nvPr/>
        </p:nvSpPr>
        <p:spPr bwMode="auto">
          <a:xfrm>
            <a:off x="4648200" y="3092450"/>
            <a:ext cx="2133600" cy="831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Multiply within paths:</a:t>
            </a:r>
          </a:p>
        </p:txBody>
      </p:sp>
      <p:sp>
        <p:nvSpPr>
          <p:cNvPr id="13449" name="Text Box 137"/>
          <p:cNvSpPr txBox="1">
            <a:spLocks noChangeArrowheads="1"/>
          </p:cNvSpPr>
          <p:nvPr/>
        </p:nvSpPr>
        <p:spPr bwMode="auto">
          <a:xfrm>
            <a:off x="7239000" y="2362200"/>
            <a:ext cx="1600200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Add results together (disjoint events):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7543800" y="4362272"/>
            <a:ext cx="914400" cy="120032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  .081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+.081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+.081</a:t>
            </a:r>
          </a:p>
        </p:txBody>
      </p:sp>
      <p:sp>
        <p:nvSpPr>
          <p:cNvPr id="13451" name="Line 139"/>
          <p:cNvSpPr>
            <a:spLocks noChangeShapeType="1"/>
          </p:cNvSpPr>
          <p:nvPr/>
        </p:nvSpPr>
        <p:spPr bwMode="auto">
          <a:xfrm>
            <a:off x="7353300" y="563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52" name="Text Box 140"/>
          <p:cNvSpPr txBox="1">
            <a:spLocks noChangeArrowheads="1"/>
          </p:cNvSpPr>
          <p:nvPr/>
        </p:nvSpPr>
        <p:spPr bwMode="auto">
          <a:xfrm>
            <a:off x="7543800" y="5715000"/>
            <a:ext cx="914400" cy="4572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0.243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7" grpId="0" animBg="1"/>
      <p:bldP spid="13438" grpId="0" animBg="1"/>
      <p:bldP spid="13439" grpId="0" animBg="1"/>
      <p:bldP spid="13440" grpId="0" animBg="1"/>
      <p:bldP spid="13441" grpId="0" animBg="1"/>
      <p:bldP spid="13442" grpId="0" animBg="1"/>
      <p:bldP spid="13443" grpId="0" animBg="1"/>
      <p:bldP spid="13444" grpId="0" animBg="1"/>
      <p:bldP spid="13445" grpId="0" animBg="1" autoUpdateAnimBg="0"/>
      <p:bldP spid="13446" grpId="0" animBg="1" autoUpdateAnimBg="0"/>
      <p:bldP spid="13447" grpId="0" animBg="1" autoUpdateAnimBg="0"/>
      <p:bldP spid="13449" grpId="0" animBg="1" autoUpdateAnimBg="0"/>
      <p:bldP spid="13450" grpId="0" animBg="1" autoUpdateAnimBg="0"/>
      <p:bldP spid="13451" grpId="0" animBg="1"/>
      <p:bldP spid="1345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err="1"/>
              <a:t>pmf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2316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X</a:t>
            </a:r>
            <a:r>
              <a:rPr lang="en-US" sz="2800" dirty="0"/>
              <a:t> has a binomial distribution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p</a:t>
            </a:r>
            <a:r>
              <a:rPr lang="en-US" sz="2800" dirty="0"/>
              <a:t> is probability of success on each observation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x</a:t>
            </a:r>
            <a:r>
              <a:rPr lang="en-US" sz="2800" dirty="0"/>
              <a:t> = 0, 1, 2, …, or </a:t>
            </a:r>
            <a:r>
              <a:rPr lang="en-US" sz="2800" i="1" dirty="0"/>
              <a:t>n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For all other </a:t>
            </a:r>
            <a:r>
              <a:rPr lang="en-US" sz="2800" i="1" dirty="0"/>
              <a:t>x</a:t>
            </a:r>
            <a:r>
              <a:rPr lang="en-US" sz="2800" dirty="0"/>
              <a:t>, b(</a:t>
            </a:r>
            <a:r>
              <a:rPr lang="en-US" sz="2800" i="1" dirty="0" err="1"/>
              <a:t>x;n,p</a:t>
            </a:r>
            <a:r>
              <a:rPr lang="en-US" sz="2800" dirty="0"/>
              <a:t>) = 0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31830"/>
              </p:ext>
            </p:extLst>
          </p:nvPr>
        </p:nvGraphicFramePr>
        <p:xfrm>
          <a:off x="685800" y="3733800"/>
          <a:ext cx="782800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4" imgW="2298700" imgH="469900" progId="Equation.3">
                  <p:embed/>
                </p:oleObj>
              </mc:Choice>
              <mc:Fallback>
                <p:oleObj name="Equation" r:id="rId4" imgW="22987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7828006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Coefficient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1782762"/>
          </a:xfrm>
        </p:spPr>
        <p:txBody>
          <a:bodyPr/>
          <a:lstStyle/>
          <a:p>
            <a:r>
              <a:rPr lang="en-US"/>
              <a:t>Counts the number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paths.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Number of ways of getting </a:t>
            </a:r>
            <a:r>
              <a:rPr lang="en-US" i="1"/>
              <a:t>k</a:t>
            </a:r>
            <a:r>
              <a:rPr lang="en-US"/>
              <a:t> successes in </a:t>
            </a:r>
            <a:r>
              <a:rPr lang="en-US" i="1"/>
              <a:t>n</a:t>
            </a:r>
            <a:r>
              <a:rPr lang="en-US"/>
              <a:t> observations.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3400" y="3860800"/>
            <a:ext cx="29718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85800" y="4013200"/>
          <a:ext cx="2527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2527696" imgH="1092597" progId="Equation.3">
                  <p:embed/>
                </p:oleObj>
              </mc:Choice>
              <mc:Fallback>
                <p:oleObj name="Equation" r:id="rId3" imgW="2527696" imgH="109259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13200"/>
                        <a:ext cx="25273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" y="5308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For </a:t>
            </a:r>
            <a:r>
              <a:rPr lang="en-US" i="1">
                <a:latin typeface="Times New Roman" charset="0"/>
              </a:rPr>
              <a:t>k</a:t>
            </a:r>
            <a:r>
              <a:rPr lang="en-US">
                <a:latin typeface="Times New Roman" charset="0"/>
              </a:rPr>
              <a:t> = 0, 1, 2, … ,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.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953000" y="4013200"/>
            <a:ext cx="3124200" cy="8223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Example: One defect in three opportunities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267200" y="5232400"/>
          <a:ext cx="4419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5" imgW="4419996" imgH="1092597" progId="Equation.3">
                  <p:embed/>
                </p:oleObj>
              </mc:Choice>
              <mc:Fallback>
                <p:oleObj name="Equation" r:id="rId5" imgW="4419996" imgH="109259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32400"/>
                        <a:ext cx="4419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Process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2239962"/>
          </a:xfrm>
        </p:spPr>
        <p:txBody>
          <a:bodyPr/>
          <a:lstStyle/>
          <a:p>
            <a:r>
              <a:rPr lang="en-US" dirty="0"/>
              <a:t>How likely is it that the product has exactly one defect?</a:t>
            </a:r>
          </a:p>
          <a:p>
            <a:pPr lvl="1"/>
            <a:r>
              <a:rPr lang="en-US" dirty="0"/>
              <a:t>One or fewer defects?</a:t>
            </a:r>
          </a:p>
          <a:p>
            <a:pPr lvl="1"/>
            <a:endParaRPr lang="en-US" dirty="0"/>
          </a:p>
          <a:p>
            <a:r>
              <a:rPr lang="en-US" dirty="0"/>
              <a:t>Recall: n = 3	k = 1	p = 0.1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6652"/>
              </p:ext>
            </p:extLst>
          </p:nvPr>
        </p:nvGraphicFramePr>
        <p:xfrm>
          <a:off x="228600" y="4800600"/>
          <a:ext cx="867631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3" imgW="2984500" imgH="469900" progId="Equation.3">
                  <p:embed/>
                </p:oleObj>
              </mc:Choice>
              <mc:Fallback>
                <p:oleObj name="Equation" r:id="rId3" imgW="2984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0600"/>
                        <a:ext cx="867631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err="1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X ~ Bin(</a:t>
            </a:r>
            <a:r>
              <a:rPr lang="en-US" i="1" dirty="0" err="1"/>
              <a:t>n,p</a:t>
            </a:r>
            <a:r>
              <a:rPr lang="en-US" dirty="0"/>
              <a:t>), the </a:t>
            </a:r>
            <a:r>
              <a:rPr lang="en-US" dirty="0" err="1"/>
              <a:t>cdf</a:t>
            </a:r>
            <a:r>
              <a:rPr lang="en-US" dirty="0"/>
              <a:t> will be denoted by: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62586"/>
              </p:ext>
            </p:extLst>
          </p:nvPr>
        </p:nvGraphicFramePr>
        <p:xfrm>
          <a:off x="361950" y="2892425"/>
          <a:ext cx="8475663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2489200" imgH="965200" progId="Equation.3">
                  <p:embed/>
                </p:oleObj>
              </mc:Choice>
              <mc:Fallback>
                <p:oleObj name="Equation" r:id="rId3" imgW="2489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2892425"/>
                        <a:ext cx="8475663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7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Assembly Process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67126"/>
              </p:ext>
            </p:extLst>
          </p:nvPr>
        </p:nvGraphicFramePr>
        <p:xfrm>
          <a:off x="3052763" y="3054350"/>
          <a:ext cx="30273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1041400" imgH="203200" progId="Equation.3">
                  <p:embed/>
                </p:oleObj>
              </mc:Choice>
              <mc:Fallback>
                <p:oleObj name="Equation" r:id="rId3" imgW="1041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054350"/>
                        <a:ext cx="30273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7526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How likely is it that the product has one or fewer defects?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69126"/>
              </p:ext>
            </p:extLst>
          </p:nvPr>
        </p:nvGraphicFramePr>
        <p:xfrm>
          <a:off x="331788" y="3581400"/>
          <a:ext cx="84915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2921000" imgH="469900" progId="Equation.3">
                  <p:embed/>
                </p:oleObj>
              </mc:Choice>
              <mc:Fallback>
                <p:oleObj name="Equation" r:id="rId5" imgW="2921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581400"/>
                        <a:ext cx="8491537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235807"/>
              </p:ext>
            </p:extLst>
          </p:nvPr>
        </p:nvGraphicFramePr>
        <p:xfrm>
          <a:off x="762000" y="5067300"/>
          <a:ext cx="76073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67300"/>
                        <a:ext cx="76073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1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the Binomial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2065940"/>
            <a:ext cx="6782592" cy="477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1676400"/>
            <a:ext cx="1523999" cy="4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of the Binomial Distribution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" charset="0"/>
              <a:buNone/>
            </a:pPr>
            <a:r>
              <a:rPr lang="en-US" dirty="0">
                <a:sym typeface="Symbol" charset="0"/>
              </a:rPr>
              <a:t> E(X) = </a:t>
            </a:r>
            <a:r>
              <a:rPr lang="en-US" dirty="0"/>
              <a:t> = np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Assembly Process:</a:t>
            </a:r>
          </a:p>
          <a:p>
            <a:pPr lvl="1"/>
            <a:r>
              <a:rPr lang="en-US" dirty="0"/>
              <a:t>n = 3</a:t>
            </a:r>
          </a:p>
          <a:p>
            <a:pPr lvl="1"/>
            <a:r>
              <a:rPr lang="en-US" dirty="0"/>
              <a:t>p = 0.1</a:t>
            </a:r>
          </a:p>
          <a:p>
            <a:pPr lvl="1"/>
            <a:endParaRPr lang="en-US" dirty="0"/>
          </a:p>
          <a:p>
            <a:pPr lvl="1">
              <a:buFont typeface="Wingdings" charset="0"/>
              <a:buNone/>
            </a:pPr>
            <a:r>
              <a:rPr lang="en-US" dirty="0">
                <a:sym typeface="Symbol" charset="0"/>
              </a:rPr>
              <a:t>	E(X) = </a:t>
            </a:r>
            <a:r>
              <a:rPr lang="en-US" dirty="0"/>
              <a:t> = 3*0.1 = 0.3 errors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the Binomial Distribution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>
              <a:buFont typeface="Times" charset="0"/>
              <a:buNone/>
            </a:pPr>
            <a:endParaRPr lang="en-US"/>
          </a:p>
          <a:p>
            <a:r>
              <a:rPr lang="en-US"/>
              <a:t>Assembly Process: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01607"/>
              </p:ext>
            </p:extLst>
          </p:nvPr>
        </p:nvGraphicFramePr>
        <p:xfrm>
          <a:off x="1479550" y="1792288"/>
          <a:ext cx="61166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3" imgW="1727200" imgH="508000" progId="Equation.3">
                  <p:embed/>
                </p:oleObj>
              </mc:Choice>
              <mc:Fallback>
                <p:oleObj name="Equation" r:id="rId3" imgW="17272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792288"/>
                        <a:ext cx="61166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68460"/>
              </p:ext>
            </p:extLst>
          </p:nvPr>
        </p:nvGraphicFramePr>
        <p:xfrm>
          <a:off x="768350" y="4344987"/>
          <a:ext cx="768985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5" imgW="2171700" imgH="495300" progId="Equation.3">
                  <p:embed/>
                </p:oleObj>
              </mc:Choice>
              <mc:Fallback>
                <p:oleObj name="Equation" r:id="rId5" imgW="21717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344987"/>
                        <a:ext cx="7689850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Binomial Setting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Arial"/>
              </a:rPr>
              <a:t>‘</a:t>
            </a:r>
            <a:r>
              <a:rPr lang="en-US" dirty="0"/>
              <a:t>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identical trials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15 tosses of a coin</a:t>
            </a:r>
          </a:p>
          <a:p>
            <a:pPr lvl="2"/>
            <a:r>
              <a:rPr lang="en-US" dirty="0"/>
              <a:t>10 CDs chosen from a warehouse</a:t>
            </a:r>
          </a:p>
          <a:p>
            <a:r>
              <a:rPr lang="en-US" dirty="0"/>
              <a:t>Two mutually exclusive outcomes on each trial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success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failure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e.g.: Head or tail in each toss of a coin; CD defective or not defective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Binomial Setting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Trials are independent</a:t>
            </a:r>
          </a:p>
          <a:p>
            <a:pPr lvl="1"/>
            <a:r>
              <a:rPr lang="en-US" dirty="0"/>
              <a:t>The outcome of one trial does not affect the outcome of the other</a:t>
            </a:r>
          </a:p>
          <a:p>
            <a:r>
              <a:rPr lang="en-US" dirty="0"/>
              <a:t>Constant probability for each trial</a:t>
            </a:r>
          </a:p>
          <a:p>
            <a:pPr lvl="1"/>
            <a:r>
              <a:rPr lang="en-US" dirty="0"/>
              <a:t>Probability of a tail is the same each time we toss the coin</a:t>
            </a:r>
          </a:p>
          <a:p>
            <a:pPr lvl="1"/>
            <a:r>
              <a:rPr lang="en-US" dirty="0"/>
              <a:t>Probability of getting a defective CD is the same each time we select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Binomial Distribution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983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RV </a:t>
            </a:r>
            <a:r>
              <a:rPr lang="en-US" i="1" dirty="0"/>
              <a:t>X</a:t>
            </a:r>
            <a:r>
              <a:rPr lang="en-US" dirty="0"/>
              <a:t> counts the number of successes.</a:t>
            </a:r>
          </a:p>
          <a:p>
            <a:pPr>
              <a:lnSpc>
                <a:spcPct val="90000"/>
              </a:lnSpc>
            </a:pPr>
            <a:r>
              <a:rPr lang="en-US" dirty="0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n:</a:t>
            </a:r>
            <a:r>
              <a:rPr lang="en-US" dirty="0"/>
              <a:t> reflects the total number of observations or trials.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p:</a:t>
            </a:r>
            <a:r>
              <a:rPr lang="en-US" dirty="0"/>
              <a:t> reflects the probability of success on any one observation.</a:t>
            </a:r>
          </a:p>
          <a:p>
            <a:pPr>
              <a:lnSpc>
                <a:spcPct val="90000"/>
              </a:lnSpc>
            </a:pPr>
            <a:r>
              <a:rPr lang="en-US" i="1" dirty="0"/>
              <a:t>X</a:t>
            </a:r>
            <a:r>
              <a:rPr lang="en-US" dirty="0"/>
              <a:t> can be any integer between 0 and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Assembly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983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9"/>
                </a:solidFill>
              </a:rPr>
              <a:t>A company assembles a component used in DVD players.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9"/>
                </a:solidFill>
              </a:rPr>
              <a:t>It has determined that there are 3 </a:t>
            </a:r>
            <a:r>
              <a:rPr lang="en-US" b="1" dirty="0">
                <a:solidFill>
                  <a:srgbClr val="000099"/>
                </a:solidFill>
              </a:rPr>
              <a:t>independent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i="1" dirty="0">
                <a:solidFill>
                  <a:srgbClr val="000099"/>
                </a:solidFill>
              </a:rPr>
              <a:t>opportunities for error</a:t>
            </a:r>
            <a:r>
              <a:rPr lang="en-US" dirty="0">
                <a:solidFill>
                  <a:srgbClr val="000099"/>
                </a:solidFill>
              </a:rPr>
              <a:t> in assembling the component.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9"/>
                </a:solidFill>
              </a:rPr>
              <a:t>Each opportunity has P(Defect) = 0.1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dirty="0">
                <a:solidFill>
                  <a:srgbClr val="000099"/>
                </a:solidFill>
              </a:rPr>
              <a:t> is 3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Because the </a:t>
            </a:r>
            <a:r>
              <a:rPr lang="en-US" i="1" dirty="0">
                <a:solidFill>
                  <a:srgbClr val="000099"/>
                </a:solidFill>
              </a:rPr>
              <a:t>opportunities for error</a:t>
            </a:r>
            <a:r>
              <a:rPr lang="en-US" dirty="0">
                <a:solidFill>
                  <a:srgbClr val="000099"/>
                </a:solidFill>
              </a:rPr>
              <a:t> are the number of observations.</a:t>
            </a:r>
          </a:p>
          <a:p>
            <a:r>
              <a:rPr lang="en-US" dirty="0">
                <a:solidFill>
                  <a:srgbClr val="000099"/>
                </a:solidFill>
              </a:rPr>
              <a:t>Either an error occurs or it does not.</a:t>
            </a:r>
          </a:p>
          <a:p>
            <a:r>
              <a:rPr lang="en-US" dirty="0">
                <a:solidFill>
                  <a:srgbClr val="000099"/>
                </a:solidFill>
              </a:rPr>
              <a:t>Must assume the chance of an error is the same for each opportunity.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Assembly Process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interest to the consumer:</a:t>
            </a:r>
          </a:p>
          <a:p>
            <a:pPr lvl="1"/>
            <a:r>
              <a:rPr lang="en-US" dirty="0"/>
              <a:t>The RV X, the number of defects in the component</a:t>
            </a:r>
          </a:p>
          <a:p>
            <a:r>
              <a:rPr lang="en-US" dirty="0"/>
              <a:t>How likely is it that the product has exactly one defect?</a:t>
            </a:r>
          </a:p>
          <a:p>
            <a:pPr lvl="1"/>
            <a:r>
              <a:rPr lang="en-US" dirty="0"/>
              <a:t>One or fewer defects?</a:t>
            </a:r>
          </a:p>
          <a:p>
            <a:pPr>
              <a:buFont typeface="Time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Representation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505200" y="2362200"/>
            <a:ext cx="3657600" cy="4267200"/>
            <a:chOff x="1152" y="1296"/>
            <a:chExt cx="2304" cy="2688"/>
          </a:xfrm>
        </p:grpSpPr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1152" y="1968"/>
              <a:ext cx="480" cy="1344"/>
              <a:chOff x="1248" y="1968"/>
              <a:chExt cx="480" cy="1344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 flipV="1">
                <a:off x="1248" y="1968"/>
                <a:ext cx="48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1824" y="1632"/>
              <a:ext cx="576" cy="672"/>
              <a:chOff x="2208" y="1584"/>
              <a:chExt cx="576" cy="672"/>
            </a:xfrm>
          </p:grpSpPr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 flipV="1">
                <a:off x="2208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1776" y="2976"/>
              <a:ext cx="576" cy="672"/>
              <a:chOff x="2208" y="1584"/>
              <a:chExt cx="576" cy="672"/>
            </a:xfrm>
          </p:grpSpPr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 flipV="1">
                <a:off x="2208" y="1584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Line 12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7" name="Group 13"/>
            <p:cNvGrpSpPr>
              <a:grpSpLocks/>
            </p:cNvGrpSpPr>
            <p:nvPr/>
          </p:nvGrpSpPr>
          <p:grpSpPr bwMode="auto">
            <a:xfrm>
              <a:off x="2592" y="1440"/>
              <a:ext cx="624" cy="384"/>
              <a:chOff x="3168" y="1824"/>
              <a:chExt cx="624" cy="384"/>
            </a:xfrm>
          </p:grpSpPr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 flipV="1">
                <a:off x="3168" y="1824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2592" y="2112"/>
              <a:ext cx="624" cy="384"/>
              <a:chOff x="3168" y="1824"/>
              <a:chExt cx="624" cy="384"/>
            </a:xfrm>
          </p:grpSpPr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V="1">
                <a:off x="3168" y="1824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3" name="Group 19"/>
            <p:cNvGrpSpPr>
              <a:grpSpLocks/>
            </p:cNvGrpSpPr>
            <p:nvPr/>
          </p:nvGrpSpPr>
          <p:grpSpPr bwMode="auto">
            <a:xfrm>
              <a:off x="2544" y="2784"/>
              <a:ext cx="624" cy="384"/>
              <a:chOff x="3168" y="1824"/>
              <a:chExt cx="624" cy="384"/>
            </a:xfrm>
          </p:grpSpPr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 flipV="1">
                <a:off x="3168" y="1824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6" name="Group 22"/>
            <p:cNvGrpSpPr>
              <a:grpSpLocks/>
            </p:cNvGrpSpPr>
            <p:nvPr/>
          </p:nvGrpSpPr>
          <p:grpSpPr bwMode="auto">
            <a:xfrm>
              <a:off x="2496" y="3456"/>
              <a:ext cx="624" cy="384"/>
              <a:chOff x="3168" y="1824"/>
              <a:chExt cx="624" cy="384"/>
            </a:xfrm>
          </p:grpSpPr>
          <p:sp>
            <p:nvSpPr>
              <p:cNvPr id="11287" name="Line 23"/>
              <p:cNvSpPr>
                <a:spLocks noChangeShapeType="1"/>
              </p:cNvSpPr>
              <p:nvPr/>
            </p:nvSpPr>
            <p:spPr bwMode="auto">
              <a:xfrm flipV="1">
                <a:off x="3168" y="1824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Line 24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1584" y="18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99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352" y="14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99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3216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99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99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3216" y="26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99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216" y="33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99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2304" y="28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99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1296" name="Text Box 32"/>
            <p:cNvSpPr txBox="1">
              <a:spLocks noChangeArrowheads="1"/>
            </p:cNvSpPr>
            <p:nvPr/>
          </p:nvSpPr>
          <p:spPr bwMode="auto">
            <a:xfrm>
              <a:off x="2352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Times New Roman" charset="0"/>
                </a:rPr>
                <a:t>G</a:t>
              </a:r>
              <a:endParaRPr lang="en-US">
                <a:solidFill>
                  <a:srgbClr val="990000"/>
                </a:solidFill>
                <a:latin typeface="Times New Roman" charset="0"/>
              </a:endParaRPr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3216" y="16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Times New Roman" charset="0"/>
                </a:rPr>
                <a:t>G</a:t>
              </a:r>
              <a:endParaRPr lang="en-US">
                <a:solidFill>
                  <a:srgbClr val="990000"/>
                </a:solidFill>
                <a:latin typeface="Times New Roman" charset="0"/>
              </a:endParaRP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3216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Times New Roman" charset="0"/>
                </a:rPr>
                <a:t>G</a:t>
              </a:r>
              <a:endParaRPr lang="en-US">
                <a:solidFill>
                  <a:srgbClr val="990000"/>
                </a:solidFill>
                <a:latin typeface="Times New Roman" charset="0"/>
              </a:endParaRPr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3216" y="30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Times New Roman" charset="0"/>
                </a:rPr>
                <a:t>G</a:t>
              </a:r>
              <a:endParaRPr lang="en-US">
                <a:solidFill>
                  <a:srgbClr val="990000"/>
                </a:solidFill>
                <a:latin typeface="Times New Roman" charset="0"/>
              </a:endParaRPr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3216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Times New Roman" charset="0"/>
                </a:rPr>
                <a:t>G</a:t>
              </a:r>
              <a:endParaRPr lang="en-US">
                <a:solidFill>
                  <a:srgbClr val="990000"/>
                </a:solidFill>
                <a:latin typeface="Times New Roman" charset="0"/>
              </a:endParaRPr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2304" y="35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Times New Roman" charset="0"/>
                </a:rPr>
                <a:t>G</a:t>
              </a:r>
              <a:endParaRPr lang="en-US">
                <a:solidFill>
                  <a:srgbClr val="990000"/>
                </a:solidFill>
                <a:latin typeface="Times New Roman" charset="0"/>
              </a:endParaRPr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1584" y="31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00"/>
                  </a:solidFill>
                  <a:latin typeface="Times New Roman" charset="0"/>
                </a:rPr>
                <a:t>G</a:t>
              </a:r>
              <a:endParaRPr lang="en-US">
                <a:solidFill>
                  <a:srgbClr val="990000"/>
                </a:solidFill>
                <a:latin typeface="Times New Roman" charset="0"/>
              </a:endParaRPr>
            </a:p>
          </p:txBody>
        </p:sp>
      </p:grp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762000" y="2514600"/>
            <a:ext cx="2209800" cy="1014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charset="0"/>
              </a:rPr>
              <a:t>D - Defective</a:t>
            </a:r>
            <a:endParaRPr lang="en-US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latin typeface="Times New Roman" charset="0"/>
              </a:rPr>
              <a:t>G - Good</a:t>
            </a:r>
            <a:endParaRPr lang="en-US">
              <a:latin typeface="Times New Roman" charset="0"/>
            </a:endParaRP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895600" y="1828800"/>
            <a:ext cx="1600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99"/>
                </a:solidFill>
                <a:latin typeface="Times New Roman" charset="0"/>
              </a:rPr>
              <a:t>1</a:t>
            </a:r>
            <a:r>
              <a:rPr lang="en-US" sz="1800" baseline="30000">
                <a:solidFill>
                  <a:srgbClr val="000099"/>
                </a:solidFill>
                <a:latin typeface="Times New Roman" charset="0"/>
              </a:rPr>
              <a:t>st</a:t>
            </a:r>
            <a:r>
              <a:rPr lang="en-US" sz="1800">
                <a:solidFill>
                  <a:srgbClr val="000099"/>
                </a:solidFill>
                <a:latin typeface="Times New Roman" charset="0"/>
              </a:rPr>
              <a:t> opportunity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4610100" y="1828800"/>
            <a:ext cx="1600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99"/>
                </a:solidFill>
                <a:latin typeface="Times New Roman" charset="0"/>
              </a:rPr>
              <a:t>2</a:t>
            </a:r>
            <a:r>
              <a:rPr lang="en-US" sz="1800" baseline="30000">
                <a:solidFill>
                  <a:srgbClr val="000099"/>
                </a:solidFill>
                <a:latin typeface="Times New Roman" charset="0"/>
              </a:rPr>
              <a:t>nd</a:t>
            </a:r>
            <a:r>
              <a:rPr lang="en-US" sz="1800">
                <a:solidFill>
                  <a:srgbClr val="000099"/>
                </a:solidFill>
                <a:latin typeface="Times New Roman" charset="0"/>
              </a:rPr>
              <a:t> opportunity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6324600" y="1828800"/>
            <a:ext cx="1600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99"/>
                </a:solidFill>
                <a:latin typeface="Times New Roman" charset="0"/>
              </a:rPr>
              <a:t>3</a:t>
            </a:r>
            <a:r>
              <a:rPr lang="en-US" sz="1800" baseline="30000">
                <a:solidFill>
                  <a:srgbClr val="000099"/>
                </a:solidFill>
                <a:latin typeface="Times New Roman" charset="0"/>
              </a:rPr>
              <a:t>rd</a:t>
            </a:r>
            <a:r>
              <a:rPr lang="en-US" sz="1800">
                <a:solidFill>
                  <a:srgbClr val="000099"/>
                </a:solidFill>
                <a:latin typeface="Times New Roman" charset="0"/>
              </a:rPr>
              <a:t> opportunity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685800" y="5105400"/>
            <a:ext cx="2667000" cy="11969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We know that any one error occurs with probability 0.1</a:t>
            </a:r>
          </a:p>
        </p:txBody>
      </p:sp>
      <p:grpSp>
        <p:nvGrpSpPr>
          <p:cNvPr id="11308" name="Group 44"/>
          <p:cNvGrpSpPr>
            <a:grpSpLocks/>
          </p:cNvGrpSpPr>
          <p:nvPr/>
        </p:nvGrpSpPr>
        <p:grpSpPr bwMode="auto">
          <a:xfrm>
            <a:off x="3581400" y="2362200"/>
            <a:ext cx="3124200" cy="4054475"/>
            <a:chOff x="2064" y="1392"/>
            <a:chExt cx="1968" cy="2554"/>
          </a:xfrm>
        </p:grpSpPr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2064" y="21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1310" name="Text Box 46"/>
            <p:cNvSpPr txBox="1">
              <a:spLocks noChangeArrowheads="1"/>
            </p:cNvSpPr>
            <p:nvPr/>
          </p:nvSpPr>
          <p:spPr bwMode="auto">
            <a:xfrm>
              <a:off x="2208" y="283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2784" y="168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1312" name="Text Box 48"/>
            <p:cNvSpPr txBox="1">
              <a:spLocks noChangeArrowheads="1"/>
            </p:cNvSpPr>
            <p:nvPr/>
          </p:nvSpPr>
          <p:spPr bwMode="auto">
            <a:xfrm>
              <a:off x="2928" y="20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3648" y="13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1314" name="Text Box 50"/>
            <p:cNvSpPr txBox="1">
              <a:spLocks noChangeArrowheads="1"/>
            </p:cNvSpPr>
            <p:nvPr/>
          </p:nvSpPr>
          <p:spPr bwMode="auto">
            <a:xfrm>
              <a:off x="3792" y="163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2736" y="3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2880" y="33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1317" name="Text Box 53"/>
            <p:cNvSpPr txBox="1">
              <a:spLocks noChangeArrowheads="1"/>
            </p:cNvSpPr>
            <p:nvPr/>
          </p:nvSpPr>
          <p:spPr bwMode="auto">
            <a:xfrm>
              <a:off x="3648" y="206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1318" name="Text Box 54"/>
            <p:cNvSpPr txBox="1">
              <a:spLocks noChangeArrowheads="1"/>
            </p:cNvSpPr>
            <p:nvPr/>
          </p:nvSpPr>
          <p:spPr bwMode="auto">
            <a:xfrm>
              <a:off x="3792" y="23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1319" name="Text Box 55"/>
            <p:cNvSpPr txBox="1">
              <a:spLocks noChangeArrowheads="1"/>
            </p:cNvSpPr>
            <p:nvPr/>
          </p:nvSpPr>
          <p:spPr bwMode="auto">
            <a:xfrm>
              <a:off x="3648" y="273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1320" name="Text Box 56"/>
            <p:cNvSpPr txBox="1">
              <a:spLocks noChangeArrowheads="1"/>
            </p:cNvSpPr>
            <p:nvPr/>
          </p:nvSpPr>
          <p:spPr bwMode="auto">
            <a:xfrm>
              <a:off x="3792" y="301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1321" name="Text Box 57"/>
            <p:cNvSpPr txBox="1">
              <a:spLocks noChangeArrowheads="1"/>
            </p:cNvSpPr>
            <p:nvPr/>
          </p:nvSpPr>
          <p:spPr bwMode="auto">
            <a:xfrm>
              <a:off x="3648" y="34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1322" name="Text Box 58"/>
            <p:cNvSpPr txBox="1">
              <a:spLocks noChangeArrowheads="1"/>
            </p:cNvSpPr>
            <p:nvPr/>
          </p:nvSpPr>
          <p:spPr bwMode="auto">
            <a:xfrm>
              <a:off x="3792" y="36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Multiplication Rule</a:t>
            </a:r>
          </a:p>
        </p:txBody>
      </p: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4343400" y="2438400"/>
            <a:ext cx="2286000" cy="3657600"/>
            <a:chOff x="2160" y="1872"/>
            <a:chExt cx="1440" cy="2304"/>
          </a:xfrm>
        </p:grpSpPr>
        <p:grpSp>
          <p:nvGrpSpPr>
            <p:cNvPr id="12321" name="Group 33"/>
            <p:cNvGrpSpPr>
              <a:grpSpLocks/>
            </p:cNvGrpSpPr>
            <p:nvPr/>
          </p:nvGrpSpPr>
          <p:grpSpPr bwMode="auto">
            <a:xfrm>
              <a:off x="2160" y="1872"/>
              <a:ext cx="1440" cy="2304"/>
              <a:chOff x="2016" y="1584"/>
              <a:chExt cx="1440" cy="2304"/>
            </a:xfrm>
          </p:grpSpPr>
          <p:grpSp>
            <p:nvGrpSpPr>
              <p:cNvPr id="12322" name="Group 34"/>
              <p:cNvGrpSpPr>
                <a:grpSpLocks/>
              </p:cNvGrpSpPr>
              <p:nvPr/>
            </p:nvGrpSpPr>
            <p:grpSpPr bwMode="auto">
              <a:xfrm>
                <a:off x="2016" y="2064"/>
                <a:ext cx="480" cy="1344"/>
                <a:chOff x="1248" y="1968"/>
                <a:chExt cx="480" cy="1344"/>
              </a:xfrm>
            </p:grpSpPr>
            <p:sp>
              <p:nvSpPr>
                <p:cNvPr id="1232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248" y="1968"/>
                  <a:ext cx="48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4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48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25" name="Group 37"/>
              <p:cNvGrpSpPr>
                <a:grpSpLocks/>
              </p:cNvGrpSpPr>
              <p:nvPr/>
            </p:nvGrpSpPr>
            <p:grpSpPr bwMode="auto">
              <a:xfrm>
                <a:off x="2688" y="1728"/>
                <a:ext cx="576" cy="672"/>
                <a:chOff x="2208" y="1584"/>
                <a:chExt cx="576" cy="672"/>
              </a:xfrm>
            </p:grpSpPr>
            <p:sp>
              <p:nvSpPr>
                <p:cNvPr id="1232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208" y="1584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7" name="Line 39"/>
                <p:cNvSpPr>
                  <a:spLocks noChangeShapeType="1"/>
                </p:cNvSpPr>
                <p:nvPr/>
              </p:nvSpPr>
              <p:spPr bwMode="auto">
                <a:xfrm>
                  <a:off x="2208" y="1920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28" name="Group 40"/>
              <p:cNvGrpSpPr>
                <a:grpSpLocks/>
              </p:cNvGrpSpPr>
              <p:nvPr/>
            </p:nvGrpSpPr>
            <p:grpSpPr bwMode="auto">
              <a:xfrm>
                <a:off x="2640" y="3072"/>
                <a:ext cx="576" cy="672"/>
                <a:chOff x="2208" y="1584"/>
                <a:chExt cx="576" cy="672"/>
              </a:xfrm>
            </p:grpSpPr>
            <p:sp>
              <p:nvSpPr>
                <p:cNvPr id="1232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208" y="1584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0" name="Line 42"/>
                <p:cNvSpPr>
                  <a:spLocks noChangeShapeType="1"/>
                </p:cNvSpPr>
                <p:nvPr/>
              </p:nvSpPr>
              <p:spPr bwMode="auto">
                <a:xfrm>
                  <a:off x="2208" y="1920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31" name="Text Box 43"/>
              <p:cNvSpPr txBox="1">
                <a:spLocks noChangeArrowheads="1"/>
              </p:cNvSpPr>
              <p:nvPr/>
            </p:nvSpPr>
            <p:spPr bwMode="auto">
              <a:xfrm>
                <a:off x="2448" y="19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2332" name="Text Box 44"/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2333" name="Text Box 45"/>
              <p:cNvSpPr txBox="1">
                <a:spLocks noChangeArrowheads="1"/>
              </p:cNvSpPr>
              <p:nvPr/>
            </p:nvSpPr>
            <p:spPr bwMode="auto">
              <a:xfrm>
                <a:off x="3168" y="29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990000"/>
                    </a:solidFill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12334" name="Text Box 46"/>
              <p:cNvSpPr txBox="1">
                <a:spLocks noChangeArrowheads="1"/>
              </p:cNvSpPr>
              <p:nvPr/>
            </p:nvSpPr>
            <p:spPr bwMode="auto">
              <a:xfrm>
                <a:off x="3216" y="225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2335" name="Text Box 47"/>
              <p:cNvSpPr txBox="1">
                <a:spLocks noChangeArrowheads="1"/>
              </p:cNvSpPr>
              <p:nvPr/>
            </p:nvSpPr>
            <p:spPr bwMode="auto">
              <a:xfrm>
                <a:off x="3168" y="36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  <p:sp>
            <p:nvSpPr>
              <p:cNvPr id="12336" name="Text Box 48"/>
              <p:cNvSpPr txBox="1">
                <a:spLocks noChangeArrowheads="1"/>
              </p:cNvSpPr>
              <p:nvPr/>
            </p:nvSpPr>
            <p:spPr bwMode="auto">
              <a:xfrm>
                <a:off x="2448" y="32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6600"/>
                    </a:solidFill>
                    <a:latin typeface="Times New Roman" charset="0"/>
                  </a:rPr>
                  <a:t>G</a:t>
                </a:r>
                <a:endParaRPr lang="en-US">
                  <a:solidFill>
                    <a:srgbClr val="99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2337" name="Text Box 49"/>
            <p:cNvSpPr txBox="1">
              <a:spLocks noChangeArrowheads="1"/>
            </p:cNvSpPr>
            <p:nvPr/>
          </p:nvSpPr>
          <p:spPr bwMode="auto">
            <a:xfrm>
              <a:off x="2208" y="24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2338" name="Text Box 50"/>
            <p:cNvSpPr txBox="1">
              <a:spLocks noChangeArrowheads="1"/>
            </p:cNvSpPr>
            <p:nvPr/>
          </p:nvSpPr>
          <p:spPr bwMode="auto">
            <a:xfrm>
              <a:off x="2400" y="32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2339" name="Text Box 51"/>
            <p:cNvSpPr txBox="1">
              <a:spLocks noChangeArrowheads="1"/>
            </p:cNvSpPr>
            <p:nvPr/>
          </p:nvSpPr>
          <p:spPr bwMode="auto">
            <a:xfrm>
              <a:off x="2952" y="196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3120" y="235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2952" y="33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.1</a:t>
              </a:r>
            </a:p>
          </p:txBody>
        </p:sp>
        <p:sp>
          <p:nvSpPr>
            <p:cNvPr id="12342" name="Text Box 54"/>
            <p:cNvSpPr txBox="1">
              <a:spLocks noChangeArrowheads="1"/>
            </p:cNvSpPr>
            <p:nvPr/>
          </p:nvSpPr>
          <p:spPr bwMode="auto">
            <a:xfrm>
              <a:off x="3120" y="36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.9</a:t>
              </a:r>
            </a:p>
          </p:txBody>
        </p:sp>
      </p:grp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457200" y="2286000"/>
            <a:ext cx="3505200" cy="17446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Event </a:t>
            </a:r>
            <a:r>
              <a:rPr lang="en-US" i="1">
                <a:latin typeface="Times New Roman" charset="0"/>
              </a:rPr>
              <a:t>A</a:t>
            </a:r>
            <a:r>
              <a:rPr lang="en-US">
                <a:latin typeface="Times New Roman" charset="0"/>
              </a:rPr>
              <a:t> = 1</a:t>
            </a:r>
            <a:r>
              <a:rPr lang="en-US" baseline="30000">
                <a:latin typeface="Times New Roman" charset="0"/>
              </a:rPr>
              <a:t>st </a:t>
            </a:r>
            <a:r>
              <a:rPr lang="en-US">
                <a:latin typeface="Times New Roman" charset="0"/>
              </a:rPr>
              <a:t>opportunity no error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Event </a:t>
            </a:r>
            <a:r>
              <a:rPr lang="en-US" i="1">
                <a:latin typeface="Times New Roman" charset="0"/>
              </a:rPr>
              <a:t>B</a:t>
            </a:r>
            <a:r>
              <a:rPr lang="en-US">
                <a:latin typeface="Times New Roman" charset="0"/>
              </a:rPr>
              <a:t> = 2</a:t>
            </a:r>
            <a:r>
              <a:rPr lang="en-US" baseline="30000">
                <a:latin typeface="Times New Roman" charset="0"/>
              </a:rPr>
              <a:t>nd </a:t>
            </a:r>
            <a:r>
              <a:rPr lang="en-US">
                <a:latin typeface="Times New Roman" charset="0"/>
              </a:rPr>
              <a:t>opportunity no error</a:t>
            </a:r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 rot="-1893321">
            <a:off x="4495800" y="38100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Oval 57"/>
          <p:cNvSpPr>
            <a:spLocks noChangeArrowheads="1"/>
          </p:cNvSpPr>
          <p:nvPr/>
        </p:nvSpPr>
        <p:spPr bwMode="auto">
          <a:xfrm rot="-3629492">
            <a:off x="5486400" y="4572000"/>
            <a:ext cx="685800" cy="20574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457200" y="4191000"/>
            <a:ext cx="3505200" cy="1927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Probability of no error in the first two opportunities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= P(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 and </a:t>
            </a:r>
            <a:r>
              <a:rPr lang="en-US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) = P(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)P(</a:t>
            </a:r>
            <a:r>
              <a:rPr lang="en-US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6934200" y="4724400"/>
            <a:ext cx="1905000" cy="13795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charset="0"/>
              </a:rPr>
              <a:t>Multiply within paths: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charset="0"/>
              </a:rPr>
              <a:t>(.9)(.9) = .81</a:t>
            </a:r>
          </a:p>
        </p:txBody>
      </p:sp>
      <p:sp>
        <p:nvSpPr>
          <p:cNvPr id="12348" name="Rectangle 60"/>
          <p:cNvSpPr>
            <a:spLocks noChangeArrowheads="1"/>
          </p:cNvSpPr>
          <p:nvPr/>
        </p:nvSpPr>
        <p:spPr bwMode="auto">
          <a:xfrm>
            <a:off x="457200" y="5638800"/>
            <a:ext cx="245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= (0.9)(0.9) = 0.81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3" grpId="0" animBg="1" autoUpdateAnimBg="0"/>
      <p:bldP spid="12344" grpId="0" animBg="1"/>
      <p:bldP spid="12345" grpId="0" animBg="1"/>
      <p:bldP spid="12346" grpId="0" animBg="1" autoUpdateAnimBg="0"/>
      <p:bldP spid="12347" grpId="0" animBg="1" autoUpdateAnimBg="0"/>
      <p:bldP spid="12348" grpId="0" autoUpdateAnimBg="0"/>
    </p:bld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ＭＳ Ｐゴシック"/>
        <a:cs typeface=""/>
      </a:majorFont>
      <a:minorFont>
        <a:latin typeface="Lucida Grand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X:Templates:Presentations:Designs:Lightbar</Template>
  <TotalTime>312</TotalTime>
  <Words>685</Words>
  <Application>Microsoft Office PowerPoint</Application>
  <PresentationFormat>On-screen Show (4:3)</PresentationFormat>
  <Paragraphs>168</Paragraphs>
  <Slides>18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Lucida Grande</vt:lpstr>
      <vt:lpstr>Symbol</vt:lpstr>
      <vt:lpstr>Times</vt:lpstr>
      <vt:lpstr>Times New Roman</vt:lpstr>
      <vt:lpstr>Wingdings</vt:lpstr>
      <vt:lpstr>Lightbar</vt:lpstr>
      <vt:lpstr>Equation</vt:lpstr>
      <vt:lpstr>The Binomial Distribution</vt:lpstr>
      <vt:lpstr>The Binomial Setting</vt:lpstr>
      <vt:lpstr>The Binomial Setting</vt:lpstr>
      <vt:lpstr>A Binomial Distribution</vt:lpstr>
      <vt:lpstr>Example: Assembly Process</vt:lpstr>
      <vt:lpstr>Assumptions</vt:lpstr>
      <vt:lpstr>Example: Assembly Process</vt:lpstr>
      <vt:lpstr>Tree Representation</vt:lpstr>
      <vt:lpstr>Using the Multiplication Rule</vt:lpstr>
      <vt:lpstr>Binomial Probabilities</vt:lpstr>
      <vt:lpstr>Binomial pmf</vt:lpstr>
      <vt:lpstr>Binomial Coefficient</vt:lpstr>
      <vt:lpstr>Assembly Process Example</vt:lpstr>
      <vt:lpstr>Binomial cdf</vt:lpstr>
      <vt:lpstr>Example: Assembly Process</vt:lpstr>
      <vt:lpstr>Mean of the Binomial Distribution</vt:lpstr>
      <vt:lpstr>Mean of the Binomial Distribution</vt:lpstr>
      <vt:lpstr>Variance of the Binomial Distribution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Binomial Distribution</dc:title>
  <dc:creator>Leif Ellingson</dc:creator>
  <cp:lastModifiedBy>Ahanda, B</cp:lastModifiedBy>
  <cp:revision>16</cp:revision>
  <dcterms:created xsi:type="dcterms:W3CDTF">2008-06-11T01:29:15Z</dcterms:created>
  <dcterms:modified xsi:type="dcterms:W3CDTF">2016-10-10T16:55:16Z</dcterms:modified>
</cp:coreProperties>
</file>