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87" r:id="rId5"/>
    <p:sldId id="268" r:id="rId6"/>
    <p:sldId id="269" r:id="rId7"/>
    <p:sldId id="270" r:id="rId8"/>
    <p:sldId id="271" r:id="rId9"/>
    <p:sldId id="272" r:id="rId10"/>
    <p:sldId id="273" r:id="rId11"/>
    <p:sldId id="261" r:id="rId12"/>
    <p:sldId id="274" r:id="rId13"/>
    <p:sldId id="275" r:id="rId14"/>
    <p:sldId id="280" r:id="rId15"/>
    <p:sldId id="281" r:id="rId16"/>
    <p:sldId id="282" r:id="rId17"/>
    <p:sldId id="283" r:id="rId18"/>
    <p:sldId id="284" r:id="rId19"/>
    <p:sldId id="276" r:id="rId20"/>
    <p:sldId id="277" r:id="rId21"/>
    <p:sldId id="285" r:id="rId22"/>
    <p:sldId id="286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05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811F2-B32D-B143-B2E9-52FE881E9FF4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6BD71-B420-7246-8339-27E936871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6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6BD71-B420-7246-8339-27E936871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00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set.seed</a:t>
            </a:r>
            <a:r>
              <a:rPr lang="en-US" dirty="0"/>
              <a:t>(12345); </a:t>
            </a:r>
            <a:r>
              <a:rPr lang="en-US" dirty="0" err="1"/>
              <a:t>rnorm</a:t>
            </a:r>
            <a:r>
              <a:rPr lang="en-US" dirty="0"/>
              <a:t>(100); h&lt;-</a:t>
            </a:r>
            <a:r>
              <a:rPr lang="en-US" dirty="0" err="1"/>
              <a:t>hist</a:t>
            </a:r>
            <a:r>
              <a:rPr lang="en-US"/>
              <a:t>(x, breaks=160, col="red")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6BD71-B420-7246-8339-27E936871A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41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why</a:t>
            </a:r>
            <a:r>
              <a:rPr lang="en-US" baseline="0" dirty="0"/>
              <a:t> P(X = c) = 0 for the general Uniform distribution</a:t>
            </a:r>
          </a:p>
          <a:p>
            <a:endParaRPr lang="en-US" baseline="0" dirty="0"/>
          </a:p>
          <a:p>
            <a:r>
              <a:rPr lang="en-US" baseline="0" dirty="0"/>
              <a:t>Mention result of P(X = c) = 0 </a:t>
            </a:r>
            <a:r>
              <a:rPr lang="en-US" baseline="0" dirty="0">
                <a:sym typeface="Wingdings"/>
              </a:rPr>
              <a:t> interchangeability of &lt; and ≤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6BD71-B420-7246-8339-27E936871A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85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DB7BACE8-A3B8-9246-83BF-C0EC7C398FAD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CAAA6A2-9C40-0544-B92B-2F12BBFFC6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ACE8-A3B8-9246-83BF-C0EC7C398FAD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A6A2-9C40-0544-B92B-2F12BBFFC68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ACE8-A3B8-9246-83BF-C0EC7C398FAD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A6A2-9C40-0544-B92B-2F12BBFFC6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ACE8-A3B8-9246-83BF-C0EC7C398FAD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A6A2-9C40-0544-B92B-2F12BBFFC6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ACE8-A3B8-9246-83BF-C0EC7C398FAD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A6A2-9C40-0544-B92B-2F12BBFFC6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ACE8-A3B8-9246-83BF-C0EC7C398FAD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A6A2-9C40-0544-B92B-2F12BBFFC6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ACE8-A3B8-9246-83BF-C0EC7C398FAD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A6A2-9C40-0544-B92B-2F12BBFFC6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DB7BACE8-A3B8-9246-83BF-C0EC7C398FAD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ACE8-A3B8-9246-83BF-C0EC7C398FAD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A6A2-9C40-0544-B92B-2F12BBFFC6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ACE8-A3B8-9246-83BF-C0EC7C398FAD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A6A2-9C40-0544-B92B-2F12BBFFC6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ACE8-A3B8-9246-83BF-C0EC7C398FAD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A6A2-9C40-0544-B92B-2F12BBFFC6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ACE8-A3B8-9246-83BF-C0EC7C398FAD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A6A2-9C40-0544-B92B-2F12BBFFC6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ACE8-A3B8-9246-83BF-C0EC7C398FAD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A6A2-9C40-0544-B92B-2F12BBFFC6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ACE8-A3B8-9246-83BF-C0EC7C398FAD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A6A2-9C40-0544-B92B-2F12BBFFC6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DB7BACE8-A3B8-9246-83BF-C0EC7C398FAD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CAAA6A2-9C40-0544-B92B-2F12BBFFC68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val_(mathematics)" TargetMode="External"/><Relationship Id="rId2" Type="http://schemas.openxmlformats.org/officeDocument/2006/relationships/hyperlink" Target="https://en.wikipedia.org/wiki/Data_binn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200" dirty="0"/>
              <a:t>Continuous Random Variables:</a:t>
            </a:r>
            <a:br>
              <a:rPr lang="en-US" sz="4200" dirty="0"/>
            </a:br>
            <a:r>
              <a:rPr lang="en-US" sz="4200" dirty="0"/>
              <a:t>Probability Density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 3342</a:t>
            </a:r>
          </a:p>
          <a:p>
            <a:r>
              <a:rPr lang="en-US" dirty="0"/>
              <a:t>Section 4.1</a:t>
            </a:r>
          </a:p>
        </p:txBody>
      </p:sp>
    </p:spTree>
    <p:extLst>
      <p:ext uri="{BB962C8B-B14F-4D97-AF65-F5344CB8AC3E}">
        <p14:creationId xmlns:p14="http://schemas.microsoft.com/office/powerpoint/2010/main" val="198634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Curve</a:t>
            </a:r>
          </a:p>
        </p:txBody>
      </p:sp>
      <p:pic>
        <p:nvPicPr>
          <p:cNvPr id="4" name="Content Placeholder 3" descr="density.t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055" r="-200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65026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Probability Density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X be a continuous RV.</a:t>
            </a:r>
          </a:p>
          <a:p>
            <a:r>
              <a:rPr lang="en-US" dirty="0"/>
              <a:t>The </a:t>
            </a:r>
            <a:r>
              <a:rPr lang="en-US" b="1" dirty="0"/>
              <a:t>probability density function </a:t>
            </a:r>
            <a:r>
              <a:rPr lang="en-US" dirty="0"/>
              <a:t>of X is a function </a:t>
            </a:r>
            <a:br>
              <a:rPr lang="en-US" dirty="0"/>
            </a:br>
            <a:r>
              <a:rPr lang="en-US" dirty="0"/>
              <a:t>f(x) such that for any two numbers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(</a:t>
            </a:r>
            <a:r>
              <a:rPr lang="en-US" i="1" dirty="0"/>
              <a:t>a ≤ b</a:t>
            </a:r>
            <a:r>
              <a:rPr lang="en-US" dirty="0"/>
              <a:t>):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called the probability distribution of X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562611"/>
              </p:ext>
            </p:extLst>
          </p:nvPr>
        </p:nvGraphicFramePr>
        <p:xfrm>
          <a:off x="2046002" y="3778524"/>
          <a:ext cx="5042093" cy="1016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3" imgW="1574800" imgH="317500" progId="Equation.3">
                  <p:embed/>
                </p:oleObj>
              </mc:Choice>
              <mc:Fallback>
                <p:oleObj name="Equation" r:id="rId3" imgW="15748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6002" y="3778524"/>
                        <a:ext cx="5042093" cy="1016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7832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Probability Density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f(x) to be a true pdf (legitimate pdf), both of the following must be true: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077494"/>
              </p:ext>
            </p:extLst>
          </p:nvPr>
        </p:nvGraphicFramePr>
        <p:xfrm>
          <a:off x="2859088" y="3432175"/>
          <a:ext cx="3416300" cy="170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3" imgW="1066800" imgH="533400" progId="Equation.3">
                  <p:embed/>
                </p:oleObj>
              </mc:Choice>
              <mc:Fallback>
                <p:oleObj name="Equation" r:id="rId3" imgW="106680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59088" y="3432175"/>
                        <a:ext cx="3416300" cy="1709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8148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these </a:t>
            </a:r>
            <a:r>
              <a:rPr lang="en-US" dirty="0" err="1"/>
              <a:t>pdfs</a:t>
            </a:r>
            <a:r>
              <a:rPr lang="en-US" dirty="0"/>
              <a:t>?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769938" y="2608263"/>
            <a:ext cx="3386137" cy="2462212"/>
            <a:chOff x="432" y="2256"/>
            <a:chExt cx="1584" cy="1152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624" y="2256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432" y="3216"/>
              <a:ext cx="15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624" y="2608"/>
              <a:ext cx="1248" cy="760"/>
            </a:xfrm>
            <a:custGeom>
              <a:avLst/>
              <a:gdLst>
                <a:gd name="T0" fmla="*/ 0 w 1248"/>
                <a:gd name="T1" fmla="*/ 608 h 760"/>
                <a:gd name="T2" fmla="*/ 48 w 1248"/>
                <a:gd name="T3" fmla="*/ 704 h 760"/>
                <a:gd name="T4" fmla="*/ 96 w 1248"/>
                <a:gd name="T5" fmla="*/ 752 h 760"/>
                <a:gd name="T6" fmla="*/ 144 w 1248"/>
                <a:gd name="T7" fmla="*/ 752 h 760"/>
                <a:gd name="T8" fmla="*/ 240 w 1248"/>
                <a:gd name="T9" fmla="*/ 704 h 760"/>
                <a:gd name="T10" fmla="*/ 288 w 1248"/>
                <a:gd name="T11" fmla="*/ 608 h 760"/>
                <a:gd name="T12" fmla="*/ 336 w 1248"/>
                <a:gd name="T13" fmla="*/ 512 h 760"/>
                <a:gd name="T14" fmla="*/ 480 w 1248"/>
                <a:gd name="T15" fmla="*/ 224 h 760"/>
                <a:gd name="T16" fmla="*/ 720 w 1248"/>
                <a:gd name="T17" fmla="*/ 32 h 760"/>
                <a:gd name="T18" fmla="*/ 912 w 1248"/>
                <a:gd name="T19" fmla="*/ 32 h 760"/>
                <a:gd name="T20" fmla="*/ 1056 w 1248"/>
                <a:gd name="T21" fmla="*/ 80 h 760"/>
                <a:gd name="T22" fmla="*/ 1152 w 1248"/>
                <a:gd name="T23" fmla="*/ 320 h 760"/>
                <a:gd name="T24" fmla="*/ 1200 w 1248"/>
                <a:gd name="T25" fmla="*/ 512 h 760"/>
                <a:gd name="T26" fmla="*/ 1248 w 1248"/>
                <a:gd name="T27" fmla="*/ 608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48" h="760">
                  <a:moveTo>
                    <a:pt x="0" y="608"/>
                  </a:moveTo>
                  <a:cubicBezTo>
                    <a:pt x="16" y="644"/>
                    <a:pt x="32" y="680"/>
                    <a:pt x="48" y="704"/>
                  </a:cubicBezTo>
                  <a:cubicBezTo>
                    <a:pt x="64" y="728"/>
                    <a:pt x="80" y="744"/>
                    <a:pt x="96" y="752"/>
                  </a:cubicBezTo>
                  <a:cubicBezTo>
                    <a:pt x="112" y="760"/>
                    <a:pt x="120" y="760"/>
                    <a:pt x="144" y="752"/>
                  </a:cubicBezTo>
                  <a:cubicBezTo>
                    <a:pt x="168" y="744"/>
                    <a:pt x="216" y="728"/>
                    <a:pt x="240" y="704"/>
                  </a:cubicBezTo>
                  <a:cubicBezTo>
                    <a:pt x="264" y="680"/>
                    <a:pt x="272" y="640"/>
                    <a:pt x="288" y="608"/>
                  </a:cubicBezTo>
                  <a:cubicBezTo>
                    <a:pt x="304" y="576"/>
                    <a:pt x="304" y="576"/>
                    <a:pt x="336" y="512"/>
                  </a:cubicBezTo>
                  <a:cubicBezTo>
                    <a:pt x="368" y="448"/>
                    <a:pt x="416" y="304"/>
                    <a:pt x="480" y="224"/>
                  </a:cubicBezTo>
                  <a:cubicBezTo>
                    <a:pt x="544" y="144"/>
                    <a:pt x="648" y="64"/>
                    <a:pt x="720" y="32"/>
                  </a:cubicBezTo>
                  <a:cubicBezTo>
                    <a:pt x="792" y="0"/>
                    <a:pt x="856" y="24"/>
                    <a:pt x="912" y="32"/>
                  </a:cubicBezTo>
                  <a:cubicBezTo>
                    <a:pt x="968" y="40"/>
                    <a:pt x="1016" y="32"/>
                    <a:pt x="1056" y="80"/>
                  </a:cubicBezTo>
                  <a:cubicBezTo>
                    <a:pt x="1096" y="128"/>
                    <a:pt x="1128" y="248"/>
                    <a:pt x="1152" y="320"/>
                  </a:cubicBezTo>
                  <a:cubicBezTo>
                    <a:pt x="1176" y="392"/>
                    <a:pt x="1184" y="464"/>
                    <a:pt x="1200" y="512"/>
                  </a:cubicBezTo>
                  <a:cubicBezTo>
                    <a:pt x="1216" y="560"/>
                    <a:pt x="1232" y="584"/>
                    <a:pt x="1248" y="608"/>
                  </a:cubicBezTo>
                </a:path>
              </a:pathLst>
            </a:custGeom>
            <a:solidFill>
              <a:srgbClr val="FFFF99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248" y="3216"/>
              <a:ext cx="240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i="1">
                  <a:latin typeface="Times New Roman" charset="0"/>
                </a:rPr>
                <a:t>x</a:t>
              </a:r>
              <a:endParaRPr lang="en-US" sz="3200">
                <a:latin typeface="Times New Roman" charset="0"/>
              </a:endParaRPr>
            </a:p>
          </p:txBody>
        </p:sp>
      </p:grp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219200" y="3673475"/>
            <a:ext cx="1436688" cy="1300163"/>
          </a:xfrm>
          <a:custGeom>
            <a:avLst/>
            <a:gdLst>
              <a:gd name="G0" fmla="+- 135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942" y="16988"/>
                </a:moveTo>
                <a:cubicBezTo>
                  <a:pt x="19430" y="15270"/>
                  <a:pt x="20250" y="13073"/>
                  <a:pt x="20250" y="10800"/>
                </a:cubicBezTo>
                <a:cubicBezTo>
                  <a:pt x="20250" y="5580"/>
                  <a:pt x="16019" y="1350"/>
                  <a:pt x="10800" y="1350"/>
                </a:cubicBezTo>
                <a:cubicBezTo>
                  <a:pt x="8526" y="1349"/>
                  <a:pt x="6329" y="2169"/>
                  <a:pt x="4611" y="3657"/>
                </a:cubicBezTo>
                <a:close/>
                <a:moveTo>
                  <a:pt x="3657" y="4611"/>
                </a:moveTo>
                <a:cubicBezTo>
                  <a:pt x="2169" y="6329"/>
                  <a:pt x="1349" y="8526"/>
                  <a:pt x="1349" y="10799"/>
                </a:cubicBezTo>
                <a:cubicBezTo>
                  <a:pt x="1350" y="16019"/>
                  <a:pt x="5580" y="20250"/>
                  <a:pt x="10800" y="20250"/>
                </a:cubicBezTo>
                <a:cubicBezTo>
                  <a:pt x="13073" y="20250"/>
                  <a:pt x="15270" y="19430"/>
                  <a:pt x="16988" y="17942"/>
                </a:cubicBezTo>
                <a:close/>
              </a:path>
            </a:pathLst>
          </a:custGeom>
          <a:solidFill>
            <a:srgbClr val="CC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4573588" y="2608263"/>
            <a:ext cx="3621087" cy="2522537"/>
            <a:chOff x="2867" y="2256"/>
            <a:chExt cx="1693" cy="1180"/>
          </a:xfrm>
        </p:grpSpPr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168" y="2256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976" y="3216"/>
              <a:ext cx="15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792" y="3216"/>
              <a:ext cx="240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i="1">
                  <a:latin typeface="Times New Roman" charset="0"/>
                </a:rPr>
                <a:t>x</a:t>
              </a:r>
              <a:endParaRPr lang="en-US" sz="3200">
                <a:latin typeface="Times New Roman" charset="0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4416" y="316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4320" y="3264"/>
              <a:ext cx="240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Times New Roman" charset="0"/>
                </a:rPr>
                <a:t>1</a:t>
              </a:r>
              <a:endParaRPr lang="en-US" sz="3200">
                <a:latin typeface="Times New Roman" charset="0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3088" y="3264"/>
              <a:ext cx="240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Times New Roman" charset="0"/>
                </a:rPr>
                <a:t>0</a:t>
              </a:r>
              <a:endParaRPr lang="en-US" sz="3200">
                <a:latin typeface="Times New Roman" charset="0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3138" y="2384"/>
              <a:ext cx="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2867" y="2282"/>
              <a:ext cx="240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Times New Roman" charset="0"/>
                </a:rPr>
                <a:t>1</a:t>
              </a:r>
              <a:endParaRPr lang="en-US" sz="3200">
                <a:latin typeface="Times New Roman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171" y="2420"/>
              <a:ext cx="1248" cy="799"/>
            </a:xfrm>
            <a:custGeom>
              <a:avLst/>
              <a:gdLst>
                <a:gd name="T0" fmla="*/ 0 w 1248"/>
                <a:gd name="T1" fmla="*/ 791 h 799"/>
                <a:gd name="T2" fmla="*/ 202 w 1248"/>
                <a:gd name="T3" fmla="*/ 774 h 799"/>
                <a:gd name="T4" fmla="*/ 275 w 1248"/>
                <a:gd name="T5" fmla="*/ 693 h 799"/>
                <a:gd name="T6" fmla="*/ 421 w 1248"/>
                <a:gd name="T7" fmla="*/ 458 h 799"/>
                <a:gd name="T8" fmla="*/ 502 w 1248"/>
                <a:gd name="T9" fmla="*/ 191 h 799"/>
                <a:gd name="T10" fmla="*/ 608 w 1248"/>
                <a:gd name="T11" fmla="*/ 37 h 799"/>
                <a:gd name="T12" fmla="*/ 746 w 1248"/>
                <a:gd name="T13" fmla="*/ 28 h 799"/>
                <a:gd name="T14" fmla="*/ 835 w 1248"/>
                <a:gd name="T15" fmla="*/ 207 h 799"/>
                <a:gd name="T16" fmla="*/ 940 w 1248"/>
                <a:gd name="T17" fmla="*/ 645 h 799"/>
                <a:gd name="T18" fmla="*/ 1248 w 1248"/>
                <a:gd name="T19" fmla="*/ 799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8" h="799">
                  <a:moveTo>
                    <a:pt x="0" y="791"/>
                  </a:moveTo>
                  <a:cubicBezTo>
                    <a:pt x="78" y="790"/>
                    <a:pt x="156" y="790"/>
                    <a:pt x="202" y="774"/>
                  </a:cubicBezTo>
                  <a:cubicBezTo>
                    <a:pt x="248" y="758"/>
                    <a:pt x="239" y="746"/>
                    <a:pt x="275" y="693"/>
                  </a:cubicBezTo>
                  <a:cubicBezTo>
                    <a:pt x="311" y="640"/>
                    <a:pt x="383" y="542"/>
                    <a:pt x="421" y="458"/>
                  </a:cubicBezTo>
                  <a:cubicBezTo>
                    <a:pt x="459" y="374"/>
                    <a:pt x="471" y="261"/>
                    <a:pt x="502" y="191"/>
                  </a:cubicBezTo>
                  <a:cubicBezTo>
                    <a:pt x="533" y="121"/>
                    <a:pt x="567" y="64"/>
                    <a:pt x="608" y="37"/>
                  </a:cubicBezTo>
                  <a:cubicBezTo>
                    <a:pt x="649" y="10"/>
                    <a:pt x="708" y="0"/>
                    <a:pt x="746" y="28"/>
                  </a:cubicBezTo>
                  <a:cubicBezTo>
                    <a:pt x="784" y="56"/>
                    <a:pt x="803" y="104"/>
                    <a:pt x="835" y="207"/>
                  </a:cubicBezTo>
                  <a:cubicBezTo>
                    <a:pt x="867" y="310"/>
                    <a:pt x="871" y="546"/>
                    <a:pt x="940" y="645"/>
                  </a:cubicBezTo>
                  <a:cubicBezTo>
                    <a:pt x="1009" y="744"/>
                    <a:pt x="1128" y="771"/>
                    <a:pt x="1248" y="799"/>
                  </a:cubicBezTo>
                </a:path>
              </a:pathLst>
            </a:custGeom>
            <a:solidFill>
              <a:srgbClr val="FFFF99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AutoShape 19"/>
          <p:cNvSpPr>
            <a:spLocks noChangeArrowheads="1"/>
          </p:cNvSpPr>
          <p:nvPr/>
        </p:nvSpPr>
        <p:spPr bwMode="auto">
          <a:xfrm>
            <a:off x="4598988" y="2438400"/>
            <a:ext cx="3706812" cy="3224213"/>
          </a:xfrm>
          <a:custGeom>
            <a:avLst/>
            <a:gdLst>
              <a:gd name="G0" fmla="+- 947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093" y="17425"/>
                </a:moveTo>
                <a:cubicBezTo>
                  <a:pt x="19740" y="15611"/>
                  <a:pt x="20653" y="13249"/>
                  <a:pt x="20653" y="10800"/>
                </a:cubicBezTo>
                <a:cubicBezTo>
                  <a:pt x="20653" y="5358"/>
                  <a:pt x="16241" y="947"/>
                  <a:pt x="10800" y="947"/>
                </a:cubicBezTo>
                <a:cubicBezTo>
                  <a:pt x="8350" y="946"/>
                  <a:pt x="5988" y="1859"/>
                  <a:pt x="4174" y="3506"/>
                </a:cubicBezTo>
                <a:close/>
                <a:moveTo>
                  <a:pt x="3506" y="4174"/>
                </a:moveTo>
                <a:cubicBezTo>
                  <a:pt x="1859" y="5988"/>
                  <a:pt x="946" y="8350"/>
                  <a:pt x="946" y="10799"/>
                </a:cubicBezTo>
                <a:cubicBezTo>
                  <a:pt x="947" y="16241"/>
                  <a:pt x="5358" y="20653"/>
                  <a:pt x="10800" y="20653"/>
                </a:cubicBezTo>
                <a:cubicBezTo>
                  <a:pt x="13249" y="20653"/>
                  <a:pt x="15611" y="19740"/>
                  <a:pt x="17425" y="18093"/>
                </a:cubicBezTo>
                <a:close/>
              </a:path>
            </a:pathLst>
          </a:custGeom>
          <a:solidFill>
            <a:srgbClr val="CC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5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73" y="1805722"/>
            <a:ext cx="7345362" cy="13387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99" y="3219035"/>
            <a:ext cx="4166490" cy="3721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999" y="3665772"/>
            <a:ext cx="2284424" cy="4828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387" y="4389145"/>
            <a:ext cx="3185416" cy="11357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962" y="5524933"/>
            <a:ext cx="3046841" cy="60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87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826" y="1803308"/>
            <a:ext cx="5775895" cy="240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7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84" y="3274804"/>
            <a:ext cx="3403779" cy="11296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84" y="4486311"/>
            <a:ext cx="5930284" cy="9425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3EB36A-1B83-4D91-822B-F79B56F6F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84" y="1747998"/>
            <a:ext cx="75819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2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197" y="1675342"/>
            <a:ext cx="6284661" cy="20374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96" y="3804092"/>
            <a:ext cx="5907725" cy="247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8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037" y="1814273"/>
            <a:ext cx="4268862" cy="13728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468" y="3275860"/>
            <a:ext cx="6004707" cy="254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Uniform Distribution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667000" y="2958329"/>
            <a:ext cx="3962400" cy="2736850"/>
            <a:chOff x="336" y="1776"/>
            <a:chExt cx="2688" cy="1884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008" y="2064"/>
              <a:ext cx="1488" cy="13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528" y="3408"/>
              <a:ext cx="24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624" y="1776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>
              <a:off x="576" y="206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36" y="1920"/>
              <a:ext cx="192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latin typeface="Times New Roman" charset="0"/>
                </a:rPr>
                <a:t>1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2400" y="3408"/>
              <a:ext cx="19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latin typeface="Times New Roman" charset="0"/>
                </a:rPr>
                <a:t>1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912" y="3408"/>
              <a:ext cx="19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latin typeface="Times New Roman" charset="0"/>
                </a:rPr>
                <a:t>0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76397" y="2134578"/>
            <a:ext cx="8837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Uniform [0, 1] Distribution</a:t>
            </a:r>
          </a:p>
        </p:txBody>
      </p:sp>
    </p:spTree>
    <p:extLst>
      <p:ext uri="{BB962C8B-B14F-4D97-AF65-F5344CB8AC3E}">
        <p14:creationId xmlns:p14="http://schemas.microsoft.com/office/powerpoint/2010/main" val="347451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Continuous Random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RV for which </a:t>
            </a:r>
            <a:r>
              <a:rPr lang="en-US" b="1" i="1" dirty="0"/>
              <a:t>both</a:t>
            </a:r>
            <a:r>
              <a:rPr lang="en-US" dirty="0"/>
              <a:t> of the following are satisfied:</a:t>
            </a:r>
          </a:p>
          <a:p>
            <a:endParaRPr lang="en-US" dirty="0"/>
          </a:p>
          <a:p>
            <a:r>
              <a:rPr lang="en-US" dirty="0"/>
              <a:t>The set of possible values consists of either:</a:t>
            </a:r>
          </a:p>
          <a:p>
            <a:pPr lvl="1"/>
            <a:r>
              <a:rPr lang="en-US" dirty="0"/>
              <a:t>All numbers in a single interval on the number line OR</a:t>
            </a:r>
          </a:p>
          <a:p>
            <a:pPr lvl="1"/>
            <a:r>
              <a:rPr lang="en-US" dirty="0"/>
              <a:t>All numbers in a disjoint union of such intervals</a:t>
            </a:r>
          </a:p>
          <a:p>
            <a:endParaRPr lang="en-US" dirty="0"/>
          </a:p>
          <a:p>
            <a:r>
              <a:rPr lang="en-US" dirty="0"/>
              <a:t>No possible value of the RV has positive probability</a:t>
            </a:r>
          </a:p>
          <a:p>
            <a:pPr lvl="1"/>
            <a:r>
              <a:rPr lang="en-US" dirty="0"/>
              <a:t>i.e. P(X=c) = 0 for any possible value of c</a:t>
            </a:r>
          </a:p>
        </p:txBody>
      </p:sp>
    </p:spTree>
    <p:extLst>
      <p:ext uri="{BB962C8B-B14F-4D97-AF65-F5344CB8AC3E}">
        <p14:creationId xmlns:p14="http://schemas.microsoft.com/office/powerpoint/2010/main" val="1543026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Uniform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continuous RV X is said to have a </a:t>
            </a:r>
            <a:r>
              <a:rPr lang="en-US" b="1" dirty="0"/>
              <a:t>uniform distribution</a:t>
            </a:r>
            <a:r>
              <a:rPr lang="en-US" dirty="0"/>
              <a:t> over the interval [A, B] if the </a:t>
            </a:r>
            <a:r>
              <a:rPr lang="en-US" dirty="0" err="1"/>
              <a:t>pdf</a:t>
            </a:r>
            <a:r>
              <a:rPr lang="en-US" dirty="0"/>
              <a:t> is: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059470"/>
              </p:ext>
            </p:extLst>
          </p:nvPr>
        </p:nvGraphicFramePr>
        <p:xfrm>
          <a:off x="1050925" y="3212584"/>
          <a:ext cx="7034213" cy="236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4" imgW="2197100" imgH="736600" progId="Equation.3">
                  <p:embed/>
                </p:oleObj>
              </mc:Choice>
              <mc:Fallback>
                <p:oleObj name="Equation" r:id="rId4" imgW="21971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0925" y="3212584"/>
                        <a:ext cx="7034213" cy="2360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7602728" y="3212584"/>
            <a:ext cx="482410" cy="236061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53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281" y="1775534"/>
            <a:ext cx="8053025" cy="9433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6281" y="1775534"/>
            <a:ext cx="1397929" cy="310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10" y="2554842"/>
            <a:ext cx="2414912" cy="5285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4975" y="2391581"/>
            <a:ext cx="4581693" cy="19731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482" y="4354707"/>
            <a:ext cx="6333914" cy="203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7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420" y="2133600"/>
            <a:ext cx="4992747" cy="393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Reaction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reaction </a:t>
            </a:r>
            <a:r>
              <a:rPr lang="en-US" dirty="0" err="1"/>
              <a:t>temprature</a:t>
            </a:r>
            <a:r>
              <a:rPr lang="en-US" dirty="0"/>
              <a:t> X (in °C) for a certain chemical reaction has a uniform distribution with</a:t>
            </a:r>
            <a:br>
              <a:rPr lang="en-US" dirty="0"/>
            </a:br>
            <a:r>
              <a:rPr lang="en-US" dirty="0"/>
              <a:t>A = -5 and B = 5.</a:t>
            </a:r>
          </a:p>
          <a:p>
            <a:r>
              <a:rPr lang="en-US" dirty="0"/>
              <a:t>Compute P(X &lt; 0)</a:t>
            </a:r>
          </a:p>
          <a:p>
            <a:r>
              <a:rPr lang="en-US" dirty="0"/>
              <a:t>Compute P(-2.5 &lt; X &lt; 2.5)</a:t>
            </a:r>
          </a:p>
          <a:p>
            <a:r>
              <a:rPr lang="en-US" dirty="0"/>
              <a:t>Compute P(-2 ≤ X ≤ 3)</a:t>
            </a:r>
          </a:p>
        </p:txBody>
      </p:sp>
    </p:spTree>
    <p:extLst>
      <p:ext uri="{BB962C8B-B14F-4D97-AF65-F5344CB8AC3E}">
        <p14:creationId xmlns:p14="http://schemas.microsoft.com/office/powerpoint/2010/main" val="92796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probability distribution of X says how the total probability of 1 is allocated to the various possible X values.</a:t>
            </a:r>
          </a:p>
          <a:p>
            <a:r>
              <a:rPr lang="en-US" dirty="0"/>
              <a:t>Commonly described using:</a:t>
            </a:r>
          </a:p>
          <a:p>
            <a:pPr lvl="1"/>
            <a:r>
              <a:rPr lang="en-US" dirty="0"/>
              <a:t>Probability Density Functions (</a:t>
            </a:r>
            <a:r>
              <a:rPr lang="en-US" dirty="0" err="1"/>
              <a:t>pdfs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Probability Density Curves</a:t>
            </a:r>
          </a:p>
        </p:txBody>
      </p:sp>
    </p:spTree>
    <p:extLst>
      <p:ext uri="{BB962C8B-B14F-4D97-AF65-F5344CB8AC3E}">
        <p14:creationId xmlns:p14="http://schemas.microsoft.com/office/powerpoint/2010/main" val="176516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43079-8D28-45DA-8DF0-ACE4E0464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741B0-EE77-4164-81DD-596C7E6F9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construct a histogram, the first step is to "</a:t>
            </a:r>
            <a:r>
              <a:rPr lang="en-US" u="sng" dirty="0">
                <a:hlinkClick r:id="rId2" tooltip="Data binning"/>
              </a:rPr>
              <a:t>bin</a:t>
            </a:r>
            <a:r>
              <a:rPr lang="en-US" dirty="0"/>
              <a:t>" the range of values—that is, divide the entire range of values into a series of intervals—and then count how many values fall into each interval. The bins are usually specified as consecutive, non-overlapping </a:t>
            </a:r>
            <a:r>
              <a:rPr lang="en-US" dirty="0">
                <a:hlinkClick r:id="rId3" tooltip="Interval (mathematics)"/>
              </a:rPr>
              <a:t>intervals</a:t>
            </a:r>
            <a:r>
              <a:rPr lang="en-US" dirty="0"/>
              <a:t> of a variable. The bins (intervals) must be adjacent, </a:t>
            </a:r>
          </a:p>
        </p:txBody>
      </p:sp>
    </p:spTree>
    <p:extLst>
      <p:ext uri="{BB962C8B-B14F-4D97-AF65-F5344CB8AC3E}">
        <p14:creationId xmlns:p14="http://schemas.microsoft.com/office/powerpoint/2010/main" val="108844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Histogram: 10 bins</a:t>
            </a:r>
          </a:p>
        </p:txBody>
      </p:sp>
      <p:pic>
        <p:nvPicPr>
          <p:cNvPr id="4" name="Content Placeholder 3" descr="10.t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049" r="-20049"/>
          <a:stretch>
            <a:fillRect/>
          </a:stretch>
        </p:blipFill>
        <p:spPr>
          <a:xfrm>
            <a:off x="900113" y="2133600"/>
            <a:ext cx="7345362" cy="3932238"/>
          </a:xfrm>
        </p:spPr>
      </p:pic>
    </p:spTree>
    <p:extLst>
      <p:ext uri="{BB962C8B-B14F-4D97-AF65-F5344CB8AC3E}">
        <p14:creationId xmlns:p14="http://schemas.microsoft.com/office/powerpoint/2010/main" val="193483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Histogram: 20 bins</a:t>
            </a:r>
          </a:p>
        </p:txBody>
      </p:sp>
      <p:pic>
        <p:nvPicPr>
          <p:cNvPr id="4" name="Content Placeholder 3" descr="20.t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055" r="-200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62561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Histogram: 40 bins</a:t>
            </a:r>
          </a:p>
        </p:txBody>
      </p:sp>
      <p:pic>
        <p:nvPicPr>
          <p:cNvPr id="4" name="Content Placeholder 3" descr="40.ti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055" r="-200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77313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Histogram: 80 bins</a:t>
            </a:r>
          </a:p>
        </p:txBody>
      </p:sp>
      <p:pic>
        <p:nvPicPr>
          <p:cNvPr id="4" name="Content Placeholder 3" descr="80.t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055" r="-200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82082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Histogram: 160 bins</a:t>
            </a:r>
          </a:p>
        </p:txBody>
      </p:sp>
      <p:pic>
        <p:nvPicPr>
          <p:cNvPr id="4" name="Content Placeholder 3" descr="160.t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055" r="-200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20643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236</TotalTime>
  <Words>374</Words>
  <Application>Microsoft Office PowerPoint</Application>
  <PresentationFormat>On-screen Show (4:3)</PresentationFormat>
  <Paragraphs>66</Paragraphs>
  <Slides>23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Brush Script MT</vt:lpstr>
      <vt:lpstr>Calibri</vt:lpstr>
      <vt:lpstr>Calisto MT</vt:lpstr>
      <vt:lpstr>Times New Roman</vt:lpstr>
      <vt:lpstr>Wingdings</vt:lpstr>
      <vt:lpstr>Capital</vt:lpstr>
      <vt:lpstr>Equation</vt:lpstr>
      <vt:lpstr>Continuous Random Variables: Probability Density Functions</vt:lpstr>
      <vt:lpstr>Continuous Random Variables</vt:lpstr>
      <vt:lpstr>Probability Distributions</vt:lpstr>
      <vt:lpstr>Histogram</vt:lpstr>
      <vt:lpstr>Histogram: 10 bins</vt:lpstr>
      <vt:lpstr>Histogram: 20 bins</vt:lpstr>
      <vt:lpstr>Histogram: 40 bins</vt:lpstr>
      <vt:lpstr>Histogram: 80 bins</vt:lpstr>
      <vt:lpstr>Histogram: 160 bins</vt:lpstr>
      <vt:lpstr>Density Curve</vt:lpstr>
      <vt:lpstr>Probability Density Functions</vt:lpstr>
      <vt:lpstr>Probability Density Functions</vt:lpstr>
      <vt:lpstr>Are these pdfs?</vt:lpstr>
      <vt:lpstr>Example</vt:lpstr>
      <vt:lpstr>Example</vt:lpstr>
      <vt:lpstr>Example</vt:lpstr>
      <vt:lpstr>Example</vt:lpstr>
      <vt:lpstr>Example</vt:lpstr>
      <vt:lpstr>A Uniform Distribution</vt:lpstr>
      <vt:lpstr>The Uniform Distribution</vt:lpstr>
      <vt:lpstr>Example </vt:lpstr>
      <vt:lpstr>Example</vt:lpstr>
      <vt:lpstr>Example: Reaction Temperature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Leif Ellingson</dc:creator>
  <cp:lastModifiedBy>Belhad, Ahmed</cp:lastModifiedBy>
  <cp:revision>31</cp:revision>
  <dcterms:created xsi:type="dcterms:W3CDTF">2011-08-20T04:31:37Z</dcterms:created>
  <dcterms:modified xsi:type="dcterms:W3CDTF">2017-10-17T14:59:38Z</dcterms:modified>
</cp:coreProperties>
</file>